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4" r:id="rId18"/>
    <p:sldId id="295" r:id="rId19"/>
    <p:sldId id="272" r:id="rId20"/>
    <p:sldId id="273" r:id="rId21"/>
    <p:sldId id="274" r:id="rId22"/>
    <p:sldId id="275" r:id="rId23"/>
    <p:sldId id="276" r:id="rId24"/>
    <p:sldId id="296" r:id="rId25"/>
    <p:sldId id="297" r:id="rId26"/>
    <p:sldId id="277" r:id="rId27"/>
    <p:sldId id="279" r:id="rId28"/>
    <p:sldId id="280" r:id="rId29"/>
    <p:sldId id="281" r:id="rId30"/>
    <p:sldId id="282" r:id="rId31"/>
    <p:sldId id="298" r:id="rId32"/>
    <p:sldId id="299" r:id="rId33"/>
    <p:sldId id="283" r:id="rId34"/>
    <p:sldId id="284" r:id="rId35"/>
    <p:sldId id="285" r:id="rId36"/>
    <p:sldId id="286" r:id="rId37"/>
    <p:sldId id="287" r:id="rId38"/>
    <p:sldId id="288" r:id="rId39"/>
    <p:sldId id="289" r:id="rId40"/>
    <p:sldId id="290" r:id="rId41"/>
    <p:sldId id="291" r:id="rId42"/>
    <p:sldId id="292" r:id="rId43"/>
    <p:sldId id="293" r:id="rId44"/>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Allison Con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2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Poisson Distribution</a:t>
            </a:r>
          </a:p>
        </p:txBody>
      </p:sp>
      <p:sp>
        <p:nvSpPr>
          <p:cNvPr id="3" name="Title 2"/>
          <p:cNvSpPr>
            <a:spLocks noGrp="1"/>
          </p:cNvSpPr>
          <p:nvPr>
            <p:ph type="title"/>
          </p:nvPr>
        </p:nvSpPr>
        <p:spPr/>
        <p:txBody>
          <a:bodyPr/>
          <a:lstStyle/>
          <a:p>
            <a:r>
              <a:t>Section 5.3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813522"/>
              </a:xfrm>
            </p:spPr>
            <p:txBody>
              <a:bodyPr>
                <a:normAutofit/>
              </a:bodyPr>
              <a:lstStyle/>
              <a:p>
                <a:pPr>
                  <a:defRPr sz="2800"/>
                </a:pPr>
                <a:r>
                  <a:rPr sz="2800"/>
                  <a:t>When using the Poisson tables, precision is limited to the choices given in the tables for the average number of successes in the given interval, </a:t>
                </a:r>
                <a14:m>
                  <m:oMath xmlns:m="http://schemas.openxmlformats.org/officeDocument/2006/math">
                    <m:r>
                      <a:rPr>
                        <a:latin typeface="Cambria Math" panose="02040503050406030204" pitchFamily="18" charset="0"/>
                      </a:rPr>
                      <m:t>𝜆</m:t>
                    </m:r>
                  </m:oMath>
                </a14:m>
                <a:r>
                  <a:rPr sz="2800"/>
                  <a:t>, and the number of successes, </a:t>
                </a:r>
                <a14:m>
                  <m:oMath xmlns:m="http://schemas.openxmlformats.org/officeDocument/2006/math">
                    <m:r>
                      <a:rPr>
                        <a:latin typeface="Cambria Math" panose="02040503050406030204" pitchFamily="18" charset="0"/>
                      </a:rPr>
                      <m:t>𝑥</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813522"/>
              </a:xfrm>
              <a:blipFill>
                <a:blip r:embed="rId2"/>
                <a:stretch>
                  <a:fillRect l="-1328" t="-2649" r="-1033" b="-794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5.3.2: Finding a Poisson Probability Using a Table</a:t>
            </a:r>
          </a:p>
        </p:txBody>
      </p:sp>
      <p:sp>
        <p:nvSpPr>
          <p:cNvPr id="3" name="Text Placeholder 2"/>
          <p:cNvSpPr>
            <a:spLocks noGrp="1"/>
          </p:cNvSpPr>
          <p:nvPr>
            <p:ph type="body" sz="quarter" idx="10"/>
          </p:nvPr>
        </p:nvSpPr>
        <p:spPr/>
        <p:txBody>
          <a:bodyPr>
            <a:normAutofit/>
          </a:bodyPr>
          <a:lstStyle/>
          <a:p>
            <a:r>
              <a:rPr sz="2800"/>
              <a:t>Suppose that a length of copper wiring averages one defect every </a:t>
            </a:r>
            <a:r>
              <a:rPr sz="2800">
                <a:latin typeface="Cambria Math"/>
              </a:rPr>
              <a:t>200</a:t>
            </a:r>
            <a:r>
              <a:rPr sz="2800"/>
              <a:t> feet. What is the probability that a </a:t>
            </a:r>
            <a:r>
              <a:rPr sz="2800">
                <a:latin typeface="Cambria Math"/>
              </a:rPr>
              <a:t>300</a:t>
            </a:r>
            <a:r>
              <a:rPr sz="2800"/>
              <a:t>-foot stretch will have no defects?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5.3.2: Finding a Poisson Probability Using a Table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a:t>Solution</a:t>
                </a:r>
              </a:p>
              <a:p>
                <a:pPr>
                  <a:defRPr sz="2800"/>
                </a:pPr>
                <a:r>
                  <a:rPr sz="2800"/>
                  <a:t>Each defect in the wire is independent of any other defect, and the average number of defects in a given length of wire is constant. Thus, this scenario can be modeled by a Poisson distribution. Next, we must determine </a:t>
                </a:r>
                <a14:m>
                  <m:oMath xmlns:m="http://schemas.openxmlformats.org/officeDocument/2006/math">
                    <m:r>
                      <a:rPr>
                        <a:latin typeface="Cambria Math" panose="02040503050406030204" pitchFamily="18" charset="0"/>
                      </a:rPr>
                      <m:t>𝜆</m:t>
                    </m:r>
                  </m:oMath>
                </a14:m>
                <a:r>
                  <a:rPr sz="2800"/>
                  <a:t> and </a:t>
                </a:r>
                <a14:m>
                  <m:oMath xmlns:m="http://schemas.openxmlformats.org/officeDocument/2006/math">
                    <m:r>
                      <a:rPr>
                        <a:latin typeface="Cambria Math" panose="02040503050406030204" pitchFamily="18" charset="0"/>
                      </a:rPr>
                      <m:t>𝑥</m:t>
                    </m:r>
                  </m:oMath>
                </a14:m>
                <a:r>
                  <a:rPr sz="2800"/>
                  <a:t>. If there is </a:t>
                </a:r>
                <a:r>
                  <a:rPr sz="2800">
                    <a:latin typeface="Cambria Math"/>
                  </a:rPr>
                  <a:t>1</a:t>
                </a:r>
                <a:r>
                  <a:rPr sz="2800"/>
                  <a:t> defect on average every </a:t>
                </a:r>
                <a:r>
                  <a:rPr sz="2800">
                    <a:latin typeface="Cambria Math"/>
                  </a:rPr>
                  <a:t>200</a:t>
                </a:r>
                <a:r>
                  <a:rPr sz="2800"/>
                  <a:t> feet, then we can expect </a:t>
                </a:r>
                <a:r>
                  <a:rPr sz="2800">
                    <a:latin typeface="Cambria Math"/>
                  </a:rPr>
                  <a:t>1.5</a:t>
                </a:r>
                <a:r>
                  <a:rPr sz="2800"/>
                  <a:t> defects for a </a:t>
                </a:r>
                <a:r>
                  <a:rPr sz="2800">
                    <a:latin typeface="Cambria Math"/>
                  </a:rPr>
                  <a:t>300</a:t>
                </a:r>
                <a:r>
                  <a:rPr sz="2800"/>
                  <a:t>-foot stretch; thus </a:t>
                </a:r>
                <a14:m>
                  <m:oMath xmlns:m="http://schemas.openxmlformats.org/officeDocument/2006/math">
                    <m:r>
                      <a:rPr>
                        <a:latin typeface="Cambria Math" panose="02040503050406030204" pitchFamily="18" charset="0"/>
                      </a:rPr>
                      <m:t>𝜆</m:t>
                    </m:r>
                    <m:r>
                      <a:rPr>
                        <a:latin typeface="Cambria Math" panose="02040503050406030204" pitchFamily="18" charset="0"/>
                      </a:rPr>
                      <m:t>=1.5</m:t>
                    </m:r>
                  </m:oMath>
                </a14:m>
                <a:r>
                  <a:rPr sz="2800"/>
                  <a:t>. Because we are looking for the probability of seeing </a:t>
                </a:r>
                <a14:m>
                  <m:oMath xmlns:m="http://schemas.openxmlformats.org/officeDocument/2006/math">
                    <m:r>
                      <a:rPr>
                        <a:latin typeface="Cambria Math" panose="02040503050406030204" pitchFamily="18" charset="0"/>
                      </a:rPr>
                      <m:t>𝑛𝑜</m:t>
                    </m:r>
                  </m:oMath>
                </a14:m>
                <a:r>
                  <a:rPr sz="2800"/>
                  <a:t> defects,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a:t>. Using the Poisson table, we find that the probability that corresponds with these values of </a:t>
                </a:r>
                <a14:m>
                  <m:oMath xmlns:m="http://schemas.openxmlformats.org/officeDocument/2006/math">
                    <m:r>
                      <a:rPr>
                        <a:latin typeface="Cambria Math" panose="02040503050406030204" pitchFamily="18" charset="0"/>
                      </a:rPr>
                      <m:t>𝜆</m:t>
                    </m:r>
                    <m:r>
                      <a:rPr>
                        <a:latin typeface="Cambria Math" panose="02040503050406030204" pitchFamily="18" charset="0"/>
                      </a:rPr>
                      <m:t>=1.5</m:t>
                    </m:r>
                  </m:oMath>
                </a14:m>
                <a:r>
                  <a:rPr sz="280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a:t> is </a:t>
                </a:r>
                <a:r>
                  <a:rPr sz="2800">
                    <a:latin typeface="Cambria Math"/>
                  </a:rPr>
                  <a:t>0.2231</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000"/>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5.3.2: Finding a Poisson Probability Using a Table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482092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tblGrid>
                  <a:tr h="370840">
                    <a:tc>
                      <a:txBody>
                        <a:bodyPr/>
                        <a:lstStyle/>
                        <a:p>
                          <a:pPr algn="ctr">
                            <a:defRPr b="1">
                              <a:solidFill>
                                <a:schemeClr val="tx1"/>
                              </a:solidFill>
                            </a:defRPr>
                          </a:pPr>
                          <a:endParaRPr/>
                        </a:p>
                      </a:txBody>
                      <a:tcPr/>
                    </a:tc>
                    <a:tc gridSpan="11">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𝜆</m:t>
                                </m:r>
                              </m:oMath>
                            </m:oMathPara>
                          </a14:m>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200" b="1">
                              <a:solidFill>
                                <a:schemeClr val="tx1"/>
                              </a:solidFill>
                            </a:defRPr>
                          </a:pPr>
                          <a14:m>
                            <m:oMathPara xmlns:m="http://schemas.openxmlformats.org/officeDocument/2006/math">
                              <m:oMathParaPr>
                                <m:jc m:val="centerGroup"/>
                              </m:oMathParaPr>
                              <m:oMath xmlns:m="http://schemas.openxmlformats.org/officeDocument/2006/math">
                                <m:r>
                                  <a:rPr sz="1200">
                                    <a:latin typeface="Cambria Math"/>
                                  </a:rPr>
                                  <m:t>𝑥</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1.50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200">
                              <a:latin typeface="Cambria Math"/>
                            </a:rPr>
                            <a:t>1.60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1.70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1.80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1.90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2.00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2.10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2.20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2.30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2.40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2.50</a:t>
                          </a:r>
                        </a:p>
                      </a:txBody>
                      <a:tcPr>
                        <a:lnB w="12700" cap="flat" cmpd="sng" algn="ctr">
                          <a:solidFill>
                            <a:schemeClr val="tx1"/>
                          </a:solidFill>
                          <a:prstDash val="solid"/>
                          <a:round/>
                          <a:headEnd type="none" w="med" len="med"/>
                          <a:tailEnd type="none" w="med" len="med"/>
                        </a:lnB>
                        <a:solidFill>
                          <a:srgbClr val="CCCFD7"/>
                        </a:solidFill>
                      </a:tcPr>
                    </a:tc>
                    <a:extLst>
                      <a:ext uri="{0D108BD9-81ED-4DB2-BD59-A6C34878D82A}">
                        <a16:rowId xmlns:a16="http://schemas.microsoft.com/office/drawing/2014/main" val="10001"/>
                      </a:ext>
                    </a:extLst>
                  </a:tr>
                  <a:tr h="370840">
                    <a:tc>
                      <a:txBody>
                        <a:bodyPr/>
                        <a:lstStyle/>
                        <a:p>
                          <a:pPr algn="ctr">
                            <a:defRPr b="1">
                              <a:solidFill>
                                <a:schemeClr val="tx1"/>
                              </a:solidFill>
                            </a:defRPr>
                          </a:pPr>
                          <a:r>
                            <a:rPr sz="1200">
                              <a:latin typeface="Cambria Math"/>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c>
                      <a:txBody>
                        <a:bodyPr/>
                        <a:lstStyle/>
                        <a:p>
                          <a:pPr algn="ctr">
                            <a:defRPr sz="1200">
                              <a:solidFill>
                                <a:schemeClr val="tx1"/>
                              </a:solidFill>
                            </a:defRPr>
                          </a:pPr>
                          <a:r>
                            <a:rPr sz="1200">
                              <a:highlight>
                                <a:srgbClr val="FFFF00"/>
                              </a:highlight>
                              <a:latin typeface="Cambria Math"/>
                            </a:rPr>
                            <a:t>0.2231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a:txBody>
                        <a:bodyPr/>
                        <a:lstStyle/>
                        <a:p>
                          <a:pPr algn="ctr">
                            <a:defRPr>
                              <a:solidFill>
                                <a:schemeClr val="tx1"/>
                              </a:solidFill>
                            </a:defRPr>
                          </a:pPr>
                          <a:r>
                            <a:rPr sz="1200">
                              <a:latin typeface="Cambria Math"/>
                            </a:rPr>
                            <a:t>0.2019</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0.1827</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0.1653</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0.1496</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0.1353</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0.1225</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0.1108</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0.1003</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0.0907</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0.0821</a:t>
                          </a:r>
                        </a:p>
                      </a:txBody>
                      <a:tcP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0002"/>
                      </a:ext>
                    </a:extLst>
                  </a:tr>
                  <a:tr h="370840">
                    <a:tc>
                      <a:txBody>
                        <a:bodyPr/>
                        <a:lstStyle/>
                        <a:p>
                          <a:pPr algn="ctr">
                            <a:defRPr b="1">
                              <a:solidFill>
                                <a:schemeClr val="tx1"/>
                              </a:solidFill>
                            </a:defRPr>
                          </a:pPr>
                          <a:r>
                            <a:rPr sz="1200">
                              <a:latin typeface="Cambria Math"/>
                            </a:rPr>
                            <a:t>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0.3347</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0.3230</a:t>
                          </a:r>
                        </a:p>
                      </a:txBody>
                      <a:tcPr/>
                    </a:tc>
                    <a:tc>
                      <a:txBody>
                        <a:bodyPr/>
                        <a:lstStyle/>
                        <a:p>
                          <a:pPr algn="ctr">
                            <a:defRPr>
                              <a:solidFill>
                                <a:schemeClr val="tx1"/>
                              </a:solidFill>
                            </a:defRPr>
                          </a:pPr>
                          <a:r>
                            <a:rPr sz="1200">
                              <a:latin typeface="Cambria Math"/>
                            </a:rPr>
                            <a:t>0.3106</a:t>
                          </a:r>
                        </a:p>
                      </a:txBody>
                      <a:tcPr/>
                    </a:tc>
                    <a:tc>
                      <a:txBody>
                        <a:bodyPr/>
                        <a:lstStyle/>
                        <a:p>
                          <a:pPr algn="ctr">
                            <a:defRPr>
                              <a:solidFill>
                                <a:schemeClr val="tx1"/>
                              </a:solidFill>
                            </a:defRPr>
                          </a:pPr>
                          <a:r>
                            <a:rPr sz="1200">
                              <a:latin typeface="Cambria Math"/>
                            </a:rPr>
                            <a:t>0.2975</a:t>
                          </a:r>
                        </a:p>
                      </a:txBody>
                      <a:tcPr/>
                    </a:tc>
                    <a:tc>
                      <a:txBody>
                        <a:bodyPr/>
                        <a:lstStyle/>
                        <a:p>
                          <a:pPr algn="ctr">
                            <a:defRPr>
                              <a:solidFill>
                                <a:schemeClr val="tx1"/>
                              </a:solidFill>
                            </a:defRPr>
                          </a:pPr>
                          <a:r>
                            <a:rPr sz="1200">
                              <a:latin typeface="Cambria Math"/>
                            </a:rPr>
                            <a:t>0.2842</a:t>
                          </a:r>
                        </a:p>
                      </a:txBody>
                      <a:tcPr/>
                    </a:tc>
                    <a:tc>
                      <a:txBody>
                        <a:bodyPr/>
                        <a:lstStyle/>
                        <a:p>
                          <a:pPr algn="ctr">
                            <a:defRPr>
                              <a:solidFill>
                                <a:schemeClr val="tx1"/>
                              </a:solidFill>
                            </a:defRPr>
                          </a:pPr>
                          <a:r>
                            <a:rPr sz="1200">
                              <a:latin typeface="Cambria Math"/>
                            </a:rPr>
                            <a:t>0.2707</a:t>
                          </a:r>
                        </a:p>
                      </a:txBody>
                      <a:tcPr/>
                    </a:tc>
                    <a:tc>
                      <a:txBody>
                        <a:bodyPr/>
                        <a:lstStyle/>
                        <a:p>
                          <a:pPr algn="ctr">
                            <a:defRPr>
                              <a:solidFill>
                                <a:schemeClr val="tx1"/>
                              </a:solidFill>
                            </a:defRPr>
                          </a:pPr>
                          <a:r>
                            <a:rPr sz="1200">
                              <a:latin typeface="Cambria Math"/>
                            </a:rPr>
                            <a:t>0.2572</a:t>
                          </a:r>
                        </a:p>
                      </a:txBody>
                      <a:tcPr/>
                    </a:tc>
                    <a:tc>
                      <a:txBody>
                        <a:bodyPr/>
                        <a:lstStyle/>
                        <a:p>
                          <a:pPr algn="ctr">
                            <a:defRPr>
                              <a:solidFill>
                                <a:schemeClr val="tx1"/>
                              </a:solidFill>
                            </a:defRPr>
                          </a:pPr>
                          <a:r>
                            <a:rPr sz="1200">
                              <a:latin typeface="Cambria Math"/>
                            </a:rPr>
                            <a:t>0.2438</a:t>
                          </a:r>
                        </a:p>
                      </a:txBody>
                      <a:tcPr/>
                    </a:tc>
                    <a:tc>
                      <a:txBody>
                        <a:bodyPr/>
                        <a:lstStyle/>
                        <a:p>
                          <a:pPr algn="ctr">
                            <a:defRPr>
                              <a:solidFill>
                                <a:schemeClr val="tx1"/>
                              </a:solidFill>
                            </a:defRPr>
                          </a:pPr>
                          <a:r>
                            <a:rPr sz="1200">
                              <a:latin typeface="Cambria Math"/>
                            </a:rPr>
                            <a:t>0.2306</a:t>
                          </a:r>
                        </a:p>
                      </a:txBody>
                      <a:tcPr/>
                    </a:tc>
                    <a:tc>
                      <a:txBody>
                        <a:bodyPr/>
                        <a:lstStyle/>
                        <a:p>
                          <a:pPr algn="ctr">
                            <a:defRPr>
                              <a:solidFill>
                                <a:schemeClr val="tx1"/>
                              </a:solidFill>
                            </a:defRPr>
                          </a:pPr>
                          <a:r>
                            <a:rPr sz="1200">
                              <a:latin typeface="Cambria Math"/>
                            </a:rPr>
                            <a:t>0.2177</a:t>
                          </a:r>
                        </a:p>
                      </a:txBody>
                      <a:tcPr/>
                    </a:tc>
                    <a:tc>
                      <a:txBody>
                        <a:bodyPr/>
                        <a:lstStyle/>
                        <a:p>
                          <a:pPr algn="ctr">
                            <a:defRPr>
                              <a:solidFill>
                                <a:schemeClr val="tx1"/>
                              </a:solidFill>
                            </a:defRPr>
                          </a:pPr>
                          <a:r>
                            <a:rPr sz="1200">
                              <a:latin typeface="Cambria Math"/>
                            </a:rPr>
                            <a:t>0.2052</a:t>
                          </a: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200">
                              <a:latin typeface="Cambria Math"/>
                            </a:rPr>
                            <a:t>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0.2510</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0.2584</a:t>
                          </a:r>
                        </a:p>
                      </a:txBody>
                      <a:tcPr/>
                    </a:tc>
                    <a:tc>
                      <a:txBody>
                        <a:bodyPr/>
                        <a:lstStyle/>
                        <a:p>
                          <a:pPr algn="ctr">
                            <a:defRPr>
                              <a:solidFill>
                                <a:schemeClr val="tx1"/>
                              </a:solidFill>
                            </a:defRPr>
                          </a:pPr>
                          <a:r>
                            <a:rPr sz="1200">
                              <a:latin typeface="Cambria Math"/>
                            </a:rPr>
                            <a:t>0.2640</a:t>
                          </a:r>
                        </a:p>
                      </a:txBody>
                      <a:tcPr/>
                    </a:tc>
                    <a:tc>
                      <a:txBody>
                        <a:bodyPr/>
                        <a:lstStyle/>
                        <a:p>
                          <a:pPr algn="ctr">
                            <a:defRPr>
                              <a:solidFill>
                                <a:schemeClr val="tx1"/>
                              </a:solidFill>
                            </a:defRPr>
                          </a:pPr>
                          <a:r>
                            <a:rPr sz="1200">
                              <a:latin typeface="Cambria Math"/>
                            </a:rPr>
                            <a:t>0.2678</a:t>
                          </a:r>
                        </a:p>
                      </a:txBody>
                      <a:tcPr/>
                    </a:tc>
                    <a:tc>
                      <a:txBody>
                        <a:bodyPr/>
                        <a:lstStyle/>
                        <a:p>
                          <a:pPr algn="ctr">
                            <a:defRPr>
                              <a:solidFill>
                                <a:schemeClr val="tx1"/>
                              </a:solidFill>
                            </a:defRPr>
                          </a:pPr>
                          <a:r>
                            <a:rPr sz="1200">
                              <a:latin typeface="Cambria Math"/>
                            </a:rPr>
                            <a:t>0.2700</a:t>
                          </a:r>
                        </a:p>
                      </a:txBody>
                      <a:tcPr/>
                    </a:tc>
                    <a:tc>
                      <a:txBody>
                        <a:bodyPr/>
                        <a:lstStyle/>
                        <a:p>
                          <a:pPr algn="ctr">
                            <a:defRPr>
                              <a:solidFill>
                                <a:schemeClr val="tx1"/>
                              </a:solidFill>
                            </a:defRPr>
                          </a:pPr>
                          <a:r>
                            <a:rPr sz="1200">
                              <a:latin typeface="Cambria Math"/>
                            </a:rPr>
                            <a:t>0.2707</a:t>
                          </a:r>
                        </a:p>
                      </a:txBody>
                      <a:tcPr/>
                    </a:tc>
                    <a:tc>
                      <a:txBody>
                        <a:bodyPr/>
                        <a:lstStyle/>
                        <a:p>
                          <a:pPr algn="ctr">
                            <a:defRPr>
                              <a:solidFill>
                                <a:schemeClr val="tx1"/>
                              </a:solidFill>
                            </a:defRPr>
                          </a:pPr>
                          <a:r>
                            <a:rPr sz="1200">
                              <a:latin typeface="Cambria Math"/>
                            </a:rPr>
                            <a:t>0.2700</a:t>
                          </a:r>
                        </a:p>
                      </a:txBody>
                      <a:tcPr/>
                    </a:tc>
                    <a:tc>
                      <a:txBody>
                        <a:bodyPr/>
                        <a:lstStyle/>
                        <a:p>
                          <a:pPr algn="ctr">
                            <a:defRPr>
                              <a:solidFill>
                                <a:schemeClr val="tx1"/>
                              </a:solidFill>
                            </a:defRPr>
                          </a:pPr>
                          <a:r>
                            <a:rPr sz="1200">
                              <a:latin typeface="Cambria Math"/>
                            </a:rPr>
                            <a:t>0.2681</a:t>
                          </a:r>
                        </a:p>
                      </a:txBody>
                      <a:tcPr/>
                    </a:tc>
                    <a:tc>
                      <a:txBody>
                        <a:bodyPr/>
                        <a:lstStyle/>
                        <a:p>
                          <a:pPr algn="ctr">
                            <a:defRPr>
                              <a:solidFill>
                                <a:schemeClr val="tx1"/>
                              </a:solidFill>
                            </a:defRPr>
                          </a:pPr>
                          <a:r>
                            <a:rPr sz="1200">
                              <a:latin typeface="Cambria Math"/>
                            </a:rPr>
                            <a:t>0.2652</a:t>
                          </a:r>
                        </a:p>
                      </a:txBody>
                      <a:tcPr/>
                    </a:tc>
                    <a:tc>
                      <a:txBody>
                        <a:bodyPr/>
                        <a:lstStyle/>
                        <a:p>
                          <a:pPr algn="ctr">
                            <a:defRPr>
                              <a:solidFill>
                                <a:schemeClr val="tx1"/>
                              </a:solidFill>
                            </a:defRPr>
                          </a:pPr>
                          <a:r>
                            <a:rPr sz="1200">
                              <a:latin typeface="Cambria Math"/>
                            </a:rPr>
                            <a:t>0.2613</a:t>
                          </a:r>
                        </a:p>
                      </a:txBody>
                      <a:tcPr/>
                    </a:tc>
                    <a:tc>
                      <a:txBody>
                        <a:bodyPr/>
                        <a:lstStyle/>
                        <a:p>
                          <a:pPr algn="ctr">
                            <a:defRPr>
                              <a:solidFill>
                                <a:schemeClr val="tx1"/>
                              </a:solidFill>
                            </a:defRPr>
                          </a:pPr>
                          <a:r>
                            <a:rPr sz="1200">
                              <a:latin typeface="Cambria Math"/>
                            </a:rPr>
                            <a:t>0.2565</a:t>
                          </a: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200">
                              <a:latin typeface="Cambria Math"/>
                            </a:rPr>
                            <a:t>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0.1255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0.1378</a:t>
                          </a:r>
                        </a:p>
                      </a:txBody>
                      <a:tcPr/>
                    </a:tc>
                    <a:tc>
                      <a:txBody>
                        <a:bodyPr/>
                        <a:lstStyle/>
                        <a:p>
                          <a:pPr algn="ctr">
                            <a:defRPr>
                              <a:solidFill>
                                <a:schemeClr val="tx1"/>
                              </a:solidFill>
                            </a:defRPr>
                          </a:pPr>
                          <a:r>
                            <a:rPr sz="1200">
                              <a:latin typeface="Cambria Math"/>
                            </a:rPr>
                            <a:t>0.1496</a:t>
                          </a:r>
                        </a:p>
                      </a:txBody>
                      <a:tcPr/>
                    </a:tc>
                    <a:tc>
                      <a:txBody>
                        <a:bodyPr/>
                        <a:lstStyle/>
                        <a:p>
                          <a:pPr algn="ctr">
                            <a:defRPr>
                              <a:solidFill>
                                <a:schemeClr val="tx1"/>
                              </a:solidFill>
                            </a:defRPr>
                          </a:pPr>
                          <a:r>
                            <a:rPr sz="1200">
                              <a:latin typeface="Cambria Math"/>
                            </a:rPr>
                            <a:t>0.1607</a:t>
                          </a:r>
                        </a:p>
                      </a:txBody>
                      <a:tcPr/>
                    </a:tc>
                    <a:tc>
                      <a:txBody>
                        <a:bodyPr/>
                        <a:lstStyle/>
                        <a:p>
                          <a:pPr algn="ctr">
                            <a:defRPr>
                              <a:solidFill>
                                <a:schemeClr val="tx1"/>
                              </a:solidFill>
                            </a:defRPr>
                          </a:pPr>
                          <a:r>
                            <a:rPr sz="1200">
                              <a:latin typeface="Cambria Math"/>
                            </a:rPr>
                            <a:t>0.1710</a:t>
                          </a:r>
                        </a:p>
                      </a:txBody>
                      <a:tcPr/>
                    </a:tc>
                    <a:tc>
                      <a:txBody>
                        <a:bodyPr/>
                        <a:lstStyle/>
                        <a:p>
                          <a:pPr algn="ctr">
                            <a:defRPr>
                              <a:solidFill>
                                <a:schemeClr val="tx1"/>
                              </a:solidFill>
                            </a:defRPr>
                          </a:pPr>
                          <a:r>
                            <a:rPr sz="1200">
                              <a:latin typeface="Cambria Math"/>
                            </a:rPr>
                            <a:t>0.1804</a:t>
                          </a:r>
                        </a:p>
                      </a:txBody>
                      <a:tcPr/>
                    </a:tc>
                    <a:tc>
                      <a:txBody>
                        <a:bodyPr/>
                        <a:lstStyle/>
                        <a:p>
                          <a:pPr algn="ctr">
                            <a:defRPr>
                              <a:solidFill>
                                <a:schemeClr val="tx1"/>
                              </a:solidFill>
                            </a:defRPr>
                          </a:pPr>
                          <a:r>
                            <a:rPr sz="1200">
                              <a:latin typeface="Cambria Math"/>
                            </a:rPr>
                            <a:t>0.1890</a:t>
                          </a:r>
                        </a:p>
                      </a:txBody>
                      <a:tcPr/>
                    </a:tc>
                    <a:tc>
                      <a:txBody>
                        <a:bodyPr/>
                        <a:lstStyle/>
                        <a:p>
                          <a:pPr algn="ctr">
                            <a:defRPr>
                              <a:solidFill>
                                <a:schemeClr val="tx1"/>
                              </a:solidFill>
                            </a:defRPr>
                          </a:pPr>
                          <a:r>
                            <a:rPr sz="1200">
                              <a:latin typeface="Cambria Math"/>
                            </a:rPr>
                            <a:t>0.1966</a:t>
                          </a:r>
                        </a:p>
                      </a:txBody>
                      <a:tcPr/>
                    </a:tc>
                    <a:tc>
                      <a:txBody>
                        <a:bodyPr/>
                        <a:lstStyle/>
                        <a:p>
                          <a:pPr algn="ctr">
                            <a:defRPr>
                              <a:solidFill>
                                <a:schemeClr val="tx1"/>
                              </a:solidFill>
                            </a:defRPr>
                          </a:pPr>
                          <a:r>
                            <a:rPr sz="1200">
                              <a:latin typeface="Cambria Math"/>
                            </a:rPr>
                            <a:t>0.2033</a:t>
                          </a:r>
                        </a:p>
                      </a:txBody>
                      <a:tcPr/>
                    </a:tc>
                    <a:tc>
                      <a:txBody>
                        <a:bodyPr/>
                        <a:lstStyle/>
                        <a:p>
                          <a:pPr algn="ctr">
                            <a:defRPr>
                              <a:solidFill>
                                <a:schemeClr val="tx1"/>
                              </a:solidFill>
                            </a:defRPr>
                          </a:pPr>
                          <a:r>
                            <a:rPr sz="1200">
                              <a:latin typeface="Cambria Math"/>
                            </a:rPr>
                            <a:t>0.2090</a:t>
                          </a:r>
                        </a:p>
                      </a:txBody>
                      <a:tcPr/>
                    </a:tc>
                    <a:tc>
                      <a:txBody>
                        <a:bodyPr/>
                        <a:lstStyle/>
                        <a:p>
                          <a:pPr algn="ctr">
                            <a:defRPr>
                              <a:solidFill>
                                <a:schemeClr val="tx1"/>
                              </a:solidFill>
                            </a:defRPr>
                          </a:pPr>
                          <a:r>
                            <a:rPr sz="1200">
                              <a:latin typeface="Cambria Math"/>
                            </a:rPr>
                            <a:t>0.2138</a:t>
                          </a: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200">
                              <a:latin typeface="Cambria Math"/>
                            </a:rPr>
                            <a:t>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0.0471</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0.0551</a:t>
                          </a:r>
                        </a:p>
                      </a:txBody>
                      <a:tcPr/>
                    </a:tc>
                    <a:tc>
                      <a:txBody>
                        <a:bodyPr/>
                        <a:lstStyle/>
                        <a:p>
                          <a:pPr algn="ctr">
                            <a:defRPr>
                              <a:solidFill>
                                <a:schemeClr val="tx1"/>
                              </a:solidFill>
                            </a:defRPr>
                          </a:pPr>
                          <a:r>
                            <a:rPr sz="1200">
                              <a:latin typeface="Cambria Math"/>
                            </a:rPr>
                            <a:t>0.0636</a:t>
                          </a:r>
                        </a:p>
                      </a:txBody>
                      <a:tcPr/>
                    </a:tc>
                    <a:tc>
                      <a:txBody>
                        <a:bodyPr/>
                        <a:lstStyle/>
                        <a:p>
                          <a:pPr algn="ctr">
                            <a:defRPr>
                              <a:solidFill>
                                <a:schemeClr val="tx1"/>
                              </a:solidFill>
                            </a:defRPr>
                          </a:pPr>
                          <a:r>
                            <a:rPr sz="1200">
                              <a:latin typeface="Cambria Math"/>
                            </a:rPr>
                            <a:t>0.0723</a:t>
                          </a:r>
                        </a:p>
                      </a:txBody>
                      <a:tcPr/>
                    </a:tc>
                    <a:tc>
                      <a:txBody>
                        <a:bodyPr/>
                        <a:lstStyle/>
                        <a:p>
                          <a:pPr algn="ctr">
                            <a:defRPr>
                              <a:solidFill>
                                <a:schemeClr val="tx1"/>
                              </a:solidFill>
                            </a:defRPr>
                          </a:pPr>
                          <a:r>
                            <a:rPr sz="1200">
                              <a:latin typeface="Cambria Math"/>
                            </a:rPr>
                            <a:t>0.0812</a:t>
                          </a:r>
                        </a:p>
                      </a:txBody>
                      <a:tcPr/>
                    </a:tc>
                    <a:tc>
                      <a:txBody>
                        <a:bodyPr/>
                        <a:lstStyle/>
                        <a:p>
                          <a:pPr algn="ctr">
                            <a:defRPr>
                              <a:solidFill>
                                <a:schemeClr val="tx1"/>
                              </a:solidFill>
                            </a:defRPr>
                          </a:pPr>
                          <a:r>
                            <a:rPr sz="1200">
                              <a:latin typeface="Cambria Math"/>
                            </a:rPr>
                            <a:t>0.0902</a:t>
                          </a:r>
                        </a:p>
                      </a:txBody>
                      <a:tcPr/>
                    </a:tc>
                    <a:tc>
                      <a:txBody>
                        <a:bodyPr/>
                        <a:lstStyle/>
                        <a:p>
                          <a:pPr algn="ctr">
                            <a:defRPr>
                              <a:solidFill>
                                <a:schemeClr val="tx1"/>
                              </a:solidFill>
                            </a:defRPr>
                          </a:pPr>
                          <a:r>
                            <a:rPr sz="1200">
                              <a:latin typeface="Cambria Math"/>
                            </a:rPr>
                            <a:t>0.0992</a:t>
                          </a:r>
                        </a:p>
                      </a:txBody>
                      <a:tcPr/>
                    </a:tc>
                    <a:tc>
                      <a:txBody>
                        <a:bodyPr/>
                        <a:lstStyle/>
                        <a:p>
                          <a:pPr algn="ctr">
                            <a:defRPr>
                              <a:solidFill>
                                <a:schemeClr val="tx1"/>
                              </a:solidFill>
                            </a:defRPr>
                          </a:pPr>
                          <a:r>
                            <a:rPr sz="1200">
                              <a:latin typeface="Cambria Math"/>
                            </a:rPr>
                            <a:t>0.1082</a:t>
                          </a:r>
                        </a:p>
                      </a:txBody>
                      <a:tcPr/>
                    </a:tc>
                    <a:tc>
                      <a:txBody>
                        <a:bodyPr/>
                        <a:lstStyle/>
                        <a:p>
                          <a:pPr algn="ctr">
                            <a:defRPr>
                              <a:solidFill>
                                <a:schemeClr val="tx1"/>
                              </a:solidFill>
                            </a:defRPr>
                          </a:pPr>
                          <a:r>
                            <a:rPr sz="1200">
                              <a:latin typeface="Cambria Math"/>
                            </a:rPr>
                            <a:t>0.1169</a:t>
                          </a:r>
                        </a:p>
                      </a:txBody>
                      <a:tcPr/>
                    </a:tc>
                    <a:tc>
                      <a:txBody>
                        <a:bodyPr/>
                        <a:lstStyle/>
                        <a:p>
                          <a:pPr algn="ctr">
                            <a:defRPr>
                              <a:solidFill>
                                <a:schemeClr val="tx1"/>
                              </a:solidFill>
                            </a:defRPr>
                          </a:pPr>
                          <a:r>
                            <a:rPr sz="1200">
                              <a:latin typeface="Cambria Math"/>
                            </a:rPr>
                            <a:t>0.1254</a:t>
                          </a:r>
                        </a:p>
                      </a:txBody>
                      <a:tcPr/>
                    </a:tc>
                    <a:tc>
                      <a:txBody>
                        <a:bodyPr/>
                        <a:lstStyle/>
                        <a:p>
                          <a:pPr algn="ctr">
                            <a:defRPr>
                              <a:solidFill>
                                <a:schemeClr val="tx1"/>
                              </a:solidFill>
                            </a:defRPr>
                          </a:pPr>
                          <a:r>
                            <a:rPr sz="1200">
                              <a:latin typeface="Cambria Math"/>
                            </a:rPr>
                            <a:t>0.1336</a:t>
                          </a: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200">
                              <a:latin typeface="Cambria Math"/>
                            </a:rPr>
                            <a:t>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0.0141</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0.0176</a:t>
                          </a:r>
                        </a:p>
                      </a:txBody>
                      <a:tcPr/>
                    </a:tc>
                    <a:tc>
                      <a:txBody>
                        <a:bodyPr/>
                        <a:lstStyle/>
                        <a:p>
                          <a:pPr algn="ctr">
                            <a:defRPr>
                              <a:solidFill>
                                <a:schemeClr val="tx1"/>
                              </a:solidFill>
                            </a:defRPr>
                          </a:pPr>
                          <a:r>
                            <a:rPr sz="1200">
                              <a:latin typeface="Cambria Math"/>
                            </a:rPr>
                            <a:t>0.0216</a:t>
                          </a:r>
                        </a:p>
                      </a:txBody>
                      <a:tcPr/>
                    </a:tc>
                    <a:tc>
                      <a:txBody>
                        <a:bodyPr/>
                        <a:lstStyle/>
                        <a:p>
                          <a:pPr algn="ctr">
                            <a:defRPr>
                              <a:solidFill>
                                <a:schemeClr val="tx1"/>
                              </a:solidFill>
                            </a:defRPr>
                          </a:pPr>
                          <a:r>
                            <a:rPr sz="1200">
                              <a:latin typeface="Cambria Math"/>
                            </a:rPr>
                            <a:t>0.0260</a:t>
                          </a:r>
                        </a:p>
                      </a:txBody>
                      <a:tcPr/>
                    </a:tc>
                    <a:tc>
                      <a:txBody>
                        <a:bodyPr/>
                        <a:lstStyle/>
                        <a:p>
                          <a:pPr algn="ctr">
                            <a:defRPr>
                              <a:solidFill>
                                <a:schemeClr val="tx1"/>
                              </a:solidFill>
                            </a:defRPr>
                          </a:pPr>
                          <a:r>
                            <a:rPr sz="1200">
                              <a:latin typeface="Cambria Math"/>
                            </a:rPr>
                            <a:t>0.0309</a:t>
                          </a:r>
                        </a:p>
                      </a:txBody>
                      <a:tcPr/>
                    </a:tc>
                    <a:tc>
                      <a:txBody>
                        <a:bodyPr/>
                        <a:lstStyle/>
                        <a:p>
                          <a:pPr algn="ctr">
                            <a:defRPr>
                              <a:solidFill>
                                <a:schemeClr val="tx1"/>
                              </a:solidFill>
                            </a:defRPr>
                          </a:pPr>
                          <a:r>
                            <a:rPr sz="1200">
                              <a:latin typeface="Cambria Math"/>
                            </a:rPr>
                            <a:t>0.0361</a:t>
                          </a:r>
                        </a:p>
                      </a:txBody>
                      <a:tcPr/>
                    </a:tc>
                    <a:tc>
                      <a:txBody>
                        <a:bodyPr/>
                        <a:lstStyle/>
                        <a:p>
                          <a:pPr algn="ctr">
                            <a:defRPr>
                              <a:solidFill>
                                <a:schemeClr val="tx1"/>
                              </a:solidFill>
                            </a:defRPr>
                          </a:pPr>
                          <a:r>
                            <a:rPr sz="1200">
                              <a:latin typeface="Cambria Math"/>
                            </a:rPr>
                            <a:t>0.0417</a:t>
                          </a:r>
                        </a:p>
                      </a:txBody>
                      <a:tcPr/>
                    </a:tc>
                    <a:tc>
                      <a:txBody>
                        <a:bodyPr/>
                        <a:lstStyle/>
                        <a:p>
                          <a:pPr algn="ctr">
                            <a:defRPr>
                              <a:solidFill>
                                <a:schemeClr val="tx1"/>
                              </a:solidFill>
                            </a:defRPr>
                          </a:pPr>
                          <a:r>
                            <a:rPr sz="1200">
                              <a:latin typeface="Cambria Math"/>
                            </a:rPr>
                            <a:t>0.0476</a:t>
                          </a:r>
                        </a:p>
                      </a:txBody>
                      <a:tcPr/>
                    </a:tc>
                    <a:tc>
                      <a:txBody>
                        <a:bodyPr/>
                        <a:lstStyle/>
                        <a:p>
                          <a:pPr algn="ctr">
                            <a:defRPr>
                              <a:solidFill>
                                <a:schemeClr val="tx1"/>
                              </a:solidFill>
                            </a:defRPr>
                          </a:pPr>
                          <a:r>
                            <a:rPr sz="1200">
                              <a:latin typeface="Cambria Math"/>
                            </a:rPr>
                            <a:t>0.0538</a:t>
                          </a:r>
                        </a:p>
                      </a:txBody>
                      <a:tcPr/>
                    </a:tc>
                    <a:tc>
                      <a:txBody>
                        <a:bodyPr/>
                        <a:lstStyle/>
                        <a:p>
                          <a:pPr algn="ctr">
                            <a:defRPr>
                              <a:solidFill>
                                <a:schemeClr val="tx1"/>
                              </a:solidFill>
                            </a:defRPr>
                          </a:pPr>
                          <a:r>
                            <a:rPr sz="1200">
                              <a:latin typeface="Cambria Math"/>
                            </a:rPr>
                            <a:t>0.0602</a:t>
                          </a:r>
                        </a:p>
                      </a:txBody>
                      <a:tcPr/>
                    </a:tc>
                    <a:tc>
                      <a:txBody>
                        <a:bodyPr/>
                        <a:lstStyle/>
                        <a:p>
                          <a:pPr algn="ctr">
                            <a:defRPr>
                              <a:solidFill>
                                <a:schemeClr val="tx1"/>
                              </a:solidFill>
                            </a:defRPr>
                          </a:pPr>
                          <a:r>
                            <a:rPr sz="1200">
                              <a:latin typeface="Cambria Math"/>
                            </a:rPr>
                            <a:t>0.0668</a:t>
                          </a: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200">
                              <a:latin typeface="Cambria Math"/>
                            </a:rPr>
                            <a:t>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0.0035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0.0047</a:t>
                          </a:r>
                        </a:p>
                      </a:txBody>
                      <a:tcPr/>
                    </a:tc>
                    <a:tc>
                      <a:txBody>
                        <a:bodyPr/>
                        <a:lstStyle/>
                        <a:p>
                          <a:pPr algn="ctr">
                            <a:defRPr>
                              <a:solidFill>
                                <a:schemeClr val="tx1"/>
                              </a:solidFill>
                            </a:defRPr>
                          </a:pPr>
                          <a:r>
                            <a:rPr sz="1200">
                              <a:latin typeface="Cambria Math"/>
                            </a:rPr>
                            <a:t>0.0061</a:t>
                          </a:r>
                        </a:p>
                      </a:txBody>
                      <a:tcPr/>
                    </a:tc>
                    <a:tc>
                      <a:txBody>
                        <a:bodyPr/>
                        <a:lstStyle/>
                        <a:p>
                          <a:pPr algn="ctr">
                            <a:defRPr>
                              <a:solidFill>
                                <a:schemeClr val="tx1"/>
                              </a:solidFill>
                            </a:defRPr>
                          </a:pPr>
                          <a:r>
                            <a:rPr sz="1200">
                              <a:latin typeface="Cambria Math"/>
                            </a:rPr>
                            <a:t>0.0078</a:t>
                          </a:r>
                        </a:p>
                      </a:txBody>
                      <a:tcPr/>
                    </a:tc>
                    <a:tc>
                      <a:txBody>
                        <a:bodyPr/>
                        <a:lstStyle/>
                        <a:p>
                          <a:pPr algn="ctr">
                            <a:defRPr>
                              <a:solidFill>
                                <a:schemeClr val="tx1"/>
                              </a:solidFill>
                            </a:defRPr>
                          </a:pPr>
                          <a:r>
                            <a:rPr sz="1200">
                              <a:latin typeface="Cambria Math"/>
                            </a:rPr>
                            <a:t>0.0098</a:t>
                          </a:r>
                        </a:p>
                      </a:txBody>
                      <a:tcPr/>
                    </a:tc>
                    <a:tc>
                      <a:txBody>
                        <a:bodyPr/>
                        <a:lstStyle/>
                        <a:p>
                          <a:pPr algn="ctr">
                            <a:defRPr>
                              <a:solidFill>
                                <a:schemeClr val="tx1"/>
                              </a:solidFill>
                            </a:defRPr>
                          </a:pPr>
                          <a:r>
                            <a:rPr sz="1200">
                              <a:latin typeface="Cambria Math"/>
                            </a:rPr>
                            <a:t>0.0120</a:t>
                          </a:r>
                        </a:p>
                      </a:txBody>
                      <a:tcPr/>
                    </a:tc>
                    <a:tc>
                      <a:txBody>
                        <a:bodyPr/>
                        <a:lstStyle/>
                        <a:p>
                          <a:pPr algn="ctr">
                            <a:defRPr>
                              <a:solidFill>
                                <a:schemeClr val="tx1"/>
                              </a:solidFill>
                            </a:defRPr>
                          </a:pPr>
                          <a:r>
                            <a:rPr sz="1200">
                              <a:latin typeface="Cambria Math"/>
                            </a:rPr>
                            <a:t>0.0146</a:t>
                          </a:r>
                        </a:p>
                      </a:txBody>
                      <a:tcPr/>
                    </a:tc>
                    <a:tc>
                      <a:txBody>
                        <a:bodyPr/>
                        <a:lstStyle/>
                        <a:p>
                          <a:pPr algn="ctr">
                            <a:defRPr>
                              <a:solidFill>
                                <a:schemeClr val="tx1"/>
                              </a:solidFill>
                            </a:defRPr>
                          </a:pPr>
                          <a:r>
                            <a:rPr sz="1200">
                              <a:latin typeface="Cambria Math"/>
                            </a:rPr>
                            <a:t>0.0174</a:t>
                          </a:r>
                        </a:p>
                      </a:txBody>
                      <a:tcPr/>
                    </a:tc>
                    <a:tc>
                      <a:txBody>
                        <a:bodyPr/>
                        <a:lstStyle/>
                        <a:p>
                          <a:pPr algn="ctr">
                            <a:defRPr>
                              <a:solidFill>
                                <a:schemeClr val="tx1"/>
                              </a:solidFill>
                            </a:defRPr>
                          </a:pPr>
                          <a:r>
                            <a:rPr sz="1200">
                              <a:latin typeface="Cambria Math"/>
                            </a:rPr>
                            <a:t>0.0206</a:t>
                          </a:r>
                        </a:p>
                      </a:txBody>
                      <a:tcPr/>
                    </a:tc>
                    <a:tc>
                      <a:txBody>
                        <a:bodyPr/>
                        <a:lstStyle/>
                        <a:p>
                          <a:pPr algn="ctr">
                            <a:defRPr>
                              <a:solidFill>
                                <a:schemeClr val="tx1"/>
                              </a:solidFill>
                            </a:defRPr>
                          </a:pPr>
                          <a:r>
                            <a:rPr sz="1200">
                              <a:latin typeface="Cambria Math"/>
                            </a:rPr>
                            <a:t>0.0241</a:t>
                          </a:r>
                        </a:p>
                      </a:txBody>
                      <a:tcPr/>
                    </a:tc>
                    <a:tc>
                      <a:txBody>
                        <a:bodyPr/>
                        <a:lstStyle/>
                        <a:p>
                          <a:pPr algn="ctr">
                            <a:defRPr>
                              <a:solidFill>
                                <a:schemeClr val="tx1"/>
                              </a:solidFill>
                            </a:defRPr>
                          </a:pPr>
                          <a:r>
                            <a:rPr sz="1200">
                              <a:latin typeface="Cambria Math"/>
                            </a:rPr>
                            <a:t>0.0278</a:t>
                          </a: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200">
                              <a:latin typeface="Cambria Math"/>
                            </a:rPr>
                            <a:t>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0.0008</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0.0011</a:t>
                          </a:r>
                        </a:p>
                      </a:txBody>
                      <a:tcPr/>
                    </a:tc>
                    <a:tc>
                      <a:txBody>
                        <a:bodyPr/>
                        <a:lstStyle/>
                        <a:p>
                          <a:pPr algn="ctr">
                            <a:defRPr>
                              <a:solidFill>
                                <a:schemeClr val="tx1"/>
                              </a:solidFill>
                            </a:defRPr>
                          </a:pPr>
                          <a:r>
                            <a:rPr sz="1200">
                              <a:latin typeface="Cambria Math"/>
                            </a:rPr>
                            <a:t>0.0015</a:t>
                          </a:r>
                        </a:p>
                      </a:txBody>
                      <a:tcPr/>
                    </a:tc>
                    <a:tc>
                      <a:txBody>
                        <a:bodyPr/>
                        <a:lstStyle/>
                        <a:p>
                          <a:pPr algn="ctr">
                            <a:defRPr>
                              <a:solidFill>
                                <a:schemeClr val="tx1"/>
                              </a:solidFill>
                            </a:defRPr>
                          </a:pPr>
                          <a:r>
                            <a:rPr sz="1200">
                              <a:latin typeface="Cambria Math"/>
                            </a:rPr>
                            <a:t>0.0020</a:t>
                          </a:r>
                        </a:p>
                      </a:txBody>
                      <a:tcPr/>
                    </a:tc>
                    <a:tc>
                      <a:txBody>
                        <a:bodyPr/>
                        <a:lstStyle/>
                        <a:p>
                          <a:pPr algn="ctr">
                            <a:defRPr>
                              <a:solidFill>
                                <a:schemeClr val="tx1"/>
                              </a:solidFill>
                            </a:defRPr>
                          </a:pPr>
                          <a:r>
                            <a:rPr sz="1200">
                              <a:latin typeface="Cambria Math"/>
                            </a:rPr>
                            <a:t>0.0027</a:t>
                          </a:r>
                        </a:p>
                      </a:txBody>
                      <a:tcPr/>
                    </a:tc>
                    <a:tc>
                      <a:txBody>
                        <a:bodyPr/>
                        <a:lstStyle/>
                        <a:p>
                          <a:pPr algn="ctr">
                            <a:defRPr>
                              <a:solidFill>
                                <a:schemeClr val="tx1"/>
                              </a:solidFill>
                            </a:defRPr>
                          </a:pPr>
                          <a:r>
                            <a:rPr sz="1200">
                              <a:latin typeface="Cambria Math"/>
                            </a:rPr>
                            <a:t>0.0034</a:t>
                          </a:r>
                        </a:p>
                      </a:txBody>
                      <a:tcPr/>
                    </a:tc>
                    <a:tc>
                      <a:txBody>
                        <a:bodyPr/>
                        <a:lstStyle/>
                        <a:p>
                          <a:pPr algn="ctr">
                            <a:defRPr>
                              <a:solidFill>
                                <a:schemeClr val="tx1"/>
                              </a:solidFill>
                            </a:defRPr>
                          </a:pPr>
                          <a:r>
                            <a:rPr sz="1200">
                              <a:latin typeface="Cambria Math"/>
                            </a:rPr>
                            <a:t>0.0044</a:t>
                          </a:r>
                        </a:p>
                      </a:txBody>
                      <a:tcPr/>
                    </a:tc>
                    <a:tc>
                      <a:txBody>
                        <a:bodyPr/>
                        <a:lstStyle/>
                        <a:p>
                          <a:pPr algn="ctr">
                            <a:defRPr>
                              <a:solidFill>
                                <a:schemeClr val="tx1"/>
                              </a:solidFill>
                            </a:defRPr>
                          </a:pPr>
                          <a:r>
                            <a:rPr sz="1200">
                              <a:latin typeface="Cambria Math"/>
                            </a:rPr>
                            <a:t>0.0055</a:t>
                          </a:r>
                        </a:p>
                      </a:txBody>
                      <a:tcPr/>
                    </a:tc>
                    <a:tc>
                      <a:txBody>
                        <a:bodyPr/>
                        <a:lstStyle/>
                        <a:p>
                          <a:pPr algn="ctr">
                            <a:defRPr>
                              <a:solidFill>
                                <a:schemeClr val="tx1"/>
                              </a:solidFill>
                            </a:defRPr>
                          </a:pPr>
                          <a:r>
                            <a:rPr sz="1200">
                              <a:latin typeface="Cambria Math"/>
                            </a:rPr>
                            <a:t>0.0068</a:t>
                          </a:r>
                        </a:p>
                      </a:txBody>
                      <a:tcPr/>
                    </a:tc>
                    <a:tc>
                      <a:txBody>
                        <a:bodyPr/>
                        <a:lstStyle/>
                        <a:p>
                          <a:pPr algn="ctr">
                            <a:defRPr>
                              <a:solidFill>
                                <a:schemeClr val="tx1"/>
                              </a:solidFill>
                            </a:defRPr>
                          </a:pPr>
                          <a:r>
                            <a:rPr sz="1200">
                              <a:latin typeface="Cambria Math"/>
                            </a:rPr>
                            <a:t>0.0083</a:t>
                          </a:r>
                        </a:p>
                      </a:txBody>
                      <a:tcPr/>
                    </a:tc>
                    <a:tc>
                      <a:txBody>
                        <a:bodyPr/>
                        <a:lstStyle/>
                        <a:p>
                          <a:pPr algn="ctr">
                            <a:defRPr>
                              <a:solidFill>
                                <a:schemeClr val="tx1"/>
                              </a:solidFill>
                            </a:defRPr>
                          </a:pPr>
                          <a:r>
                            <a:rPr sz="1200">
                              <a:latin typeface="Cambria Math"/>
                            </a:rPr>
                            <a:t>0.0099</a:t>
                          </a:r>
                        </a:p>
                      </a:txBody>
                      <a:tcPr/>
                    </a:tc>
                    <a:extLst>
                      <a:ext uri="{0D108BD9-81ED-4DB2-BD59-A6C34878D82A}">
                        <a16:rowId xmlns:a16="http://schemas.microsoft.com/office/drawing/2014/main" val="10009"/>
                      </a:ext>
                    </a:extLst>
                  </a:tr>
                  <a:tr h="370840">
                    <a:tc>
                      <a:txBody>
                        <a:bodyPr/>
                        <a:lstStyle/>
                        <a:p>
                          <a:pPr algn="ctr">
                            <a:defRPr b="1">
                              <a:solidFill>
                                <a:schemeClr val="tx1"/>
                              </a:solidFill>
                            </a:defRPr>
                          </a:pPr>
                          <a:r>
                            <a:rPr sz="1200">
                              <a:latin typeface="Cambria Math"/>
                            </a:rPr>
                            <a:t>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0.0001</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0.0002</a:t>
                          </a:r>
                        </a:p>
                      </a:txBody>
                      <a:tcPr/>
                    </a:tc>
                    <a:tc>
                      <a:txBody>
                        <a:bodyPr/>
                        <a:lstStyle/>
                        <a:p>
                          <a:pPr algn="ctr">
                            <a:defRPr>
                              <a:solidFill>
                                <a:schemeClr val="tx1"/>
                              </a:solidFill>
                            </a:defRPr>
                          </a:pPr>
                          <a:r>
                            <a:rPr sz="1200">
                              <a:latin typeface="Cambria Math"/>
                            </a:rPr>
                            <a:t>0.0003</a:t>
                          </a:r>
                        </a:p>
                      </a:txBody>
                      <a:tcPr/>
                    </a:tc>
                    <a:tc>
                      <a:txBody>
                        <a:bodyPr/>
                        <a:lstStyle/>
                        <a:p>
                          <a:pPr algn="ctr">
                            <a:defRPr>
                              <a:solidFill>
                                <a:schemeClr val="tx1"/>
                              </a:solidFill>
                            </a:defRPr>
                          </a:pPr>
                          <a:r>
                            <a:rPr sz="1200">
                              <a:latin typeface="Cambria Math"/>
                            </a:rPr>
                            <a:t>0.0005</a:t>
                          </a:r>
                        </a:p>
                      </a:txBody>
                      <a:tcPr/>
                    </a:tc>
                    <a:tc>
                      <a:txBody>
                        <a:bodyPr/>
                        <a:lstStyle/>
                        <a:p>
                          <a:pPr algn="ctr">
                            <a:defRPr>
                              <a:solidFill>
                                <a:schemeClr val="tx1"/>
                              </a:solidFill>
                            </a:defRPr>
                          </a:pPr>
                          <a:r>
                            <a:rPr sz="1200">
                              <a:latin typeface="Cambria Math"/>
                            </a:rPr>
                            <a:t>0.0006</a:t>
                          </a:r>
                        </a:p>
                      </a:txBody>
                      <a:tcPr/>
                    </a:tc>
                    <a:tc>
                      <a:txBody>
                        <a:bodyPr/>
                        <a:lstStyle/>
                        <a:p>
                          <a:pPr algn="ctr">
                            <a:defRPr>
                              <a:solidFill>
                                <a:schemeClr val="tx1"/>
                              </a:solidFill>
                            </a:defRPr>
                          </a:pPr>
                          <a:r>
                            <a:rPr sz="1200">
                              <a:latin typeface="Cambria Math"/>
                            </a:rPr>
                            <a:t>0.0009</a:t>
                          </a:r>
                        </a:p>
                      </a:txBody>
                      <a:tcPr/>
                    </a:tc>
                    <a:tc>
                      <a:txBody>
                        <a:bodyPr/>
                        <a:lstStyle/>
                        <a:p>
                          <a:pPr algn="ctr">
                            <a:defRPr>
                              <a:solidFill>
                                <a:schemeClr val="tx1"/>
                              </a:solidFill>
                            </a:defRPr>
                          </a:pPr>
                          <a:r>
                            <a:rPr sz="1200">
                              <a:latin typeface="Cambria Math"/>
                            </a:rPr>
                            <a:t>0.0011</a:t>
                          </a:r>
                        </a:p>
                      </a:txBody>
                      <a:tcPr/>
                    </a:tc>
                    <a:tc>
                      <a:txBody>
                        <a:bodyPr/>
                        <a:lstStyle/>
                        <a:p>
                          <a:pPr algn="ctr">
                            <a:defRPr>
                              <a:solidFill>
                                <a:schemeClr val="tx1"/>
                              </a:solidFill>
                            </a:defRPr>
                          </a:pPr>
                          <a:r>
                            <a:rPr sz="1200">
                              <a:latin typeface="Cambria Math"/>
                            </a:rPr>
                            <a:t>0.0015</a:t>
                          </a:r>
                        </a:p>
                      </a:txBody>
                      <a:tcPr/>
                    </a:tc>
                    <a:tc>
                      <a:txBody>
                        <a:bodyPr/>
                        <a:lstStyle/>
                        <a:p>
                          <a:pPr algn="ctr">
                            <a:defRPr>
                              <a:solidFill>
                                <a:schemeClr val="tx1"/>
                              </a:solidFill>
                            </a:defRPr>
                          </a:pPr>
                          <a:r>
                            <a:rPr sz="1200">
                              <a:latin typeface="Cambria Math"/>
                            </a:rPr>
                            <a:t>0.0019</a:t>
                          </a:r>
                        </a:p>
                      </a:txBody>
                      <a:tcPr/>
                    </a:tc>
                    <a:tc>
                      <a:txBody>
                        <a:bodyPr/>
                        <a:lstStyle/>
                        <a:p>
                          <a:pPr algn="ctr">
                            <a:defRPr>
                              <a:solidFill>
                                <a:schemeClr val="tx1"/>
                              </a:solidFill>
                            </a:defRPr>
                          </a:pPr>
                          <a:r>
                            <a:rPr sz="1200">
                              <a:latin typeface="Cambria Math"/>
                            </a:rPr>
                            <a:t>0.0025</a:t>
                          </a:r>
                        </a:p>
                      </a:txBody>
                      <a:tcPr/>
                    </a:tc>
                    <a:tc>
                      <a:txBody>
                        <a:bodyPr/>
                        <a:lstStyle/>
                        <a:p>
                          <a:pPr algn="ctr">
                            <a:defRPr>
                              <a:solidFill>
                                <a:schemeClr val="tx1"/>
                              </a:solidFill>
                            </a:defRPr>
                          </a:pPr>
                          <a:r>
                            <a:rPr sz="1200">
                              <a:latin typeface="Cambria Math"/>
                            </a:rPr>
                            <a:t>0.0031</a:t>
                          </a:r>
                        </a:p>
                      </a:txBody>
                      <a:tcPr/>
                    </a:tc>
                    <a:extLst>
                      <a:ext uri="{0D108BD9-81ED-4DB2-BD59-A6C34878D82A}">
                        <a16:rowId xmlns:a16="http://schemas.microsoft.com/office/drawing/2014/main" val="10010"/>
                      </a:ext>
                    </a:extLst>
                  </a:tr>
                  <a:tr h="370840">
                    <a:tc>
                      <a:txBody>
                        <a:bodyPr/>
                        <a:lstStyle/>
                        <a:p>
                          <a:pPr algn="ctr">
                            <a:defRPr b="1">
                              <a:solidFill>
                                <a:schemeClr val="tx1"/>
                              </a:solidFill>
                            </a:defRPr>
                          </a:pPr>
                          <a:r>
                            <a:rPr sz="1200">
                              <a:latin typeface="Cambria Math"/>
                            </a:rPr>
                            <a:t>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0.0000</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0.0002</a:t>
                          </a:r>
                        </a:p>
                      </a:txBody>
                      <a:tcPr/>
                    </a:tc>
                    <a:tc>
                      <a:txBody>
                        <a:bodyPr/>
                        <a:lstStyle/>
                        <a:p>
                          <a:pPr algn="ctr">
                            <a:defRPr>
                              <a:solidFill>
                                <a:schemeClr val="tx1"/>
                              </a:solidFill>
                            </a:defRPr>
                          </a:pPr>
                          <a:r>
                            <a:rPr sz="1200">
                              <a:latin typeface="Cambria Math"/>
                            </a:rPr>
                            <a:t>0.0003</a:t>
                          </a:r>
                        </a:p>
                      </a:txBody>
                      <a:tcPr/>
                    </a:tc>
                    <a:tc>
                      <a:txBody>
                        <a:bodyPr/>
                        <a:lstStyle/>
                        <a:p>
                          <a:pPr algn="ctr">
                            <a:defRPr>
                              <a:solidFill>
                                <a:schemeClr val="tx1"/>
                              </a:solidFill>
                            </a:defRPr>
                          </a:pPr>
                          <a:r>
                            <a:rPr sz="1200">
                              <a:latin typeface="Cambria Math"/>
                            </a:rPr>
                            <a:t>0.0004</a:t>
                          </a:r>
                        </a:p>
                      </a:txBody>
                      <a:tcPr/>
                    </a:tc>
                    <a:tc>
                      <a:txBody>
                        <a:bodyPr/>
                        <a:lstStyle/>
                        <a:p>
                          <a:pPr algn="ctr">
                            <a:defRPr>
                              <a:solidFill>
                                <a:schemeClr val="tx1"/>
                              </a:solidFill>
                            </a:defRPr>
                          </a:pPr>
                          <a:r>
                            <a:rPr sz="1200">
                              <a:latin typeface="Cambria Math"/>
                            </a:rPr>
                            <a:t>0.0005</a:t>
                          </a:r>
                        </a:p>
                      </a:txBody>
                      <a:tcPr/>
                    </a:tc>
                    <a:tc>
                      <a:txBody>
                        <a:bodyPr/>
                        <a:lstStyle/>
                        <a:p>
                          <a:pPr algn="ctr">
                            <a:defRPr>
                              <a:solidFill>
                                <a:schemeClr val="tx1"/>
                              </a:solidFill>
                            </a:defRPr>
                          </a:pPr>
                          <a:r>
                            <a:rPr sz="1200">
                              <a:latin typeface="Cambria Math"/>
                            </a:rPr>
                            <a:t>0.0007</a:t>
                          </a:r>
                        </a:p>
                      </a:txBody>
                      <a:tcPr/>
                    </a:tc>
                    <a:tc>
                      <a:txBody>
                        <a:bodyPr/>
                        <a:lstStyle/>
                        <a:p>
                          <a:pPr algn="ctr">
                            <a:defRPr>
                              <a:solidFill>
                                <a:schemeClr val="tx1"/>
                              </a:solidFill>
                            </a:defRPr>
                          </a:pPr>
                          <a:r>
                            <a:rPr sz="1200">
                              <a:latin typeface="Cambria Math"/>
                            </a:rPr>
                            <a:t>0.0009</a:t>
                          </a:r>
                        </a:p>
                      </a:txBody>
                      <a:tcPr/>
                    </a:tc>
                    <a:extLst>
                      <a:ext uri="{0D108BD9-81ED-4DB2-BD59-A6C34878D82A}">
                        <a16:rowId xmlns:a16="http://schemas.microsoft.com/office/drawing/2014/main" val="10011"/>
                      </a:ext>
                    </a:extLst>
                  </a:tr>
                  <a:tr h="370840">
                    <a:tc>
                      <a:txBody>
                        <a:bodyPr/>
                        <a:lstStyle/>
                        <a:p>
                          <a:pPr algn="ctr">
                            <a:defRPr b="1">
                              <a:solidFill>
                                <a:schemeClr val="tx1"/>
                              </a:solidFill>
                            </a:defRPr>
                          </a:pPr>
                          <a:r>
                            <a:rPr sz="1200">
                              <a:latin typeface="Cambria Math"/>
                            </a:rPr>
                            <a:t>10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0.0000</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0.0002</a:t>
                          </a:r>
                        </a:p>
                      </a:txBody>
                      <a:tcPr/>
                    </a:tc>
                    <a:tc>
                      <a:txBody>
                        <a:bodyPr/>
                        <a:lstStyle/>
                        <a:p>
                          <a:pPr algn="ctr">
                            <a:defRPr>
                              <a:solidFill>
                                <a:schemeClr val="tx1"/>
                              </a:solidFill>
                            </a:defRPr>
                          </a:pPr>
                          <a:r>
                            <a:rPr sz="1200">
                              <a:latin typeface="Cambria Math"/>
                            </a:rPr>
                            <a:t>0.0002</a:t>
                          </a:r>
                        </a:p>
                      </a:txBody>
                      <a:tcPr/>
                    </a:tc>
                    <a:extLst>
                      <a:ext uri="{0D108BD9-81ED-4DB2-BD59-A6C34878D82A}">
                        <a16:rowId xmlns:a16="http://schemas.microsoft.com/office/drawing/2014/main" val="10012"/>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482092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tblGrid>
                  <a:tr h="370840">
                    <a:tc>
                      <a:txBody>
                        <a:bodyPr/>
                        <a:lstStyle/>
                        <a:p>
                          <a:pPr algn="ctr">
                            <a:defRPr b="1">
                              <a:solidFill>
                                <a:schemeClr val="tx1"/>
                              </a:solidFill>
                            </a:defRPr>
                          </a:pPr>
                          <a:endParaRPr/>
                        </a:p>
                      </a:txBody>
                      <a:tcPr/>
                    </a:tc>
                    <a:tc gridSpan="11">
                      <a:txBody>
                        <a:bodyPr/>
                        <a:lstStyle/>
                        <a:p>
                          <a:endParaRPr lang="en-US"/>
                        </a:p>
                      </a:txBody>
                      <a:tcPr>
                        <a:blipFill>
                          <a:blip r:embed="rId2"/>
                          <a:stretch>
                            <a:fillRect l="-9297" t="-1639" r="-404" b="-1201639"/>
                          </a:stretch>
                        </a:blip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1770" t="-101639" r="-1099115" b="-1101639"/>
                          </a:stretch>
                        </a:blipFill>
                      </a:tcPr>
                    </a:tc>
                    <a:tc>
                      <a:txBody>
                        <a:bodyPr/>
                        <a:lstStyle/>
                        <a:p>
                          <a:pPr algn="ctr">
                            <a:defRPr b="1">
                              <a:solidFill>
                                <a:schemeClr val="tx1"/>
                              </a:solidFill>
                            </a:defRPr>
                          </a:pPr>
                          <a:r>
                            <a:rPr sz="1200">
                              <a:latin typeface="Cambria Math"/>
                            </a:rPr>
                            <a:t>1.50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200">
                              <a:latin typeface="Cambria Math"/>
                            </a:rPr>
                            <a:t>1.60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1.70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1.80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1.90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2.00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2.10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2.20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2.30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2.40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2.50</a:t>
                          </a:r>
                        </a:p>
                      </a:txBody>
                      <a:tcPr>
                        <a:lnB w="12700" cap="flat" cmpd="sng" algn="ctr">
                          <a:solidFill>
                            <a:schemeClr val="tx1"/>
                          </a:solidFill>
                          <a:prstDash val="solid"/>
                          <a:round/>
                          <a:headEnd type="none" w="med" len="med"/>
                          <a:tailEnd type="none" w="med" len="med"/>
                        </a:lnB>
                        <a:solidFill>
                          <a:srgbClr val="CCCFD7"/>
                        </a:solidFill>
                      </a:tcPr>
                    </a:tc>
                    <a:extLst>
                      <a:ext uri="{0D108BD9-81ED-4DB2-BD59-A6C34878D82A}">
                        <a16:rowId xmlns:a16="http://schemas.microsoft.com/office/drawing/2014/main" val="10001"/>
                      </a:ext>
                    </a:extLst>
                  </a:tr>
                  <a:tr h="370840">
                    <a:tc>
                      <a:txBody>
                        <a:bodyPr/>
                        <a:lstStyle/>
                        <a:p>
                          <a:pPr algn="ctr">
                            <a:defRPr b="1">
                              <a:solidFill>
                                <a:schemeClr val="tx1"/>
                              </a:solidFill>
                            </a:defRPr>
                          </a:pPr>
                          <a:r>
                            <a:rPr sz="1200">
                              <a:latin typeface="Cambria Math"/>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c>
                      <a:txBody>
                        <a:bodyPr/>
                        <a:lstStyle/>
                        <a:p>
                          <a:pPr algn="ctr">
                            <a:defRPr sz="1200">
                              <a:solidFill>
                                <a:schemeClr val="tx1"/>
                              </a:solidFill>
                            </a:defRPr>
                          </a:pPr>
                          <a:r>
                            <a:rPr sz="1200">
                              <a:highlight>
                                <a:srgbClr val="FFFF00"/>
                              </a:highlight>
                              <a:latin typeface="Cambria Math"/>
                            </a:rPr>
                            <a:t>0.2231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a:txBody>
                        <a:bodyPr/>
                        <a:lstStyle/>
                        <a:p>
                          <a:pPr algn="ctr">
                            <a:defRPr>
                              <a:solidFill>
                                <a:schemeClr val="tx1"/>
                              </a:solidFill>
                            </a:defRPr>
                          </a:pPr>
                          <a:r>
                            <a:rPr sz="1200">
                              <a:latin typeface="Cambria Math"/>
                            </a:rPr>
                            <a:t>0.2019</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0.1827</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0.1653</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0.1496</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0.1353</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0.1225</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0.1108</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0.1003</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0.0907</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0.0821</a:t>
                          </a:r>
                        </a:p>
                      </a:txBody>
                      <a:tcP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0002"/>
                      </a:ext>
                    </a:extLst>
                  </a:tr>
                  <a:tr h="370840">
                    <a:tc>
                      <a:txBody>
                        <a:bodyPr/>
                        <a:lstStyle/>
                        <a:p>
                          <a:pPr algn="ctr">
                            <a:defRPr b="1">
                              <a:solidFill>
                                <a:schemeClr val="tx1"/>
                              </a:solidFill>
                            </a:defRPr>
                          </a:pPr>
                          <a:r>
                            <a:rPr sz="1200">
                              <a:latin typeface="Cambria Math"/>
                            </a:rPr>
                            <a:t>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0.3347</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0.3230</a:t>
                          </a:r>
                        </a:p>
                      </a:txBody>
                      <a:tcPr/>
                    </a:tc>
                    <a:tc>
                      <a:txBody>
                        <a:bodyPr/>
                        <a:lstStyle/>
                        <a:p>
                          <a:pPr algn="ctr">
                            <a:defRPr>
                              <a:solidFill>
                                <a:schemeClr val="tx1"/>
                              </a:solidFill>
                            </a:defRPr>
                          </a:pPr>
                          <a:r>
                            <a:rPr sz="1200">
                              <a:latin typeface="Cambria Math"/>
                            </a:rPr>
                            <a:t>0.3106</a:t>
                          </a:r>
                        </a:p>
                      </a:txBody>
                      <a:tcPr/>
                    </a:tc>
                    <a:tc>
                      <a:txBody>
                        <a:bodyPr/>
                        <a:lstStyle/>
                        <a:p>
                          <a:pPr algn="ctr">
                            <a:defRPr>
                              <a:solidFill>
                                <a:schemeClr val="tx1"/>
                              </a:solidFill>
                            </a:defRPr>
                          </a:pPr>
                          <a:r>
                            <a:rPr sz="1200">
                              <a:latin typeface="Cambria Math"/>
                            </a:rPr>
                            <a:t>0.2975</a:t>
                          </a:r>
                        </a:p>
                      </a:txBody>
                      <a:tcPr/>
                    </a:tc>
                    <a:tc>
                      <a:txBody>
                        <a:bodyPr/>
                        <a:lstStyle/>
                        <a:p>
                          <a:pPr algn="ctr">
                            <a:defRPr>
                              <a:solidFill>
                                <a:schemeClr val="tx1"/>
                              </a:solidFill>
                            </a:defRPr>
                          </a:pPr>
                          <a:r>
                            <a:rPr sz="1200">
                              <a:latin typeface="Cambria Math"/>
                            </a:rPr>
                            <a:t>0.2842</a:t>
                          </a:r>
                        </a:p>
                      </a:txBody>
                      <a:tcPr/>
                    </a:tc>
                    <a:tc>
                      <a:txBody>
                        <a:bodyPr/>
                        <a:lstStyle/>
                        <a:p>
                          <a:pPr algn="ctr">
                            <a:defRPr>
                              <a:solidFill>
                                <a:schemeClr val="tx1"/>
                              </a:solidFill>
                            </a:defRPr>
                          </a:pPr>
                          <a:r>
                            <a:rPr sz="1200">
                              <a:latin typeface="Cambria Math"/>
                            </a:rPr>
                            <a:t>0.2707</a:t>
                          </a:r>
                        </a:p>
                      </a:txBody>
                      <a:tcPr/>
                    </a:tc>
                    <a:tc>
                      <a:txBody>
                        <a:bodyPr/>
                        <a:lstStyle/>
                        <a:p>
                          <a:pPr algn="ctr">
                            <a:defRPr>
                              <a:solidFill>
                                <a:schemeClr val="tx1"/>
                              </a:solidFill>
                            </a:defRPr>
                          </a:pPr>
                          <a:r>
                            <a:rPr sz="1200">
                              <a:latin typeface="Cambria Math"/>
                            </a:rPr>
                            <a:t>0.2572</a:t>
                          </a:r>
                        </a:p>
                      </a:txBody>
                      <a:tcPr/>
                    </a:tc>
                    <a:tc>
                      <a:txBody>
                        <a:bodyPr/>
                        <a:lstStyle/>
                        <a:p>
                          <a:pPr algn="ctr">
                            <a:defRPr>
                              <a:solidFill>
                                <a:schemeClr val="tx1"/>
                              </a:solidFill>
                            </a:defRPr>
                          </a:pPr>
                          <a:r>
                            <a:rPr sz="1200">
                              <a:latin typeface="Cambria Math"/>
                            </a:rPr>
                            <a:t>0.2438</a:t>
                          </a:r>
                        </a:p>
                      </a:txBody>
                      <a:tcPr/>
                    </a:tc>
                    <a:tc>
                      <a:txBody>
                        <a:bodyPr/>
                        <a:lstStyle/>
                        <a:p>
                          <a:pPr algn="ctr">
                            <a:defRPr>
                              <a:solidFill>
                                <a:schemeClr val="tx1"/>
                              </a:solidFill>
                            </a:defRPr>
                          </a:pPr>
                          <a:r>
                            <a:rPr sz="1200">
                              <a:latin typeface="Cambria Math"/>
                            </a:rPr>
                            <a:t>0.2306</a:t>
                          </a:r>
                        </a:p>
                      </a:txBody>
                      <a:tcPr/>
                    </a:tc>
                    <a:tc>
                      <a:txBody>
                        <a:bodyPr/>
                        <a:lstStyle/>
                        <a:p>
                          <a:pPr algn="ctr">
                            <a:defRPr>
                              <a:solidFill>
                                <a:schemeClr val="tx1"/>
                              </a:solidFill>
                            </a:defRPr>
                          </a:pPr>
                          <a:r>
                            <a:rPr sz="1200">
                              <a:latin typeface="Cambria Math"/>
                            </a:rPr>
                            <a:t>0.2177</a:t>
                          </a:r>
                        </a:p>
                      </a:txBody>
                      <a:tcPr/>
                    </a:tc>
                    <a:tc>
                      <a:txBody>
                        <a:bodyPr/>
                        <a:lstStyle/>
                        <a:p>
                          <a:pPr algn="ctr">
                            <a:defRPr>
                              <a:solidFill>
                                <a:schemeClr val="tx1"/>
                              </a:solidFill>
                            </a:defRPr>
                          </a:pPr>
                          <a:r>
                            <a:rPr sz="1200">
                              <a:latin typeface="Cambria Math"/>
                            </a:rPr>
                            <a:t>0.2052</a:t>
                          </a: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200">
                              <a:latin typeface="Cambria Math"/>
                            </a:rPr>
                            <a:t>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0.2510</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0.2584</a:t>
                          </a:r>
                        </a:p>
                      </a:txBody>
                      <a:tcPr/>
                    </a:tc>
                    <a:tc>
                      <a:txBody>
                        <a:bodyPr/>
                        <a:lstStyle/>
                        <a:p>
                          <a:pPr algn="ctr">
                            <a:defRPr>
                              <a:solidFill>
                                <a:schemeClr val="tx1"/>
                              </a:solidFill>
                            </a:defRPr>
                          </a:pPr>
                          <a:r>
                            <a:rPr sz="1200">
                              <a:latin typeface="Cambria Math"/>
                            </a:rPr>
                            <a:t>0.2640</a:t>
                          </a:r>
                        </a:p>
                      </a:txBody>
                      <a:tcPr/>
                    </a:tc>
                    <a:tc>
                      <a:txBody>
                        <a:bodyPr/>
                        <a:lstStyle/>
                        <a:p>
                          <a:pPr algn="ctr">
                            <a:defRPr>
                              <a:solidFill>
                                <a:schemeClr val="tx1"/>
                              </a:solidFill>
                            </a:defRPr>
                          </a:pPr>
                          <a:r>
                            <a:rPr sz="1200">
                              <a:latin typeface="Cambria Math"/>
                            </a:rPr>
                            <a:t>0.2678</a:t>
                          </a:r>
                        </a:p>
                      </a:txBody>
                      <a:tcPr/>
                    </a:tc>
                    <a:tc>
                      <a:txBody>
                        <a:bodyPr/>
                        <a:lstStyle/>
                        <a:p>
                          <a:pPr algn="ctr">
                            <a:defRPr>
                              <a:solidFill>
                                <a:schemeClr val="tx1"/>
                              </a:solidFill>
                            </a:defRPr>
                          </a:pPr>
                          <a:r>
                            <a:rPr sz="1200">
                              <a:latin typeface="Cambria Math"/>
                            </a:rPr>
                            <a:t>0.2700</a:t>
                          </a:r>
                        </a:p>
                      </a:txBody>
                      <a:tcPr/>
                    </a:tc>
                    <a:tc>
                      <a:txBody>
                        <a:bodyPr/>
                        <a:lstStyle/>
                        <a:p>
                          <a:pPr algn="ctr">
                            <a:defRPr>
                              <a:solidFill>
                                <a:schemeClr val="tx1"/>
                              </a:solidFill>
                            </a:defRPr>
                          </a:pPr>
                          <a:r>
                            <a:rPr sz="1200">
                              <a:latin typeface="Cambria Math"/>
                            </a:rPr>
                            <a:t>0.2707</a:t>
                          </a:r>
                        </a:p>
                      </a:txBody>
                      <a:tcPr/>
                    </a:tc>
                    <a:tc>
                      <a:txBody>
                        <a:bodyPr/>
                        <a:lstStyle/>
                        <a:p>
                          <a:pPr algn="ctr">
                            <a:defRPr>
                              <a:solidFill>
                                <a:schemeClr val="tx1"/>
                              </a:solidFill>
                            </a:defRPr>
                          </a:pPr>
                          <a:r>
                            <a:rPr sz="1200">
                              <a:latin typeface="Cambria Math"/>
                            </a:rPr>
                            <a:t>0.2700</a:t>
                          </a:r>
                        </a:p>
                      </a:txBody>
                      <a:tcPr/>
                    </a:tc>
                    <a:tc>
                      <a:txBody>
                        <a:bodyPr/>
                        <a:lstStyle/>
                        <a:p>
                          <a:pPr algn="ctr">
                            <a:defRPr>
                              <a:solidFill>
                                <a:schemeClr val="tx1"/>
                              </a:solidFill>
                            </a:defRPr>
                          </a:pPr>
                          <a:r>
                            <a:rPr sz="1200">
                              <a:latin typeface="Cambria Math"/>
                            </a:rPr>
                            <a:t>0.2681</a:t>
                          </a:r>
                        </a:p>
                      </a:txBody>
                      <a:tcPr/>
                    </a:tc>
                    <a:tc>
                      <a:txBody>
                        <a:bodyPr/>
                        <a:lstStyle/>
                        <a:p>
                          <a:pPr algn="ctr">
                            <a:defRPr>
                              <a:solidFill>
                                <a:schemeClr val="tx1"/>
                              </a:solidFill>
                            </a:defRPr>
                          </a:pPr>
                          <a:r>
                            <a:rPr sz="1200">
                              <a:latin typeface="Cambria Math"/>
                            </a:rPr>
                            <a:t>0.2652</a:t>
                          </a:r>
                        </a:p>
                      </a:txBody>
                      <a:tcPr/>
                    </a:tc>
                    <a:tc>
                      <a:txBody>
                        <a:bodyPr/>
                        <a:lstStyle/>
                        <a:p>
                          <a:pPr algn="ctr">
                            <a:defRPr>
                              <a:solidFill>
                                <a:schemeClr val="tx1"/>
                              </a:solidFill>
                            </a:defRPr>
                          </a:pPr>
                          <a:r>
                            <a:rPr sz="1200">
                              <a:latin typeface="Cambria Math"/>
                            </a:rPr>
                            <a:t>0.2613</a:t>
                          </a:r>
                        </a:p>
                      </a:txBody>
                      <a:tcPr/>
                    </a:tc>
                    <a:tc>
                      <a:txBody>
                        <a:bodyPr/>
                        <a:lstStyle/>
                        <a:p>
                          <a:pPr algn="ctr">
                            <a:defRPr>
                              <a:solidFill>
                                <a:schemeClr val="tx1"/>
                              </a:solidFill>
                            </a:defRPr>
                          </a:pPr>
                          <a:r>
                            <a:rPr sz="1200">
                              <a:latin typeface="Cambria Math"/>
                            </a:rPr>
                            <a:t>0.2565</a:t>
                          </a: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200">
                              <a:latin typeface="Cambria Math"/>
                            </a:rPr>
                            <a:t>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0.1255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0.1378</a:t>
                          </a:r>
                        </a:p>
                      </a:txBody>
                      <a:tcPr/>
                    </a:tc>
                    <a:tc>
                      <a:txBody>
                        <a:bodyPr/>
                        <a:lstStyle/>
                        <a:p>
                          <a:pPr algn="ctr">
                            <a:defRPr>
                              <a:solidFill>
                                <a:schemeClr val="tx1"/>
                              </a:solidFill>
                            </a:defRPr>
                          </a:pPr>
                          <a:r>
                            <a:rPr sz="1200">
                              <a:latin typeface="Cambria Math"/>
                            </a:rPr>
                            <a:t>0.1496</a:t>
                          </a:r>
                        </a:p>
                      </a:txBody>
                      <a:tcPr/>
                    </a:tc>
                    <a:tc>
                      <a:txBody>
                        <a:bodyPr/>
                        <a:lstStyle/>
                        <a:p>
                          <a:pPr algn="ctr">
                            <a:defRPr>
                              <a:solidFill>
                                <a:schemeClr val="tx1"/>
                              </a:solidFill>
                            </a:defRPr>
                          </a:pPr>
                          <a:r>
                            <a:rPr sz="1200">
                              <a:latin typeface="Cambria Math"/>
                            </a:rPr>
                            <a:t>0.1607</a:t>
                          </a:r>
                        </a:p>
                      </a:txBody>
                      <a:tcPr/>
                    </a:tc>
                    <a:tc>
                      <a:txBody>
                        <a:bodyPr/>
                        <a:lstStyle/>
                        <a:p>
                          <a:pPr algn="ctr">
                            <a:defRPr>
                              <a:solidFill>
                                <a:schemeClr val="tx1"/>
                              </a:solidFill>
                            </a:defRPr>
                          </a:pPr>
                          <a:r>
                            <a:rPr sz="1200">
                              <a:latin typeface="Cambria Math"/>
                            </a:rPr>
                            <a:t>0.1710</a:t>
                          </a:r>
                        </a:p>
                      </a:txBody>
                      <a:tcPr/>
                    </a:tc>
                    <a:tc>
                      <a:txBody>
                        <a:bodyPr/>
                        <a:lstStyle/>
                        <a:p>
                          <a:pPr algn="ctr">
                            <a:defRPr>
                              <a:solidFill>
                                <a:schemeClr val="tx1"/>
                              </a:solidFill>
                            </a:defRPr>
                          </a:pPr>
                          <a:r>
                            <a:rPr sz="1200">
                              <a:latin typeface="Cambria Math"/>
                            </a:rPr>
                            <a:t>0.1804</a:t>
                          </a:r>
                        </a:p>
                      </a:txBody>
                      <a:tcPr/>
                    </a:tc>
                    <a:tc>
                      <a:txBody>
                        <a:bodyPr/>
                        <a:lstStyle/>
                        <a:p>
                          <a:pPr algn="ctr">
                            <a:defRPr>
                              <a:solidFill>
                                <a:schemeClr val="tx1"/>
                              </a:solidFill>
                            </a:defRPr>
                          </a:pPr>
                          <a:r>
                            <a:rPr sz="1200">
                              <a:latin typeface="Cambria Math"/>
                            </a:rPr>
                            <a:t>0.1890</a:t>
                          </a:r>
                        </a:p>
                      </a:txBody>
                      <a:tcPr/>
                    </a:tc>
                    <a:tc>
                      <a:txBody>
                        <a:bodyPr/>
                        <a:lstStyle/>
                        <a:p>
                          <a:pPr algn="ctr">
                            <a:defRPr>
                              <a:solidFill>
                                <a:schemeClr val="tx1"/>
                              </a:solidFill>
                            </a:defRPr>
                          </a:pPr>
                          <a:r>
                            <a:rPr sz="1200">
                              <a:latin typeface="Cambria Math"/>
                            </a:rPr>
                            <a:t>0.1966</a:t>
                          </a:r>
                        </a:p>
                      </a:txBody>
                      <a:tcPr/>
                    </a:tc>
                    <a:tc>
                      <a:txBody>
                        <a:bodyPr/>
                        <a:lstStyle/>
                        <a:p>
                          <a:pPr algn="ctr">
                            <a:defRPr>
                              <a:solidFill>
                                <a:schemeClr val="tx1"/>
                              </a:solidFill>
                            </a:defRPr>
                          </a:pPr>
                          <a:r>
                            <a:rPr sz="1200">
                              <a:latin typeface="Cambria Math"/>
                            </a:rPr>
                            <a:t>0.2033</a:t>
                          </a:r>
                        </a:p>
                      </a:txBody>
                      <a:tcPr/>
                    </a:tc>
                    <a:tc>
                      <a:txBody>
                        <a:bodyPr/>
                        <a:lstStyle/>
                        <a:p>
                          <a:pPr algn="ctr">
                            <a:defRPr>
                              <a:solidFill>
                                <a:schemeClr val="tx1"/>
                              </a:solidFill>
                            </a:defRPr>
                          </a:pPr>
                          <a:r>
                            <a:rPr sz="1200">
                              <a:latin typeface="Cambria Math"/>
                            </a:rPr>
                            <a:t>0.2090</a:t>
                          </a:r>
                        </a:p>
                      </a:txBody>
                      <a:tcPr/>
                    </a:tc>
                    <a:tc>
                      <a:txBody>
                        <a:bodyPr/>
                        <a:lstStyle/>
                        <a:p>
                          <a:pPr algn="ctr">
                            <a:defRPr>
                              <a:solidFill>
                                <a:schemeClr val="tx1"/>
                              </a:solidFill>
                            </a:defRPr>
                          </a:pPr>
                          <a:r>
                            <a:rPr sz="1200">
                              <a:latin typeface="Cambria Math"/>
                            </a:rPr>
                            <a:t>0.2138</a:t>
                          </a: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200">
                              <a:latin typeface="Cambria Math"/>
                            </a:rPr>
                            <a:t>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0.0471</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0.0551</a:t>
                          </a:r>
                        </a:p>
                      </a:txBody>
                      <a:tcPr/>
                    </a:tc>
                    <a:tc>
                      <a:txBody>
                        <a:bodyPr/>
                        <a:lstStyle/>
                        <a:p>
                          <a:pPr algn="ctr">
                            <a:defRPr>
                              <a:solidFill>
                                <a:schemeClr val="tx1"/>
                              </a:solidFill>
                            </a:defRPr>
                          </a:pPr>
                          <a:r>
                            <a:rPr sz="1200">
                              <a:latin typeface="Cambria Math"/>
                            </a:rPr>
                            <a:t>0.0636</a:t>
                          </a:r>
                        </a:p>
                      </a:txBody>
                      <a:tcPr/>
                    </a:tc>
                    <a:tc>
                      <a:txBody>
                        <a:bodyPr/>
                        <a:lstStyle/>
                        <a:p>
                          <a:pPr algn="ctr">
                            <a:defRPr>
                              <a:solidFill>
                                <a:schemeClr val="tx1"/>
                              </a:solidFill>
                            </a:defRPr>
                          </a:pPr>
                          <a:r>
                            <a:rPr sz="1200">
                              <a:latin typeface="Cambria Math"/>
                            </a:rPr>
                            <a:t>0.0723</a:t>
                          </a:r>
                        </a:p>
                      </a:txBody>
                      <a:tcPr/>
                    </a:tc>
                    <a:tc>
                      <a:txBody>
                        <a:bodyPr/>
                        <a:lstStyle/>
                        <a:p>
                          <a:pPr algn="ctr">
                            <a:defRPr>
                              <a:solidFill>
                                <a:schemeClr val="tx1"/>
                              </a:solidFill>
                            </a:defRPr>
                          </a:pPr>
                          <a:r>
                            <a:rPr sz="1200">
                              <a:latin typeface="Cambria Math"/>
                            </a:rPr>
                            <a:t>0.0812</a:t>
                          </a:r>
                        </a:p>
                      </a:txBody>
                      <a:tcPr/>
                    </a:tc>
                    <a:tc>
                      <a:txBody>
                        <a:bodyPr/>
                        <a:lstStyle/>
                        <a:p>
                          <a:pPr algn="ctr">
                            <a:defRPr>
                              <a:solidFill>
                                <a:schemeClr val="tx1"/>
                              </a:solidFill>
                            </a:defRPr>
                          </a:pPr>
                          <a:r>
                            <a:rPr sz="1200">
                              <a:latin typeface="Cambria Math"/>
                            </a:rPr>
                            <a:t>0.0902</a:t>
                          </a:r>
                        </a:p>
                      </a:txBody>
                      <a:tcPr/>
                    </a:tc>
                    <a:tc>
                      <a:txBody>
                        <a:bodyPr/>
                        <a:lstStyle/>
                        <a:p>
                          <a:pPr algn="ctr">
                            <a:defRPr>
                              <a:solidFill>
                                <a:schemeClr val="tx1"/>
                              </a:solidFill>
                            </a:defRPr>
                          </a:pPr>
                          <a:r>
                            <a:rPr sz="1200">
                              <a:latin typeface="Cambria Math"/>
                            </a:rPr>
                            <a:t>0.0992</a:t>
                          </a:r>
                        </a:p>
                      </a:txBody>
                      <a:tcPr/>
                    </a:tc>
                    <a:tc>
                      <a:txBody>
                        <a:bodyPr/>
                        <a:lstStyle/>
                        <a:p>
                          <a:pPr algn="ctr">
                            <a:defRPr>
                              <a:solidFill>
                                <a:schemeClr val="tx1"/>
                              </a:solidFill>
                            </a:defRPr>
                          </a:pPr>
                          <a:r>
                            <a:rPr sz="1200">
                              <a:latin typeface="Cambria Math"/>
                            </a:rPr>
                            <a:t>0.1082</a:t>
                          </a:r>
                        </a:p>
                      </a:txBody>
                      <a:tcPr/>
                    </a:tc>
                    <a:tc>
                      <a:txBody>
                        <a:bodyPr/>
                        <a:lstStyle/>
                        <a:p>
                          <a:pPr algn="ctr">
                            <a:defRPr>
                              <a:solidFill>
                                <a:schemeClr val="tx1"/>
                              </a:solidFill>
                            </a:defRPr>
                          </a:pPr>
                          <a:r>
                            <a:rPr sz="1200">
                              <a:latin typeface="Cambria Math"/>
                            </a:rPr>
                            <a:t>0.1169</a:t>
                          </a:r>
                        </a:p>
                      </a:txBody>
                      <a:tcPr/>
                    </a:tc>
                    <a:tc>
                      <a:txBody>
                        <a:bodyPr/>
                        <a:lstStyle/>
                        <a:p>
                          <a:pPr algn="ctr">
                            <a:defRPr>
                              <a:solidFill>
                                <a:schemeClr val="tx1"/>
                              </a:solidFill>
                            </a:defRPr>
                          </a:pPr>
                          <a:r>
                            <a:rPr sz="1200">
                              <a:latin typeface="Cambria Math"/>
                            </a:rPr>
                            <a:t>0.1254</a:t>
                          </a:r>
                        </a:p>
                      </a:txBody>
                      <a:tcPr/>
                    </a:tc>
                    <a:tc>
                      <a:txBody>
                        <a:bodyPr/>
                        <a:lstStyle/>
                        <a:p>
                          <a:pPr algn="ctr">
                            <a:defRPr>
                              <a:solidFill>
                                <a:schemeClr val="tx1"/>
                              </a:solidFill>
                            </a:defRPr>
                          </a:pPr>
                          <a:r>
                            <a:rPr sz="1200">
                              <a:latin typeface="Cambria Math"/>
                            </a:rPr>
                            <a:t>0.1336</a:t>
                          </a: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200">
                              <a:latin typeface="Cambria Math"/>
                            </a:rPr>
                            <a:t>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0.0141</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0.0176</a:t>
                          </a:r>
                        </a:p>
                      </a:txBody>
                      <a:tcPr/>
                    </a:tc>
                    <a:tc>
                      <a:txBody>
                        <a:bodyPr/>
                        <a:lstStyle/>
                        <a:p>
                          <a:pPr algn="ctr">
                            <a:defRPr>
                              <a:solidFill>
                                <a:schemeClr val="tx1"/>
                              </a:solidFill>
                            </a:defRPr>
                          </a:pPr>
                          <a:r>
                            <a:rPr sz="1200">
                              <a:latin typeface="Cambria Math"/>
                            </a:rPr>
                            <a:t>0.0216</a:t>
                          </a:r>
                        </a:p>
                      </a:txBody>
                      <a:tcPr/>
                    </a:tc>
                    <a:tc>
                      <a:txBody>
                        <a:bodyPr/>
                        <a:lstStyle/>
                        <a:p>
                          <a:pPr algn="ctr">
                            <a:defRPr>
                              <a:solidFill>
                                <a:schemeClr val="tx1"/>
                              </a:solidFill>
                            </a:defRPr>
                          </a:pPr>
                          <a:r>
                            <a:rPr sz="1200">
                              <a:latin typeface="Cambria Math"/>
                            </a:rPr>
                            <a:t>0.0260</a:t>
                          </a:r>
                        </a:p>
                      </a:txBody>
                      <a:tcPr/>
                    </a:tc>
                    <a:tc>
                      <a:txBody>
                        <a:bodyPr/>
                        <a:lstStyle/>
                        <a:p>
                          <a:pPr algn="ctr">
                            <a:defRPr>
                              <a:solidFill>
                                <a:schemeClr val="tx1"/>
                              </a:solidFill>
                            </a:defRPr>
                          </a:pPr>
                          <a:r>
                            <a:rPr sz="1200">
                              <a:latin typeface="Cambria Math"/>
                            </a:rPr>
                            <a:t>0.0309</a:t>
                          </a:r>
                        </a:p>
                      </a:txBody>
                      <a:tcPr/>
                    </a:tc>
                    <a:tc>
                      <a:txBody>
                        <a:bodyPr/>
                        <a:lstStyle/>
                        <a:p>
                          <a:pPr algn="ctr">
                            <a:defRPr>
                              <a:solidFill>
                                <a:schemeClr val="tx1"/>
                              </a:solidFill>
                            </a:defRPr>
                          </a:pPr>
                          <a:r>
                            <a:rPr sz="1200">
                              <a:latin typeface="Cambria Math"/>
                            </a:rPr>
                            <a:t>0.0361</a:t>
                          </a:r>
                        </a:p>
                      </a:txBody>
                      <a:tcPr/>
                    </a:tc>
                    <a:tc>
                      <a:txBody>
                        <a:bodyPr/>
                        <a:lstStyle/>
                        <a:p>
                          <a:pPr algn="ctr">
                            <a:defRPr>
                              <a:solidFill>
                                <a:schemeClr val="tx1"/>
                              </a:solidFill>
                            </a:defRPr>
                          </a:pPr>
                          <a:r>
                            <a:rPr sz="1200">
                              <a:latin typeface="Cambria Math"/>
                            </a:rPr>
                            <a:t>0.0417</a:t>
                          </a:r>
                        </a:p>
                      </a:txBody>
                      <a:tcPr/>
                    </a:tc>
                    <a:tc>
                      <a:txBody>
                        <a:bodyPr/>
                        <a:lstStyle/>
                        <a:p>
                          <a:pPr algn="ctr">
                            <a:defRPr>
                              <a:solidFill>
                                <a:schemeClr val="tx1"/>
                              </a:solidFill>
                            </a:defRPr>
                          </a:pPr>
                          <a:r>
                            <a:rPr sz="1200">
                              <a:latin typeface="Cambria Math"/>
                            </a:rPr>
                            <a:t>0.0476</a:t>
                          </a:r>
                        </a:p>
                      </a:txBody>
                      <a:tcPr/>
                    </a:tc>
                    <a:tc>
                      <a:txBody>
                        <a:bodyPr/>
                        <a:lstStyle/>
                        <a:p>
                          <a:pPr algn="ctr">
                            <a:defRPr>
                              <a:solidFill>
                                <a:schemeClr val="tx1"/>
                              </a:solidFill>
                            </a:defRPr>
                          </a:pPr>
                          <a:r>
                            <a:rPr sz="1200">
                              <a:latin typeface="Cambria Math"/>
                            </a:rPr>
                            <a:t>0.0538</a:t>
                          </a:r>
                        </a:p>
                      </a:txBody>
                      <a:tcPr/>
                    </a:tc>
                    <a:tc>
                      <a:txBody>
                        <a:bodyPr/>
                        <a:lstStyle/>
                        <a:p>
                          <a:pPr algn="ctr">
                            <a:defRPr>
                              <a:solidFill>
                                <a:schemeClr val="tx1"/>
                              </a:solidFill>
                            </a:defRPr>
                          </a:pPr>
                          <a:r>
                            <a:rPr sz="1200">
                              <a:latin typeface="Cambria Math"/>
                            </a:rPr>
                            <a:t>0.0602</a:t>
                          </a:r>
                        </a:p>
                      </a:txBody>
                      <a:tcPr/>
                    </a:tc>
                    <a:tc>
                      <a:txBody>
                        <a:bodyPr/>
                        <a:lstStyle/>
                        <a:p>
                          <a:pPr algn="ctr">
                            <a:defRPr>
                              <a:solidFill>
                                <a:schemeClr val="tx1"/>
                              </a:solidFill>
                            </a:defRPr>
                          </a:pPr>
                          <a:r>
                            <a:rPr sz="1200">
                              <a:latin typeface="Cambria Math"/>
                            </a:rPr>
                            <a:t>0.0668</a:t>
                          </a: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200">
                              <a:latin typeface="Cambria Math"/>
                            </a:rPr>
                            <a:t>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0.0035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0.0047</a:t>
                          </a:r>
                        </a:p>
                      </a:txBody>
                      <a:tcPr/>
                    </a:tc>
                    <a:tc>
                      <a:txBody>
                        <a:bodyPr/>
                        <a:lstStyle/>
                        <a:p>
                          <a:pPr algn="ctr">
                            <a:defRPr>
                              <a:solidFill>
                                <a:schemeClr val="tx1"/>
                              </a:solidFill>
                            </a:defRPr>
                          </a:pPr>
                          <a:r>
                            <a:rPr sz="1200">
                              <a:latin typeface="Cambria Math"/>
                            </a:rPr>
                            <a:t>0.0061</a:t>
                          </a:r>
                        </a:p>
                      </a:txBody>
                      <a:tcPr/>
                    </a:tc>
                    <a:tc>
                      <a:txBody>
                        <a:bodyPr/>
                        <a:lstStyle/>
                        <a:p>
                          <a:pPr algn="ctr">
                            <a:defRPr>
                              <a:solidFill>
                                <a:schemeClr val="tx1"/>
                              </a:solidFill>
                            </a:defRPr>
                          </a:pPr>
                          <a:r>
                            <a:rPr sz="1200">
                              <a:latin typeface="Cambria Math"/>
                            </a:rPr>
                            <a:t>0.0078</a:t>
                          </a:r>
                        </a:p>
                      </a:txBody>
                      <a:tcPr/>
                    </a:tc>
                    <a:tc>
                      <a:txBody>
                        <a:bodyPr/>
                        <a:lstStyle/>
                        <a:p>
                          <a:pPr algn="ctr">
                            <a:defRPr>
                              <a:solidFill>
                                <a:schemeClr val="tx1"/>
                              </a:solidFill>
                            </a:defRPr>
                          </a:pPr>
                          <a:r>
                            <a:rPr sz="1200">
                              <a:latin typeface="Cambria Math"/>
                            </a:rPr>
                            <a:t>0.0098</a:t>
                          </a:r>
                        </a:p>
                      </a:txBody>
                      <a:tcPr/>
                    </a:tc>
                    <a:tc>
                      <a:txBody>
                        <a:bodyPr/>
                        <a:lstStyle/>
                        <a:p>
                          <a:pPr algn="ctr">
                            <a:defRPr>
                              <a:solidFill>
                                <a:schemeClr val="tx1"/>
                              </a:solidFill>
                            </a:defRPr>
                          </a:pPr>
                          <a:r>
                            <a:rPr sz="1200">
                              <a:latin typeface="Cambria Math"/>
                            </a:rPr>
                            <a:t>0.0120</a:t>
                          </a:r>
                        </a:p>
                      </a:txBody>
                      <a:tcPr/>
                    </a:tc>
                    <a:tc>
                      <a:txBody>
                        <a:bodyPr/>
                        <a:lstStyle/>
                        <a:p>
                          <a:pPr algn="ctr">
                            <a:defRPr>
                              <a:solidFill>
                                <a:schemeClr val="tx1"/>
                              </a:solidFill>
                            </a:defRPr>
                          </a:pPr>
                          <a:r>
                            <a:rPr sz="1200">
                              <a:latin typeface="Cambria Math"/>
                            </a:rPr>
                            <a:t>0.0146</a:t>
                          </a:r>
                        </a:p>
                      </a:txBody>
                      <a:tcPr/>
                    </a:tc>
                    <a:tc>
                      <a:txBody>
                        <a:bodyPr/>
                        <a:lstStyle/>
                        <a:p>
                          <a:pPr algn="ctr">
                            <a:defRPr>
                              <a:solidFill>
                                <a:schemeClr val="tx1"/>
                              </a:solidFill>
                            </a:defRPr>
                          </a:pPr>
                          <a:r>
                            <a:rPr sz="1200">
                              <a:latin typeface="Cambria Math"/>
                            </a:rPr>
                            <a:t>0.0174</a:t>
                          </a:r>
                        </a:p>
                      </a:txBody>
                      <a:tcPr/>
                    </a:tc>
                    <a:tc>
                      <a:txBody>
                        <a:bodyPr/>
                        <a:lstStyle/>
                        <a:p>
                          <a:pPr algn="ctr">
                            <a:defRPr>
                              <a:solidFill>
                                <a:schemeClr val="tx1"/>
                              </a:solidFill>
                            </a:defRPr>
                          </a:pPr>
                          <a:r>
                            <a:rPr sz="1200">
                              <a:latin typeface="Cambria Math"/>
                            </a:rPr>
                            <a:t>0.0206</a:t>
                          </a:r>
                        </a:p>
                      </a:txBody>
                      <a:tcPr/>
                    </a:tc>
                    <a:tc>
                      <a:txBody>
                        <a:bodyPr/>
                        <a:lstStyle/>
                        <a:p>
                          <a:pPr algn="ctr">
                            <a:defRPr>
                              <a:solidFill>
                                <a:schemeClr val="tx1"/>
                              </a:solidFill>
                            </a:defRPr>
                          </a:pPr>
                          <a:r>
                            <a:rPr sz="1200">
                              <a:latin typeface="Cambria Math"/>
                            </a:rPr>
                            <a:t>0.0241</a:t>
                          </a:r>
                        </a:p>
                      </a:txBody>
                      <a:tcPr/>
                    </a:tc>
                    <a:tc>
                      <a:txBody>
                        <a:bodyPr/>
                        <a:lstStyle/>
                        <a:p>
                          <a:pPr algn="ctr">
                            <a:defRPr>
                              <a:solidFill>
                                <a:schemeClr val="tx1"/>
                              </a:solidFill>
                            </a:defRPr>
                          </a:pPr>
                          <a:r>
                            <a:rPr sz="1200">
                              <a:latin typeface="Cambria Math"/>
                            </a:rPr>
                            <a:t>0.0278</a:t>
                          </a: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200">
                              <a:latin typeface="Cambria Math"/>
                            </a:rPr>
                            <a:t>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0.0008</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0.0011</a:t>
                          </a:r>
                        </a:p>
                      </a:txBody>
                      <a:tcPr/>
                    </a:tc>
                    <a:tc>
                      <a:txBody>
                        <a:bodyPr/>
                        <a:lstStyle/>
                        <a:p>
                          <a:pPr algn="ctr">
                            <a:defRPr>
                              <a:solidFill>
                                <a:schemeClr val="tx1"/>
                              </a:solidFill>
                            </a:defRPr>
                          </a:pPr>
                          <a:r>
                            <a:rPr sz="1200">
                              <a:latin typeface="Cambria Math"/>
                            </a:rPr>
                            <a:t>0.0015</a:t>
                          </a:r>
                        </a:p>
                      </a:txBody>
                      <a:tcPr/>
                    </a:tc>
                    <a:tc>
                      <a:txBody>
                        <a:bodyPr/>
                        <a:lstStyle/>
                        <a:p>
                          <a:pPr algn="ctr">
                            <a:defRPr>
                              <a:solidFill>
                                <a:schemeClr val="tx1"/>
                              </a:solidFill>
                            </a:defRPr>
                          </a:pPr>
                          <a:r>
                            <a:rPr sz="1200">
                              <a:latin typeface="Cambria Math"/>
                            </a:rPr>
                            <a:t>0.0020</a:t>
                          </a:r>
                        </a:p>
                      </a:txBody>
                      <a:tcPr/>
                    </a:tc>
                    <a:tc>
                      <a:txBody>
                        <a:bodyPr/>
                        <a:lstStyle/>
                        <a:p>
                          <a:pPr algn="ctr">
                            <a:defRPr>
                              <a:solidFill>
                                <a:schemeClr val="tx1"/>
                              </a:solidFill>
                            </a:defRPr>
                          </a:pPr>
                          <a:r>
                            <a:rPr sz="1200">
                              <a:latin typeface="Cambria Math"/>
                            </a:rPr>
                            <a:t>0.0027</a:t>
                          </a:r>
                        </a:p>
                      </a:txBody>
                      <a:tcPr/>
                    </a:tc>
                    <a:tc>
                      <a:txBody>
                        <a:bodyPr/>
                        <a:lstStyle/>
                        <a:p>
                          <a:pPr algn="ctr">
                            <a:defRPr>
                              <a:solidFill>
                                <a:schemeClr val="tx1"/>
                              </a:solidFill>
                            </a:defRPr>
                          </a:pPr>
                          <a:r>
                            <a:rPr sz="1200">
                              <a:latin typeface="Cambria Math"/>
                            </a:rPr>
                            <a:t>0.0034</a:t>
                          </a:r>
                        </a:p>
                      </a:txBody>
                      <a:tcPr/>
                    </a:tc>
                    <a:tc>
                      <a:txBody>
                        <a:bodyPr/>
                        <a:lstStyle/>
                        <a:p>
                          <a:pPr algn="ctr">
                            <a:defRPr>
                              <a:solidFill>
                                <a:schemeClr val="tx1"/>
                              </a:solidFill>
                            </a:defRPr>
                          </a:pPr>
                          <a:r>
                            <a:rPr sz="1200">
                              <a:latin typeface="Cambria Math"/>
                            </a:rPr>
                            <a:t>0.0044</a:t>
                          </a:r>
                        </a:p>
                      </a:txBody>
                      <a:tcPr/>
                    </a:tc>
                    <a:tc>
                      <a:txBody>
                        <a:bodyPr/>
                        <a:lstStyle/>
                        <a:p>
                          <a:pPr algn="ctr">
                            <a:defRPr>
                              <a:solidFill>
                                <a:schemeClr val="tx1"/>
                              </a:solidFill>
                            </a:defRPr>
                          </a:pPr>
                          <a:r>
                            <a:rPr sz="1200">
                              <a:latin typeface="Cambria Math"/>
                            </a:rPr>
                            <a:t>0.0055</a:t>
                          </a:r>
                        </a:p>
                      </a:txBody>
                      <a:tcPr/>
                    </a:tc>
                    <a:tc>
                      <a:txBody>
                        <a:bodyPr/>
                        <a:lstStyle/>
                        <a:p>
                          <a:pPr algn="ctr">
                            <a:defRPr>
                              <a:solidFill>
                                <a:schemeClr val="tx1"/>
                              </a:solidFill>
                            </a:defRPr>
                          </a:pPr>
                          <a:r>
                            <a:rPr sz="1200">
                              <a:latin typeface="Cambria Math"/>
                            </a:rPr>
                            <a:t>0.0068</a:t>
                          </a:r>
                        </a:p>
                      </a:txBody>
                      <a:tcPr/>
                    </a:tc>
                    <a:tc>
                      <a:txBody>
                        <a:bodyPr/>
                        <a:lstStyle/>
                        <a:p>
                          <a:pPr algn="ctr">
                            <a:defRPr>
                              <a:solidFill>
                                <a:schemeClr val="tx1"/>
                              </a:solidFill>
                            </a:defRPr>
                          </a:pPr>
                          <a:r>
                            <a:rPr sz="1200">
                              <a:latin typeface="Cambria Math"/>
                            </a:rPr>
                            <a:t>0.0083</a:t>
                          </a:r>
                        </a:p>
                      </a:txBody>
                      <a:tcPr/>
                    </a:tc>
                    <a:tc>
                      <a:txBody>
                        <a:bodyPr/>
                        <a:lstStyle/>
                        <a:p>
                          <a:pPr algn="ctr">
                            <a:defRPr>
                              <a:solidFill>
                                <a:schemeClr val="tx1"/>
                              </a:solidFill>
                            </a:defRPr>
                          </a:pPr>
                          <a:r>
                            <a:rPr sz="1200">
                              <a:latin typeface="Cambria Math"/>
                            </a:rPr>
                            <a:t>0.0099</a:t>
                          </a:r>
                        </a:p>
                      </a:txBody>
                      <a:tcPr/>
                    </a:tc>
                    <a:extLst>
                      <a:ext uri="{0D108BD9-81ED-4DB2-BD59-A6C34878D82A}">
                        <a16:rowId xmlns:a16="http://schemas.microsoft.com/office/drawing/2014/main" val="10009"/>
                      </a:ext>
                    </a:extLst>
                  </a:tr>
                  <a:tr h="370840">
                    <a:tc>
                      <a:txBody>
                        <a:bodyPr/>
                        <a:lstStyle/>
                        <a:p>
                          <a:pPr algn="ctr">
                            <a:defRPr b="1">
                              <a:solidFill>
                                <a:schemeClr val="tx1"/>
                              </a:solidFill>
                            </a:defRPr>
                          </a:pPr>
                          <a:r>
                            <a:rPr sz="1200">
                              <a:latin typeface="Cambria Math"/>
                            </a:rPr>
                            <a:t>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0.0001</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0.0002</a:t>
                          </a:r>
                        </a:p>
                      </a:txBody>
                      <a:tcPr/>
                    </a:tc>
                    <a:tc>
                      <a:txBody>
                        <a:bodyPr/>
                        <a:lstStyle/>
                        <a:p>
                          <a:pPr algn="ctr">
                            <a:defRPr>
                              <a:solidFill>
                                <a:schemeClr val="tx1"/>
                              </a:solidFill>
                            </a:defRPr>
                          </a:pPr>
                          <a:r>
                            <a:rPr sz="1200">
                              <a:latin typeface="Cambria Math"/>
                            </a:rPr>
                            <a:t>0.0003</a:t>
                          </a:r>
                        </a:p>
                      </a:txBody>
                      <a:tcPr/>
                    </a:tc>
                    <a:tc>
                      <a:txBody>
                        <a:bodyPr/>
                        <a:lstStyle/>
                        <a:p>
                          <a:pPr algn="ctr">
                            <a:defRPr>
                              <a:solidFill>
                                <a:schemeClr val="tx1"/>
                              </a:solidFill>
                            </a:defRPr>
                          </a:pPr>
                          <a:r>
                            <a:rPr sz="1200">
                              <a:latin typeface="Cambria Math"/>
                            </a:rPr>
                            <a:t>0.0005</a:t>
                          </a:r>
                        </a:p>
                      </a:txBody>
                      <a:tcPr/>
                    </a:tc>
                    <a:tc>
                      <a:txBody>
                        <a:bodyPr/>
                        <a:lstStyle/>
                        <a:p>
                          <a:pPr algn="ctr">
                            <a:defRPr>
                              <a:solidFill>
                                <a:schemeClr val="tx1"/>
                              </a:solidFill>
                            </a:defRPr>
                          </a:pPr>
                          <a:r>
                            <a:rPr sz="1200">
                              <a:latin typeface="Cambria Math"/>
                            </a:rPr>
                            <a:t>0.0006</a:t>
                          </a:r>
                        </a:p>
                      </a:txBody>
                      <a:tcPr/>
                    </a:tc>
                    <a:tc>
                      <a:txBody>
                        <a:bodyPr/>
                        <a:lstStyle/>
                        <a:p>
                          <a:pPr algn="ctr">
                            <a:defRPr>
                              <a:solidFill>
                                <a:schemeClr val="tx1"/>
                              </a:solidFill>
                            </a:defRPr>
                          </a:pPr>
                          <a:r>
                            <a:rPr sz="1200">
                              <a:latin typeface="Cambria Math"/>
                            </a:rPr>
                            <a:t>0.0009</a:t>
                          </a:r>
                        </a:p>
                      </a:txBody>
                      <a:tcPr/>
                    </a:tc>
                    <a:tc>
                      <a:txBody>
                        <a:bodyPr/>
                        <a:lstStyle/>
                        <a:p>
                          <a:pPr algn="ctr">
                            <a:defRPr>
                              <a:solidFill>
                                <a:schemeClr val="tx1"/>
                              </a:solidFill>
                            </a:defRPr>
                          </a:pPr>
                          <a:r>
                            <a:rPr sz="1200">
                              <a:latin typeface="Cambria Math"/>
                            </a:rPr>
                            <a:t>0.0011</a:t>
                          </a:r>
                        </a:p>
                      </a:txBody>
                      <a:tcPr/>
                    </a:tc>
                    <a:tc>
                      <a:txBody>
                        <a:bodyPr/>
                        <a:lstStyle/>
                        <a:p>
                          <a:pPr algn="ctr">
                            <a:defRPr>
                              <a:solidFill>
                                <a:schemeClr val="tx1"/>
                              </a:solidFill>
                            </a:defRPr>
                          </a:pPr>
                          <a:r>
                            <a:rPr sz="1200">
                              <a:latin typeface="Cambria Math"/>
                            </a:rPr>
                            <a:t>0.0015</a:t>
                          </a:r>
                        </a:p>
                      </a:txBody>
                      <a:tcPr/>
                    </a:tc>
                    <a:tc>
                      <a:txBody>
                        <a:bodyPr/>
                        <a:lstStyle/>
                        <a:p>
                          <a:pPr algn="ctr">
                            <a:defRPr>
                              <a:solidFill>
                                <a:schemeClr val="tx1"/>
                              </a:solidFill>
                            </a:defRPr>
                          </a:pPr>
                          <a:r>
                            <a:rPr sz="1200">
                              <a:latin typeface="Cambria Math"/>
                            </a:rPr>
                            <a:t>0.0019</a:t>
                          </a:r>
                        </a:p>
                      </a:txBody>
                      <a:tcPr/>
                    </a:tc>
                    <a:tc>
                      <a:txBody>
                        <a:bodyPr/>
                        <a:lstStyle/>
                        <a:p>
                          <a:pPr algn="ctr">
                            <a:defRPr>
                              <a:solidFill>
                                <a:schemeClr val="tx1"/>
                              </a:solidFill>
                            </a:defRPr>
                          </a:pPr>
                          <a:r>
                            <a:rPr sz="1200">
                              <a:latin typeface="Cambria Math"/>
                            </a:rPr>
                            <a:t>0.0025</a:t>
                          </a:r>
                        </a:p>
                      </a:txBody>
                      <a:tcPr/>
                    </a:tc>
                    <a:tc>
                      <a:txBody>
                        <a:bodyPr/>
                        <a:lstStyle/>
                        <a:p>
                          <a:pPr algn="ctr">
                            <a:defRPr>
                              <a:solidFill>
                                <a:schemeClr val="tx1"/>
                              </a:solidFill>
                            </a:defRPr>
                          </a:pPr>
                          <a:r>
                            <a:rPr sz="1200">
                              <a:latin typeface="Cambria Math"/>
                            </a:rPr>
                            <a:t>0.0031</a:t>
                          </a:r>
                        </a:p>
                      </a:txBody>
                      <a:tcPr/>
                    </a:tc>
                    <a:extLst>
                      <a:ext uri="{0D108BD9-81ED-4DB2-BD59-A6C34878D82A}">
                        <a16:rowId xmlns:a16="http://schemas.microsoft.com/office/drawing/2014/main" val="10010"/>
                      </a:ext>
                    </a:extLst>
                  </a:tr>
                  <a:tr h="370840">
                    <a:tc>
                      <a:txBody>
                        <a:bodyPr/>
                        <a:lstStyle/>
                        <a:p>
                          <a:pPr algn="ctr">
                            <a:defRPr b="1">
                              <a:solidFill>
                                <a:schemeClr val="tx1"/>
                              </a:solidFill>
                            </a:defRPr>
                          </a:pPr>
                          <a:r>
                            <a:rPr sz="1200">
                              <a:latin typeface="Cambria Math"/>
                            </a:rPr>
                            <a:t>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0.0000</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0.0002</a:t>
                          </a:r>
                        </a:p>
                      </a:txBody>
                      <a:tcPr/>
                    </a:tc>
                    <a:tc>
                      <a:txBody>
                        <a:bodyPr/>
                        <a:lstStyle/>
                        <a:p>
                          <a:pPr algn="ctr">
                            <a:defRPr>
                              <a:solidFill>
                                <a:schemeClr val="tx1"/>
                              </a:solidFill>
                            </a:defRPr>
                          </a:pPr>
                          <a:r>
                            <a:rPr sz="1200">
                              <a:latin typeface="Cambria Math"/>
                            </a:rPr>
                            <a:t>0.0003</a:t>
                          </a:r>
                        </a:p>
                      </a:txBody>
                      <a:tcPr/>
                    </a:tc>
                    <a:tc>
                      <a:txBody>
                        <a:bodyPr/>
                        <a:lstStyle/>
                        <a:p>
                          <a:pPr algn="ctr">
                            <a:defRPr>
                              <a:solidFill>
                                <a:schemeClr val="tx1"/>
                              </a:solidFill>
                            </a:defRPr>
                          </a:pPr>
                          <a:r>
                            <a:rPr sz="1200">
                              <a:latin typeface="Cambria Math"/>
                            </a:rPr>
                            <a:t>0.0004</a:t>
                          </a:r>
                        </a:p>
                      </a:txBody>
                      <a:tcPr/>
                    </a:tc>
                    <a:tc>
                      <a:txBody>
                        <a:bodyPr/>
                        <a:lstStyle/>
                        <a:p>
                          <a:pPr algn="ctr">
                            <a:defRPr>
                              <a:solidFill>
                                <a:schemeClr val="tx1"/>
                              </a:solidFill>
                            </a:defRPr>
                          </a:pPr>
                          <a:r>
                            <a:rPr sz="1200">
                              <a:latin typeface="Cambria Math"/>
                            </a:rPr>
                            <a:t>0.0005</a:t>
                          </a:r>
                        </a:p>
                      </a:txBody>
                      <a:tcPr/>
                    </a:tc>
                    <a:tc>
                      <a:txBody>
                        <a:bodyPr/>
                        <a:lstStyle/>
                        <a:p>
                          <a:pPr algn="ctr">
                            <a:defRPr>
                              <a:solidFill>
                                <a:schemeClr val="tx1"/>
                              </a:solidFill>
                            </a:defRPr>
                          </a:pPr>
                          <a:r>
                            <a:rPr sz="1200">
                              <a:latin typeface="Cambria Math"/>
                            </a:rPr>
                            <a:t>0.0007</a:t>
                          </a:r>
                        </a:p>
                      </a:txBody>
                      <a:tcPr/>
                    </a:tc>
                    <a:tc>
                      <a:txBody>
                        <a:bodyPr/>
                        <a:lstStyle/>
                        <a:p>
                          <a:pPr algn="ctr">
                            <a:defRPr>
                              <a:solidFill>
                                <a:schemeClr val="tx1"/>
                              </a:solidFill>
                            </a:defRPr>
                          </a:pPr>
                          <a:r>
                            <a:rPr sz="1200">
                              <a:latin typeface="Cambria Math"/>
                            </a:rPr>
                            <a:t>0.0009</a:t>
                          </a:r>
                        </a:p>
                      </a:txBody>
                      <a:tcPr/>
                    </a:tc>
                    <a:extLst>
                      <a:ext uri="{0D108BD9-81ED-4DB2-BD59-A6C34878D82A}">
                        <a16:rowId xmlns:a16="http://schemas.microsoft.com/office/drawing/2014/main" val="10011"/>
                      </a:ext>
                    </a:extLst>
                  </a:tr>
                  <a:tr h="370840">
                    <a:tc>
                      <a:txBody>
                        <a:bodyPr/>
                        <a:lstStyle/>
                        <a:p>
                          <a:pPr algn="ctr">
                            <a:defRPr b="1">
                              <a:solidFill>
                                <a:schemeClr val="tx1"/>
                              </a:solidFill>
                            </a:defRPr>
                          </a:pPr>
                          <a:r>
                            <a:rPr sz="1200">
                              <a:latin typeface="Cambria Math"/>
                            </a:rPr>
                            <a:t>10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0.0000</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0.0002</a:t>
                          </a:r>
                        </a:p>
                      </a:txBody>
                      <a:tcPr/>
                    </a:tc>
                    <a:tc>
                      <a:txBody>
                        <a:bodyPr/>
                        <a:lstStyle/>
                        <a:p>
                          <a:pPr algn="ctr">
                            <a:defRPr>
                              <a:solidFill>
                                <a:schemeClr val="tx1"/>
                              </a:solidFill>
                            </a:defRPr>
                          </a:pPr>
                          <a:r>
                            <a:rPr sz="1200">
                              <a:latin typeface="Cambria Math"/>
                            </a:rPr>
                            <a:t>0.0002</a:t>
                          </a:r>
                        </a:p>
                      </a:txBody>
                      <a:tcPr/>
                    </a:tc>
                    <a:extLst>
                      <a:ext uri="{0D108BD9-81ED-4DB2-BD59-A6C34878D82A}">
                        <a16:rowId xmlns:a16="http://schemas.microsoft.com/office/drawing/2014/main" val="10012"/>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5.3.2: Finding a Poisson Probability Using a Table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We can say that there is a </a:t>
                </a:r>
                <a14:m>
                  <m:oMath xmlns:m="http://schemas.openxmlformats.org/officeDocument/2006/math">
                    <m:r>
                      <a:rPr>
                        <a:latin typeface="Cambria Math" panose="02040503050406030204" pitchFamily="18" charset="0"/>
                      </a:rPr>
                      <m:t>22.31%</m:t>
                    </m:r>
                  </m:oMath>
                </a14:m>
                <a:r>
                  <a:rPr sz="2800"/>
                  <a:t> chance of finding no defects in a </a:t>
                </a:r>
                <a:r>
                  <a:rPr sz="2800">
                    <a:latin typeface="Cambria Math"/>
                  </a:rPr>
                  <a:t>300</a:t>
                </a:r>
                <a:r>
                  <a:rPr sz="2800"/>
                  <a:t>-foot section of wire.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5.3.3: Calculating a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037" t="-16000" r="-103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a:t>A popular accounting office takes in an average of three new tax returns per day during tax season. What is the probability that on a given day during tax season the firm will take in just one new tax return?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5.3.3: Calculating a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037" t="-16000" r="-1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Again, to use the Poisson distribution we need to check for independence of successes and consistent mean number of successes per interval. One person bringing in a new tax return to the firm is independent of any other new tax return coming in. Also, we know that the average per day is three new tax returns, thus it is a constant. So this scenario can be modeled by a Poisson distribution. Let </a:t>
                </a:r>
                <a14:m>
                  <m:oMath xmlns:m="http://schemas.openxmlformats.org/officeDocument/2006/math">
                    <m:r>
                      <a:rPr>
                        <a:latin typeface="Cambria Math" panose="02040503050406030204" pitchFamily="18" charset="0"/>
                      </a:rPr>
                      <m:t>𝑋</m:t>
                    </m:r>
                  </m:oMath>
                </a14:m>
                <a:r>
                  <a:rPr sz="2800" dirty="0"/>
                  <a:t> be the number of new tax returns taken in by the firm in one day. We will consider obtaining a new tax return to be a success. Because we are looking for the probability that </a:t>
                </a:r>
                <a:r>
                  <a:rPr sz="2800" b="1" dirty="0"/>
                  <a:t>exactly one</a:t>
                </a:r>
                <a:r>
                  <a:rPr sz="2800" dirty="0"/>
                  <a:t> new return will come in, we are looking for one success,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 The business averages three new tax returns each day, so </a:t>
                </a:r>
                <a14:m>
                  <m:oMath xmlns:m="http://schemas.openxmlformats.org/officeDocument/2006/math">
                    <m:r>
                      <a:rPr>
                        <a:latin typeface="Cambria Math" panose="02040503050406030204" pitchFamily="18" charset="0"/>
                      </a:rPr>
                      <m:t>𝜆</m:t>
                    </m:r>
                    <m:r>
                      <a:rPr>
                        <a:latin typeface="Cambria Math" panose="02040503050406030204" pitchFamily="18" charset="0"/>
                      </a:rPr>
                      <m:t>=3</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2454" r="-148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5.3.3: Calculating a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037" t="-16000" r="-1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By Hand:</a:t>
                </a:r>
              </a:p>
              <a:p>
                <a:pPr>
                  <a:defRPr sz="2800"/>
                </a:pPr>
                <a:r>
                  <a:rPr sz="2800" dirty="0"/>
                  <a:t>Substituting the values of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𝜆</m:t>
                    </m:r>
                  </m:oMath>
                </a14:m>
                <a:r>
                  <a:rPr sz="2800" dirty="0"/>
                  <a:t> into the Poisson probability formula, we have the following.</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𝜆</m:t>
                              </m:r>
                            </m:sup>
                          </m:sSup>
                          <m:sSup>
                            <m:sSupPr>
                              <m:ctrlPr>
                                <a:rPr i="1">
                                  <a:latin typeface="Cambria Math" panose="02040503050406030204" pitchFamily="18" charset="0"/>
                                </a:rPr>
                              </m:ctrlPr>
                            </m:sSupPr>
                            <m:e>
                              <m:r>
                                <a:rPr>
                                  <a:latin typeface="Cambria Math" panose="02040503050406030204" pitchFamily="18" charset="0"/>
                                </a:rPr>
                                <m:t>𝜆</m:t>
                              </m:r>
                            </m:e>
                            <m:sup>
                              <m:r>
                                <a:rPr>
                                  <a:latin typeface="Cambria Math" panose="02040503050406030204" pitchFamily="18" charset="0"/>
                                </a:rPr>
                                <m:t>𝑥</m:t>
                              </m:r>
                            </m:sup>
                          </m:sSup>
                        </m:num>
                        <m:den>
                          <m:r>
                            <a:rPr>
                              <a:latin typeface="Cambria Math" panose="02040503050406030204" pitchFamily="18" charset="0"/>
                            </a:rPr>
                            <m:t>𝑥</m:t>
                          </m:r>
                          <m:r>
                            <a:rPr>
                              <a:latin typeface="Cambria Math" panose="02040503050406030204" pitchFamily="18" charset="0"/>
                            </a:rPr>
                            <m:t>!</m:t>
                          </m:r>
                        </m:den>
                      </m:f>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=1</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1</m:t>
                              </m:r>
                            </m:sup>
                          </m:sSup>
                        </m:num>
                        <m:den>
                          <m:r>
                            <a:rPr>
                              <a:latin typeface="Cambria Math" panose="02040503050406030204" pitchFamily="18" charset="0"/>
                            </a:rPr>
                            <m:t>1!</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=1</m:t>
                              </m:r>
                            </m:e>
                          </m:d>
                        </m:e>
                      </m:phant>
                      <m:r>
                        <a:rPr>
                          <a:latin typeface="Cambria Math" panose="02040503050406030204" pitchFamily="18" charset="0"/>
                        </a:rPr>
                        <m:t>≈0.1494</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35540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5.3.3: Calculating a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037" t="-16000" r="-1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Tables:</a:t>
                </a:r>
              </a:p>
              <a:p>
                <a:pPr>
                  <a:defRPr sz="2800"/>
                </a:pPr>
                <a:r>
                  <a:rPr sz="2800" dirty="0"/>
                  <a:t>The probability for a Poisson distribution of the form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oMath>
                </a14:m>
                <a:r>
                  <a:rPr sz="2800" dirty="0"/>
                  <a:t> is given in the Poisson distribution table. Look for the row where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 and the column for </a:t>
                </a:r>
                <a:br>
                  <a:rPr lang="en-US" dirty="0"/>
                </a:br>
                <a14:m>
                  <m:oMath xmlns:m="http://schemas.openxmlformats.org/officeDocument/2006/math">
                    <m:r>
                      <a:rPr>
                        <a:latin typeface="Cambria Math" panose="02040503050406030204" pitchFamily="18" charset="0"/>
                      </a:rPr>
                      <m:t>𝜆</m:t>
                    </m:r>
                    <m:r>
                      <a:rPr>
                        <a:latin typeface="Cambria Math" panose="02040503050406030204" pitchFamily="18" charset="0"/>
                      </a:rPr>
                      <m:t>=3</m:t>
                    </m:r>
                  </m:oMath>
                </a14:m>
                <a:r>
                  <a:rPr sz="2800" dirty="0"/>
                  <a:t>. Where they intersect is the probability,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=1</m:t>
                            </m:r>
                          </m:e>
                        </m:d>
                      </m:e>
                    </m:func>
                    <m:r>
                      <a:rPr>
                        <a:latin typeface="Cambria Math" panose="02040503050406030204" pitchFamily="18" charset="0"/>
                      </a:rPr>
                      <m:t>=0.1494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40372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5.3.3: Calculating a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037" t="-16000" r="-1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Under the </a:t>
                </a:r>
                <a:r>
                  <a:rPr sz="2800" b="1"/>
                  <a:t>DISTR</a:t>
                </a:r>
                <a:r>
                  <a:rPr sz="2800"/>
                  <a:t> menu, choose the option </a:t>
                </a:r>
                <a:r>
                  <a:rPr sz="2800" b="1"/>
                  <a:t>poissonpdf</a:t>
                </a:r>
                <a:r>
                  <a:rPr sz="2800"/>
                  <a:t>. Enter </a:t>
                </a:r>
                <a14:m>
                  <m:oMath xmlns:m="http://schemas.openxmlformats.org/officeDocument/2006/math">
                    <m:r>
                      <a:rPr>
                        <a:latin typeface="Cambria Math" panose="02040503050406030204" pitchFamily="18" charset="0"/>
                      </a:rPr>
                      <m:t>𝜆</m:t>
                    </m:r>
                  </m:oMath>
                </a14:m>
                <a:r>
                  <a:rPr sz="2800"/>
                  <a:t> and </a:t>
                </a:r>
                <a14:m>
                  <m:oMath xmlns:m="http://schemas.openxmlformats.org/officeDocument/2006/math">
                    <m:r>
                      <a:rPr>
                        <a:latin typeface="Cambria Math" panose="02040503050406030204" pitchFamily="18" charset="0"/>
                      </a:rPr>
                      <m:t>𝑥</m:t>
                    </m:r>
                  </m:oMath>
                </a14:m>
                <a:r>
                  <a:rPr sz="2800"/>
                  <a:t> in the parentheses as </a:t>
                </a:r>
                <a:r>
                  <a:rPr sz="2800" b="1"/>
                  <a:t>poissonpdf(λ,x)</a:t>
                </a:r>
                <a:r>
                  <a:rPr sz="2800"/>
                  <a:t>.</a:t>
                </a:r>
              </a:p>
              <a:p>
                <a:r>
                  <a:rPr sz="2800"/>
                  <a:t>Thus, we would calculate the probability as shown below and in the screenshot.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r>
                        <m:rPr>
                          <m:nor/>
                        </m:rPr>
                        <a:rPr/>
                        <m:t>poissonpdf</m:t>
                      </m:r>
                      <m:r>
                        <m:rPr>
                          <m:nor/>
                        </m:rPr>
                        <a:rPr/>
                        <m:t>(</m:t>
                      </m:r>
                      <m:r>
                        <m:rPr>
                          <m:nor/>
                        </m:rPr>
                        <a:rPr/>
                        <m:t>λ</m:t>
                      </m:r>
                      <m:r>
                        <m:rPr>
                          <m:nor/>
                        </m:rPr>
                        <a:rPr/>
                        <m:t>,</m:t>
                      </m:r>
                      <m:r>
                        <m:rPr>
                          <m:nor/>
                        </m:rPr>
                        <a:rPr/>
                        <m:t>x</m:t>
                      </m:r>
                      <m:r>
                        <m:rPr>
                          <m:nor/>
                        </m:rPr>
                        <a:rPr/>
                        <m:t>)</m:t>
                      </m:r>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=1</m:t>
                              </m:r>
                            </m:e>
                          </m:d>
                        </m:e>
                      </m:func>
                      <m:r>
                        <a:rPr>
                          <a:latin typeface="Cambria Math" panose="02040503050406030204" pitchFamily="18" charset="0"/>
                        </a:rPr>
                        <m:t>=</m:t>
                      </m:r>
                      <m:r>
                        <m:rPr>
                          <m:nor/>
                        </m:rPr>
                        <a:rPr/>
                        <m:t>poissonpdf</m:t>
                      </m:r>
                      <m:r>
                        <m:rPr>
                          <m:nor/>
                        </m:rPr>
                        <a:rPr/>
                        <m:t>(3,1)</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=1</m:t>
                              </m:r>
                            </m:e>
                          </m:d>
                        </m:e>
                      </m:phant>
                      <m:r>
                        <a:rPr>
                          <a:latin typeface="Cambria Math" panose="02040503050406030204" pitchFamily="18" charset="0"/>
                        </a:rPr>
                        <m:t>≈0.1494</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815"/>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480522"/>
              </a:xfrm>
            </p:spPr>
            <p:txBody>
              <a:bodyPr>
                <a:normAutofit fontScale="85000" lnSpcReduction="10000"/>
              </a:bodyPr>
              <a:lstStyle/>
              <a:p>
                <a:pPr algn="ctr">
                  <a:defRPr sz="2800" b="1"/>
                </a:pPr>
                <a:r>
                  <a:t>Definition</a:t>
                </a:r>
              </a:p>
              <a:p>
                <a:r>
                  <a:rPr sz="2800"/>
                  <a:t>The </a:t>
                </a:r>
                <a:r>
                  <a:rPr sz="2800" b="1"/>
                  <a:t>Poisson distribution</a:t>
                </a:r>
                <a:r>
                  <a:rPr sz="2800"/>
                  <a:t> is a discrete probability distribution for the number of possible successes over a given interval of time. The Poisson distribution has the following properties:</a:t>
                </a:r>
              </a:p>
              <a:p>
                <a:pPr marL="514350" indent="-514350">
                  <a:buFont typeface="+mj-lt"/>
                  <a:buAutoNum type="arabicPeriod"/>
                  <a:defRPr sz="2800"/>
                </a:pPr>
                <a:r>
                  <a:t>​</a:t>
                </a:r>
                <a:r>
                  <a:rPr sz="2800"/>
                  <a:t>Each success must be independent of any other successes.</a:t>
                </a:r>
              </a:p>
              <a:p>
                <a:pPr marL="514350" indent="-514350">
                  <a:buFont typeface="+mj-lt"/>
                  <a:buAutoNum type="arabicPeriod" startAt="2"/>
                  <a:defRPr sz="2800"/>
                </a:pPr>
                <a:r>
                  <a:t>​</a:t>
                </a:r>
                <a:r>
                  <a:rPr sz="2800"/>
                  <a:t>The Poisson random variable, </a:t>
                </a:r>
                <a14:m>
                  <m:oMath xmlns:m="http://schemas.openxmlformats.org/officeDocument/2006/math">
                    <m:r>
                      <a:rPr>
                        <a:latin typeface="Cambria Math" panose="02040503050406030204" pitchFamily="18" charset="0"/>
                      </a:rPr>
                      <m:t>𝑋</m:t>
                    </m:r>
                  </m:oMath>
                </a14:m>
                <a:r>
                  <a:rPr sz="2800"/>
                  <a:t>, counts the number of successes in the given interval.</a:t>
                </a:r>
              </a:p>
              <a:p>
                <a:pPr marL="514350" indent="-514350">
                  <a:buFont typeface="+mj-lt"/>
                  <a:buAutoNum type="arabicPeriod" startAt="3"/>
                  <a:defRPr sz="2800"/>
                </a:pPr>
                <a:r>
                  <a:t>​</a:t>
                </a:r>
                <a:r>
                  <a:rPr sz="2800"/>
                  <a:t>The mean number of successes in a given interval must remain constant.</a:t>
                </a:r>
              </a:p>
              <a:p>
                <a:pPr marL="514350" indent="-514350">
                  <a:buFont typeface="+mj-lt"/>
                  <a:buAutoNum type="arabicPeriod" startAt="4"/>
                  <a:defRPr sz="2800"/>
                </a:pPr>
                <a:r>
                  <a:t>​</a:t>
                </a:r>
                <a:r>
                  <a:rPr sz="2800"/>
                  <a:t>For a Poisson distribution, the mean and variance are given by </a:t>
                </a:r>
                <a14:m>
                  <m:oMath xmlns:m="http://schemas.openxmlformats.org/officeDocument/2006/math">
                    <m:r>
                      <a:rPr>
                        <a:latin typeface="Cambria Math" panose="02040503050406030204" pitchFamily="18" charset="0"/>
                      </a:rPr>
                      <m:t>𝜇</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𝜆</m:t>
                    </m:r>
                  </m:oMath>
                </a14:m>
                <a:r>
                  <a:rPr sz="2800"/>
                  <a:t>, where </a:t>
                </a:r>
                <a14:m>
                  <m:oMath xmlns:m="http://schemas.openxmlformats.org/officeDocument/2006/math">
                    <m:r>
                      <a:rPr>
                        <a:latin typeface="Cambria Math" panose="02040503050406030204" pitchFamily="18" charset="0"/>
                      </a:rPr>
                      <m:t>𝜆</m:t>
                    </m:r>
                  </m:oMath>
                </a14:m>
                <a:r>
                  <a:rPr sz="2800"/>
                  <a:t> is the mean number of successes in a given interval.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480522"/>
              </a:xfrm>
              <a:blipFill>
                <a:blip r:embed="rId2"/>
                <a:stretch>
                  <a:fillRect l="-1033" t="-1622" r="-590" b="-1081"/>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5.3.3: Calculating a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037" t="-16000" r="-1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89F723D5-B509-42BE-92A0-5A61DE7F3E9E}"/>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5.3.3: Calculating a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037" t="-16000" r="-1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Therefore, the probability of the business getting just one new tax return on a given day during tax season is </a:t>
                </a:r>
                <a:r>
                  <a:rPr sz="2800">
                    <a:latin typeface="Cambria Math"/>
                  </a:rPr>
                  <a:t>0.1494</a:t>
                </a:r>
                <a:r>
                  <a:rPr sz="2800"/>
                  <a:t>, or </a:t>
                </a:r>
                <a14:m>
                  <m:oMath xmlns:m="http://schemas.openxmlformats.org/officeDocument/2006/math">
                    <m:r>
                      <a:rPr>
                        <a:latin typeface="Cambria Math" panose="02040503050406030204" pitchFamily="18" charset="0"/>
                      </a:rPr>
                      <m:t>14.94%</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5.3.4: Calculating a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037" t="-16000" r="-103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a:t>Suppose that in a rural area, the internet connection at Olivia's house goes out an average of </a:t>
            </a:r>
            <a:r>
              <a:rPr sz="2800">
                <a:latin typeface="Cambria Math"/>
              </a:rPr>
              <a:t>0.9</a:t>
            </a:r>
            <a:r>
              <a:rPr sz="2800"/>
              <a:t> times every hour. If she plans to be connected to the internet for three hours one afternoon, what is the probability that she will stay connected the entire time?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5.3.4: Calculating a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037" t="-16000" r="-1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pPr>
                  <a:defRPr sz="2800"/>
                </a:pPr>
                <a:r>
                  <a:rPr sz="2800" dirty="0"/>
                  <a:t>We will need to consider a disconnection to be a success for the purpose of this problem. (Yes, it does sound strange, but it is the best way to solve the problem.) With this in mind, note that each disconnection is independent of any other disconnection and the average rate of disconnections per hour is constant. Thus, this scenario can be modeled by a Poisson distribution. Let </a:t>
                </a:r>
                <a14:m>
                  <m:oMath xmlns:m="http://schemas.openxmlformats.org/officeDocument/2006/math">
                    <m:r>
                      <a:rPr>
                        <a:latin typeface="Cambria Math" panose="02040503050406030204" pitchFamily="18" charset="0"/>
                      </a:rPr>
                      <m:t>𝑋</m:t>
                    </m:r>
                  </m:oMath>
                </a14:m>
                <a:r>
                  <a:rPr sz="2800" dirty="0"/>
                  <a:t> be the number of internet disconnections in the given three-hour period. We are looking for the probability that </a:t>
                </a:r>
                <a:r>
                  <a:rPr sz="2800" b="1" dirty="0"/>
                  <a:t>no</a:t>
                </a:r>
                <a:r>
                  <a:rPr sz="2800" dirty="0"/>
                  <a:t> successes occur over the course of three hours; thus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dirty="0"/>
                  <a:t>. What is </a:t>
                </a:r>
                <a14:m>
                  <m:oMath xmlns:m="http://schemas.openxmlformats.org/officeDocument/2006/math">
                    <m:r>
                      <a:rPr>
                        <a:latin typeface="Cambria Math" panose="02040503050406030204" pitchFamily="18" charset="0"/>
                      </a:rPr>
                      <m:t>𝜆</m:t>
                    </m:r>
                  </m:oMath>
                </a14:m>
                <a:r>
                  <a:rPr sz="2800" dirty="0"/>
                  <a:t>? The connection averages </a:t>
                </a:r>
                <a:r>
                  <a:rPr sz="2800" dirty="0">
                    <a:latin typeface="Cambria Math"/>
                  </a:rPr>
                  <a:t>0.9</a:t>
                </a:r>
                <a:r>
                  <a:rPr sz="2800" dirty="0"/>
                  <a:t> disconnections each hour, so for three hours we multiply to get </a:t>
                </a:r>
                <a14:m>
                  <m:oMath xmlns:m="http://schemas.openxmlformats.org/officeDocument/2006/math">
                    <m:r>
                      <a:rPr>
                        <a:latin typeface="Cambria Math" panose="02040503050406030204" pitchFamily="18" charset="0"/>
                      </a:rPr>
                      <m:t>𝜆</m:t>
                    </m:r>
                    <m:r>
                      <a:rPr>
                        <a:latin typeface="Cambria Math" panose="02040503050406030204" pitchFamily="18" charset="0"/>
                      </a:rPr>
                      <m:t>=0.9⋅3=2.7</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1840" r="-2000"/>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5.3.4: Calculating a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037" t="-16000" r="-1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By Hand:</a:t>
                </a:r>
              </a:p>
              <a:p>
                <a:pPr>
                  <a:defRPr sz="2800"/>
                </a:pPr>
                <a:r>
                  <a:rPr sz="2800" dirty="0"/>
                  <a:t>We can substitute the values for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𝜆</m:t>
                    </m:r>
                  </m:oMath>
                </a14:m>
                <a:r>
                  <a:rPr sz="2800" dirty="0"/>
                  <a:t> into the Poisson probability formula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𝜆</m:t>
                              </m:r>
                            </m:sup>
                          </m:sSup>
                          <m:sSup>
                            <m:sSupPr>
                              <m:ctrlPr>
                                <a:rPr i="1">
                                  <a:latin typeface="Cambria Math" panose="02040503050406030204" pitchFamily="18" charset="0"/>
                                </a:rPr>
                              </m:ctrlPr>
                            </m:sSupPr>
                            <m:e>
                              <m:r>
                                <a:rPr>
                                  <a:latin typeface="Cambria Math" panose="02040503050406030204" pitchFamily="18" charset="0"/>
                                </a:rPr>
                                <m:t>𝜆</m:t>
                              </m:r>
                            </m:e>
                            <m:sup>
                              <m:r>
                                <a:rPr>
                                  <a:latin typeface="Cambria Math" panose="02040503050406030204" pitchFamily="18" charset="0"/>
                                </a:rPr>
                                <m:t>𝑥</m:t>
                              </m:r>
                            </m:sup>
                          </m:sSup>
                        </m:num>
                        <m:den>
                          <m:r>
                            <a:rPr>
                              <a:latin typeface="Cambria Math" panose="02040503050406030204" pitchFamily="18" charset="0"/>
                            </a:rPr>
                            <m:t>𝑥</m:t>
                          </m:r>
                          <m:r>
                            <a:rPr>
                              <a:latin typeface="Cambria Math" panose="02040503050406030204" pitchFamily="18" charset="0"/>
                            </a:rPr>
                            <m:t>!</m:t>
                          </m:r>
                        </m:den>
                      </m:f>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=0</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−2.7</m:t>
                              </m:r>
                            </m:sup>
                          </m:sSup>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2.7</m:t>
                                  </m:r>
                                </m:e>
                              </m:d>
                            </m:e>
                            <m:sup>
                              <m:r>
                                <a:rPr>
                                  <a:latin typeface="Cambria Math" panose="02040503050406030204" pitchFamily="18" charset="0"/>
                                </a:rPr>
                                <m:t>0</m:t>
                              </m:r>
                            </m:sup>
                          </m:sSup>
                        </m:num>
                        <m:den>
                          <m:r>
                            <a:rPr>
                              <a:latin typeface="Cambria Math" panose="02040503050406030204" pitchFamily="18" charset="0"/>
                            </a:rPr>
                            <m:t>0!</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=0</m:t>
                              </m:r>
                            </m:e>
                          </m:d>
                        </m:e>
                      </m:phant>
                      <m:r>
                        <a:rPr>
                          <a:latin typeface="Cambria Math" panose="02040503050406030204" pitchFamily="18" charset="0"/>
                        </a:rPr>
                        <m:t>≈0.0672</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363562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5.3.4: Calculating a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037" t="-16000" r="-1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Tables:</a:t>
                </a:r>
              </a:p>
              <a:p>
                <a:pPr>
                  <a:defRPr sz="2800"/>
                </a:pPr>
                <a:r>
                  <a:rPr sz="2800" dirty="0"/>
                  <a:t>Since this is a probability of the form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oMath>
                </a14:m>
                <a:r>
                  <a:rPr sz="2800" dirty="0"/>
                  <a:t>, we can use the Poisson distribution table. Look for the row where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dirty="0"/>
                  <a:t> and the column for </a:t>
                </a:r>
                <a14:m>
                  <m:oMath xmlns:m="http://schemas.openxmlformats.org/officeDocument/2006/math">
                    <m:r>
                      <a:rPr>
                        <a:latin typeface="Cambria Math" panose="02040503050406030204" pitchFamily="18" charset="0"/>
                      </a:rPr>
                      <m:t>𝜆</m:t>
                    </m:r>
                    <m:r>
                      <a:rPr>
                        <a:latin typeface="Cambria Math" panose="02040503050406030204" pitchFamily="18" charset="0"/>
                      </a:rPr>
                      <m:t>=2.7</m:t>
                    </m:r>
                  </m:oMath>
                </a14:m>
                <a:r>
                  <a:rPr sz="2800" dirty="0"/>
                  <a:t>. Where they intersect is the probability,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=0</m:t>
                            </m:r>
                          </m:e>
                        </m:d>
                      </m:e>
                    </m:func>
                    <m:r>
                      <a:rPr>
                        <a:latin typeface="Cambria Math" panose="02040503050406030204" pitchFamily="18" charset="0"/>
                      </a:rPr>
                      <m:t>=0.0672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481"/>
                </a:stretch>
              </a:blipFill>
            </p:spPr>
            <p:txBody>
              <a:bodyPr/>
              <a:lstStyle/>
              <a:p>
                <a:r>
                  <a:rPr lang="en-US">
                    <a:noFill/>
                  </a:rPr>
                  <a:t> </a:t>
                </a:r>
              </a:p>
            </p:txBody>
          </p:sp>
        </mc:Fallback>
      </mc:AlternateContent>
    </p:spTree>
    <p:extLst>
      <p:ext uri="{BB962C8B-B14F-4D97-AF65-F5344CB8AC3E}">
        <p14:creationId xmlns:p14="http://schemas.microsoft.com/office/powerpoint/2010/main" val="924042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5.3.4: Calculating a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037" t="-16000" r="-1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r>
                  <a:rPr sz="2800"/>
                  <a:t>Enter the values as shown below and in the screenshot.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r>
                        <m:rPr>
                          <m:nor/>
                        </m:rPr>
                        <a:rPr/>
                        <m:t>poissonpdf</m:t>
                      </m:r>
                      <m:r>
                        <m:rPr>
                          <m:nor/>
                        </m:rPr>
                        <a:rPr/>
                        <m:t>(</m:t>
                      </m:r>
                      <m:r>
                        <m:rPr>
                          <m:nor/>
                        </m:rPr>
                        <a:rPr/>
                        <m:t>λ</m:t>
                      </m:r>
                      <m:r>
                        <m:rPr>
                          <m:nor/>
                        </m:rPr>
                        <a:rPr/>
                        <m:t>,</m:t>
                      </m:r>
                      <m:r>
                        <m:rPr>
                          <m:nor/>
                        </m:rPr>
                        <a:rPr/>
                        <m:t>x</m:t>
                      </m:r>
                      <m:r>
                        <m:rPr>
                          <m:nor/>
                        </m:rPr>
                        <a:rPr/>
                        <m:t>)</m:t>
                      </m:r>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=0</m:t>
                              </m:r>
                            </m:e>
                          </m:d>
                        </m:e>
                      </m:func>
                      <m:r>
                        <a:rPr>
                          <a:latin typeface="Cambria Math" panose="02040503050406030204" pitchFamily="18" charset="0"/>
                        </a:rPr>
                        <m:t>=</m:t>
                      </m:r>
                      <m:r>
                        <m:rPr>
                          <m:nor/>
                        </m:rPr>
                        <a:rPr/>
                        <m:t>poissonpdf</m:t>
                      </m:r>
                      <m:r>
                        <m:rPr>
                          <m:nor/>
                        </m:rPr>
                        <a:rPr/>
                        <m:t>(2.7,0)</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=0</m:t>
                              </m:r>
                            </m:e>
                          </m:d>
                        </m:e>
                      </m:phant>
                      <m:r>
                        <a:rPr>
                          <a:latin typeface="Cambria Math" panose="02040503050406030204" pitchFamily="18" charset="0"/>
                        </a:rPr>
                        <m:t>≈0.0672</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889"/>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AD15C9CD-C11F-40BA-959C-0CE475B41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5080" y="3424806"/>
            <a:ext cx="3653840" cy="243589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5.3.4: Calculating a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037" t="-16000" r="-1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Thus, the probability of staying connected for all three hours is </a:t>
                </a:r>
                <a:r>
                  <a:rPr sz="2800">
                    <a:latin typeface="Cambria Math"/>
                  </a:rPr>
                  <a:t>0.0672</a:t>
                </a:r>
                <a:r>
                  <a:rPr sz="2800"/>
                  <a:t> or </a:t>
                </a:r>
                <a14:m>
                  <m:oMath xmlns:m="http://schemas.openxmlformats.org/officeDocument/2006/math">
                    <m:r>
                      <a:rPr>
                        <a:latin typeface="Cambria Math" panose="02040503050406030204" pitchFamily="18" charset="0"/>
                      </a:rPr>
                      <m:t>6.72%</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5.3.5: Calculating Poisson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6000" r="-1111"/>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a:t>A fast-food restaurant averages one incorrect order every three hours. What is the probability that the restaurant will get no more than three orders wrong on any given day between 5 p.m. and 11 p.m.? Assume that the number of incorrect orders follows a Poisson distribution.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794722"/>
              </a:xfrm>
            </p:spPr>
            <p:txBody>
              <a:bodyPr>
                <a:normAutofit/>
              </a:bodyPr>
              <a:lstStyle/>
              <a:p>
                <a:r>
                  <a:rPr sz="2800"/>
                  <a:t>Note the difference in commands on a TI-83/84 Plus calculator.</a:t>
                </a:r>
              </a:p>
              <a:p>
                <a:pPr>
                  <a:defRPr sz="2800"/>
                </a:pPr>
                <a:r>
                  <a:rPr sz="2800" b="1"/>
                  <a:t>poissonpdf</a:t>
                </a:r>
                <a:r>
                  <a:rPr sz="2800"/>
                  <a:t> is for a </a:t>
                </a:r>
                <a:r>
                  <a:rPr sz="2800" b="1"/>
                  <a:t>single</a:t>
                </a:r>
                <a:r>
                  <a:rPr sz="2800"/>
                  <a:t> Poisson probability: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oMath>
                </a14:m>
                <a:endParaRPr sz="2800"/>
              </a:p>
              <a:p>
                <a:pPr>
                  <a:defRPr sz="2800"/>
                </a:pPr>
                <a:r>
                  <a:rPr sz="2800" b="1"/>
                  <a:t>poissoncdf</a:t>
                </a:r>
                <a:r>
                  <a:rPr sz="2800"/>
                  <a:t> is for a </a:t>
                </a:r>
                <a:r>
                  <a:rPr sz="2800" b="1"/>
                  <a:t>cumulative</a:t>
                </a:r>
                <a:r>
                  <a:rPr sz="2800"/>
                  <a:t> Poisson probability: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oMath>
                </a14:m>
                <a:endParaRPr sz="2800"/>
              </a:p>
              <a:p>
                <a:r>
                  <a:rPr sz="2800"/>
                  <a:t>To find Poisson probabilities using other technologies, please visit stat.hawkeslearning.com and navigate to </a:t>
                </a:r>
                <a:r>
                  <a:rPr sz="2800" b="1"/>
                  <a:t>Technology Instructions &gt; Poisson Distribution</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794722"/>
              </a:xfrm>
              <a:blipFill>
                <a:blip r:embed="rId2"/>
                <a:stretch>
                  <a:fillRect l="-1328" t="-1276" b="-3349"/>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594322"/>
              </a:xfrm>
            </p:spPr>
            <p:txBody>
              <a:bodyPr>
                <a:normAutofit/>
              </a:bodyPr>
              <a:lstStyle/>
              <a:p>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𝐸</m:t>
                        </m:r>
                      </m:fName>
                      <m:e>
                        <m:d>
                          <m:dPr>
                            <m:ctrlPr>
                              <a:rPr i="1">
                                <a:latin typeface="Cambria Math" panose="02040503050406030204" pitchFamily="18" charset="0"/>
                              </a:rPr>
                            </m:ctrlPr>
                          </m:dPr>
                          <m:e>
                            <m:r>
                              <a:rPr>
                                <a:latin typeface="Cambria Math" panose="02040503050406030204" pitchFamily="18" charset="0"/>
                              </a:rPr>
                              <m:t>𝑋</m:t>
                            </m:r>
                          </m:e>
                        </m:d>
                      </m:e>
                    </m:func>
                    <m:r>
                      <a:rPr>
                        <a:latin typeface="Cambria Math" panose="02040503050406030204" pitchFamily="18" charset="0"/>
                      </a:rPr>
                      <m:t>=</m:t>
                    </m:r>
                    <m:r>
                      <a:rPr>
                        <a:latin typeface="Cambria Math" panose="02040503050406030204" pitchFamily="18" charset="0"/>
                      </a:rPr>
                      <m:t>𝜇</m:t>
                    </m:r>
                  </m:oMath>
                </a14:m>
                <a:r>
                  <a:rPr sz="2800"/>
                  <a:t> for a random variable </a:t>
                </a:r>
                <a14:m>
                  <m:oMath xmlns:m="http://schemas.openxmlformats.org/officeDocument/2006/math">
                    <m:r>
                      <a:rPr>
                        <a:latin typeface="Cambria Math" panose="02040503050406030204" pitchFamily="18" charset="0"/>
                      </a:rPr>
                      <m:t>𝑋</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594322"/>
              </a:xfrm>
              <a:blipFill>
                <a:blip r:embed="rId2"/>
                <a:stretch>
                  <a:fillRect t="-7843" b="-13725"/>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5.3.5: Calculating Poisson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6000" r="-1111"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We will consider a wrong order a success for this example. Let </a:t>
                </a:r>
                <a14:m>
                  <m:oMath xmlns:m="http://schemas.openxmlformats.org/officeDocument/2006/math">
                    <m:r>
                      <a:rPr>
                        <a:latin typeface="Cambria Math" panose="02040503050406030204" pitchFamily="18" charset="0"/>
                      </a:rPr>
                      <m:t>𝑋</m:t>
                    </m:r>
                  </m:oMath>
                </a14:m>
                <a:r>
                  <a:rPr sz="2800" dirty="0"/>
                  <a:t> be the number of incorrect orders that occur between 5 p.m. and 11 p.m. on a given day. We are looking for the probability of getting </a:t>
                </a:r>
                <a:r>
                  <a:rPr sz="2800" b="1" dirty="0"/>
                  <a:t>no more than three</a:t>
                </a:r>
                <a:r>
                  <a:rPr sz="2800" dirty="0"/>
                  <a:t> successes, which we can write as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oMath>
                </a14:m>
                <a:r>
                  <a:rPr sz="2800" dirty="0"/>
                  <a:t>. To find </a:t>
                </a:r>
                <a14:m>
                  <m:oMath xmlns:m="http://schemas.openxmlformats.org/officeDocument/2006/math">
                    <m:r>
                      <a:rPr>
                        <a:latin typeface="Cambria Math" panose="02040503050406030204" pitchFamily="18" charset="0"/>
                      </a:rPr>
                      <m:t>𝜆</m:t>
                    </m:r>
                  </m:oMath>
                </a14:m>
                <a:r>
                  <a:rPr sz="2800" dirty="0"/>
                  <a:t>, we need to calculate the average number of incorrect orders that occur in a six-hour period. This is twice the length of a three-hour period, so we multiply the number of wrong orders for a three-hour period by two: </a:t>
                </a:r>
                <a14:m>
                  <m:oMath xmlns:m="http://schemas.openxmlformats.org/officeDocument/2006/math">
                    <m:r>
                      <a:rPr>
                        <a:latin typeface="Cambria Math" panose="02040503050406030204" pitchFamily="18" charset="0"/>
                      </a:rPr>
                      <m:t>𝜆</m:t>
                    </m:r>
                    <m:r>
                      <a:rPr>
                        <a:latin typeface="Cambria Math" panose="02040503050406030204" pitchFamily="18" charset="0"/>
                      </a:rPr>
                      <m:t>=1⋅2=2</m:t>
                    </m:r>
                  </m:oMath>
                </a14:m>
                <a:r>
                  <a:rPr sz="2800" dirty="0"/>
                  <a:t>. We must find the probability that </a:t>
                </a:r>
                <a14:m>
                  <m:oMath xmlns:m="http://schemas.openxmlformats.org/officeDocument/2006/math">
                    <m:r>
                      <a:rPr>
                        <a:latin typeface="Cambria Math" panose="02040503050406030204" pitchFamily="18" charset="0"/>
                      </a:rPr>
                      <m:t>𝑋</m:t>
                    </m:r>
                  </m:oMath>
                </a14:m>
                <a:r>
                  <a:rPr sz="2800" dirty="0"/>
                  <a:t> equals </a:t>
                </a:r>
                <a:r>
                  <a:rPr sz="2800" dirty="0">
                    <a:latin typeface="Cambria Math"/>
                  </a:rPr>
                  <a:t>0</a:t>
                </a:r>
                <a:r>
                  <a:rPr sz="2800" dirty="0"/>
                  <a:t>, </a:t>
                </a:r>
                <a:r>
                  <a:rPr sz="2800" dirty="0">
                    <a:latin typeface="Cambria Math"/>
                  </a:rPr>
                  <a:t>1</a:t>
                </a:r>
                <a:r>
                  <a:rPr sz="2800" dirty="0"/>
                  <a:t>, </a:t>
                </a:r>
                <a:r>
                  <a:rPr sz="2800" dirty="0">
                    <a:latin typeface="Cambria Math"/>
                  </a:rPr>
                  <a:t>2</a:t>
                </a:r>
                <a:r>
                  <a:rPr sz="2800" dirty="0"/>
                  <a:t>, </a:t>
                </a:r>
                <a:r>
                  <a:rPr sz="2800" b="1" dirty="0"/>
                  <a:t>or</a:t>
                </a:r>
                <a:r>
                  <a:rPr sz="2800" dirty="0"/>
                  <a:t> </a:t>
                </a:r>
                <a:r>
                  <a:rPr sz="2800" dirty="0">
                    <a:latin typeface="Cambria Math"/>
                  </a:rPr>
                  <a:t>3</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2086" r="-1111"/>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5.3.5: Calculating Poisson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6000" r="-1111"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By Hand:</a:t>
                </a:r>
              </a:p>
              <a:p>
                <a:r>
                  <a:rPr sz="2800" dirty="0"/>
                  <a:t>We will use the Poisson formula to find each individual probability, and then add these probabilities together as shown below.</a:t>
                </a:r>
              </a:p>
              <a:p>
                <a:pPr/>
                <a14:m>
                  <m:oMathPara xmlns:m="http://schemas.openxmlformats.org/officeDocument/2006/math">
                    <m:oMathParaPr>
                      <m:jc m:val="centerGroup"/>
                    </m:oMathParaPr>
                    <m:oMath xmlns:m="http://schemas.openxmlformats.org/officeDocument/2006/math">
                      <m:func>
                        <m:funcPr>
                          <m:ctrlPr>
                            <a:rPr sz="2400" i="1">
                              <a:latin typeface="Cambria Math" panose="02040503050406030204" pitchFamily="18" charset="0"/>
                            </a:rPr>
                          </m:ctrlPr>
                        </m:funcPr>
                        <m:fName>
                          <m:r>
                            <a:rPr sz="2400">
                              <a:latin typeface="Cambria Math" panose="02040503050406030204" pitchFamily="18" charset="0"/>
                            </a:rPr>
                            <m:t>𝑃</m:t>
                          </m:r>
                        </m:fName>
                        <m:e>
                          <m:d>
                            <m:dPr>
                              <m:ctrlPr>
                                <a:rPr sz="2400" i="1">
                                  <a:latin typeface="Cambria Math" panose="02040503050406030204" pitchFamily="18" charset="0"/>
                                </a:rPr>
                              </m:ctrlPr>
                            </m:dPr>
                            <m:e>
                              <m:r>
                                <a:rPr sz="2400">
                                  <a:latin typeface="Cambria Math" panose="02040503050406030204" pitchFamily="18" charset="0"/>
                                </a:rPr>
                                <m:t>𝑋</m:t>
                              </m:r>
                              <m:r>
                                <a:rPr sz="2400">
                                  <a:latin typeface="Cambria Math" panose="02040503050406030204" pitchFamily="18" charset="0"/>
                                </a:rPr>
                                <m:t>≤3</m:t>
                              </m:r>
                            </m:e>
                          </m:d>
                        </m:e>
                      </m:func>
                      <m:r>
                        <a:rPr sz="2400">
                          <a:latin typeface="Cambria Math" panose="02040503050406030204" pitchFamily="18" charset="0"/>
                        </a:rPr>
                        <m:t>=</m:t>
                      </m:r>
                      <m:func>
                        <m:funcPr>
                          <m:ctrlPr>
                            <a:rPr sz="2400" i="1">
                              <a:latin typeface="Cambria Math" panose="02040503050406030204" pitchFamily="18" charset="0"/>
                            </a:rPr>
                          </m:ctrlPr>
                        </m:funcPr>
                        <m:fName>
                          <m:r>
                            <a:rPr sz="2400">
                              <a:latin typeface="Cambria Math" panose="02040503050406030204" pitchFamily="18" charset="0"/>
                            </a:rPr>
                            <m:t>𝑃</m:t>
                          </m:r>
                        </m:fName>
                        <m:e>
                          <m:d>
                            <m:dPr>
                              <m:ctrlPr>
                                <a:rPr sz="2400" i="1">
                                  <a:latin typeface="Cambria Math" panose="02040503050406030204" pitchFamily="18" charset="0"/>
                                </a:rPr>
                              </m:ctrlPr>
                            </m:dPr>
                            <m:e>
                              <m:r>
                                <a:rPr sz="2400">
                                  <a:latin typeface="Cambria Math" panose="02040503050406030204" pitchFamily="18" charset="0"/>
                                </a:rPr>
                                <m:t>𝑋</m:t>
                              </m:r>
                              <m:r>
                                <a:rPr sz="2400">
                                  <a:latin typeface="Cambria Math" panose="02040503050406030204" pitchFamily="18" charset="0"/>
                                </a:rPr>
                                <m:t>=0</m:t>
                              </m:r>
                            </m:e>
                          </m:d>
                        </m:e>
                      </m:func>
                      <m:r>
                        <a:rPr sz="2400">
                          <a:latin typeface="Cambria Math" panose="02040503050406030204" pitchFamily="18" charset="0"/>
                        </a:rPr>
                        <m:t>+</m:t>
                      </m:r>
                      <m:func>
                        <m:funcPr>
                          <m:ctrlPr>
                            <a:rPr sz="2400" i="1">
                              <a:latin typeface="Cambria Math" panose="02040503050406030204" pitchFamily="18" charset="0"/>
                            </a:rPr>
                          </m:ctrlPr>
                        </m:funcPr>
                        <m:fName>
                          <m:r>
                            <a:rPr sz="2400">
                              <a:latin typeface="Cambria Math" panose="02040503050406030204" pitchFamily="18" charset="0"/>
                            </a:rPr>
                            <m:t>𝑃</m:t>
                          </m:r>
                        </m:fName>
                        <m:e>
                          <m:d>
                            <m:dPr>
                              <m:ctrlPr>
                                <a:rPr sz="2400" i="1">
                                  <a:latin typeface="Cambria Math" panose="02040503050406030204" pitchFamily="18" charset="0"/>
                                </a:rPr>
                              </m:ctrlPr>
                            </m:dPr>
                            <m:e>
                              <m:r>
                                <a:rPr sz="2400">
                                  <a:latin typeface="Cambria Math" panose="02040503050406030204" pitchFamily="18" charset="0"/>
                                </a:rPr>
                                <m:t>𝑋</m:t>
                              </m:r>
                              <m:r>
                                <a:rPr sz="2400">
                                  <a:latin typeface="Cambria Math" panose="02040503050406030204" pitchFamily="18" charset="0"/>
                                </a:rPr>
                                <m:t>=1</m:t>
                              </m:r>
                            </m:e>
                          </m:d>
                        </m:e>
                      </m:func>
                      <m:r>
                        <a:rPr sz="2400">
                          <a:latin typeface="Cambria Math" panose="02040503050406030204" pitchFamily="18" charset="0"/>
                        </a:rPr>
                        <m:t>+</m:t>
                      </m:r>
                      <m:func>
                        <m:funcPr>
                          <m:ctrlPr>
                            <a:rPr sz="2400" i="1">
                              <a:latin typeface="Cambria Math" panose="02040503050406030204" pitchFamily="18" charset="0"/>
                            </a:rPr>
                          </m:ctrlPr>
                        </m:funcPr>
                        <m:fName>
                          <m:r>
                            <a:rPr sz="2400">
                              <a:latin typeface="Cambria Math" panose="02040503050406030204" pitchFamily="18" charset="0"/>
                            </a:rPr>
                            <m:t>𝑃</m:t>
                          </m:r>
                        </m:fName>
                        <m:e>
                          <m:d>
                            <m:dPr>
                              <m:ctrlPr>
                                <a:rPr sz="2400" i="1">
                                  <a:latin typeface="Cambria Math" panose="02040503050406030204" pitchFamily="18" charset="0"/>
                                </a:rPr>
                              </m:ctrlPr>
                            </m:dPr>
                            <m:e>
                              <m:r>
                                <a:rPr sz="2400">
                                  <a:latin typeface="Cambria Math" panose="02040503050406030204" pitchFamily="18" charset="0"/>
                                </a:rPr>
                                <m:t>𝑋</m:t>
                              </m:r>
                              <m:r>
                                <a:rPr sz="2400">
                                  <a:latin typeface="Cambria Math" panose="02040503050406030204" pitchFamily="18" charset="0"/>
                                </a:rPr>
                                <m:t>=2</m:t>
                              </m:r>
                            </m:e>
                          </m:d>
                        </m:e>
                      </m:func>
                      <m:r>
                        <a:rPr sz="2400">
                          <a:latin typeface="Cambria Math" panose="02040503050406030204" pitchFamily="18" charset="0"/>
                        </a:rPr>
                        <m:t>+</m:t>
                      </m:r>
                      <m:func>
                        <m:funcPr>
                          <m:ctrlPr>
                            <a:rPr sz="2400" i="1">
                              <a:latin typeface="Cambria Math" panose="02040503050406030204" pitchFamily="18" charset="0"/>
                            </a:rPr>
                          </m:ctrlPr>
                        </m:funcPr>
                        <m:fName>
                          <m:r>
                            <a:rPr sz="2400">
                              <a:latin typeface="Cambria Math" panose="02040503050406030204" pitchFamily="18" charset="0"/>
                            </a:rPr>
                            <m:t>𝑃</m:t>
                          </m:r>
                        </m:fName>
                        <m:e>
                          <m:d>
                            <m:dPr>
                              <m:ctrlPr>
                                <a:rPr sz="2400" i="1">
                                  <a:latin typeface="Cambria Math" panose="02040503050406030204" pitchFamily="18" charset="0"/>
                                </a:rPr>
                              </m:ctrlPr>
                            </m:dPr>
                            <m:e>
                              <m:r>
                                <a:rPr sz="2400">
                                  <a:latin typeface="Cambria Math" panose="02040503050406030204" pitchFamily="18" charset="0"/>
                                </a:rPr>
                                <m:t>𝑋</m:t>
                              </m:r>
                              <m:r>
                                <a:rPr sz="2400">
                                  <a:latin typeface="Cambria Math" panose="02040503050406030204" pitchFamily="18" charset="0"/>
                                </a:rPr>
                                <m:t>=3</m:t>
                              </m:r>
                            </m:e>
                          </m:d>
                        </m:e>
                      </m:func>
                    </m:oMath>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𝑃</m:t>
                          </m:r>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𝑋</m:t>
                              </m:r>
                              <m:r>
                                <a:rPr sz="2400">
                                  <a:latin typeface="Cambria Math" panose="02040503050406030204" pitchFamily="18" charset="0"/>
                                </a:rPr>
                                <m:t>≤3</m:t>
                              </m:r>
                            </m:e>
                          </m:d>
                        </m:e>
                      </m:phant>
                      <m:r>
                        <a:rPr sz="2400">
                          <a:latin typeface="Cambria Math" panose="02040503050406030204" pitchFamily="18" charset="0"/>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r>
                                <a:rPr sz="2400">
                                  <a:latin typeface="Cambria Math" panose="02040503050406030204" pitchFamily="18" charset="0"/>
                                </a:rPr>
                                <m:t>𝑒</m:t>
                              </m:r>
                            </m:e>
                            <m:sup>
                              <m:r>
                                <a:rPr sz="2400">
                                  <a:latin typeface="Cambria Math" panose="02040503050406030204" pitchFamily="18" charset="0"/>
                                </a:rPr>
                                <m:t>−2</m:t>
                              </m:r>
                            </m:sup>
                          </m:sSup>
                          <m:r>
                            <a:rPr sz="2400">
                              <a:latin typeface="Cambria Math" panose="02040503050406030204" pitchFamily="18" charset="0"/>
                            </a:rPr>
                            <m:t>⋅</m:t>
                          </m:r>
                          <m:sSup>
                            <m:sSupPr>
                              <m:ctrlPr>
                                <a:rPr sz="2400" i="1">
                                  <a:latin typeface="Cambria Math" panose="02040503050406030204" pitchFamily="18" charset="0"/>
                                </a:rPr>
                              </m:ctrlPr>
                            </m:sSupPr>
                            <m:e>
                              <m:r>
                                <a:rPr sz="2400">
                                  <a:latin typeface="Cambria Math" panose="02040503050406030204" pitchFamily="18" charset="0"/>
                                </a:rPr>
                                <m:t>2</m:t>
                              </m:r>
                            </m:e>
                            <m:sup>
                              <m:r>
                                <a:rPr sz="2400">
                                  <a:latin typeface="Cambria Math" panose="02040503050406030204" pitchFamily="18" charset="0"/>
                                </a:rPr>
                                <m:t>0</m:t>
                              </m:r>
                            </m:sup>
                          </m:sSup>
                        </m:num>
                        <m:den>
                          <m:r>
                            <a:rPr sz="2400">
                              <a:latin typeface="Cambria Math" panose="02040503050406030204" pitchFamily="18" charset="0"/>
                            </a:rPr>
                            <m:t>0!</m:t>
                          </m:r>
                        </m:den>
                      </m:f>
                      <m:r>
                        <a:rPr sz="2400">
                          <a:latin typeface="Cambria Math" panose="02040503050406030204" pitchFamily="18" charset="0"/>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r>
                                <a:rPr sz="2400">
                                  <a:latin typeface="Cambria Math" panose="02040503050406030204" pitchFamily="18" charset="0"/>
                                </a:rPr>
                                <m:t>𝑒</m:t>
                              </m:r>
                            </m:e>
                            <m:sup>
                              <m:r>
                                <a:rPr sz="2400">
                                  <a:latin typeface="Cambria Math" panose="02040503050406030204" pitchFamily="18" charset="0"/>
                                </a:rPr>
                                <m:t>−2</m:t>
                              </m:r>
                            </m:sup>
                          </m:sSup>
                          <m:r>
                            <a:rPr sz="2400">
                              <a:latin typeface="Cambria Math" panose="02040503050406030204" pitchFamily="18" charset="0"/>
                            </a:rPr>
                            <m:t>⋅</m:t>
                          </m:r>
                          <m:sSup>
                            <m:sSupPr>
                              <m:ctrlPr>
                                <a:rPr sz="2400" i="1">
                                  <a:latin typeface="Cambria Math" panose="02040503050406030204" pitchFamily="18" charset="0"/>
                                </a:rPr>
                              </m:ctrlPr>
                            </m:sSupPr>
                            <m:e>
                              <m:r>
                                <a:rPr sz="2400">
                                  <a:latin typeface="Cambria Math" panose="02040503050406030204" pitchFamily="18" charset="0"/>
                                </a:rPr>
                                <m:t>2</m:t>
                              </m:r>
                            </m:e>
                            <m:sup>
                              <m:r>
                                <a:rPr sz="2400">
                                  <a:latin typeface="Cambria Math" panose="02040503050406030204" pitchFamily="18" charset="0"/>
                                </a:rPr>
                                <m:t>1</m:t>
                              </m:r>
                            </m:sup>
                          </m:sSup>
                        </m:num>
                        <m:den>
                          <m:r>
                            <a:rPr sz="2400">
                              <a:latin typeface="Cambria Math" panose="02040503050406030204" pitchFamily="18" charset="0"/>
                            </a:rPr>
                            <m:t>1!</m:t>
                          </m:r>
                        </m:den>
                      </m:f>
                      <m:r>
                        <a:rPr sz="2400">
                          <a:latin typeface="Cambria Math" panose="02040503050406030204" pitchFamily="18" charset="0"/>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r>
                                <a:rPr sz="2400">
                                  <a:latin typeface="Cambria Math" panose="02040503050406030204" pitchFamily="18" charset="0"/>
                                </a:rPr>
                                <m:t>𝑒</m:t>
                              </m:r>
                            </m:e>
                            <m:sup>
                              <m:r>
                                <a:rPr sz="2400">
                                  <a:latin typeface="Cambria Math" panose="02040503050406030204" pitchFamily="18" charset="0"/>
                                </a:rPr>
                                <m:t>−2</m:t>
                              </m:r>
                            </m:sup>
                          </m:sSup>
                          <m:r>
                            <a:rPr sz="2400">
                              <a:latin typeface="Cambria Math" panose="02040503050406030204" pitchFamily="18" charset="0"/>
                            </a:rPr>
                            <m:t>⋅</m:t>
                          </m:r>
                          <m:sSup>
                            <m:sSupPr>
                              <m:ctrlPr>
                                <a:rPr sz="2400" i="1">
                                  <a:latin typeface="Cambria Math" panose="02040503050406030204" pitchFamily="18" charset="0"/>
                                </a:rPr>
                              </m:ctrlPr>
                            </m:sSupPr>
                            <m:e>
                              <m:r>
                                <a:rPr sz="2400">
                                  <a:latin typeface="Cambria Math" panose="02040503050406030204" pitchFamily="18" charset="0"/>
                                </a:rPr>
                                <m:t>2</m:t>
                              </m:r>
                            </m:e>
                            <m:sup>
                              <m:r>
                                <a:rPr sz="2400">
                                  <a:latin typeface="Cambria Math" panose="02040503050406030204" pitchFamily="18" charset="0"/>
                                </a:rPr>
                                <m:t>2</m:t>
                              </m:r>
                            </m:sup>
                          </m:sSup>
                        </m:num>
                        <m:den>
                          <m:r>
                            <a:rPr sz="2400">
                              <a:latin typeface="Cambria Math" panose="02040503050406030204" pitchFamily="18" charset="0"/>
                            </a:rPr>
                            <m:t>2!</m:t>
                          </m:r>
                        </m:den>
                      </m:f>
                      <m:r>
                        <a:rPr sz="2400">
                          <a:latin typeface="Cambria Math" panose="02040503050406030204" pitchFamily="18" charset="0"/>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r>
                                <a:rPr sz="2400">
                                  <a:latin typeface="Cambria Math" panose="02040503050406030204" pitchFamily="18" charset="0"/>
                                </a:rPr>
                                <m:t>𝑒</m:t>
                              </m:r>
                            </m:e>
                            <m:sup>
                              <m:r>
                                <a:rPr sz="2400">
                                  <a:latin typeface="Cambria Math" panose="02040503050406030204" pitchFamily="18" charset="0"/>
                                </a:rPr>
                                <m:t>−2</m:t>
                              </m:r>
                            </m:sup>
                          </m:sSup>
                          <m:r>
                            <a:rPr sz="2400">
                              <a:latin typeface="Cambria Math" panose="02040503050406030204" pitchFamily="18" charset="0"/>
                            </a:rPr>
                            <m:t>⋅</m:t>
                          </m:r>
                          <m:sSup>
                            <m:sSupPr>
                              <m:ctrlPr>
                                <a:rPr sz="2400" i="1">
                                  <a:latin typeface="Cambria Math" panose="02040503050406030204" pitchFamily="18" charset="0"/>
                                </a:rPr>
                              </m:ctrlPr>
                            </m:sSupPr>
                            <m:e>
                              <m:r>
                                <a:rPr sz="2400">
                                  <a:latin typeface="Cambria Math" panose="02040503050406030204" pitchFamily="18" charset="0"/>
                                </a:rPr>
                                <m:t>2</m:t>
                              </m:r>
                            </m:e>
                            <m:sup>
                              <m:r>
                                <a:rPr sz="2400">
                                  <a:latin typeface="Cambria Math" panose="02040503050406030204" pitchFamily="18" charset="0"/>
                                </a:rPr>
                                <m:t>3</m:t>
                              </m:r>
                            </m:sup>
                          </m:sSup>
                        </m:num>
                        <m:den>
                          <m:r>
                            <a:rPr sz="2400">
                              <a:latin typeface="Cambria Math" panose="02040503050406030204" pitchFamily="18" charset="0"/>
                            </a:rPr>
                            <m:t>3!</m:t>
                          </m:r>
                        </m:den>
                      </m:f>
                    </m:oMath>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𝑃</m:t>
                          </m:r>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𝑋</m:t>
                              </m:r>
                              <m:r>
                                <a:rPr sz="2400">
                                  <a:latin typeface="Cambria Math" panose="02040503050406030204" pitchFamily="18" charset="0"/>
                                </a:rPr>
                                <m:t>≤3</m:t>
                              </m:r>
                            </m:e>
                          </m:d>
                        </m:e>
                      </m:phant>
                      <m:r>
                        <a:rPr sz="2400">
                          <a:latin typeface="Cambria Math" panose="02040503050406030204" pitchFamily="18" charset="0"/>
                        </a:rPr>
                        <m:t>≈0.8571</m:t>
                      </m:r>
                    </m:oMath>
                  </m:oMathPara>
                </a14:m>
                <a:endParaRPr sz="24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444"/>
                </a:stretch>
              </a:blipFill>
            </p:spPr>
            <p:txBody>
              <a:bodyPr/>
              <a:lstStyle/>
              <a:p>
                <a:r>
                  <a:rPr lang="en-US">
                    <a:noFill/>
                  </a:rPr>
                  <a:t> </a:t>
                </a:r>
              </a:p>
            </p:txBody>
          </p:sp>
        </mc:Fallback>
      </mc:AlternateContent>
    </p:spTree>
    <p:extLst>
      <p:ext uri="{BB962C8B-B14F-4D97-AF65-F5344CB8AC3E}">
        <p14:creationId xmlns:p14="http://schemas.microsoft.com/office/powerpoint/2010/main" val="3806069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5.3.5: Calculating Poisson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6000" r="-1111"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Tables:</a:t>
                </a:r>
              </a:p>
              <a:p>
                <a:pPr>
                  <a:defRPr sz="2800"/>
                </a:pPr>
                <a:r>
                  <a:rPr sz="2800" dirty="0"/>
                  <a:t>Just as with the formula, since Table F only gives the probabilities for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m:rPr>
                            <m:nor/>
                          </m:rPr>
                          <a:rPr/>
                          <m:t>, </m:t>
                        </m:r>
                        <m:r>
                          <a:rPr>
                            <a:latin typeface="Cambria Math" panose="02040503050406030204" pitchFamily="18" charset="0"/>
                          </a:rPr>
                          <m:t>=</m:t>
                        </m:r>
                        <m:r>
                          <m:rPr>
                            <m:nor/>
                          </m:rPr>
                          <a:rPr/>
                          <m:t>, </m:t>
                        </m:r>
                        <m:r>
                          <a:rPr>
                            <a:latin typeface="Cambria Math" panose="02040503050406030204" pitchFamily="18" charset="0"/>
                          </a:rPr>
                          <m:t>𝑥</m:t>
                        </m:r>
                      </m:e>
                    </m:d>
                  </m:oMath>
                </a14:m>
                <a:r>
                  <a:rPr sz="2800" dirty="0"/>
                  <a:t>, we have to find each probability and add them together. Find the column for </a:t>
                </a:r>
                <a14:m>
                  <m:oMath xmlns:m="http://schemas.openxmlformats.org/officeDocument/2006/math">
                    <m:r>
                      <a:rPr>
                        <a:latin typeface="Cambria Math" panose="02040503050406030204" pitchFamily="18" charset="0"/>
                      </a:rPr>
                      <m:t>𝜆</m:t>
                    </m:r>
                    <m:r>
                      <a:rPr>
                        <a:latin typeface="Cambria Math" panose="02040503050406030204" pitchFamily="18" charset="0"/>
                      </a:rPr>
                      <m:t>=2.00</m:t>
                    </m:r>
                  </m:oMath>
                </a14:m>
                <a:r>
                  <a:rPr sz="2800" dirty="0"/>
                  <a:t> and then the rows for </a:t>
                </a:r>
                <a14:m>
                  <m:oMath xmlns:m="http://schemas.openxmlformats.org/officeDocument/2006/math">
                    <m:r>
                      <a:rPr>
                        <a:latin typeface="Cambria Math" panose="02040503050406030204" pitchFamily="18" charset="0"/>
                      </a:rPr>
                      <m:t>𝑋</m:t>
                    </m:r>
                    <m:r>
                      <a:rPr>
                        <a:latin typeface="Cambria Math" panose="02040503050406030204" pitchFamily="18" charset="0"/>
                      </a:rPr>
                      <m:t>=</m:t>
                    </m:r>
                  </m:oMath>
                </a14:m>
                <a:r>
                  <a:rPr sz="2800" dirty="0"/>
                  <a:t> </a:t>
                </a:r>
                <a:r>
                  <a:rPr sz="2800" dirty="0">
                    <a:latin typeface="Cambria Math"/>
                  </a:rPr>
                  <a:t>0</a:t>
                </a:r>
                <a:r>
                  <a:rPr sz="2800" dirty="0"/>
                  <a:t>, </a:t>
                </a:r>
                <a:r>
                  <a:rPr sz="2800" dirty="0">
                    <a:latin typeface="Cambria Math"/>
                  </a:rPr>
                  <a:t>1</a:t>
                </a:r>
                <a:r>
                  <a:rPr sz="2800" dirty="0"/>
                  <a:t>, </a:t>
                </a:r>
                <a:r>
                  <a:rPr sz="2800" dirty="0">
                    <a:latin typeface="Cambria Math"/>
                  </a:rPr>
                  <a:t>2</a:t>
                </a:r>
                <a:r>
                  <a:rPr sz="2800" dirty="0"/>
                  <a:t>, and </a:t>
                </a:r>
                <a:r>
                  <a:rPr sz="2800" dirty="0">
                    <a:latin typeface="Cambria Math"/>
                  </a:rPr>
                  <a:t>3</a:t>
                </a:r>
                <a:r>
                  <a:rPr sz="2800" dirty="0"/>
                  <a:t>.</a:t>
                </a:r>
              </a:p>
              <a:p>
                <a:pPr/>
                <a14:m>
                  <m:oMathPara xmlns:m="http://schemas.openxmlformats.org/officeDocument/2006/math">
                    <m:oMathParaPr>
                      <m:jc m:val="centerGroup"/>
                    </m:oMathParaPr>
                    <m:oMath xmlns:m="http://schemas.openxmlformats.org/officeDocument/2006/math">
                      <m:func>
                        <m:funcPr>
                          <m:ctrlPr>
                            <a:rPr sz="2400" i="1">
                              <a:latin typeface="Cambria Math" panose="02040503050406030204" pitchFamily="18" charset="0"/>
                            </a:rPr>
                          </m:ctrlPr>
                        </m:funcPr>
                        <m:fName>
                          <m:r>
                            <a:rPr sz="2400">
                              <a:latin typeface="Cambria Math" panose="02040503050406030204" pitchFamily="18" charset="0"/>
                            </a:rPr>
                            <m:t>𝑃</m:t>
                          </m:r>
                        </m:fName>
                        <m:e>
                          <m:d>
                            <m:dPr>
                              <m:ctrlPr>
                                <a:rPr sz="2400" i="1">
                                  <a:latin typeface="Cambria Math" panose="02040503050406030204" pitchFamily="18" charset="0"/>
                                </a:rPr>
                              </m:ctrlPr>
                            </m:dPr>
                            <m:e>
                              <m:r>
                                <a:rPr sz="2400">
                                  <a:latin typeface="Cambria Math" panose="02040503050406030204" pitchFamily="18" charset="0"/>
                                </a:rPr>
                                <m:t>𝑋</m:t>
                              </m:r>
                              <m:r>
                                <a:rPr sz="2400">
                                  <a:latin typeface="Cambria Math" panose="02040503050406030204" pitchFamily="18" charset="0"/>
                                </a:rPr>
                                <m:t>≤3</m:t>
                              </m:r>
                            </m:e>
                          </m:d>
                        </m:e>
                      </m:func>
                      <m:r>
                        <a:rPr sz="2400">
                          <a:latin typeface="Cambria Math" panose="02040503050406030204" pitchFamily="18" charset="0"/>
                        </a:rPr>
                        <m:t>=</m:t>
                      </m:r>
                      <m:r>
                        <a:rPr sz="2400">
                          <a:latin typeface="Cambria Math" panose="02040503050406030204" pitchFamily="18" charset="0"/>
                        </a:rPr>
                        <m:t>𝑃</m:t>
                      </m:r>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𝑋</m:t>
                          </m:r>
                          <m:r>
                            <a:rPr sz="2400">
                              <a:latin typeface="Cambria Math" panose="02040503050406030204" pitchFamily="18" charset="0"/>
                            </a:rPr>
                            <m:t>=0</m:t>
                          </m:r>
                        </m:e>
                      </m:d>
                      <m:r>
                        <a:rPr sz="2400">
                          <a:latin typeface="Cambria Math" panose="02040503050406030204" pitchFamily="18" charset="0"/>
                        </a:rPr>
                        <m:t>+</m:t>
                      </m:r>
                      <m:r>
                        <a:rPr sz="2400">
                          <a:latin typeface="Cambria Math" panose="02040503050406030204" pitchFamily="18" charset="0"/>
                        </a:rPr>
                        <m:t>𝑃</m:t>
                      </m:r>
                      <m:d>
                        <m:dPr>
                          <m:ctrlPr>
                            <a:rPr sz="2400" i="1">
                              <a:latin typeface="Cambria Math" panose="02040503050406030204" pitchFamily="18" charset="0"/>
                            </a:rPr>
                          </m:ctrlPr>
                        </m:dPr>
                        <m:e>
                          <m:r>
                            <a:rPr sz="2400">
                              <a:latin typeface="Cambria Math" panose="02040503050406030204" pitchFamily="18" charset="0"/>
                            </a:rPr>
                            <m:t>𝑋</m:t>
                          </m:r>
                          <m:r>
                            <a:rPr sz="2400">
                              <a:latin typeface="Cambria Math" panose="02040503050406030204" pitchFamily="18" charset="0"/>
                            </a:rPr>
                            <m:t>=1</m:t>
                          </m:r>
                        </m:e>
                      </m:d>
                      <m:r>
                        <a:rPr sz="2400">
                          <a:latin typeface="Cambria Math" panose="02040503050406030204" pitchFamily="18" charset="0"/>
                        </a:rPr>
                        <m:t>+</m:t>
                      </m:r>
                      <m:r>
                        <a:rPr sz="2400">
                          <a:latin typeface="Cambria Math" panose="02040503050406030204" pitchFamily="18" charset="0"/>
                        </a:rPr>
                        <m:t>𝑃</m:t>
                      </m:r>
                      <m:d>
                        <m:dPr>
                          <m:ctrlPr>
                            <a:rPr sz="2400" i="1">
                              <a:latin typeface="Cambria Math" panose="02040503050406030204" pitchFamily="18" charset="0"/>
                            </a:rPr>
                          </m:ctrlPr>
                        </m:dPr>
                        <m:e>
                          <m:r>
                            <a:rPr sz="2400">
                              <a:latin typeface="Cambria Math" panose="02040503050406030204" pitchFamily="18" charset="0"/>
                            </a:rPr>
                            <m:t>𝑥</m:t>
                          </m:r>
                          <m:r>
                            <a:rPr sz="2400">
                              <a:latin typeface="Cambria Math" panose="02040503050406030204" pitchFamily="18" charset="0"/>
                            </a:rPr>
                            <m:t>=2</m:t>
                          </m:r>
                        </m:e>
                      </m:d>
                      <m:r>
                        <a:rPr sz="2400">
                          <a:latin typeface="Cambria Math" panose="02040503050406030204" pitchFamily="18" charset="0"/>
                        </a:rPr>
                        <m:t>+</m:t>
                      </m:r>
                      <m:r>
                        <a:rPr sz="2400">
                          <a:latin typeface="Cambria Math" panose="02040503050406030204" pitchFamily="18" charset="0"/>
                        </a:rPr>
                        <m:t>𝑃</m:t>
                      </m:r>
                      <m:d>
                        <m:dPr>
                          <m:ctrlPr>
                            <a:rPr sz="2400" i="1">
                              <a:latin typeface="Cambria Math" panose="02040503050406030204" pitchFamily="18" charset="0"/>
                            </a:rPr>
                          </m:ctrlPr>
                        </m:dPr>
                        <m:e>
                          <m:r>
                            <a:rPr sz="2400">
                              <a:latin typeface="Cambria Math" panose="02040503050406030204" pitchFamily="18" charset="0"/>
                            </a:rPr>
                            <m:t>𝑋</m:t>
                          </m:r>
                          <m:r>
                            <a:rPr sz="2400">
                              <a:latin typeface="Cambria Math" panose="02040503050406030204" pitchFamily="18" charset="0"/>
                            </a:rPr>
                            <m:t>−3</m:t>
                          </m:r>
                        </m:e>
                      </m:d>
                    </m:oMath>
                    <m:oMath xmlns:m="http://schemas.openxmlformats.org/officeDocument/2006/math">
                      <m:phant>
                        <m:phantPr>
                          <m:show m:val="off"/>
                          <m:ctrlPr>
                            <a:rPr sz="2400" i="1">
                              <a:latin typeface="Cambria Math" panose="02040503050406030204" pitchFamily="18" charset="0"/>
                            </a:rPr>
                          </m:ctrlPr>
                        </m:phantPr>
                        <m:e>
                          <m:func>
                            <m:funcPr>
                              <m:ctrlPr>
                                <a:rPr sz="2400" i="1">
                                  <a:latin typeface="Cambria Math" panose="02040503050406030204" pitchFamily="18" charset="0"/>
                                </a:rPr>
                              </m:ctrlPr>
                            </m:funcPr>
                            <m:fName>
                              <m:r>
                                <a:rPr sz="2400">
                                  <a:latin typeface="Cambria Math" panose="02040503050406030204" pitchFamily="18" charset="0"/>
                                </a:rPr>
                                <m:t>𝑃</m:t>
                              </m:r>
                            </m:fName>
                            <m:e>
                              <m:d>
                                <m:dPr>
                                  <m:ctrlPr>
                                    <a:rPr sz="2400" i="1">
                                      <a:latin typeface="Cambria Math" panose="02040503050406030204" pitchFamily="18" charset="0"/>
                                    </a:rPr>
                                  </m:ctrlPr>
                                </m:dPr>
                                <m:e>
                                  <m:r>
                                    <a:rPr sz="2400">
                                      <a:latin typeface="Cambria Math" panose="02040503050406030204" pitchFamily="18" charset="0"/>
                                    </a:rPr>
                                    <m:t>𝑋</m:t>
                                  </m:r>
                                  <m:r>
                                    <a:rPr sz="2400">
                                      <a:latin typeface="Cambria Math" panose="02040503050406030204" pitchFamily="18" charset="0"/>
                                    </a:rPr>
                                    <m:t>≤3</m:t>
                                  </m:r>
                                </m:e>
                              </m:d>
                            </m:e>
                          </m:func>
                        </m:e>
                      </m:phant>
                      <m:r>
                        <a:rPr sz="2400">
                          <a:latin typeface="Cambria Math" panose="02040503050406030204" pitchFamily="18" charset="0"/>
                        </a:rPr>
                        <m:t>=0.1353+0.2707+0.2707+0.1804</m:t>
                      </m:r>
                    </m:oMath>
                    <m:oMath xmlns:m="http://schemas.openxmlformats.org/officeDocument/2006/math">
                      <m:phant>
                        <m:phantPr>
                          <m:show m:val="off"/>
                          <m:ctrlPr>
                            <a:rPr sz="2400" i="1">
                              <a:latin typeface="Cambria Math" panose="02040503050406030204" pitchFamily="18" charset="0"/>
                            </a:rPr>
                          </m:ctrlPr>
                        </m:phantPr>
                        <m:e>
                          <m:func>
                            <m:funcPr>
                              <m:ctrlPr>
                                <a:rPr sz="2400" i="1">
                                  <a:latin typeface="Cambria Math" panose="02040503050406030204" pitchFamily="18" charset="0"/>
                                </a:rPr>
                              </m:ctrlPr>
                            </m:funcPr>
                            <m:fName>
                              <m:r>
                                <a:rPr sz="2400">
                                  <a:latin typeface="Cambria Math" panose="02040503050406030204" pitchFamily="18" charset="0"/>
                                </a:rPr>
                                <m:t>𝑃</m:t>
                              </m:r>
                            </m:fName>
                            <m:e>
                              <m:d>
                                <m:dPr>
                                  <m:ctrlPr>
                                    <a:rPr sz="2400" i="1">
                                      <a:latin typeface="Cambria Math" panose="02040503050406030204" pitchFamily="18" charset="0"/>
                                    </a:rPr>
                                  </m:ctrlPr>
                                </m:dPr>
                                <m:e>
                                  <m:r>
                                    <a:rPr sz="2400">
                                      <a:latin typeface="Cambria Math" panose="02040503050406030204" pitchFamily="18" charset="0"/>
                                    </a:rPr>
                                    <m:t>𝑋</m:t>
                                  </m:r>
                                  <m:r>
                                    <a:rPr sz="2400">
                                      <a:latin typeface="Cambria Math" panose="02040503050406030204" pitchFamily="18" charset="0"/>
                                    </a:rPr>
                                    <m:t>≤3</m:t>
                                  </m:r>
                                </m:e>
                              </m:d>
                            </m:e>
                          </m:func>
                        </m:e>
                      </m:phant>
                      <m:r>
                        <a:rPr sz="2400">
                          <a:latin typeface="Cambria Math" panose="02040503050406030204" pitchFamily="18" charset="0"/>
                        </a:rPr>
                        <m:t>=0.8571</m:t>
                      </m:r>
                    </m:oMath>
                  </m:oMathPara>
                </a14:m>
                <a:endParaRPr sz="24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333"/>
                </a:stretch>
              </a:blipFill>
            </p:spPr>
            <p:txBody>
              <a:bodyPr/>
              <a:lstStyle/>
              <a:p>
                <a:r>
                  <a:rPr lang="en-US">
                    <a:noFill/>
                  </a:rPr>
                  <a:t> </a:t>
                </a:r>
              </a:p>
            </p:txBody>
          </p:sp>
        </mc:Fallback>
      </mc:AlternateContent>
    </p:spTree>
    <p:extLst>
      <p:ext uri="{BB962C8B-B14F-4D97-AF65-F5344CB8AC3E}">
        <p14:creationId xmlns:p14="http://schemas.microsoft.com/office/powerpoint/2010/main" val="1304298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5.3.5: Calculating Poisson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6000" r="-1111"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sz="2800"/>
                  <a:t>TI-83/84 Plus:</a:t>
                </a:r>
              </a:p>
              <a:p>
                <a:r>
                  <a:rPr sz="2800"/>
                  <a:t>Just as the TI-83/84 Plus calculator can calculate a cumulative </a:t>
                </a:r>
                <a:r>
                  <a:rPr sz="2800" b="1"/>
                  <a:t>binomial</a:t>
                </a:r>
                <a:r>
                  <a:rPr sz="2800"/>
                  <a:t> probability, it can calculate a cumulative </a:t>
                </a:r>
                <a:r>
                  <a:rPr sz="2800" b="1"/>
                  <a:t>Poisson</a:t>
                </a:r>
                <a:r>
                  <a:rPr sz="2800"/>
                  <a:t> probability as well. Thus, we will not have to find each probability and add them together when using the calculator.</a:t>
                </a:r>
              </a:p>
              <a:p>
                <a:pPr>
                  <a:defRPr sz="2800"/>
                </a:pPr>
                <a:r>
                  <a:rPr sz="2800"/>
                  <a:t>Under the </a:t>
                </a:r>
                <a:r>
                  <a:rPr sz="2800" b="1"/>
                  <a:t>DISTR</a:t>
                </a:r>
                <a:r>
                  <a:rPr sz="2800"/>
                  <a:t> menu, choose the option </a:t>
                </a:r>
                <a:r>
                  <a:rPr sz="2800" b="1"/>
                  <a:t>poissoncdf</a:t>
                </a:r>
                <a:r>
                  <a:rPr sz="2800"/>
                  <a:t>. Enter </a:t>
                </a:r>
                <a14:m>
                  <m:oMath xmlns:m="http://schemas.openxmlformats.org/officeDocument/2006/math">
                    <m:r>
                      <a:rPr>
                        <a:latin typeface="Cambria Math" panose="02040503050406030204" pitchFamily="18" charset="0"/>
                      </a:rPr>
                      <m:t>𝜆</m:t>
                    </m:r>
                  </m:oMath>
                </a14:m>
                <a:r>
                  <a:rPr sz="2800"/>
                  <a:t> and </a:t>
                </a:r>
                <a14:m>
                  <m:oMath xmlns:m="http://schemas.openxmlformats.org/officeDocument/2006/math">
                    <m:r>
                      <a:rPr>
                        <a:latin typeface="Cambria Math" panose="02040503050406030204" pitchFamily="18" charset="0"/>
                      </a:rPr>
                      <m:t>𝑥</m:t>
                    </m:r>
                  </m:oMath>
                </a14:m>
                <a:r>
                  <a:rPr sz="2800"/>
                  <a:t> in the parentheses as </a:t>
                </a:r>
                <a:r>
                  <a:rPr sz="2800" b="1"/>
                  <a:t>poissoncdf(λ,x)</a:t>
                </a:r>
                <a:r>
                  <a:rPr sz="2800"/>
                  <a:t>. For this example, enter the values of </a:t>
                </a:r>
                <a14:m>
                  <m:oMath xmlns:m="http://schemas.openxmlformats.org/officeDocument/2006/math">
                    <m:r>
                      <a:rPr>
                        <a:latin typeface="Cambria Math" panose="02040503050406030204" pitchFamily="18" charset="0"/>
                      </a:rPr>
                      <m:t>𝜆</m:t>
                    </m:r>
                    <m:r>
                      <a:rPr>
                        <a:latin typeface="Cambria Math" panose="02040503050406030204" pitchFamily="18" charset="0"/>
                      </a:rPr>
                      <m:t>=2</m:t>
                    </m:r>
                  </m:oMath>
                </a14:m>
                <a:r>
                  <a:rPr sz="280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a:t> as shown below and in the screenshot.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r>
                        <m:rPr>
                          <m:nor/>
                        </m:rPr>
                        <a:rPr/>
                        <m:t>poissoncdf</m:t>
                      </m:r>
                      <m:r>
                        <m:rPr>
                          <m:nor/>
                        </m:rPr>
                        <a:rPr/>
                        <m:t>(</m:t>
                      </m:r>
                      <m:r>
                        <m:rPr>
                          <m:nor/>
                        </m:rPr>
                        <a:rPr/>
                        <m:t>λ</m:t>
                      </m:r>
                      <m:r>
                        <m:rPr>
                          <m:nor/>
                        </m:rPr>
                        <a:rPr/>
                        <m:t>,</m:t>
                      </m:r>
                      <m:r>
                        <m:rPr>
                          <m:nor/>
                        </m:rPr>
                        <a:rPr/>
                        <m:t>x</m:t>
                      </m:r>
                      <m:r>
                        <m:rPr>
                          <m:nor/>
                        </m:rPr>
                        <a:rPr/>
                        <m:t>)</m:t>
                      </m:r>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func>
                      <m:r>
                        <a:rPr>
                          <a:latin typeface="Cambria Math" panose="02040503050406030204" pitchFamily="18" charset="0"/>
                        </a:rPr>
                        <m:t>=</m:t>
                      </m:r>
                      <m:r>
                        <m:rPr>
                          <m:nor/>
                        </m:rPr>
                        <a:rPr/>
                        <m:t>poissoncdf</m:t>
                      </m:r>
                      <m:r>
                        <m:rPr>
                          <m:nor/>
                        </m:rPr>
                        <a:rPr/>
                        <m:t>(2,3)</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phant>
                      <m:r>
                        <a:rPr>
                          <a:latin typeface="Cambria Math" panose="02040503050406030204" pitchFamily="18" charset="0"/>
                        </a:rPr>
                        <m:t>≈0.8571</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2454" r="-1630"/>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5.3.5: Calculating Poisson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6000" r="-1111"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21DA1801-F2BD-4B03-88D4-5AF119F6865F}"/>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5.3.5: Calculating Poisson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6000" r="-1111"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Thus, the fast-food restaurant has an </a:t>
                </a:r>
                <a14:m>
                  <m:oMath xmlns:m="http://schemas.openxmlformats.org/officeDocument/2006/math">
                    <m:r>
                      <a:rPr>
                        <a:latin typeface="Cambria Math" panose="02040503050406030204" pitchFamily="18" charset="0"/>
                      </a:rPr>
                      <m:t>85.71%</m:t>
                    </m:r>
                  </m:oMath>
                </a14:m>
                <a:r>
                  <a:rPr sz="2800"/>
                  <a:t> chance of getting no more than three orders wrong on any given day between 5 p.m. and 11 p.m.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444"/>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5.3.6: Calculating a Cumulative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&gt;</m:t>
                        </m:r>
                        <m:r>
                          <a:rPr sz="3200">
                            <a:latin typeface="Cambria Math"/>
                          </a:rPr>
                          <m:t>𝑥</m:t>
                        </m:r>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6000" r="-2296" b="-19333"/>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a:t>A math professor averages grading </a:t>
            </a:r>
            <a:r>
              <a:rPr sz="2800">
                <a:latin typeface="Cambria Math"/>
              </a:rPr>
              <a:t>20</a:t>
            </a:r>
            <a:r>
              <a:rPr sz="2800"/>
              <a:t> exams per hour. What is the probability that she grades more than </a:t>
            </a:r>
            <a:r>
              <a:rPr sz="2800">
                <a:latin typeface="Cambria Math"/>
              </a:rPr>
              <a:t>35</a:t>
            </a:r>
            <a:r>
              <a:rPr sz="2800"/>
              <a:t> of her </a:t>
            </a:r>
            <a:r>
              <a:rPr sz="2800">
                <a:latin typeface="Cambria Math"/>
              </a:rPr>
              <a:t>60</a:t>
            </a:r>
            <a:r>
              <a:rPr sz="2800"/>
              <a:t> statistics exams during her uninterrupted hour and a half between classes? Assume that the number of exams graded follows a Poisson distribution.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5.3.6: Calculating a Cumulative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&gt;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6000" r="-2296"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a:t>Solution</a:t>
                </a:r>
              </a:p>
              <a:p>
                <a:pPr>
                  <a:defRPr sz="2800"/>
                </a:pPr>
                <a:r>
                  <a:rPr sz="2800"/>
                  <a:t>Let's define a success to be grading an exam. Let </a:t>
                </a:r>
                <a14:m>
                  <m:oMath xmlns:m="http://schemas.openxmlformats.org/officeDocument/2006/math">
                    <m:r>
                      <a:rPr>
                        <a:latin typeface="Cambria Math" panose="02040503050406030204" pitchFamily="18" charset="0"/>
                      </a:rPr>
                      <m:t>𝑋</m:t>
                    </m:r>
                  </m:oMath>
                </a14:m>
                <a:r>
                  <a:rPr sz="2800"/>
                  <a:t> be the number of exams graded in </a:t>
                </a:r>
                <a:r>
                  <a:rPr sz="2800">
                    <a:latin typeface="Cambria Math"/>
                  </a:rPr>
                  <a:t>1.5</a:t>
                </a:r>
                <a:r>
                  <a:rPr sz="2800"/>
                  <a:t> hours. We want to find the probability that </a:t>
                </a:r>
                <a:r>
                  <a:rPr sz="2800" b="1"/>
                  <a:t>more than</a:t>
                </a:r>
                <a:r>
                  <a:rPr sz="2800"/>
                  <a:t> </a:t>
                </a:r>
                <a:r>
                  <a:rPr sz="2800">
                    <a:latin typeface="Cambria Math"/>
                  </a:rPr>
                  <a:t>35</a:t>
                </a:r>
                <a:r>
                  <a:rPr sz="2800"/>
                  <a:t> successes occur. This probability can be written as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&gt;35</m:t>
                        </m:r>
                      </m:e>
                    </m:d>
                  </m:oMath>
                </a14:m>
                <a:r>
                  <a:rPr sz="2800"/>
                  <a:t>. We can use the Complement Rule to find the probability that we need: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&gt;35</m:t>
                            </m:r>
                          </m:e>
                        </m:d>
                      </m:e>
                    </m:func>
                    <m:r>
                      <a:rPr>
                        <a:latin typeface="Cambria Math" panose="02040503050406030204" pitchFamily="18" charset="0"/>
                      </a:rPr>
                      <m:t>=1−</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≤35</m:t>
                            </m:r>
                          </m:e>
                        </m:d>
                      </m:e>
                    </m:func>
                  </m:oMath>
                </a14:m>
                <a:r>
                  <a:rPr sz="2800"/>
                  <a:t>. Next, we need to find </a:t>
                </a:r>
                <a14:m>
                  <m:oMath xmlns:m="http://schemas.openxmlformats.org/officeDocument/2006/math">
                    <m:r>
                      <a:rPr>
                        <a:latin typeface="Cambria Math" panose="02040503050406030204" pitchFamily="18" charset="0"/>
                      </a:rPr>
                      <m:t>𝜆</m:t>
                    </m:r>
                  </m:oMath>
                </a14:m>
                <a:r>
                  <a:rPr sz="2800"/>
                  <a:t>. We know that the average for </a:t>
                </a:r>
                <a:r>
                  <a:rPr sz="2800">
                    <a:latin typeface="Cambria Math"/>
                  </a:rPr>
                  <a:t>1</a:t>
                </a:r>
                <a:r>
                  <a:rPr sz="2800"/>
                  <a:t> hour is </a:t>
                </a:r>
                <a:r>
                  <a:rPr sz="2800">
                    <a:latin typeface="Cambria Math"/>
                  </a:rPr>
                  <a:t>20</a:t>
                </a:r>
                <a:r>
                  <a:rPr sz="2800"/>
                  <a:t>, so the average for </a:t>
                </a:r>
                <a:r>
                  <a:rPr sz="2800">
                    <a:latin typeface="Cambria Math"/>
                  </a:rPr>
                  <a:t>1.5</a:t>
                </a:r>
                <a:r>
                  <a:rPr sz="2800"/>
                  <a:t> hours is </a:t>
                </a:r>
                <a14:m>
                  <m:oMath xmlns:m="http://schemas.openxmlformats.org/officeDocument/2006/math">
                    <m:r>
                      <a:rPr>
                        <a:latin typeface="Cambria Math" panose="02040503050406030204" pitchFamily="18" charset="0"/>
                      </a:rPr>
                      <m:t>𝜆</m:t>
                    </m:r>
                    <m:r>
                      <a:rPr>
                        <a:latin typeface="Cambria Math" panose="02040503050406030204" pitchFamily="18" charset="0"/>
                      </a:rPr>
                      <m:t>=20⋅1.5=30</m:t>
                    </m:r>
                  </m:oMath>
                </a14:m>
                <a:r>
                  <a:rPr sz="2800"/>
                  <a:t>. Using the Poisson formula or the Poisson table to calculate each of the probabilities for </a:t>
                </a:r>
                <a14:m>
                  <m:oMath xmlns:m="http://schemas.openxmlformats.org/officeDocument/2006/math">
                    <m:r>
                      <a:rPr>
                        <a:latin typeface="Cambria Math" panose="02040503050406030204" pitchFamily="18" charset="0"/>
                      </a:rPr>
                      <m:t>𝑋</m:t>
                    </m:r>
                  </m:oMath>
                </a14:m>
                <a:r>
                  <a:rPr sz="2800"/>
                  <a:t> from </a:t>
                </a:r>
                <a:r>
                  <a:rPr sz="2800">
                    <a:latin typeface="Cambria Math"/>
                  </a:rPr>
                  <a:t>0</a:t>
                </a:r>
                <a:r>
                  <a:rPr sz="2800"/>
                  <a:t> to </a:t>
                </a:r>
                <a:r>
                  <a:rPr sz="2800">
                    <a:latin typeface="Cambria Math"/>
                  </a:rPr>
                  <a:t>35</a:t>
                </a:r>
                <a:r>
                  <a:rPr sz="2800"/>
                  <a:t> and then find their sum would be very time-consuming. Since we can find a cumulative probability on the calculator, let's use a TI-83/84 Plus calculator as shown below and in the screenshot.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&gt;35</m:t>
                              </m:r>
                            </m:e>
                          </m:d>
                        </m:e>
                      </m:func>
                      <m:r>
                        <a:rPr>
                          <a:latin typeface="Cambria Math" panose="02040503050406030204" pitchFamily="18" charset="0"/>
                        </a:rPr>
                        <m:t>=1−</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≤35</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&gt;35</m:t>
                              </m:r>
                            </m:e>
                          </m:d>
                        </m:e>
                      </m:phant>
                      <m:r>
                        <a:rPr>
                          <a:latin typeface="Cambria Math" panose="02040503050406030204" pitchFamily="18" charset="0"/>
                        </a:rPr>
                        <m:t>=</m:t>
                      </m:r>
                      <m:r>
                        <m:rPr>
                          <m:nor/>
                        </m:rPr>
                        <a:rPr/>
                        <m:t>1 − </m:t>
                      </m:r>
                      <m:r>
                        <m:rPr>
                          <m:nor/>
                        </m:rPr>
                        <a:rPr/>
                        <m:t>poissoncdf</m:t>
                      </m:r>
                      <m:r>
                        <m:rPr>
                          <m:nor/>
                        </m:rPr>
                        <a:rPr/>
                        <m:t>(30,35)</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&gt;35</m:t>
                              </m:r>
                            </m:e>
                          </m:d>
                        </m:e>
                      </m:phant>
                      <m:r>
                        <a:rPr>
                          <a:latin typeface="Cambria Math" panose="02040503050406030204" pitchFamily="18" charset="0"/>
                        </a:rPr>
                        <m:t>≈0.1574</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963" t="-2086" r="-1333"/>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5.3.6: Calculating a Cumulative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&gt;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6000" r="-2296"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8E91C3BB-E3D4-487E-AA1D-00954F1F72F5}"/>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5.3.6: Calculating a Cumulative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&gt;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6000" r="-2296"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Thus, the math professor has a </a:t>
                </a:r>
                <a14:m>
                  <m:oMath xmlns:m="http://schemas.openxmlformats.org/officeDocument/2006/math">
                    <m:r>
                      <a:rPr>
                        <a:latin typeface="Cambria Math" panose="02040503050406030204" pitchFamily="18" charset="0"/>
                      </a:rPr>
                      <m:t>15.74%</m:t>
                    </m:r>
                  </m:oMath>
                </a14:m>
                <a:r>
                  <a:rPr sz="2800"/>
                  <a:t> chance of getting more than </a:t>
                </a:r>
                <a:r>
                  <a:rPr sz="2800">
                    <a:latin typeface="Cambria Math"/>
                  </a:rPr>
                  <a:t>35</a:t>
                </a:r>
                <a:r>
                  <a:rPr sz="2800"/>
                  <a:t> statistics exams graded between classes.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Symbols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051522"/>
              </a:xfrm>
            </p:spPr>
            <p:txBody>
              <a:bodyPr>
                <a:normAutofit/>
              </a:bodyPr>
              <a:lstStyle/>
              <a:p>
                <a14:m>
                  <m:oMath xmlns:m="http://schemas.openxmlformats.org/officeDocument/2006/math">
                    <m:r>
                      <a:rPr>
                        <a:latin typeface="Cambria Math" panose="02040503050406030204" pitchFamily="18" charset="0"/>
                      </a:rPr>
                      <m:t>𝜆</m:t>
                    </m:r>
                  </m:oMath>
                </a14:m>
                <a:r>
                  <a:rPr sz="2800"/>
                  <a:t>: mean number of successes in one interval; Greek letter lambda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051522"/>
              </a:xfrm>
              <a:blipFill>
                <a:blip r:embed="rId2"/>
                <a:stretch>
                  <a:fillRect l="-1328" t="-4520" b="-5085"/>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5.3.7: Calculating a Cumulative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&lt;</m:t>
                        </m:r>
                        <m:r>
                          <a:rPr sz="3200">
                            <a:latin typeface="Cambria Math"/>
                          </a:rPr>
                          <m:t>𝑥</m:t>
                        </m:r>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6000" r="-2296" b="-19333"/>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a:t>A typist averages four typographical errors per paragraph. If he is typing a five-paragraph document, what is the probability that he will make fewer than ten mistakes? Assume that the number of errors follows a Poisson distribution.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5.3.7: Calculating a Cumulative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&lt;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6000" r="-2296"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a:t>Solution</a:t>
                </a:r>
              </a:p>
              <a:p>
                <a:pPr>
                  <a:defRPr sz="2800"/>
                </a:pPr>
                <a:r>
                  <a:rPr sz="2800"/>
                  <a:t>Let's define a success as making a mistake. Let </a:t>
                </a:r>
                <a14:m>
                  <m:oMath xmlns:m="http://schemas.openxmlformats.org/officeDocument/2006/math">
                    <m:r>
                      <a:rPr>
                        <a:latin typeface="Cambria Math" panose="02040503050406030204" pitchFamily="18" charset="0"/>
                      </a:rPr>
                      <m:t>𝑋</m:t>
                    </m:r>
                  </m:oMath>
                </a14:m>
                <a:r>
                  <a:rPr sz="2800"/>
                  <a:t> be the number of mistakes made in the document. If the typist averages four mistakes per paragraph, his average for five paragraphs is </a:t>
                </a:r>
                <a14:m>
                  <m:oMath xmlns:m="http://schemas.openxmlformats.org/officeDocument/2006/math">
                    <m:r>
                      <a:rPr>
                        <a:latin typeface="Cambria Math" panose="02040503050406030204" pitchFamily="18" charset="0"/>
                      </a:rPr>
                      <m:t>4⋅5=20</m:t>
                    </m:r>
                  </m:oMath>
                </a14:m>
                <a:r>
                  <a:rPr sz="2800"/>
                  <a:t>. Thus </a:t>
                </a:r>
                <a14:m>
                  <m:oMath xmlns:m="http://schemas.openxmlformats.org/officeDocument/2006/math">
                    <m:r>
                      <a:rPr>
                        <a:latin typeface="Cambria Math" panose="02040503050406030204" pitchFamily="18" charset="0"/>
                      </a:rPr>
                      <m:t>𝜆</m:t>
                    </m:r>
                    <m:r>
                      <a:rPr>
                        <a:latin typeface="Cambria Math" panose="02040503050406030204" pitchFamily="18" charset="0"/>
                      </a:rPr>
                      <m:t>=20</m:t>
                    </m:r>
                  </m:oMath>
                </a14:m>
                <a:r>
                  <a:rPr sz="2800"/>
                  <a:t>. We are looking for the probability of </a:t>
                </a:r>
                <a:r>
                  <a:rPr sz="2800" b="1"/>
                  <a:t>fewer than ten</a:t>
                </a:r>
                <a:r>
                  <a:rPr sz="2800"/>
                  <a:t> mistakes,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&lt;10</m:t>
                        </m:r>
                      </m:e>
                    </m:d>
                  </m:oMath>
                </a14:m>
                <a:r>
                  <a:rPr sz="2800"/>
                  <a:t>. We need to rewrite the probability as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&lt;10</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≤9</m:t>
                            </m:r>
                          </m:e>
                        </m:d>
                      </m:e>
                    </m:func>
                  </m:oMath>
                </a14:m>
                <a:r>
                  <a:rPr sz="2800"/>
                  <a:t> in order to use the cumulative Poisson distribution on our TI-83/84 calculator. So we enter the probability expression as shown below and in the screenshot.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&lt;10</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≤9</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&lt;10</m:t>
                              </m:r>
                            </m:e>
                          </m:d>
                        </m:e>
                      </m:phant>
                      <m:r>
                        <a:rPr>
                          <a:latin typeface="Cambria Math" panose="02040503050406030204" pitchFamily="18" charset="0"/>
                        </a:rPr>
                        <m:t>=</m:t>
                      </m:r>
                      <m:r>
                        <m:rPr>
                          <m:nor/>
                        </m:rPr>
                        <a:rPr/>
                        <m:t>poissoncdf</m:t>
                      </m:r>
                      <m:r>
                        <m:rPr>
                          <m:nor/>
                        </m:rPr>
                        <a:rPr/>
                        <m:t>(20,9)</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&lt;10</m:t>
                              </m:r>
                            </m:e>
                          </m:d>
                        </m:e>
                      </m:phant>
                      <m:r>
                        <a:rPr>
                          <a:latin typeface="Cambria Math" panose="02040503050406030204" pitchFamily="18" charset="0"/>
                        </a:rPr>
                        <m:t>≈0.0050</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1840" r="-815"/>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5.3.7: Calculating a Cumulative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&lt;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6000" r="-2296"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4B78E48D-1192-4807-BDE2-5A66FD1BAE80}"/>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5.3.7: Calculating a Cumulative Poisson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&lt;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6000" r="-2296"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Thus the typist has a </a:t>
                </a:r>
                <a:r>
                  <a:rPr sz="2800">
                    <a:latin typeface="Cambria Math"/>
                  </a:rPr>
                  <a:t>0.0050</a:t>
                </a:r>
                <a:r>
                  <a:rPr sz="2800"/>
                  <a:t>, or </a:t>
                </a:r>
                <a14:m>
                  <m:oMath xmlns:m="http://schemas.openxmlformats.org/officeDocument/2006/math">
                    <m:r>
                      <a:rPr>
                        <a:latin typeface="Cambria Math" panose="02040503050406030204" pitchFamily="18" charset="0"/>
                      </a:rPr>
                      <m:t>0.50%</m:t>
                    </m:r>
                  </m:oMath>
                </a14:m>
                <a:r>
                  <a:rPr sz="2800"/>
                  <a:t> probability of making fewer than ten mistakes.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595"/>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Probability for a Poisson 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947122"/>
              </a:xfrm>
            </p:spPr>
            <p:txBody>
              <a:bodyPr>
                <a:normAutofit/>
              </a:bodyPr>
              <a:lstStyle/>
              <a:p>
                <a:pPr>
                  <a:defRPr sz="2800"/>
                </a:pPr>
                <a:r>
                  <a:rPr sz="2800"/>
                  <a:t>For a Poisson random variable </a:t>
                </a:r>
                <a14:m>
                  <m:oMath xmlns:m="http://schemas.openxmlformats.org/officeDocument/2006/math">
                    <m:r>
                      <a:rPr>
                        <a:latin typeface="Cambria Math" panose="02040503050406030204" pitchFamily="18" charset="0"/>
                      </a:rPr>
                      <m:t>𝑋</m:t>
                    </m:r>
                  </m:oMath>
                </a14:m>
                <a:r>
                  <a:rPr sz="2800"/>
                  <a:t>, the probability of obtaining </a:t>
                </a:r>
                <a14:m>
                  <m:oMath xmlns:m="http://schemas.openxmlformats.org/officeDocument/2006/math">
                    <m:r>
                      <a:rPr>
                        <a:latin typeface="Cambria Math" panose="02040503050406030204" pitchFamily="18" charset="0"/>
                      </a:rPr>
                      <m:t>𝑥</m:t>
                    </m:r>
                  </m:oMath>
                </a14:m>
                <a:r>
                  <a:rPr sz="2800"/>
                  <a:t> successes in any particular interval is given by</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𝜆</m:t>
                              </m:r>
                            </m:sup>
                          </m:sSup>
                          <m:sSup>
                            <m:sSupPr>
                              <m:ctrlPr>
                                <a:rPr i="1">
                                  <a:latin typeface="Cambria Math" panose="02040503050406030204" pitchFamily="18" charset="0"/>
                                </a:rPr>
                              </m:ctrlPr>
                            </m:sSupPr>
                            <m:e>
                              <m:r>
                                <a:rPr>
                                  <a:latin typeface="Cambria Math" panose="02040503050406030204" pitchFamily="18" charset="0"/>
                                </a:rPr>
                                <m:t>𝜆</m:t>
                              </m:r>
                            </m:e>
                            <m:sup>
                              <m:r>
                                <a:rPr>
                                  <a:latin typeface="Cambria Math" panose="02040503050406030204" pitchFamily="18" charset="0"/>
                                </a:rPr>
                                <m:t>𝑥</m:t>
                              </m:r>
                            </m:sup>
                          </m:sSup>
                        </m:num>
                        <m:den>
                          <m:r>
                            <a:rPr>
                              <a:latin typeface="Cambria Math" panose="02040503050406030204" pitchFamily="18" charset="0"/>
                            </a:rPr>
                            <m:t>𝑥</m:t>
                          </m:r>
                          <m:r>
                            <a:rPr>
                              <a:latin typeface="Cambria Math" panose="02040503050406030204" pitchFamily="18" charset="0"/>
                            </a:rPr>
                            <m:t>!</m:t>
                          </m:r>
                        </m:den>
                      </m:f>
                    </m:oMath>
                  </m:oMathPara>
                </a14:m>
                <a:endParaRPr sz="2800"/>
              </a:p>
              <a:p>
                <a:pPr>
                  <a:defRPr sz="2800"/>
                </a:pPr>
                <a:r>
                  <a:rPr sz="2800"/>
                  <a:t>where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a:t> the number of successes,</a:t>
                </a:r>
              </a:p>
              <a:p>
                <a14:m>
                  <m:oMath xmlns:m="http://schemas.openxmlformats.org/officeDocument/2006/math">
                    <m:r>
                      <a:rPr>
                        <a:latin typeface="Cambria Math" panose="02040503050406030204" pitchFamily="18" charset="0"/>
                      </a:rPr>
                      <m:t>𝑒</m:t>
                    </m:r>
                    <m:r>
                      <a:rPr>
                        <a:latin typeface="Cambria Math" panose="02040503050406030204" pitchFamily="18" charset="0"/>
                      </a:rPr>
                      <m:t>≈2.718282</m:t>
                    </m:r>
                  </m:oMath>
                </a14:m>
                <a:r>
                  <a:rPr sz="2800"/>
                  <a:t>, and</a:t>
                </a:r>
              </a:p>
              <a:p>
                <a14:m>
                  <m:oMath xmlns:m="http://schemas.openxmlformats.org/officeDocument/2006/math">
                    <m:r>
                      <a:rPr>
                        <a:latin typeface="Cambria Math" panose="02040503050406030204" pitchFamily="18" charset="0"/>
                      </a:rPr>
                      <m:t>𝜆</m:t>
                    </m:r>
                    <m:r>
                      <a:rPr>
                        <a:latin typeface="Cambria Math" panose="02040503050406030204" pitchFamily="18" charset="0"/>
                      </a:rPr>
                      <m:t>=</m:t>
                    </m:r>
                  </m:oMath>
                </a14:m>
                <a:r>
                  <a:rPr sz="2800"/>
                  <a:t> the mean number of successes in each interval.</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947122"/>
              </a:xfrm>
              <a:blipFill>
                <a:blip r:embed="rId2"/>
                <a:stretch>
                  <a:fillRect l="-1328"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889722"/>
          </a:xfrm>
        </p:spPr>
        <p:txBody>
          <a:bodyPr>
            <a:normAutofit/>
          </a:bodyPr>
          <a:lstStyle/>
          <a:p>
            <a:r>
              <a:rPr sz="2800"/>
              <a:t>When calculating probabilities for Poisson distributions, round to four decimal places. This follows the convention used in the Poisson probability distribution tables.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051522"/>
              </a:xfrm>
            </p:spPr>
            <p:txBody>
              <a:bodyPr>
                <a:normAutofit/>
              </a:bodyPr>
              <a:lstStyle/>
              <a:p>
                <a:pPr>
                  <a:defRPr sz="2800"/>
                </a:pPr>
                <a:r>
                  <a:rPr sz="2800"/>
                  <a:t>Make sure that your calculation for </a:t>
                </a:r>
                <a14:m>
                  <m:oMath xmlns:m="http://schemas.openxmlformats.org/officeDocument/2006/math">
                    <m:r>
                      <a:rPr>
                        <a:latin typeface="Cambria Math" panose="02040503050406030204" pitchFamily="18" charset="0"/>
                      </a:rPr>
                      <m:t>𝜆</m:t>
                    </m:r>
                  </m:oMath>
                </a14:m>
                <a:r>
                  <a:rPr sz="2800"/>
                  <a:t> is in the same unit of measurement as the interval in the question.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051522"/>
              </a:xfrm>
              <a:blipFill>
                <a:blip r:embed="rId2"/>
                <a:stretch>
                  <a:fillRect l="-1328" t="-4520" r="-2140" b="-5085"/>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5.3.1: Calculating a Poisson Probability Using the Formula</a:t>
            </a:r>
          </a:p>
        </p:txBody>
      </p:sp>
      <p:sp>
        <p:nvSpPr>
          <p:cNvPr id="3" name="Text Placeholder 2"/>
          <p:cNvSpPr>
            <a:spLocks noGrp="1"/>
          </p:cNvSpPr>
          <p:nvPr>
            <p:ph type="body" sz="quarter" idx="10"/>
          </p:nvPr>
        </p:nvSpPr>
        <p:spPr/>
        <p:txBody>
          <a:bodyPr>
            <a:normAutofit/>
          </a:bodyPr>
          <a:lstStyle/>
          <a:p>
            <a:r>
              <a:rPr sz="2800"/>
              <a:t>Calculate the probability that our barber is feeling extra-speedy one day and finishes six haircuts in one hour. Recall that he usually finishes one haircut every fifteen minutes.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5.3.1: Calculating a Poisson Probability Using the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62500" lnSpcReduction="20000"/>
              </a:bodyPr>
              <a:lstStyle/>
              <a:p>
                <a:r>
                  <a:rPr sz="2800" b="1"/>
                  <a:t>Solution</a:t>
                </a:r>
              </a:p>
              <a:p>
                <a:pPr>
                  <a:defRPr sz="2800"/>
                </a:pPr>
                <a:r>
                  <a:rPr sz="2800"/>
                  <a:t>First, we need to check that the conditions of the Poisson distribution are met, namely independence of successes and the mean number of successes per interval remaining constant. Finishing one haircut is independent of finishing any other haircut. We also know that the average is usually a constant value of one haircut every fifteen minutes. Thus, this scenario can be modeled by a Poisson distribution. Let </a:t>
                </a:r>
                <a14:m>
                  <m:oMath xmlns:m="http://schemas.openxmlformats.org/officeDocument/2006/math">
                    <m:r>
                      <a:rPr>
                        <a:latin typeface="Cambria Math" panose="02040503050406030204" pitchFamily="18" charset="0"/>
                      </a:rPr>
                      <m:t>𝑋</m:t>
                    </m:r>
                  </m:oMath>
                </a14:m>
                <a:r>
                  <a:rPr sz="2800"/>
                  <a:t> be the number of haircuts finished in one hour. We are looking for the probability of the barber finishing </a:t>
                </a:r>
                <a:r>
                  <a:rPr sz="2800" b="1"/>
                  <a:t>exactly six</a:t>
                </a:r>
                <a:r>
                  <a:rPr sz="2800"/>
                  <a:t> haircuts in one hour, so </a:t>
                </a:r>
                <a14:m>
                  <m:oMath xmlns:m="http://schemas.openxmlformats.org/officeDocument/2006/math">
                    <m:r>
                      <a:rPr>
                        <a:latin typeface="Cambria Math" panose="02040503050406030204" pitchFamily="18" charset="0"/>
                      </a:rPr>
                      <m:t>𝑥</m:t>
                    </m:r>
                    <m:r>
                      <a:rPr>
                        <a:latin typeface="Cambria Math" panose="02040503050406030204" pitchFamily="18" charset="0"/>
                      </a:rPr>
                      <m:t>=6</m:t>
                    </m:r>
                  </m:oMath>
                </a14:m>
                <a:r>
                  <a:rPr sz="2800"/>
                  <a:t>. We already determined that the barber averages four haircuts per hour and thus </a:t>
                </a:r>
                <a14:m>
                  <m:oMath xmlns:m="http://schemas.openxmlformats.org/officeDocument/2006/math">
                    <m:r>
                      <a:rPr>
                        <a:latin typeface="Cambria Math" panose="02040503050406030204" pitchFamily="18" charset="0"/>
                      </a:rPr>
                      <m:t>𝜆</m:t>
                    </m:r>
                    <m:r>
                      <a:rPr>
                        <a:latin typeface="Cambria Math" panose="02040503050406030204" pitchFamily="18" charset="0"/>
                      </a:rPr>
                      <m:t>=4</m:t>
                    </m:r>
                  </m:oMath>
                </a14:m>
                <a:r>
                  <a:rPr sz="2800"/>
                  <a:t>. We have the two values needed for the Poisson probability formula, so we can substitute into the formula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𝜆</m:t>
                              </m:r>
                            </m:sup>
                          </m:sSup>
                          <m:sSup>
                            <m:sSupPr>
                              <m:ctrlPr>
                                <a:rPr i="1">
                                  <a:latin typeface="Cambria Math" panose="02040503050406030204" pitchFamily="18" charset="0"/>
                                </a:rPr>
                              </m:ctrlPr>
                            </m:sSupPr>
                            <m:e>
                              <m:r>
                                <a:rPr>
                                  <a:latin typeface="Cambria Math" panose="02040503050406030204" pitchFamily="18" charset="0"/>
                                </a:rPr>
                                <m:t>𝜆</m:t>
                              </m:r>
                            </m:e>
                            <m:sup>
                              <m:r>
                                <a:rPr>
                                  <a:latin typeface="Cambria Math" panose="02040503050406030204" pitchFamily="18" charset="0"/>
                                </a:rPr>
                                <m:t>𝑥</m:t>
                              </m:r>
                            </m:sup>
                          </m:sSup>
                        </m:num>
                        <m:den>
                          <m:r>
                            <a:rPr>
                              <a:latin typeface="Cambria Math" panose="02040503050406030204" pitchFamily="18" charset="0"/>
                            </a:rPr>
                            <m:t>𝑥</m:t>
                          </m:r>
                          <m:r>
                            <a:rPr>
                              <a:latin typeface="Cambria Math" panose="02040503050406030204" pitchFamily="18" charset="0"/>
                            </a:rPr>
                            <m:t>!</m:t>
                          </m:r>
                        </m:den>
                      </m:f>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=6</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−4</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4</m:t>
                              </m:r>
                            </m:e>
                            <m:sup>
                              <m:r>
                                <a:rPr>
                                  <a:latin typeface="Cambria Math" panose="02040503050406030204" pitchFamily="18" charset="0"/>
                                </a:rPr>
                                <m:t>6</m:t>
                              </m:r>
                            </m:sup>
                          </m:sSup>
                        </m:num>
                        <m:den>
                          <m:r>
                            <a:rPr>
                              <a:latin typeface="Cambria Math" panose="02040503050406030204" pitchFamily="18" charset="0"/>
                            </a:rPr>
                            <m:t>6!</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=6</m:t>
                              </m:r>
                            </m:e>
                          </m:d>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0.018316</m:t>
                              </m:r>
                            </m:e>
                          </m:d>
                          <m:d>
                            <m:dPr>
                              <m:ctrlPr>
                                <a:rPr i="1">
                                  <a:latin typeface="Cambria Math" panose="02040503050406030204" pitchFamily="18" charset="0"/>
                                </a:rPr>
                              </m:ctrlPr>
                            </m:dPr>
                            <m:e>
                              <m:r>
                                <a:rPr>
                                  <a:latin typeface="Cambria Math" panose="02040503050406030204" pitchFamily="18" charset="0"/>
                                </a:rPr>
                                <m:t>4096</m:t>
                              </m:r>
                            </m:e>
                          </m:d>
                        </m:num>
                        <m:den>
                          <m:r>
                            <a:rPr>
                              <a:latin typeface="Cambria Math" panose="02040503050406030204" pitchFamily="18" charset="0"/>
                            </a:rPr>
                            <m:t>720</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=6</m:t>
                              </m:r>
                            </m:e>
                          </m:d>
                        </m:e>
                      </m:phant>
                      <m:r>
                        <a:rPr>
                          <a:latin typeface="Cambria Math" panose="02040503050406030204" pitchFamily="18" charset="0"/>
                        </a:rPr>
                        <m:t>≈0.1042</m:t>
                      </m:r>
                    </m:oMath>
                  </m:oMathPara>
                </a14:m>
                <a:endParaRPr sz="2800"/>
              </a:p>
              <a:p>
                <a:pPr>
                  <a:defRPr sz="2800"/>
                </a:pPr>
                <a:r>
                  <a:rPr sz="2800"/>
                  <a:t>We see that the probability that he finishes six haircuts in one hour is </a:t>
                </a:r>
                <a:r>
                  <a:rPr sz="2800">
                    <a:latin typeface="Cambria Math"/>
                  </a:rPr>
                  <a:t>0.1042</a:t>
                </a:r>
                <a:r>
                  <a:rPr sz="2800"/>
                  <a:t> or </a:t>
                </a:r>
                <a14:m>
                  <m:oMath xmlns:m="http://schemas.openxmlformats.org/officeDocument/2006/math">
                    <m:r>
                      <a:rPr>
                        <a:latin typeface="Cambria Math" panose="02040503050406030204" pitchFamily="18" charset="0"/>
                      </a:rPr>
                      <m:t>10.42%</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3" t="-1718" r="-815"/>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2713</Words>
  <Application>Microsoft Office PowerPoint</Application>
  <PresentationFormat>On-screen Show (4:3)</PresentationFormat>
  <Paragraphs>267</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Arial</vt:lpstr>
      <vt:lpstr>Courier New</vt:lpstr>
      <vt:lpstr>Cambria Math</vt:lpstr>
      <vt:lpstr>Office Theme</vt:lpstr>
      <vt:lpstr>Section 5.3</vt:lpstr>
      <vt:lpstr>Distribution</vt:lpstr>
      <vt:lpstr>Memory Booster</vt:lpstr>
      <vt:lpstr>Math Symbols</vt:lpstr>
      <vt:lpstr>Formula: Probability for a Poisson Distribution</vt:lpstr>
      <vt:lpstr>Rounding Rule</vt:lpstr>
      <vt:lpstr>Memory Booster</vt:lpstr>
      <vt:lpstr>Example 5.3.1: Calculating a Poisson Probability Using the Formula</vt:lpstr>
      <vt:lpstr>Example 5.3.1: Calculating a Poisson Probability Using the Formula (cont.)</vt:lpstr>
      <vt:lpstr>Side Note</vt:lpstr>
      <vt:lpstr>Example 5.3.2: Finding a Poisson Probability Using a Table</vt:lpstr>
      <vt:lpstr>Example 5.3.2: Finding a Poisson Probability Using a Table (cont.)</vt:lpstr>
      <vt:lpstr>Example 5.3.2: Finding a Poisson Probability Using a Table (cont.)</vt:lpstr>
      <vt:lpstr>Example 5.3.2: Finding a Poisson Probability Using a Table (cont.)</vt:lpstr>
      <vt:lpstr>Example 5.3.3: Calculating a Poisson Probability, P⁡(X=x)</vt:lpstr>
      <vt:lpstr>Example 5.3.3: Calculating a Poisson Probability, P⁡(X=x) (cont.)</vt:lpstr>
      <vt:lpstr>Example 5.3.3: Calculating a Poisson Probability, P⁡(X=x) (cont.)</vt:lpstr>
      <vt:lpstr>Example 5.3.3: Calculating a Poisson Probability, P⁡(X=x) (cont.)</vt:lpstr>
      <vt:lpstr>Example 5.3.3: Calculating a Poisson Probability, P⁡(X=x) (cont.)</vt:lpstr>
      <vt:lpstr>Example 5.3.3: Calculating a Poisson Probability, P⁡(X=x) (cont.)</vt:lpstr>
      <vt:lpstr>Example 5.3.3: Calculating a Poisson Probability, P⁡(X=x) (cont.)</vt:lpstr>
      <vt:lpstr>Example 5.3.4: Calculating a Poisson Probability, P⁡(X=x)</vt:lpstr>
      <vt:lpstr>Example 5.3.4: Calculating a Poisson Probability, P⁡(X=x) (cont.)</vt:lpstr>
      <vt:lpstr>Example 5.3.4: Calculating a Poisson Probability, P⁡(X=x) (cont.)</vt:lpstr>
      <vt:lpstr>Example 5.3.4: Calculating a Poisson Probability, P⁡(X=x) (cont.)</vt:lpstr>
      <vt:lpstr>Example 5.3.4: Calculating a Poisson Probability, P⁡(X=x) (cont.)</vt:lpstr>
      <vt:lpstr>Example 5.3.4: Calculating a Poisson Probability, P⁡(X=x) (cont.)</vt:lpstr>
      <vt:lpstr>Example 5.3.5: Calculating Poisson Probabilities, P⁡(X≤x)</vt:lpstr>
      <vt:lpstr>Technology</vt:lpstr>
      <vt:lpstr>Example 5.3.5: Calculating Poisson Probabilities, P⁡(X≤x) (cont.)</vt:lpstr>
      <vt:lpstr>Example 5.3.5: Calculating Poisson Probabilities, P⁡(X≤x) (cont.)</vt:lpstr>
      <vt:lpstr>Example 5.3.5: Calculating Poisson Probabilities, P⁡(X≤x) (cont.)</vt:lpstr>
      <vt:lpstr>Example 5.3.5: Calculating Poisson Probabilities, P⁡(X≤x) (cont.)</vt:lpstr>
      <vt:lpstr>Example 5.3.5: Calculating Poisson Probabilities, P⁡(X≤x) (cont.)</vt:lpstr>
      <vt:lpstr>Example 5.3.5: Calculating Poisson Probabilities, P⁡(X≤x) (cont.)</vt:lpstr>
      <vt:lpstr>Example 5.3.6: Calculating a Cumulative Poisson Probability, P⁡(X&gt;x)</vt:lpstr>
      <vt:lpstr>Example 5.3.6: Calculating a Cumulative Poisson Probability, P⁡(X&gt;x) (cont.)</vt:lpstr>
      <vt:lpstr>Example 5.3.6: Calculating a Cumulative Poisson Probability, P⁡(X&gt;x) (cont.)</vt:lpstr>
      <vt:lpstr>Example 5.3.6: Calculating a Cumulative Poisson Probability, P⁡(X&gt;x) (cont.)</vt:lpstr>
      <vt:lpstr>Example 5.3.7: Calculating a Cumulative Poisson Probability, P⁡(X&lt;x)</vt:lpstr>
      <vt:lpstr>Example 5.3.7: Calculating a Cumulative Poisson Probability, P⁡(X&lt;x) (cont.)</vt:lpstr>
      <vt:lpstr>Example 5.3.7: Calculating a Cumulative Poisson Probability, P⁡(X&lt;x) (cont.)</vt:lpstr>
      <vt:lpstr>Example 5.3.7: Calculating a Cumulative Poisson Probability, P⁡(X&lt;x)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122</cp:revision>
  <dcterms:created xsi:type="dcterms:W3CDTF">2013-04-26T14:43:13Z</dcterms:created>
  <dcterms:modified xsi:type="dcterms:W3CDTF">2020-06-01T18:28:57Z</dcterms:modified>
</cp:coreProperties>
</file>