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77" r:id="rId7"/>
    <p:sldId id="261" r:id="rId8"/>
    <p:sldId id="262" r:id="rId9"/>
    <p:sldId id="263" r:id="rId10"/>
    <p:sldId id="264" r:id="rId11"/>
    <p:sldId id="278" r:id="rId12"/>
    <p:sldId id="279" r:id="rId13"/>
    <p:sldId id="265" r:id="rId14"/>
    <p:sldId id="280" r:id="rId15"/>
    <p:sldId id="281" r:id="rId16"/>
    <p:sldId id="267" r:id="rId17"/>
    <p:sldId id="268" r:id="rId18"/>
    <p:sldId id="282" r:id="rId19"/>
    <p:sldId id="283" r:id="rId20"/>
    <p:sldId id="269" r:id="rId21"/>
    <p:sldId id="270" r:id="rId22"/>
    <p:sldId id="284" r:id="rId23"/>
    <p:sldId id="285" r:id="rId24"/>
    <p:sldId id="271" r:id="rId25"/>
    <p:sldId id="272" r:id="rId26"/>
    <p:sldId id="273" r:id="rId27"/>
    <p:sldId id="274" r:id="rId28"/>
    <p:sldId id="275" r:id="rId29"/>
    <p:sldId id="276"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Hypergeometric Distribution</a:t>
            </a:r>
          </a:p>
        </p:txBody>
      </p:sp>
      <p:sp>
        <p:nvSpPr>
          <p:cNvPr id="3" name="Title 2"/>
          <p:cNvSpPr>
            <a:spLocks noGrp="1"/>
          </p:cNvSpPr>
          <p:nvPr>
            <p:ph type="title"/>
          </p:nvPr>
        </p:nvSpPr>
        <p:spPr/>
        <p:txBody>
          <a:bodyPr/>
          <a:lstStyle/>
          <a:p>
            <a:r>
              <a:t>Section 5.4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5.4.2: Calculating a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There are twenty boxes total, so the entire population contains </a:t>
                </a:r>
                <a14:m>
                  <m:oMath xmlns:m="http://schemas.openxmlformats.org/officeDocument/2006/math">
                    <m:r>
                      <a:rPr>
                        <a:latin typeface="Cambria Math" panose="02040503050406030204" pitchFamily="18" charset="0"/>
                      </a:rPr>
                      <m:t>𝑁</m:t>
                    </m:r>
                    <m:r>
                      <a:rPr>
                        <a:latin typeface="Cambria Math" panose="02040503050406030204" pitchFamily="18" charset="0"/>
                      </a:rPr>
                      <m:t>=20</m:t>
                    </m:r>
                  </m:oMath>
                </a14:m>
                <a:r>
                  <a:rPr sz="2800" dirty="0"/>
                  <a:t> boxes. Three boxes are purchased and each is considered a trial, so there are a fixed number of trials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=3</m:t>
                        </m:r>
                      </m:e>
                    </m:d>
                  </m:oMath>
                </a14:m>
                <a:r>
                  <a:rPr sz="2800" dirty="0"/>
                  <a:t>. Since we would not buy a box of cereal and then put it back on the shelf, we can assume that these trials are performed without replacement, and thus the trials are dependent. For each trial, there are two possible outcomes: the box of cereal either contains a prize or it does not. Let </a:t>
                </a:r>
                <a14:m>
                  <m:oMath xmlns:m="http://schemas.openxmlformats.org/officeDocument/2006/math">
                    <m:r>
                      <a:rPr>
                        <a:latin typeface="Cambria Math" panose="02040503050406030204" pitchFamily="18" charset="0"/>
                      </a:rPr>
                      <m:t>𝑋</m:t>
                    </m:r>
                  </m:oMath>
                </a14:m>
                <a:r>
                  <a:rPr sz="2800" dirty="0"/>
                  <a:t> be the number of boxes with prizes out of the three boxes purchased. A box with a prize is considered a success, and we are looking for the probability that </a:t>
                </a:r>
                <a:r>
                  <a:rPr sz="2800" b="1" dirty="0"/>
                  <a:t>all three</a:t>
                </a:r>
                <a:r>
                  <a:rPr sz="2800" dirty="0"/>
                  <a:t> trials are successes, so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Because half of the </a:t>
                </a:r>
                <a:r>
                  <a:rPr sz="2800" dirty="0">
                    <a:latin typeface="Cambria Math"/>
                  </a:rPr>
                  <a:t>20</a:t>
                </a:r>
                <a:r>
                  <a:rPr sz="2800" dirty="0"/>
                  <a:t> boxes on the shelf have prizes, we know that there are </a:t>
                </a:r>
                <a:r>
                  <a:rPr sz="2800" dirty="0">
                    <a:latin typeface="Cambria Math"/>
                  </a:rPr>
                  <a:t>10</a:t>
                </a:r>
                <a:r>
                  <a:rPr sz="2800" dirty="0"/>
                  <a:t> possible successes in the entire population and </a:t>
                </a:r>
                <a14:m>
                  <m:oMath xmlns:m="http://schemas.openxmlformats.org/officeDocument/2006/math">
                    <m:r>
                      <a:rPr>
                        <a:latin typeface="Cambria Math" panose="02040503050406030204" pitchFamily="18" charset="0"/>
                      </a:rPr>
                      <m:t>𝑘</m:t>
                    </m:r>
                    <m:r>
                      <a:rPr>
                        <a:latin typeface="Cambria Math" panose="02040503050406030204" pitchFamily="18" charset="0"/>
                      </a:rPr>
                      <m:t>=10</m:t>
                    </m:r>
                  </m:oMath>
                </a14:m>
                <a:r>
                  <a:rPr sz="2800" dirty="0"/>
                  <a:t>. Therefore, we can conclude that this process meets the criteria of a hypergeometric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2331" r="-1333" b="-49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5.4.2: Calculating a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By Hand:</a:t>
                </a:r>
              </a:p>
              <a:p>
                <a:r>
                  <a:rPr sz="2800" dirty="0"/>
                  <a:t>Substituting into the hypergeometric probability formula, we have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𝑘</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𝑥</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𝑘</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sub>
                                  </m:sSub>
                                </m:e>
                              </m:sPre>
                            </m:e>
                          </m:d>
                        </m:num>
                        <m:den>
                          <m:sPre>
                            <m:sPrePr>
                              <m:ctrlPr>
                                <a:rPr i="1">
                                  <a:latin typeface="Cambria Math" panose="02040503050406030204" pitchFamily="18" charset="0"/>
                                </a:rPr>
                              </m:ctrlPr>
                            </m:sPrePr>
                            <m:sub>
                              <m:r>
                                <a:rPr>
                                  <a:latin typeface="Cambria Math" panose="02040503050406030204" pitchFamily="18" charset="0"/>
                                </a:rPr>
                                <m:t>𝑁</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𝑛</m:t>
                                  </m:r>
                                </m:sub>
                              </m:sSub>
                            </m:e>
                          </m:sPre>
                        </m:den>
                      </m:f>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20−10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3−3</m:t>
                                      </m:r>
                                    </m:sub>
                                  </m:sSub>
                                </m:e>
                              </m:sPre>
                            </m:e>
                          </m:d>
                        </m:num>
                        <m:den>
                          <m:sPre>
                            <m:sPrePr>
                              <m:ctrlPr>
                                <a:rPr i="1">
                                  <a:latin typeface="Cambria Math" panose="02040503050406030204" pitchFamily="18" charset="0"/>
                                </a:rPr>
                              </m:ctrlPr>
                            </m:sPrePr>
                            <m:sub>
                              <m:r>
                                <a:rPr>
                                  <a:latin typeface="Cambria Math" panose="02040503050406030204" pitchFamily="18" charset="0"/>
                                </a:rPr>
                                <m:t>20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0</m:t>
                                      </m:r>
                                    </m:sub>
                                  </m:sSub>
                                </m:e>
                              </m:sPre>
                            </m:e>
                          </m:d>
                        </m:num>
                        <m:den>
                          <m:sPre>
                            <m:sPrePr>
                              <m:ctrlPr>
                                <a:rPr i="1">
                                  <a:latin typeface="Cambria Math" panose="02040503050406030204" pitchFamily="18" charset="0"/>
                                </a:rPr>
                              </m:ctrlPr>
                            </m:sPrePr>
                            <m:sub>
                              <m:r>
                                <a:rPr>
                                  <a:latin typeface="Cambria Math" panose="02040503050406030204" pitchFamily="18" charset="0"/>
                                </a:rPr>
                                <m:t>20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120</m:t>
                              </m:r>
                            </m:e>
                          </m:d>
                          <m:d>
                            <m:dPr>
                              <m:ctrlPr>
                                <a:rPr i="1">
                                  <a:latin typeface="Cambria Math" panose="02040503050406030204" pitchFamily="18" charset="0"/>
                                </a:rPr>
                              </m:ctrlPr>
                            </m:dPr>
                            <m:e>
                              <m:r>
                                <a:rPr>
                                  <a:latin typeface="Cambria Math" panose="02040503050406030204" pitchFamily="18" charset="0"/>
                                </a:rPr>
                                <m:t>1</m:t>
                              </m:r>
                            </m:e>
                          </m:d>
                        </m:num>
                        <m:den>
                          <m:r>
                            <a:rPr>
                              <a:latin typeface="Cambria Math" panose="02040503050406030204" pitchFamily="18" charset="0"/>
                            </a:rPr>
                            <m:t>1140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≈0.1053</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1840"/>
                </a:stretch>
              </a:blipFill>
            </p:spPr>
            <p:txBody>
              <a:bodyPr/>
              <a:lstStyle/>
              <a:p>
                <a:r>
                  <a:rPr lang="en-US">
                    <a:noFill/>
                  </a:rPr>
                  <a:t> </a:t>
                </a:r>
              </a:p>
            </p:txBody>
          </p:sp>
        </mc:Fallback>
      </mc:AlternateContent>
    </p:spTree>
    <p:extLst>
      <p:ext uri="{BB962C8B-B14F-4D97-AF65-F5344CB8AC3E}">
        <p14:creationId xmlns:p14="http://schemas.microsoft.com/office/powerpoint/2010/main" val="213479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5.4.2: Calculating a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dirty="0"/>
                  <a:t>Microsoft Excel:</a:t>
                </a:r>
              </a:p>
              <a:p>
                <a:r>
                  <a:rPr sz="2800" dirty="0"/>
                  <a:t>Use the formula </a:t>
                </a:r>
                <a:r>
                  <a:rPr sz="2800" b="1" dirty="0"/>
                  <a:t>=HYPGEOM.DIST(</a:t>
                </a:r>
                <a:r>
                  <a:rPr sz="2800" b="1" dirty="0" err="1"/>
                  <a:t>sample_s,number_sample,population_s,number_pop,cumulative</a:t>
                </a:r>
                <a:r>
                  <a:rPr sz="2800" b="1" dirty="0"/>
                  <a:t>)</a:t>
                </a:r>
                <a:r>
                  <a:rPr sz="2800" dirty="0"/>
                  <a:t>, with the following values:</a:t>
                </a:r>
              </a:p>
              <a:p>
                <a:pPr>
                  <a:defRPr sz="2800"/>
                </a:pPr>
                <a:r>
                  <a:rPr sz="2800" b="1" dirty="0" err="1"/>
                  <a:t>sample_s</a:t>
                </a:r>
                <a:r>
                  <a:rPr sz="2800" dirty="0"/>
                  <a:t> is the number of successes in the sample,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a:t>
                </a:r>
              </a:p>
              <a:p>
                <a:pPr>
                  <a:defRPr sz="2800"/>
                </a:pPr>
                <a:r>
                  <a:rPr sz="2800" b="1" dirty="0" err="1"/>
                  <a:t>number_sample</a:t>
                </a:r>
                <a:r>
                  <a:rPr sz="2800" dirty="0"/>
                  <a:t> is the number in the sample, or the number of trials, </a:t>
                </a:r>
                <a14:m>
                  <m:oMath xmlns:m="http://schemas.openxmlformats.org/officeDocument/2006/math">
                    <m:r>
                      <a:rPr>
                        <a:latin typeface="Cambria Math" panose="02040503050406030204" pitchFamily="18" charset="0"/>
                      </a:rPr>
                      <m:t>𝑛</m:t>
                    </m:r>
                    <m:r>
                      <a:rPr>
                        <a:latin typeface="Cambria Math" panose="02040503050406030204" pitchFamily="18" charset="0"/>
                      </a:rPr>
                      <m:t>=3</m:t>
                    </m:r>
                  </m:oMath>
                </a14:m>
                <a:r>
                  <a:rPr sz="2800" dirty="0"/>
                  <a:t>.</a:t>
                </a:r>
              </a:p>
              <a:p>
                <a:pPr>
                  <a:defRPr sz="2800"/>
                </a:pPr>
                <a:r>
                  <a:rPr sz="2800" b="1" dirty="0" err="1"/>
                  <a:t>population_s</a:t>
                </a:r>
                <a:r>
                  <a:rPr sz="2800" dirty="0"/>
                  <a:t> is the number of successes in the population, </a:t>
                </a:r>
                <a14:m>
                  <m:oMath xmlns:m="http://schemas.openxmlformats.org/officeDocument/2006/math">
                    <m:r>
                      <a:rPr>
                        <a:latin typeface="Cambria Math" panose="02040503050406030204" pitchFamily="18" charset="0"/>
                      </a:rPr>
                      <m:t>𝑘</m:t>
                    </m:r>
                    <m:r>
                      <a:rPr>
                        <a:latin typeface="Cambria Math" panose="02040503050406030204" pitchFamily="18" charset="0"/>
                      </a:rPr>
                      <m:t>=10</m:t>
                    </m:r>
                  </m:oMath>
                </a14:m>
                <a:r>
                  <a:rPr sz="2800" dirty="0"/>
                  <a:t>.</a:t>
                </a:r>
              </a:p>
              <a:p>
                <a:pPr>
                  <a:defRPr sz="2800"/>
                </a:pPr>
                <a:r>
                  <a:rPr sz="2800" b="1" dirty="0" err="1"/>
                  <a:t>number_pop</a:t>
                </a:r>
                <a:r>
                  <a:rPr sz="2800" dirty="0"/>
                  <a:t> is the number in the population, </a:t>
                </a:r>
                <a14:m>
                  <m:oMath xmlns:m="http://schemas.openxmlformats.org/officeDocument/2006/math">
                    <m:r>
                      <a:rPr>
                        <a:latin typeface="Cambria Math" panose="02040503050406030204" pitchFamily="18" charset="0"/>
                      </a:rPr>
                      <m:t>𝑁</m:t>
                    </m:r>
                    <m:r>
                      <a:rPr>
                        <a:latin typeface="Cambria Math" panose="02040503050406030204" pitchFamily="18" charset="0"/>
                      </a:rPr>
                      <m:t>=20</m:t>
                    </m:r>
                  </m:oMath>
                </a14:m>
                <a:r>
                  <a:rPr sz="2800" dirty="0"/>
                  <a:t>.</a:t>
                </a:r>
              </a:p>
              <a:p>
                <a:pPr>
                  <a:defRPr sz="2800"/>
                </a:pPr>
                <a:r>
                  <a:rPr sz="2800" b="1" dirty="0"/>
                  <a:t>cumulative</a:t>
                </a:r>
                <a:r>
                  <a:rPr sz="2800" dirty="0"/>
                  <a:t> is </a:t>
                </a:r>
                <a:r>
                  <a:rPr sz="2800" b="1" dirty="0"/>
                  <a:t>TRUE</a:t>
                </a:r>
                <a:r>
                  <a:rPr sz="2800" dirty="0"/>
                  <a:t> if you want to use the cumulative distribution or </a:t>
                </a:r>
                <a:r>
                  <a:rPr sz="2800" b="1" dirty="0"/>
                  <a:t>FALSE</a:t>
                </a:r>
                <a:r>
                  <a:rPr sz="2800" dirty="0"/>
                  <a:t> if you do not. Since we want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oMath>
                </a14:m>
                <a:r>
                  <a:rPr sz="2800" dirty="0"/>
                  <a:t>, then we do not want to use the cumulative distribution. Therefore, we enter the formula into Microsoft Excel as follows,</a:t>
                </a:r>
              </a:p>
              <a:p>
                <a:r>
                  <a:rPr sz="2800" b="1" dirty="0"/>
                  <a:t>=HYPGEOM.DIST(3,3,10,20,FALSE)</a:t>
                </a:r>
              </a:p>
              <a:p>
                <a:pPr>
                  <a:defRPr sz="2800"/>
                </a:pPr>
                <a:r>
                  <a:rPr sz="2800" dirty="0"/>
                  <a:t> </a:t>
                </a:r>
                <a14:m>
                  <m:oMath xmlns:m="http://schemas.openxmlformats.org/officeDocument/2006/math">
                    <m:r>
                      <a:rPr>
                        <a:latin typeface="Cambria Math" panose="02040503050406030204" pitchFamily="18" charset="0"/>
                      </a:rPr>
                      <m:t>≈0.1053</m:t>
                    </m:r>
                  </m:oMath>
                </a14:m>
                <a:r>
                  <a:rPr sz="2800" dirty="0"/>
                  <a:t>.</a:t>
                </a:r>
              </a:p>
              <a:p>
                <a:pPr>
                  <a:defRPr sz="2800"/>
                </a:pPr>
                <a:r>
                  <a:rPr sz="2800" dirty="0"/>
                  <a:t>Thus,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≈0.1053</m:t>
                    </m:r>
                  </m:oMath>
                </a14:m>
                <a:r>
                  <a:rPr sz="2800" dirty="0"/>
                  <a:t>. This means that you have a </a:t>
                </a:r>
                <a14:m>
                  <m:oMath xmlns:m="http://schemas.openxmlformats.org/officeDocument/2006/math">
                    <m:r>
                      <a:rPr>
                        <a:latin typeface="Cambria Math" panose="02040503050406030204" pitchFamily="18" charset="0"/>
                      </a:rPr>
                      <m:t>10.53%</m:t>
                    </m:r>
                  </m:oMath>
                </a14:m>
                <a:r>
                  <a:rPr sz="2800" dirty="0"/>
                  <a:t> chance of getting a prize in all three boxes of cereal.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741" t="-1840" r="-667"/>
                </a:stretch>
              </a:blipFill>
            </p:spPr>
            <p:txBody>
              <a:bodyPr/>
              <a:lstStyle/>
              <a:p>
                <a:r>
                  <a:rPr lang="en-US">
                    <a:noFill/>
                  </a:rPr>
                  <a:t> </a:t>
                </a:r>
              </a:p>
            </p:txBody>
          </p:sp>
        </mc:Fallback>
      </mc:AlternateContent>
    </p:spTree>
    <p:extLst>
      <p:ext uri="{BB962C8B-B14F-4D97-AF65-F5344CB8AC3E}">
        <p14:creationId xmlns:p14="http://schemas.microsoft.com/office/powerpoint/2010/main" val="335452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5.4.3: Calculating a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There are seven yellow and nine green marbles in a bag. If five marbles are chosen at random without replacement, what is the probability that exactly three of the marbles chosen will be yellow?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5.4.3: Calculating a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1600" b="1" dirty="0"/>
                  <a:t>Solution</a:t>
                </a:r>
              </a:p>
              <a:p>
                <a:pPr>
                  <a:defRPr sz="2800"/>
                </a:pPr>
                <a:r>
                  <a:rPr sz="1600" dirty="0"/>
                  <a:t>There are </a:t>
                </a:r>
                <a14:m>
                  <m:oMath xmlns:m="http://schemas.openxmlformats.org/officeDocument/2006/math">
                    <m:r>
                      <a:rPr sz="1600">
                        <a:latin typeface="Cambria Math" panose="02040503050406030204" pitchFamily="18" charset="0"/>
                      </a:rPr>
                      <m:t>7+9=16</m:t>
                    </m:r>
                  </m:oMath>
                </a14:m>
                <a:r>
                  <a:rPr sz="1600" dirty="0"/>
                  <a:t> total marbles in the bag, so the entire population contains </a:t>
                </a:r>
                <a14:m>
                  <m:oMath xmlns:m="http://schemas.openxmlformats.org/officeDocument/2006/math">
                    <m:r>
                      <a:rPr sz="1600">
                        <a:latin typeface="Cambria Math" panose="02040503050406030204" pitchFamily="18" charset="0"/>
                      </a:rPr>
                      <m:t>𝑁</m:t>
                    </m:r>
                    <m:r>
                      <a:rPr sz="1600">
                        <a:latin typeface="Cambria Math" panose="02040503050406030204" pitchFamily="18" charset="0"/>
                      </a:rPr>
                      <m:t>=16</m:t>
                    </m:r>
                  </m:oMath>
                </a14:m>
                <a:r>
                  <a:rPr sz="1600" dirty="0"/>
                  <a:t> marbles. Because five marbles are to be taken out and their colors noted, the number of trials is </a:t>
                </a:r>
                <a14:m>
                  <m:oMath xmlns:m="http://schemas.openxmlformats.org/officeDocument/2006/math">
                    <m:r>
                      <a:rPr sz="1600">
                        <a:latin typeface="Cambria Math" panose="02040503050406030204" pitchFamily="18" charset="0"/>
                      </a:rPr>
                      <m:t>𝑛</m:t>
                    </m:r>
                    <m:r>
                      <a:rPr sz="1600">
                        <a:latin typeface="Cambria Math" panose="02040503050406030204" pitchFamily="18" charset="0"/>
                      </a:rPr>
                      <m:t>=5</m:t>
                    </m:r>
                  </m:oMath>
                </a14:m>
                <a:r>
                  <a:rPr sz="1600" dirty="0"/>
                  <a:t>. The marbles are drawn without replacement, so these trials are dependent. For each trial, there are two possible outcomes: either the marble chosen is yellow or it is green. We will consider a success to be obtaining a yellow marble. Out of the entire population, seven marbles are yellow, so the total number of successes in the entire population is </a:t>
                </a:r>
                <a14:m>
                  <m:oMath xmlns:m="http://schemas.openxmlformats.org/officeDocument/2006/math">
                    <m:r>
                      <a:rPr sz="1600">
                        <a:latin typeface="Cambria Math" panose="02040503050406030204" pitchFamily="18" charset="0"/>
                      </a:rPr>
                      <m:t>𝑘</m:t>
                    </m:r>
                    <m:r>
                      <a:rPr sz="1600">
                        <a:latin typeface="Cambria Math" panose="02040503050406030204" pitchFamily="18" charset="0"/>
                      </a:rPr>
                      <m:t>=7</m:t>
                    </m:r>
                  </m:oMath>
                </a14:m>
                <a:r>
                  <a:rPr sz="1600" dirty="0"/>
                  <a:t>. Thus, we can conclude that this process follows a hypergeometric distribution. Let </a:t>
                </a:r>
                <a14:m>
                  <m:oMath xmlns:m="http://schemas.openxmlformats.org/officeDocument/2006/math">
                    <m:r>
                      <a:rPr sz="1600">
                        <a:latin typeface="Cambria Math" panose="02040503050406030204" pitchFamily="18" charset="0"/>
                      </a:rPr>
                      <m:t>𝑋</m:t>
                    </m:r>
                  </m:oMath>
                </a14:m>
                <a:r>
                  <a:rPr sz="1600" dirty="0"/>
                  <a:t> be the number of yellow marbles out of the five marbles chosen. We are looking for the probability that </a:t>
                </a:r>
                <a:r>
                  <a:rPr sz="1600" b="1" dirty="0"/>
                  <a:t>exactly three</a:t>
                </a:r>
                <a:r>
                  <a:rPr sz="1600" dirty="0"/>
                  <a:t> trials are successes, so </a:t>
                </a:r>
                <a14:m>
                  <m:oMath xmlns:m="http://schemas.openxmlformats.org/officeDocument/2006/math">
                    <m:r>
                      <a:rPr sz="1600">
                        <a:latin typeface="Cambria Math" panose="02040503050406030204" pitchFamily="18" charset="0"/>
                      </a:rPr>
                      <m:t>𝑥</m:t>
                    </m:r>
                    <m:r>
                      <a:rPr sz="1600">
                        <a:latin typeface="Cambria Math" panose="02040503050406030204" pitchFamily="18" charset="0"/>
                      </a:rPr>
                      <m:t>=3</m:t>
                    </m:r>
                  </m:oMath>
                </a14:m>
                <a:r>
                  <a:rPr sz="1600" dirty="0"/>
                  <a:t>.</a:t>
                </a:r>
              </a:p>
              <a:p>
                <a:r>
                  <a:rPr sz="1600" b="1" dirty="0"/>
                  <a:t>By Hand:</a:t>
                </a:r>
                <a:r>
                  <a:rPr sz="1600" dirty="0"/>
                  <a:t> We then have the following.</a:t>
                </a:r>
              </a:p>
              <a:p>
                <a:pPr/>
                <a14:m>
                  <m:oMathPara xmlns:m="http://schemas.openxmlformats.org/officeDocument/2006/math">
                    <m:oMathParaPr>
                      <m:jc m:val="centerGroup"/>
                    </m:oMathParaPr>
                    <m:oMath xmlns:m="http://schemas.openxmlformats.org/officeDocument/2006/math">
                      <m:func>
                        <m:funcPr>
                          <m:ctrlPr>
                            <a:rPr sz="1600" i="1">
                              <a:latin typeface="Cambria Math" panose="02040503050406030204" pitchFamily="18" charset="0"/>
                            </a:rPr>
                          </m:ctrlPr>
                        </m:funcPr>
                        <m:fName>
                          <m:r>
                            <a:rPr sz="1600">
                              <a:latin typeface="Cambria Math" panose="02040503050406030204" pitchFamily="18" charset="0"/>
                            </a:rPr>
                            <m:t>𝑃</m:t>
                          </m:r>
                        </m:fName>
                        <m:e>
                          <m:d>
                            <m:dPr>
                              <m:ctrlPr>
                                <a:rPr sz="1600" i="1">
                                  <a:latin typeface="Cambria Math" panose="02040503050406030204" pitchFamily="18" charset="0"/>
                                </a:rPr>
                              </m:ctrlPr>
                            </m:dPr>
                            <m:e>
                              <m:r>
                                <a:rPr sz="1600">
                                  <a:latin typeface="Cambria Math" panose="02040503050406030204" pitchFamily="18" charset="0"/>
                                </a:rPr>
                                <m:t>𝑋</m:t>
                              </m:r>
                              <m:r>
                                <a:rPr sz="1600">
                                  <a:latin typeface="Cambria Math" panose="02040503050406030204" pitchFamily="18" charset="0"/>
                                </a:rPr>
                                <m:t>=</m:t>
                              </m:r>
                              <m:r>
                                <a:rPr sz="1600">
                                  <a:latin typeface="Cambria Math" panose="02040503050406030204" pitchFamily="18" charset="0"/>
                                </a:rPr>
                                <m:t>𝑥</m:t>
                              </m:r>
                            </m:e>
                          </m:d>
                        </m:e>
                      </m:func>
                      <m:r>
                        <a:rPr sz="1600">
                          <a:latin typeface="Cambria Math" panose="02040503050406030204" pitchFamily="18" charset="0"/>
                        </a:rPr>
                        <m:t>=</m:t>
                      </m:r>
                      <m:f>
                        <m:fPr>
                          <m:ctrlPr>
                            <a:rPr sz="1600" i="1">
                              <a:latin typeface="Cambria Math" panose="02040503050406030204" pitchFamily="18" charset="0"/>
                            </a:rPr>
                          </m:ctrlPr>
                        </m:fPr>
                        <m:num>
                          <m:d>
                            <m:dPr>
                              <m:ctrlPr>
                                <a:rPr sz="1600" i="1">
                                  <a:latin typeface="Cambria Math" panose="02040503050406030204" pitchFamily="18" charset="0"/>
                                </a:rPr>
                              </m:ctrlPr>
                            </m:dPr>
                            <m:e>
                              <m:sPre>
                                <m:sPrePr>
                                  <m:ctrlPr>
                                    <a:rPr sz="1600" i="1">
                                      <a:latin typeface="Cambria Math" panose="02040503050406030204" pitchFamily="18" charset="0"/>
                                    </a:rPr>
                                  </m:ctrlPr>
                                </m:sPrePr>
                                <m:sub>
                                  <m:r>
                                    <a:rPr sz="1600">
                                      <a:latin typeface="Cambria Math" panose="02040503050406030204" pitchFamily="18" charset="0"/>
                                    </a:rPr>
                                    <m:t>𝑘</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𝑥</m:t>
                                      </m:r>
                                    </m:sub>
                                  </m:sSub>
                                </m:e>
                              </m:sPre>
                            </m:e>
                          </m:d>
                          <m:d>
                            <m:dPr>
                              <m:ctrlPr>
                                <a:rPr sz="1600" i="1">
                                  <a:latin typeface="Cambria Math" panose="02040503050406030204" pitchFamily="18" charset="0"/>
                                </a:rPr>
                              </m:ctrlPr>
                            </m:dPr>
                            <m:e>
                              <m:sPre>
                                <m:sPrePr>
                                  <m:ctrlPr>
                                    <a:rPr sz="1600" i="1">
                                      <a:latin typeface="Cambria Math" panose="02040503050406030204" pitchFamily="18" charset="0"/>
                                    </a:rPr>
                                  </m:ctrlPr>
                                </m:sPrePr>
                                <m:sub>
                                  <m:r>
                                    <a:rPr sz="1600">
                                      <a:latin typeface="Cambria Math" panose="02040503050406030204" pitchFamily="18" charset="0"/>
                                    </a:rPr>
                                    <m:t>𝑁</m:t>
                                  </m:r>
                                  <m:r>
                                    <a:rPr sz="1600">
                                      <a:latin typeface="Cambria Math" panose="02040503050406030204" pitchFamily="18" charset="0"/>
                                    </a:rPr>
                                    <m:t>−</m:t>
                                  </m:r>
                                  <m:r>
                                    <a:rPr sz="1600">
                                      <a:latin typeface="Cambria Math" panose="02040503050406030204" pitchFamily="18" charset="0"/>
                                    </a:rPr>
                                    <m:t>𝑘</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𝑛</m:t>
                                      </m:r>
                                      <m:r>
                                        <a:rPr sz="1600">
                                          <a:latin typeface="Cambria Math" panose="02040503050406030204" pitchFamily="18" charset="0"/>
                                        </a:rPr>
                                        <m:t>−</m:t>
                                      </m:r>
                                      <m:r>
                                        <a:rPr sz="1600">
                                          <a:latin typeface="Cambria Math" panose="02040503050406030204" pitchFamily="18" charset="0"/>
                                        </a:rPr>
                                        <m:t>𝑥</m:t>
                                      </m:r>
                                    </m:sub>
                                  </m:sSub>
                                </m:e>
                              </m:sPre>
                            </m:e>
                          </m:d>
                        </m:num>
                        <m:den>
                          <m:sPre>
                            <m:sPrePr>
                              <m:ctrlPr>
                                <a:rPr sz="1600" i="1">
                                  <a:latin typeface="Cambria Math" panose="02040503050406030204" pitchFamily="18" charset="0"/>
                                </a:rPr>
                              </m:ctrlPr>
                            </m:sPrePr>
                            <m:sub>
                              <m:r>
                                <a:rPr sz="1600">
                                  <a:latin typeface="Cambria Math" panose="02040503050406030204" pitchFamily="18" charset="0"/>
                                </a:rPr>
                                <m:t>𝑁</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𝑛</m:t>
                                  </m:r>
                                </m:sub>
                              </m:sSub>
                            </m:e>
                          </m:sPre>
                        </m:den>
                      </m:f>
                    </m:oMath>
                    <m:oMath xmlns:m="http://schemas.openxmlformats.org/officeDocument/2006/math">
                      <m:func>
                        <m:funcPr>
                          <m:ctrlPr>
                            <a:rPr sz="1600" i="1">
                              <a:latin typeface="Cambria Math" panose="02040503050406030204" pitchFamily="18" charset="0"/>
                            </a:rPr>
                          </m:ctrlPr>
                        </m:funcPr>
                        <m:fName>
                          <m:r>
                            <a:rPr sz="1600">
                              <a:latin typeface="Cambria Math" panose="02040503050406030204" pitchFamily="18" charset="0"/>
                            </a:rPr>
                            <m:t>𝑃</m:t>
                          </m:r>
                        </m:fName>
                        <m:e>
                          <m:d>
                            <m:dPr>
                              <m:ctrlPr>
                                <a:rPr sz="1600" i="1">
                                  <a:latin typeface="Cambria Math" panose="02040503050406030204" pitchFamily="18" charset="0"/>
                                </a:rPr>
                              </m:ctrlPr>
                            </m:dPr>
                            <m:e>
                              <m:r>
                                <a:rPr sz="1600">
                                  <a:latin typeface="Cambria Math" panose="02040503050406030204" pitchFamily="18" charset="0"/>
                                </a:rPr>
                                <m:t>𝑋</m:t>
                              </m:r>
                              <m:r>
                                <a:rPr sz="1600">
                                  <a:latin typeface="Cambria Math" panose="02040503050406030204" pitchFamily="18" charset="0"/>
                                </a:rPr>
                                <m:t>=3</m:t>
                              </m:r>
                            </m:e>
                          </m:d>
                        </m:e>
                      </m:func>
                      <m:r>
                        <a:rPr sz="1600">
                          <a:latin typeface="Cambria Math" panose="02040503050406030204" pitchFamily="18" charset="0"/>
                        </a:rPr>
                        <m:t>=</m:t>
                      </m:r>
                      <m:f>
                        <m:fPr>
                          <m:ctrlPr>
                            <a:rPr sz="1600" i="1">
                              <a:latin typeface="Cambria Math" panose="02040503050406030204" pitchFamily="18" charset="0"/>
                            </a:rPr>
                          </m:ctrlPr>
                        </m:fPr>
                        <m:num>
                          <m:d>
                            <m:dPr>
                              <m:ctrlPr>
                                <a:rPr sz="1600" i="1">
                                  <a:latin typeface="Cambria Math" panose="02040503050406030204" pitchFamily="18" charset="0"/>
                                </a:rPr>
                              </m:ctrlPr>
                            </m:dPr>
                            <m:e>
                              <m:sPre>
                                <m:sPrePr>
                                  <m:ctrlPr>
                                    <a:rPr sz="1600" i="1">
                                      <a:latin typeface="Cambria Math" panose="02040503050406030204" pitchFamily="18" charset="0"/>
                                    </a:rPr>
                                  </m:ctrlPr>
                                </m:sPrePr>
                                <m:sub>
                                  <m:r>
                                    <a:rPr sz="1600">
                                      <a:latin typeface="Cambria Math" panose="02040503050406030204" pitchFamily="18" charset="0"/>
                                    </a:rPr>
                                    <m:t>7</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3</m:t>
                                      </m:r>
                                    </m:sub>
                                  </m:sSub>
                                </m:e>
                              </m:sPre>
                            </m:e>
                          </m:d>
                          <m:d>
                            <m:dPr>
                              <m:ctrlPr>
                                <a:rPr sz="1600" i="1">
                                  <a:latin typeface="Cambria Math" panose="02040503050406030204" pitchFamily="18" charset="0"/>
                                </a:rPr>
                              </m:ctrlPr>
                            </m:dPr>
                            <m:e>
                              <m:sPre>
                                <m:sPrePr>
                                  <m:ctrlPr>
                                    <a:rPr sz="1600" i="1">
                                      <a:latin typeface="Cambria Math" panose="02040503050406030204" pitchFamily="18" charset="0"/>
                                    </a:rPr>
                                  </m:ctrlPr>
                                </m:sPrePr>
                                <m:sub>
                                  <m:r>
                                    <a:rPr sz="1600">
                                      <a:latin typeface="Cambria Math" panose="02040503050406030204" pitchFamily="18" charset="0"/>
                                    </a:rPr>
                                    <m:t>16−7</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5−3</m:t>
                                      </m:r>
                                    </m:sub>
                                  </m:sSub>
                                </m:e>
                              </m:sPre>
                            </m:e>
                          </m:d>
                        </m:num>
                        <m:den>
                          <m:sPre>
                            <m:sPrePr>
                              <m:ctrlPr>
                                <a:rPr sz="1600" i="1">
                                  <a:latin typeface="Cambria Math" panose="02040503050406030204" pitchFamily="18" charset="0"/>
                                </a:rPr>
                              </m:ctrlPr>
                            </m:sPrePr>
                            <m:sub>
                              <m:r>
                                <a:rPr sz="1600">
                                  <a:latin typeface="Cambria Math" panose="02040503050406030204" pitchFamily="18" charset="0"/>
                                </a:rPr>
                                <m:t>16</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5</m:t>
                                  </m:r>
                                </m:sub>
                              </m:sSub>
                            </m:e>
                          </m:sPre>
                        </m:den>
                      </m:f>
                    </m:oMath>
                    <m:oMath xmlns:m="http://schemas.openxmlformats.org/officeDocument/2006/math">
                      <m:phant>
                        <m:phantPr>
                          <m:show m:val="off"/>
                          <m:ctrlPr>
                            <a:rPr sz="1600" i="1">
                              <a:latin typeface="Cambria Math" panose="02040503050406030204" pitchFamily="18" charset="0"/>
                            </a:rPr>
                          </m:ctrlPr>
                        </m:phantPr>
                        <m:e>
                          <m:r>
                            <a:rPr sz="1600">
                              <a:latin typeface="Cambria Math" panose="02040503050406030204" pitchFamily="18" charset="0"/>
                            </a:rPr>
                            <m:t>𝑃</m:t>
                          </m:r>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𝑋</m:t>
                              </m:r>
                              <m:r>
                                <a:rPr sz="1600">
                                  <a:latin typeface="Cambria Math" panose="02040503050406030204" pitchFamily="18" charset="0"/>
                                </a:rPr>
                                <m:t>=3</m:t>
                              </m:r>
                            </m:e>
                          </m:d>
                        </m:e>
                      </m:phant>
                      <m:r>
                        <a:rPr sz="1600">
                          <a:latin typeface="Cambria Math" panose="02040503050406030204" pitchFamily="18" charset="0"/>
                        </a:rPr>
                        <m:t>=</m:t>
                      </m:r>
                      <m:f>
                        <m:fPr>
                          <m:ctrlPr>
                            <a:rPr sz="1600" i="1">
                              <a:latin typeface="Cambria Math" panose="02040503050406030204" pitchFamily="18" charset="0"/>
                            </a:rPr>
                          </m:ctrlPr>
                        </m:fPr>
                        <m:num>
                          <m:d>
                            <m:dPr>
                              <m:ctrlPr>
                                <a:rPr sz="1600" i="1">
                                  <a:latin typeface="Cambria Math" panose="02040503050406030204" pitchFamily="18" charset="0"/>
                                </a:rPr>
                              </m:ctrlPr>
                            </m:dPr>
                            <m:e>
                              <m:sPre>
                                <m:sPrePr>
                                  <m:ctrlPr>
                                    <a:rPr sz="1600" i="1">
                                      <a:latin typeface="Cambria Math" panose="02040503050406030204" pitchFamily="18" charset="0"/>
                                    </a:rPr>
                                  </m:ctrlPr>
                                </m:sPrePr>
                                <m:sub>
                                  <m:r>
                                    <a:rPr sz="1600">
                                      <a:latin typeface="Cambria Math" panose="02040503050406030204" pitchFamily="18" charset="0"/>
                                    </a:rPr>
                                    <m:t>7</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3</m:t>
                                      </m:r>
                                    </m:sub>
                                  </m:sSub>
                                </m:e>
                              </m:sPre>
                            </m:e>
                          </m:d>
                          <m:d>
                            <m:dPr>
                              <m:ctrlPr>
                                <a:rPr sz="1600" i="1">
                                  <a:latin typeface="Cambria Math" panose="02040503050406030204" pitchFamily="18" charset="0"/>
                                </a:rPr>
                              </m:ctrlPr>
                            </m:dPr>
                            <m:e>
                              <m:sPre>
                                <m:sPrePr>
                                  <m:ctrlPr>
                                    <a:rPr sz="1600" i="1">
                                      <a:latin typeface="Cambria Math" panose="02040503050406030204" pitchFamily="18" charset="0"/>
                                    </a:rPr>
                                  </m:ctrlPr>
                                </m:sPrePr>
                                <m:sub>
                                  <m:r>
                                    <a:rPr sz="1600">
                                      <a:latin typeface="Cambria Math" panose="02040503050406030204" pitchFamily="18" charset="0"/>
                                    </a:rPr>
                                    <m:t>9</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2</m:t>
                                      </m:r>
                                    </m:sub>
                                  </m:sSub>
                                </m:e>
                              </m:sPre>
                            </m:e>
                          </m:d>
                        </m:num>
                        <m:den>
                          <m:sPre>
                            <m:sPrePr>
                              <m:ctrlPr>
                                <a:rPr sz="1600" i="1">
                                  <a:latin typeface="Cambria Math" panose="02040503050406030204" pitchFamily="18" charset="0"/>
                                </a:rPr>
                              </m:ctrlPr>
                            </m:sPrePr>
                            <m:sub>
                              <m:r>
                                <a:rPr sz="1600">
                                  <a:latin typeface="Cambria Math" panose="02040503050406030204" pitchFamily="18" charset="0"/>
                                </a:rPr>
                                <m:t>16</m:t>
                              </m:r>
                            </m:sub>
                            <m:sup>
                              <m:r>
                                <a:rPr sz="1600">
                                  <a:latin typeface="Cambria Math" panose="02040503050406030204" pitchFamily="18" charset="0"/>
                                </a:rPr>
                                <m:t> </m:t>
                              </m:r>
                            </m:sup>
                            <m:e>
                              <m:sSub>
                                <m:sSubPr>
                                  <m:ctrlPr>
                                    <a:rPr sz="1600" i="1">
                                      <a:latin typeface="Cambria Math" panose="02040503050406030204" pitchFamily="18" charset="0"/>
                                    </a:rPr>
                                  </m:ctrlPr>
                                </m:sSubPr>
                                <m:e>
                                  <m:r>
                                    <a:rPr sz="1600">
                                      <a:latin typeface="Cambria Math" panose="02040503050406030204" pitchFamily="18" charset="0"/>
                                    </a:rPr>
                                    <m:t>𝐶</m:t>
                                  </m:r>
                                </m:e>
                                <m:sub>
                                  <m:r>
                                    <a:rPr sz="1600">
                                      <a:latin typeface="Cambria Math" panose="02040503050406030204" pitchFamily="18" charset="0"/>
                                    </a:rPr>
                                    <m:t>5</m:t>
                                  </m:r>
                                </m:sub>
                              </m:sSub>
                            </m:e>
                          </m:sPre>
                        </m:den>
                      </m:f>
                    </m:oMath>
                    <m:oMath xmlns:m="http://schemas.openxmlformats.org/officeDocument/2006/math">
                      <m:phant>
                        <m:phantPr>
                          <m:show m:val="off"/>
                          <m:ctrlPr>
                            <a:rPr sz="1600" i="1">
                              <a:latin typeface="Cambria Math" panose="02040503050406030204" pitchFamily="18" charset="0"/>
                            </a:rPr>
                          </m:ctrlPr>
                        </m:phantPr>
                        <m:e>
                          <m:r>
                            <a:rPr sz="1600">
                              <a:latin typeface="Cambria Math" panose="02040503050406030204" pitchFamily="18" charset="0"/>
                            </a:rPr>
                            <m:t>𝑃</m:t>
                          </m:r>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𝑋</m:t>
                              </m:r>
                              <m:r>
                                <a:rPr sz="1600">
                                  <a:latin typeface="Cambria Math" panose="02040503050406030204" pitchFamily="18" charset="0"/>
                                </a:rPr>
                                <m:t>=3</m:t>
                              </m:r>
                            </m:e>
                          </m:d>
                        </m:e>
                      </m:phant>
                      <m:r>
                        <a:rPr sz="1600">
                          <a:latin typeface="Cambria Math" panose="02040503050406030204" pitchFamily="18" charset="0"/>
                        </a:rPr>
                        <m:t>=</m:t>
                      </m:r>
                      <m:f>
                        <m:fPr>
                          <m:ctrlPr>
                            <a:rPr sz="1600" i="1">
                              <a:latin typeface="Cambria Math" panose="02040503050406030204" pitchFamily="18" charset="0"/>
                            </a:rPr>
                          </m:ctrlPr>
                        </m:fPr>
                        <m:num>
                          <m:d>
                            <m:dPr>
                              <m:ctrlPr>
                                <a:rPr sz="1600" i="1">
                                  <a:latin typeface="Cambria Math" panose="02040503050406030204" pitchFamily="18" charset="0"/>
                                </a:rPr>
                              </m:ctrlPr>
                            </m:dPr>
                            <m:e>
                              <m:r>
                                <a:rPr sz="1600">
                                  <a:latin typeface="Cambria Math" panose="02040503050406030204" pitchFamily="18" charset="0"/>
                                </a:rPr>
                                <m:t>35</m:t>
                              </m:r>
                            </m:e>
                          </m:d>
                          <m:d>
                            <m:dPr>
                              <m:ctrlPr>
                                <a:rPr sz="1600" i="1">
                                  <a:latin typeface="Cambria Math" panose="02040503050406030204" pitchFamily="18" charset="0"/>
                                </a:rPr>
                              </m:ctrlPr>
                            </m:dPr>
                            <m:e>
                              <m:r>
                                <a:rPr sz="1600">
                                  <a:latin typeface="Cambria Math" panose="02040503050406030204" pitchFamily="18" charset="0"/>
                                </a:rPr>
                                <m:t>36</m:t>
                              </m:r>
                            </m:e>
                          </m:d>
                        </m:num>
                        <m:den>
                          <m:r>
                            <a:rPr sz="1600">
                              <a:latin typeface="Cambria Math" panose="02040503050406030204" pitchFamily="18" charset="0"/>
                            </a:rPr>
                            <m:t>4368</m:t>
                          </m:r>
                        </m:den>
                      </m:f>
                    </m:oMath>
                    <m:oMath xmlns:m="http://schemas.openxmlformats.org/officeDocument/2006/math">
                      <m:phant>
                        <m:phantPr>
                          <m:show m:val="off"/>
                          <m:ctrlPr>
                            <a:rPr sz="1600" i="1">
                              <a:latin typeface="Cambria Math" panose="02040503050406030204" pitchFamily="18" charset="0"/>
                            </a:rPr>
                          </m:ctrlPr>
                        </m:phantPr>
                        <m:e>
                          <m:r>
                            <a:rPr sz="1600">
                              <a:latin typeface="Cambria Math" panose="02040503050406030204" pitchFamily="18" charset="0"/>
                            </a:rPr>
                            <m:t>𝑃</m:t>
                          </m:r>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𝑋</m:t>
                              </m:r>
                              <m:r>
                                <a:rPr sz="1600">
                                  <a:latin typeface="Cambria Math" panose="02040503050406030204" pitchFamily="18" charset="0"/>
                                </a:rPr>
                                <m:t>=3</m:t>
                              </m:r>
                            </m:e>
                          </m:d>
                        </m:e>
                      </m:phant>
                      <m:r>
                        <a:rPr sz="1600">
                          <a:latin typeface="Cambria Math" panose="02040503050406030204" pitchFamily="18" charset="0"/>
                        </a:rPr>
                        <m:t>≈0.2885</m:t>
                      </m:r>
                    </m:oMath>
                  </m:oMathPara>
                </a14:m>
                <a:endParaRPr sz="1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370" t="-859" r="-519"/>
                </a:stretch>
              </a:blipFill>
            </p:spPr>
            <p:txBody>
              <a:bodyPr/>
              <a:lstStyle/>
              <a:p>
                <a:r>
                  <a:rPr lang="en-US">
                    <a:noFill/>
                  </a:rPr>
                  <a:t> </a:t>
                </a:r>
              </a:p>
            </p:txBody>
          </p:sp>
        </mc:Fallback>
      </mc:AlternateContent>
    </p:spTree>
    <p:extLst>
      <p:ext uri="{BB962C8B-B14F-4D97-AF65-F5344CB8AC3E}">
        <p14:creationId xmlns:p14="http://schemas.microsoft.com/office/powerpoint/2010/main" val="7294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5.4.3: Calculating a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dirty="0"/>
                  <a:t>Microsoft Excel:</a:t>
                </a:r>
              </a:p>
              <a:p>
                <a:r>
                  <a:rPr sz="2800" dirty="0"/>
                  <a:t>Use the formula </a:t>
                </a:r>
                <a:r>
                  <a:rPr sz="2800" b="1" dirty="0"/>
                  <a:t>=HYPGEOM.DIST(</a:t>
                </a:r>
                <a:r>
                  <a:rPr sz="2800" b="1" dirty="0" err="1"/>
                  <a:t>sample_s,number_sample,population_s,number_pop,cumulative</a:t>
                </a:r>
                <a:r>
                  <a:rPr sz="2800" b="1" dirty="0"/>
                  <a:t>)</a:t>
                </a:r>
                <a:r>
                  <a:rPr sz="2800" dirty="0"/>
                  <a:t>, with the following values:</a:t>
                </a:r>
              </a:p>
              <a:p>
                <a:pPr>
                  <a:defRPr sz="2800"/>
                </a:pPr>
                <a:r>
                  <a:rPr sz="2800" b="1" dirty="0" err="1"/>
                  <a:t>sample_s</a:t>
                </a:r>
                <a:r>
                  <a:rPr sz="2800" dirty="0"/>
                  <a:t> is the number of successes in the sample,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a:t>
                </a:r>
              </a:p>
              <a:p>
                <a:pPr>
                  <a:defRPr sz="2800"/>
                </a:pPr>
                <a:r>
                  <a:rPr sz="2800" b="1" dirty="0" err="1"/>
                  <a:t>number_sample</a:t>
                </a:r>
                <a:r>
                  <a:rPr sz="2800" dirty="0"/>
                  <a:t> is the number in the sample, or the number of trials, </a:t>
                </a:r>
                <a14:m>
                  <m:oMath xmlns:m="http://schemas.openxmlformats.org/officeDocument/2006/math">
                    <m:r>
                      <a:rPr>
                        <a:latin typeface="Cambria Math" panose="02040503050406030204" pitchFamily="18" charset="0"/>
                      </a:rPr>
                      <m:t>𝑛</m:t>
                    </m:r>
                    <m:r>
                      <a:rPr>
                        <a:latin typeface="Cambria Math" panose="02040503050406030204" pitchFamily="18" charset="0"/>
                      </a:rPr>
                      <m:t>=5</m:t>
                    </m:r>
                  </m:oMath>
                </a14:m>
                <a:r>
                  <a:rPr sz="2800" dirty="0"/>
                  <a:t>.</a:t>
                </a:r>
              </a:p>
              <a:p>
                <a:pPr>
                  <a:defRPr sz="2800"/>
                </a:pPr>
                <a:r>
                  <a:rPr sz="2800" b="1" dirty="0" err="1"/>
                  <a:t>population_s</a:t>
                </a:r>
                <a:r>
                  <a:rPr sz="2800" dirty="0"/>
                  <a:t> is the number of successes in the population, </a:t>
                </a:r>
                <a14:m>
                  <m:oMath xmlns:m="http://schemas.openxmlformats.org/officeDocument/2006/math">
                    <m:r>
                      <a:rPr>
                        <a:latin typeface="Cambria Math" panose="02040503050406030204" pitchFamily="18" charset="0"/>
                      </a:rPr>
                      <m:t>𝑘</m:t>
                    </m:r>
                    <m:r>
                      <a:rPr>
                        <a:latin typeface="Cambria Math" panose="02040503050406030204" pitchFamily="18" charset="0"/>
                      </a:rPr>
                      <m:t>=7</m:t>
                    </m:r>
                  </m:oMath>
                </a14:m>
                <a:r>
                  <a:rPr sz="2800" dirty="0"/>
                  <a:t>.</a:t>
                </a:r>
              </a:p>
              <a:p>
                <a:pPr>
                  <a:defRPr sz="2800"/>
                </a:pPr>
                <a:r>
                  <a:rPr sz="2800" b="1" dirty="0" err="1"/>
                  <a:t>number_pop</a:t>
                </a:r>
                <a:r>
                  <a:rPr sz="2800" dirty="0"/>
                  <a:t> is the number in the population, </a:t>
                </a:r>
                <a14:m>
                  <m:oMath xmlns:m="http://schemas.openxmlformats.org/officeDocument/2006/math">
                    <m:r>
                      <a:rPr>
                        <a:latin typeface="Cambria Math" panose="02040503050406030204" pitchFamily="18" charset="0"/>
                      </a:rPr>
                      <m:t>𝑁</m:t>
                    </m:r>
                    <m:r>
                      <a:rPr>
                        <a:latin typeface="Cambria Math" panose="02040503050406030204" pitchFamily="18" charset="0"/>
                      </a:rPr>
                      <m:t>=16</m:t>
                    </m:r>
                  </m:oMath>
                </a14:m>
                <a:r>
                  <a:rPr sz="2800" dirty="0"/>
                  <a:t>.</a:t>
                </a:r>
              </a:p>
              <a:p>
                <a:pPr>
                  <a:defRPr sz="2800"/>
                </a:pPr>
                <a:r>
                  <a:rPr sz="2800" b="1" dirty="0"/>
                  <a:t>cumulative</a:t>
                </a:r>
                <a:r>
                  <a:rPr sz="2800" dirty="0"/>
                  <a:t> is </a:t>
                </a:r>
                <a:r>
                  <a:rPr sz="2800" b="1" dirty="0"/>
                  <a:t>TRUE</a:t>
                </a:r>
                <a:r>
                  <a:rPr sz="2800" dirty="0"/>
                  <a:t> if you want to use the cumulative distribution or </a:t>
                </a:r>
                <a:r>
                  <a:rPr sz="2800" b="1" dirty="0"/>
                  <a:t>FALSE</a:t>
                </a:r>
                <a:r>
                  <a:rPr sz="2800" dirty="0"/>
                  <a:t> if you do not. Since we want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oMath>
                </a14:m>
                <a:r>
                  <a:rPr sz="2800" dirty="0"/>
                  <a:t>, then we do not want to use the cumulative distribution, so </a:t>
                </a:r>
                <a:r>
                  <a:rPr sz="2800" b="1" dirty="0"/>
                  <a:t>FALSE</a:t>
                </a:r>
                <a:r>
                  <a:rPr sz="2800" dirty="0"/>
                  <a:t>. Therefore, we enter the formula into Microsoft Excel as follows,</a:t>
                </a:r>
              </a:p>
              <a:p>
                <a:r>
                  <a:rPr sz="2800" b="1" dirty="0"/>
                  <a:t>=HYPGEOM.DIST(3,5,7,16,FALSE)</a:t>
                </a:r>
              </a:p>
              <a:p>
                <a:pPr>
                  <a:defRPr sz="2800"/>
                </a:pPr>
                <a:r>
                  <a:rPr sz="2800" dirty="0"/>
                  <a:t> </a:t>
                </a:r>
                <a14:m>
                  <m:oMath xmlns:m="http://schemas.openxmlformats.org/officeDocument/2006/math">
                    <m:r>
                      <a:rPr>
                        <a:latin typeface="Cambria Math" panose="02040503050406030204" pitchFamily="18" charset="0"/>
                      </a:rPr>
                      <m:t>≈0.2885</m:t>
                    </m:r>
                  </m:oMath>
                </a14:m>
                <a:r>
                  <a:rPr sz="2800" dirty="0"/>
                  <a:t>.</a:t>
                </a:r>
              </a:p>
              <a:p>
                <a:pPr>
                  <a:defRPr sz="2800"/>
                </a:pPr>
                <a:r>
                  <a:rPr sz="2800" dirty="0"/>
                  <a:t>The probability of getting exactly three yellow marbles when choosing five marbles without replacement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≈0.2885</m:t>
                    </m:r>
                  </m:oMath>
                </a14:m>
                <a:r>
                  <a:rPr sz="2800" dirty="0"/>
                  <a:t>, or </a:t>
                </a:r>
                <a14:m>
                  <m:oMath xmlns:m="http://schemas.openxmlformats.org/officeDocument/2006/math">
                    <m:r>
                      <a:rPr>
                        <a:latin typeface="Cambria Math" panose="02040503050406030204" pitchFamily="18" charset="0"/>
                      </a:rPr>
                      <m:t>28.85%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741" t="-1840" r="-667"/>
                </a:stretch>
              </a:blipFill>
            </p:spPr>
            <p:txBody>
              <a:bodyPr/>
              <a:lstStyle/>
              <a:p>
                <a:r>
                  <a:rPr lang="en-US">
                    <a:noFill/>
                  </a:rPr>
                  <a:t> </a:t>
                </a:r>
              </a:p>
            </p:txBody>
          </p:sp>
        </mc:Fallback>
      </mc:AlternateContent>
    </p:spTree>
    <p:extLst>
      <p:ext uri="{BB962C8B-B14F-4D97-AF65-F5344CB8AC3E}">
        <p14:creationId xmlns:p14="http://schemas.microsoft.com/office/powerpoint/2010/main" val="2169697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5.4.4: Calculating a Cumulative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A shipment of </a:t>
            </a:r>
            <a:r>
              <a:rPr sz="2800">
                <a:latin typeface="Cambria Math"/>
              </a:rPr>
              <a:t>25</a:t>
            </a:r>
            <a:r>
              <a:rPr sz="2800"/>
              <a:t> light bulbs contains </a:t>
            </a:r>
            <a:r>
              <a:rPr sz="2800">
                <a:latin typeface="Cambria Math"/>
              </a:rPr>
              <a:t>3</a:t>
            </a:r>
            <a:r>
              <a:rPr sz="2800"/>
              <a:t> defective bulbs. If </a:t>
            </a:r>
            <a:r>
              <a:rPr sz="2800">
                <a:latin typeface="Cambria Math"/>
              </a:rPr>
              <a:t>5</a:t>
            </a:r>
            <a:r>
              <a:rPr sz="2800"/>
              <a:t> bulbs are selected randomly without replacement, what is the probability that fewer than </a:t>
            </a:r>
            <a:r>
              <a:rPr sz="2800">
                <a:latin typeface="Cambria Math"/>
              </a:rPr>
              <a:t>2</a:t>
            </a:r>
            <a:r>
              <a:rPr sz="2800"/>
              <a:t> of the bulbs chosen are defective?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5.4.4: Calculating a Cumulative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a:defRPr sz="2800"/>
                </a:pPr>
                <a:r>
                  <a:rPr sz="2800" dirty="0"/>
                  <a:t>There are </a:t>
                </a:r>
                <a:r>
                  <a:rPr sz="2800" dirty="0">
                    <a:latin typeface="Cambria Math"/>
                  </a:rPr>
                  <a:t>25</a:t>
                </a:r>
                <a:r>
                  <a:rPr sz="2800" dirty="0"/>
                  <a:t> light bulbs in the entire population, so </a:t>
                </a:r>
                <a14:m>
                  <m:oMath xmlns:m="http://schemas.openxmlformats.org/officeDocument/2006/math">
                    <m:r>
                      <a:rPr>
                        <a:latin typeface="Cambria Math" panose="02040503050406030204" pitchFamily="18" charset="0"/>
                      </a:rPr>
                      <m:t>𝑁</m:t>
                    </m:r>
                    <m:r>
                      <a:rPr>
                        <a:latin typeface="Cambria Math" panose="02040503050406030204" pitchFamily="18" charset="0"/>
                      </a:rPr>
                      <m:t>=25</m:t>
                    </m:r>
                  </m:oMath>
                </a14:m>
                <a:r>
                  <a:rPr sz="2800" dirty="0"/>
                  <a:t>. Five bulbs are to be selected without replacement and checked for defects, so the trials are dependent and the number of trials is </a:t>
                </a:r>
                <a14:m>
                  <m:oMath xmlns:m="http://schemas.openxmlformats.org/officeDocument/2006/math">
                    <m:r>
                      <a:rPr>
                        <a:latin typeface="Cambria Math" panose="02040503050406030204" pitchFamily="18" charset="0"/>
                      </a:rPr>
                      <m:t>𝑛</m:t>
                    </m:r>
                    <m:r>
                      <a:rPr>
                        <a:latin typeface="Cambria Math" panose="02040503050406030204" pitchFamily="18" charset="0"/>
                      </a:rPr>
                      <m:t>=5</m:t>
                    </m:r>
                  </m:oMath>
                </a14:m>
                <a:r>
                  <a:rPr sz="2800" dirty="0"/>
                  <a:t>. For each trial, there are two possible outcomes: either the bulb chosen is defective or it is not. A success for this problem is a defective light bulb, and since there are </a:t>
                </a:r>
                <a:r>
                  <a:rPr sz="2800" dirty="0">
                    <a:latin typeface="Cambria Math"/>
                  </a:rPr>
                  <a:t>3</a:t>
                </a:r>
                <a:r>
                  <a:rPr sz="2800" dirty="0"/>
                  <a:t> defective bulbs in the whole shipment,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𝑘</m:t>
                    </m:r>
                    <m:r>
                      <a:rPr>
                        <a:latin typeface="Cambria Math" panose="02040503050406030204" pitchFamily="18" charset="0"/>
                      </a:rPr>
                      <m:t>=3</m:t>
                    </m:r>
                  </m:oMath>
                </a14:m>
                <a:r>
                  <a:rPr sz="2800" dirty="0"/>
                  <a:t>. Thus, we can conclude that this process follows a hypergeometric distribution. Let </a:t>
                </a:r>
                <a14:m>
                  <m:oMath xmlns:m="http://schemas.openxmlformats.org/officeDocument/2006/math">
                    <m:r>
                      <a:rPr>
                        <a:latin typeface="Cambria Math" panose="02040503050406030204" pitchFamily="18" charset="0"/>
                      </a:rPr>
                      <m:t>𝑋</m:t>
                    </m:r>
                  </m:oMath>
                </a14:m>
                <a:r>
                  <a:rPr sz="2800" dirty="0"/>
                  <a:t> be the number of defective bulbs out of the </a:t>
                </a:r>
                <a:r>
                  <a:rPr sz="2800" dirty="0">
                    <a:latin typeface="Cambria Math"/>
                  </a:rPr>
                  <a:t>5</a:t>
                </a:r>
                <a:r>
                  <a:rPr sz="2800" dirty="0"/>
                  <a:t> bulbs selected. Because we are looking for the probability that </a:t>
                </a:r>
                <a:r>
                  <a:rPr sz="2800" b="1" dirty="0"/>
                  <a:t>fewer than</a:t>
                </a:r>
                <a:r>
                  <a:rPr sz="2800" dirty="0"/>
                  <a:t> </a:t>
                </a:r>
                <a:r>
                  <a:rPr sz="2800" dirty="0">
                    <a:latin typeface="Cambria Math"/>
                  </a:rPr>
                  <a:t>2</a:t>
                </a:r>
                <a:r>
                  <a:rPr sz="2800" dirty="0"/>
                  <a:t> successes occur, we want to find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oMath>
                </a14:m>
                <a:r>
                  <a:rPr sz="2800" dirty="0"/>
                  <a:t>. This example is different from the others because we need to calculate the probability that fewer than </a:t>
                </a:r>
                <a:r>
                  <a:rPr sz="2800" dirty="0">
                    <a:latin typeface="Cambria Math"/>
                  </a:rPr>
                  <a:t>2</a:t>
                </a:r>
                <a:r>
                  <a:rPr sz="2800" dirty="0"/>
                  <a:t> light bulbs chosen are defective. To do this, we must remember that the numbers of successes have to be whole numbers. This means that we can apply the Addition Rule for Probability of Mutually Exclusive Events and write the probability as </a:t>
                </a:r>
                <a:endParaRPr lang="en-US" sz="2800" dirty="0"/>
              </a:p>
              <a:p>
                <a:pP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r="-1630"/>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5.4.4: Calculating a Cumulative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By Hand:</a:t>
                </a:r>
              </a:p>
              <a:p>
                <a:r>
                  <a:rPr sz="2800" dirty="0"/>
                  <a:t>We use the hypergeometric probability formula to obtain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0</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25−3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5−0</m:t>
                                      </m:r>
                                    </m:sub>
                                  </m:sSub>
                                </m:e>
                              </m:sPre>
                            </m:e>
                          </m:d>
                        </m:num>
                        <m:den>
                          <m:sPre>
                            <m:sPrePr>
                              <m:ctrlPr>
                                <a:rPr i="1">
                                  <a:latin typeface="Cambria Math" panose="02040503050406030204" pitchFamily="18" charset="0"/>
                                </a:rPr>
                              </m:ctrlPr>
                            </m:sPrePr>
                            <m:sub>
                              <m:r>
                                <a:rPr>
                                  <a:latin typeface="Cambria Math" panose="02040503050406030204" pitchFamily="18" charset="0"/>
                                </a:rPr>
                                <m:t>25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5</m:t>
                                  </m:r>
                                </m:sub>
                              </m:sSub>
                            </m:e>
                          </m:sPre>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25−3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5−1</m:t>
                                      </m:r>
                                    </m:sub>
                                  </m:sSub>
                                </m:e>
                              </m:sPre>
                            </m:e>
                          </m:d>
                        </m:num>
                        <m:den>
                          <m:sPre>
                            <m:sPrePr>
                              <m:ctrlPr>
                                <a:rPr i="1">
                                  <a:latin typeface="Cambria Math" panose="02040503050406030204" pitchFamily="18" charset="0"/>
                                </a:rPr>
                              </m:ctrlPr>
                            </m:sPrePr>
                            <m:sub>
                              <m:r>
                                <a:rPr>
                                  <a:latin typeface="Cambria Math" panose="02040503050406030204" pitchFamily="18" charset="0"/>
                                </a:rPr>
                                <m:t>25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5</m:t>
                                  </m:r>
                                </m:sub>
                              </m:sSub>
                            </m:e>
                          </m:sPre>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0</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22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5</m:t>
                                      </m:r>
                                    </m:sub>
                                  </m:sSub>
                                </m:e>
                              </m:sPre>
                            </m:e>
                          </m:d>
                        </m:num>
                        <m:den>
                          <m:sPre>
                            <m:sPrePr>
                              <m:ctrlPr>
                                <a:rPr i="1">
                                  <a:latin typeface="Cambria Math" panose="02040503050406030204" pitchFamily="18" charset="0"/>
                                </a:rPr>
                              </m:ctrlPr>
                            </m:sPrePr>
                            <m:sub>
                              <m:r>
                                <a:rPr>
                                  <a:latin typeface="Cambria Math" panose="02040503050406030204" pitchFamily="18" charset="0"/>
                                </a:rPr>
                                <m:t>25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5</m:t>
                                  </m:r>
                                </m:sub>
                              </m:sSub>
                            </m:e>
                          </m:sPre>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22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m:t>
                                      </m:r>
                                    </m:sub>
                                  </m:sSub>
                                </m:e>
                              </m:sPre>
                            </m:e>
                          </m:d>
                        </m:num>
                        <m:den>
                          <m:sPre>
                            <m:sPrePr>
                              <m:ctrlPr>
                                <a:rPr i="1">
                                  <a:latin typeface="Cambria Math" panose="02040503050406030204" pitchFamily="18" charset="0"/>
                                </a:rPr>
                              </m:ctrlPr>
                            </m:sPrePr>
                            <m:sub>
                              <m:r>
                                <a:rPr>
                                  <a:latin typeface="Cambria Math" panose="02040503050406030204" pitchFamily="18" charset="0"/>
                                </a:rPr>
                                <m:t>25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5</m:t>
                                  </m:r>
                                </m:sub>
                              </m:sSub>
                            </m:e>
                          </m:sPre>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26,334</m:t>
                              </m:r>
                            </m:e>
                          </m:d>
                        </m:num>
                        <m:den>
                          <m:r>
                            <a:rPr>
                              <a:latin typeface="Cambria Math" panose="02040503050406030204" pitchFamily="18" charset="0"/>
                            </a:rPr>
                            <m:t>53,130</m:t>
                          </m:r>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7315</m:t>
                              </m:r>
                            </m:e>
                          </m:d>
                        </m:num>
                        <m:den>
                          <m:r>
                            <a:rPr>
                              <a:latin typeface="Cambria Math" panose="02040503050406030204" pitchFamily="18" charset="0"/>
                            </a:rPr>
                            <m:t>53,130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e>
                      </m:phant>
                      <m:r>
                        <a:rPr>
                          <a:latin typeface="Cambria Math" panose="02040503050406030204" pitchFamily="18" charset="0"/>
                        </a:rPr>
                        <m:t>≈0.9087</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a:stretch>
              </a:blipFill>
            </p:spPr>
            <p:txBody>
              <a:bodyPr/>
              <a:lstStyle/>
              <a:p>
                <a:r>
                  <a:rPr lang="en-US">
                    <a:noFill/>
                  </a:rPr>
                  <a:t> </a:t>
                </a:r>
              </a:p>
            </p:txBody>
          </p:sp>
        </mc:Fallback>
      </mc:AlternateContent>
    </p:spTree>
    <p:extLst>
      <p:ext uri="{BB962C8B-B14F-4D97-AF65-F5344CB8AC3E}">
        <p14:creationId xmlns:p14="http://schemas.microsoft.com/office/powerpoint/2010/main" val="424717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5.4.4: Calculating a Cumulative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pPr>
                  <a:defRPr b="1"/>
                </a:pPr>
                <a:r>
                  <a:rPr sz="2800" dirty="0"/>
                  <a:t>Microsoft Excel:</a:t>
                </a:r>
              </a:p>
              <a:p>
                <a:pPr>
                  <a:defRPr sz="2800"/>
                </a:pPr>
                <a:r>
                  <a:rPr sz="2800" dirty="0"/>
                  <a:t>Using Microsoft Excel, we can find the cumulative probabilities. Since </a:t>
                </a:r>
                <a14:m>
                  <m:oMath xmlns:m="http://schemas.openxmlformats.org/officeDocument/2006/math">
                    <m:r>
                      <a:rPr>
                        <a:latin typeface="Cambria Math" panose="02040503050406030204" pitchFamily="18" charset="0"/>
                      </a:rPr>
                      <m:t>𝑥</m:t>
                    </m:r>
                  </m:oMath>
                </a14:m>
                <a:r>
                  <a:rPr sz="2800" dirty="0"/>
                  <a:t> must be a whole number in this distribution,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&lt;2</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func>
                  </m:oMath>
                </a14:m>
                <a:r>
                  <a:rPr sz="2800" dirty="0"/>
                  <a:t>. Use the formula </a:t>
                </a:r>
                <a:r>
                  <a:rPr sz="2800" b="1" dirty="0"/>
                  <a:t>=HYPGEOM.DIST(</a:t>
                </a:r>
                <a:r>
                  <a:rPr sz="2800" b="1" dirty="0" err="1"/>
                  <a:t>sample_s,number_sample,population_s,number_pop</a:t>
                </a:r>
                <a:r>
                  <a:rPr sz="2800" b="1" dirty="0"/>
                  <a:t>, cumulative)</a:t>
                </a:r>
                <a:r>
                  <a:rPr sz="2800" dirty="0"/>
                  <a:t>, with the following values:</a:t>
                </a:r>
              </a:p>
              <a:p>
                <a:pPr>
                  <a:defRPr sz="2800"/>
                </a:pPr>
                <a:r>
                  <a:rPr sz="2800" b="1" dirty="0" err="1"/>
                  <a:t>sample_s</a:t>
                </a:r>
                <a:r>
                  <a:rPr sz="2800" dirty="0"/>
                  <a:t> is the number of successes in the sample,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a:t>
                </a:r>
              </a:p>
              <a:p>
                <a:pPr>
                  <a:defRPr sz="2800"/>
                </a:pPr>
                <a:r>
                  <a:rPr sz="2800" b="1" dirty="0" err="1"/>
                  <a:t>number_sample</a:t>
                </a:r>
                <a:r>
                  <a:rPr sz="2800" dirty="0"/>
                  <a:t> is the number in the sample, or the number of trials, </a:t>
                </a:r>
                <a14:m>
                  <m:oMath xmlns:m="http://schemas.openxmlformats.org/officeDocument/2006/math">
                    <m:r>
                      <a:rPr>
                        <a:latin typeface="Cambria Math" panose="02040503050406030204" pitchFamily="18" charset="0"/>
                      </a:rPr>
                      <m:t>𝑛</m:t>
                    </m:r>
                    <m:r>
                      <a:rPr>
                        <a:latin typeface="Cambria Math" panose="02040503050406030204" pitchFamily="18" charset="0"/>
                      </a:rPr>
                      <m:t>=5</m:t>
                    </m:r>
                  </m:oMath>
                </a14:m>
                <a:r>
                  <a:rPr sz="2800" dirty="0"/>
                  <a:t>.</a:t>
                </a:r>
              </a:p>
              <a:p>
                <a:pPr>
                  <a:defRPr sz="2800"/>
                </a:pPr>
                <a:r>
                  <a:rPr sz="2800" b="1" dirty="0" err="1"/>
                  <a:t>population_s</a:t>
                </a:r>
                <a:r>
                  <a:rPr sz="2800" dirty="0"/>
                  <a:t> is the number of successes in the population, </a:t>
                </a:r>
                <a14:m>
                  <m:oMath xmlns:m="http://schemas.openxmlformats.org/officeDocument/2006/math">
                    <m:r>
                      <a:rPr>
                        <a:latin typeface="Cambria Math" panose="02040503050406030204" pitchFamily="18" charset="0"/>
                      </a:rPr>
                      <m:t>𝑘</m:t>
                    </m:r>
                    <m:r>
                      <a:rPr>
                        <a:latin typeface="Cambria Math" panose="02040503050406030204" pitchFamily="18" charset="0"/>
                      </a:rPr>
                      <m:t>=3</m:t>
                    </m:r>
                  </m:oMath>
                </a14:m>
                <a:r>
                  <a:rPr sz="2800" dirty="0"/>
                  <a:t>.</a:t>
                </a:r>
              </a:p>
              <a:p>
                <a:pPr>
                  <a:defRPr sz="2800"/>
                </a:pPr>
                <a:r>
                  <a:rPr sz="2800" b="1" dirty="0" err="1"/>
                  <a:t>number_pop</a:t>
                </a:r>
                <a:r>
                  <a:rPr sz="2800" dirty="0"/>
                  <a:t> is the number in the population, </a:t>
                </a:r>
                <a14:m>
                  <m:oMath xmlns:m="http://schemas.openxmlformats.org/officeDocument/2006/math">
                    <m:r>
                      <a:rPr>
                        <a:latin typeface="Cambria Math" panose="02040503050406030204" pitchFamily="18" charset="0"/>
                      </a:rPr>
                      <m:t>𝑁</m:t>
                    </m:r>
                    <m:r>
                      <a:rPr>
                        <a:latin typeface="Cambria Math" panose="02040503050406030204" pitchFamily="18" charset="0"/>
                      </a:rPr>
                      <m:t>=25</m:t>
                    </m:r>
                  </m:oMath>
                </a14:m>
                <a:r>
                  <a:rPr sz="2800" dirty="0"/>
                  <a:t>.</a:t>
                </a:r>
              </a:p>
              <a:p>
                <a:pPr>
                  <a:defRPr sz="2800"/>
                </a:pPr>
                <a:r>
                  <a:rPr sz="2800" b="1" dirty="0"/>
                  <a:t>cumulative</a:t>
                </a:r>
                <a:r>
                  <a:rPr sz="2800" dirty="0"/>
                  <a:t> is </a:t>
                </a:r>
                <a:r>
                  <a:rPr sz="2800" b="1" dirty="0"/>
                  <a:t>TRUE</a:t>
                </a:r>
                <a:r>
                  <a:rPr sz="2800" dirty="0"/>
                  <a:t> if you want to use the cumulative distribution or </a:t>
                </a:r>
                <a:r>
                  <a:rPr sz="2800" b="1" dirty="0"/>
                  <a:t>FALSE</a:t>
                </a:r>
                <a:r>
                  <a:rPr sz="2800" dirty="0"/>
                  <a:t> if you do not. Since we want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oMath>
                </a14:m>
                <a:r>
                  <a:rPr sz="2800" dirty="0"/>
                  <a:t>, then we want to use the cumulative distribution, so </a:t>
                </a:r>
                <a:r>
                  <a:rPr sz="2800" b="1" dirty="0"/>
                  <a:t>TRUE</a:t>
                </a:r>
                <a:r>
                  <a:rPr sz="2800" dirty="0"/>
                  <a:t>. Therefore, we enter the formula into Microsoft Excel as follows,</a:t>
                </a:r>
              </a:p>
              <a:p>
                <a:r>
                  <a:rPr sz="2800" b="1" dirty="0"/>
                  <a:t>=HYPGEOM.DIST(1,5,3,25,TRUE)</a:t>
                </a:r>
              </a:p>
              <a:p>
                <a:pPr>
                  <a:defRPr sz="2800"/>
                </a:pPr>
                <a:r>
                  <a:rPr sz="2800" dirty="0"/>
                  <a:t> </a:t>
                </a:r>
                <a14:m>
                  <m:oMath xmlns:m="http://schemas.openxmlformats.org/officeDocument/2006/math">
                    <m:r>
                      <a:rPr>
                        <a:latin typeface="Cambria Math" panose="02040503050406030204" pitchFamily="18" charset="0"/>
                      </a:rPr>
                      <m:t>≈0.9087</m:t>
                    </m:r>
                  </m:oMath>
                </a14:m>
                <a:r>
                  <a:rPr sz="2800" dirty="0"/>
                  <a:t>.</a:t>
                </a:r>
              </a:p>
              <a:p>
                <a:pPr>
                  <a:defRPr sz="2800"/>
                </a:pPr>
                <a:r>
                  <a:rPr sz="2800" dirty="0"/>
                  <a:t>The probability of getting fewer than </a:t>
                </a:r>
                <a:r>
                  <a:rPr sz="2800" dirty="0">
                    <a:latin typeface="Cambria Math"/>
                  </a:rPr>
                  <a:t>2</a:t>
                </a:r>
                <a:r>
                  <a:rPr sz="2800" dirty="0"/>
                  <a:t> defective light bulbs when selecting </a:t>
                </a:r>
                <a:r>
                  <a:rPr sz="2800" dirty="0">
                    <a:latin typeface="Cambria Math"/>
                  </a:rPr>
                  <a:t>5</a:t>
                </a:r>
                <a:r>
                  <a:rPr sz="2800" dirty="0"/>
                  <a:t> bulbs randomly without replacement is </a:t>
                </a:r>
                <a14:m>
                  <m:oMath xmlns:m="http://schemas.openxmlformats.org/officeDocument/2006/math">
                    <m:r>
                      <a:rPr>
                        <a:latin typeface="Cambria Math" panose="02040503050406030204" pitchFamily="18" charset="0"/>
                      </a:rPr>
                      <m:t>90.87%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593" t="-1718" r="-963"/>
                </a:stretch>
              </a:blipFill>
            </p:spPr>
            <p:txBody>
              <a:bodyPr/>
              <a:lstStyle/>
              <a:p>
                <a:r>
                  <a:rPr lang="en-US">
                    <a:noFill/>
                  </a:rPr>
                  <a:t> </a:t>
                </a:r>
              </a:p>
            </p:txBody>
          </p:sp>
        </mc:Fallback>
      </mc:AlternateContent>
    </p:spTree>
    <p:extLst>
      <p:ext uri="{BB962C8B-B14F-4D97-AF65-F5344CB8AC3E}">
        <p14:creationId xmlns:p14="http://schemas.microsoft.com/office/powerpoint/2010/main" val="369511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328122"/>
              </a:xfrm>
            </p:spPr>
            <p:txBody>
              <a:bodyPr>
                <a:normAutofit fontScale="70000" lnSpcReduction="20000"/>
              </a:bodyPr>
              <a:lstStyle/>
              <a:p>
                <a:pPr algn="ctr">
                  <a:defRPr sz="2800" b="1"/>
                </a:pPr>
                <a:r>
                  <a:t>Definition</a:t>
                </a:r>
              </a:p>
              <a:p>
                <a:r>
                  <a:rPr sz="2800"/>
                  <a:t>A </a:t>
                </a:r>
                <a:r>
                  <a:rPr sz="2800" b="1"/>
                  <a:t>hypergeometric distribution</a:t>
                </a:r>
                <a:r>
                  <a:rPr sz="2800"/>
                  <a:t> is a discrete probability distribution with a fixed number of dependent trials and a specified number of countable successes, which has the following properties:</a:t>
                </a:r>
              </a:p>
              <a:p>
                <a:pPr marL="514350" indent="-514350">
                  <a:buFont typeface="+mj-lt"/>
                  <a:buAutoNum type="arabicPeriod"/>
                  <a:defRPr sz="2800"/>
                </a:pPr>
                <a:r>
                  <a:t>​</a:t>
                </a:r>
                <a:r>
                  <a:rPr sz="2800"/>
                  <a:t>Each trial consists of selecting one of the </a:t>
                </a:r>
                <a14:m>
                  <m:oMath xmlns:m="http://schemas.openxmlformats.org/officeDocument/2006/math">
                    <m:r>
                      <a:rPr>
                        <a:latin typeface="Cambria Math" panose="02040503050406030204" pitchFamily="18" charset="0"/>
                      </a:rPr>
                      <m:t>𝑁</m:t>
                    </m:r>
                  </m:oMath>
                </a14:m>
                <a:r>
                  <a:rPr sz="2800"/>
                  <a:t> items in the population and results in either a </a:t>
                </a:r>
                <a:r>
                  <a:rPr sz="2800" b="1"/>
                  <a:t>success</a:t>
                </a:r>
                <a:r>
                  <a:rPr sz="2800"/>
                  <a:t> or a </a:t>
                </a:r>
                <a:r>
                  <a:rPr sz="2800" b="1"/>
                  <a:t>failure</a:t>
                </a:r>
                <a:r>
                  <a:rPr sz="2800"/>
                  <a:t>. Note that this means that the population is of a </a:t>
                </a:r>
                <a:r>
                  <a:rPr sz="2800" b="1"/>
                  <a:t>known</a:t>
                </a:r>
                <a:r>
                  <a:rPr sz="2800"/>
                  <a:t> size.</a:t>
                </a:r>
              </a:p>
              <a:p>
                <a:pPr marL="514350" indent="-514350">
                  <a:buFont typeface="+mj-lt"/>
                  <a:buAutoNum type="arabicPeriod" startAt="2"/>
                  <a:defRPr sz="2800"/>
                </a:pPr>
                <a:r>
                  <a:t>​</a:t>
                </a:r>
                <a:r>
                  <a:rPr sz="2800"/>
                  <a:t>The experiment consists of </a:t>
                </a:r>
                <a14:m>
                  <m:oMath xmlns:m="http://schemas.openxmlformats.org/officeDocument/2006/math">
                    <m:r>
                      <a:rPr>
                        <a:latin typeface="Cambria Math" panose="02040503050406030204" pitchFamily="18" charset="0"/>
                      </a:rPr>
                      <m:t>𝑛</m:t>
                    </m:r>
                  </m:oMath>
                </a14:m>
                <a:r>
                  <a:rPr sz="2800"/>
                  <a:t> trials.</a:t>
                </a:r>
              </a:p>
              <a:p>
                <a:pPr marL="514350" indent="-514350">
                  <a:buFont typeface="+mj-lt"/>
                  <a:buAutoNum type="arabicPeriod" startAt="3"/>
                  <a:defRPr sz="2800"/>
                </a:pPr>
                <a:r>
                  <a:t>​</a:t>
                </a:r>
                <a:r>
                  <a:rPr sz="2800"/>
                  <a:t>The total number of possible successes in the entire population is </a:t>
                </a:r>
                <a14:m>
                  <m:oMath xmlns:m="http://schemas.openxmlformats.org/officeDocument/2006/math">
                    <m:r>
                      <a:rPr>
                        <a:latin typeface="Cambria Math" panose="02040503050406030204" pitchFamily="18" charset="0"/>
                      </a:rPr>
                      <m:t>𝑘</m:t>
                    </m:r>
                  </m:oMath>
                </a14:m>
                <a:r>
                  <a:rPr sz="2800"/>
                  <a:t>.</a:t>
                </a:r>
              </a:p>
              <a:p>
                <a:pPr marL="514350" indent="-514350">
                  <a:buFont typeface="+mj-lt"/>
                  <a:buAutoNum type="arabicPeriod" startAt="4"/>
                  <a:defRPr sz="2800"/>
                </a:pPr>
                <a:r>
                  <a:t>​</a:t>
                </a:r>
                <a:r>
                  <a:rPr sz="2800"/>
                  <a:t>The trials are dependent.</a:t>
                </a:r>
              </a:p>
              <a:p>
                <a:pPr marL="514350" indent="-514350">
                  <a:buFont typeface="+mj-lt"/>
                  <a:buAutoNum type="arabicPeriod" startAt="5"/>
                  <a:defRPr sz="2800"/>
                </a:pPr>
                <a:r>
                  <a:t>​</a:t>
                </a:r>
                <a:r>
                  <a:rPr sz="2800"/>
                  <a:t>The hypergeometric random variable, </a:t>
                </a:r>
                <a14:m>
                  <m:oMath xmlns:m="http://schemas.openxmlformats.org/officeDocument/2006/math">
                    <m:r>
                      <a:rPr>
                        <a:latin typeface="Cambria Math" panose="02040503050406030204" pitchFamily="18" charset="0"/>
                      </a:rPr>
                      <m:t>𝑋</m:t>
                    </m:r>
                  </m:oMath>
                </a14:m>
                <a:r>
                  <a:rPr sz="2800"/>
                  <a:t>, counts the number of successes in </a:t>
                </a:r>
                <a14:m>
                  <m:oMath xmlns:m="http://schemas.openxmlformats.org/officeDocument/2006/math">
                    <m:r>
                      <a:rPr>
                        <a:latin typeface="Cambria Math" panose="02040503050406030204" pitchFamily="18" charset="0"/>
                      </a:rPr>
                      <m:t>𝑛</m:t>
                    </m:r>
                  </m:oMath>
                </a14:m>
                <a:r>
                  <a:rPr sz="2800"/>
                  <a:t> trials.</a:t>
                </a:r>
              </a:p>
              <a:p>
                <a:pPr marL="514350" indent="-514350">
                  <a:buFont typeface="+mj-lt"/>
                  <a:buAutoNum type="arabicPeriod" startAt="6"/>
                  <a:defRPr sz="2800"/>
                </a:pPr>
                <a:r>
                  <a:t>​</a:t>
                </a:r>
                <a:r>
                  <a:rPr sz="2800"/>
                  <a:t>For a hypergeometric distribution, the mean is given by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𝑘</m:t>
                        </m:r>
                      </m:num>
                      <m:den>
                        <m:r>
                          <a:rPr>
                            <a:latin typeface="Cambria Math" panose="02040503050406030204" pitchFamily="18" charset="0"/>
                          </a:rPr>
                          <m:t>𝑁</m:t>
                        </m:r>
                      </m:den>
                    </m:f>
                  </m:oMath>
                </a14:m>
                <a:r>
                  <a:rPr sz="2800"/>
                  <a:t> and the variance is given by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𝑛𝑘</m:t>
                        </m:r>
                        <m:d>
                          <m:dPr>
                            <m:ctrlPr>
                              <a:rPr i="1">
                                <a:latin typeface="Cambria Math" panose="02040503050406030204" pitchFamily="18" charset="0"/>
                              </a:rPr>
                            </m:ctrlPr>
                          </m:dPr>
                          <m:e>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𝑘</m:t>
                            </m:r>
                          </m:e>
                        </m:d>
                        <m:d>
                          <m:dPr>
                            <m:ctrlPr>
                              <a:rPr i="1">
                                <a:latin typeface="Cambria Math" panose="02040503050406030204" pitchFamily="18" charset="0"/>
                              </a:rPr>
                            </m:ctrlPr>
                          </m:dPr>
                          <m:e>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𝑛</m:t>
                            </m:r>
                          </m:e>
                        </m:d>
                      </m:num>
                      <m:den>
                        <m:sSup>
                          <m:sSupPr>
                            <m:ctrlPr>
                              <a:rPr i="1">
                                <a:latin typeface="Cambria Math" panose="02040503050406030204" pitchFamily="18" charset="0"/>
                              </a:rPr>
                            </m:ctrlPr>
                          </m:sSupPr>
                          <m:e>
                            <m:r>
                              <a:rPr>
                                <a:latin typeface="Cambria Math" panose="02040503050406030204" pitchFamily="18" charset="0"/>
                              </a:rPr>
                              <m:t>𝑁</m:t>
                            </m:r>
                          </m:e>
                          <m:sup>
                            <m:r>
                              <a:rPr>
                                <a:latin typeface="Cambria Math" panose="02040503050406030204" pitchFamily="18" charset="0"/>
                              </a:rPr>
                              <m:t>2</m:t>
                            </m:r>
                          </m:sup>
                        </m:sSup>
                        <m:d>
                          <m:dPr>
                            <m:ctrlPr>
                              <a:rPr i="1">
                                <a:latin typeface="Cambria Math" panose="02040503050406030204" pitchFamily="18" charset="0"/>
                              </a:rPr>
                            </m:ctrlPr>
                          </m:dPr>
                          <m:e>
                            <m:r>
                              <a:rPr>
                                <a:latin typeface="Cambria Math" panose="02040503050406030204" pitchFamily="18" charset="0"/>
                              </a:rPr>
                              <m:t>𝑁</m:t>
                            </m:r>
                            <m:r>
                              <a:rPr>
                                <a:latin typeface="Cambria Math" panose="02040503050406030204" pitchFamily="18" charset="0"/>
                              </a:rPr>
                              <m:t>−1</m:t>
                            </m:r>
                          </m:e>
                        </m:d>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328122"/>
              </a:xfrm>
              <a:blipFill>
                <a:blip r:embed="rId2"/>
                <a:stretch>
                  <a:fillRect l="-664" t="-181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5.4.5: Calculating Hypergeometric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A produce distributor is carrying nine boxes of Granny Smith apples and eight boxes of Golden Delicious apples. If four boxes are randomly delivered to a local market, what is the probability that at least three of the boxes delivered contain Golden Delicious apples?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5.4.5: Calculating Hypergeometric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a:defRPr sz="2800"/>
                </a:pPr>
                <a:r>
                  <a:rPr sz="2800" dirty="0"/>
                  <a:t>The truck is carrying a total of </a:t>
                </a:r>
                <a14:m>
                  <m:oMath xmlns:m="http://schemas.openxmlformats.org/officeDocument/2006/math">
                    <m:r>
                      <a:rPr>
                        <a:latin typeface="Cambria Math" panose="02040503050406030204" pitchFamily="18" charset="0"/>
                      </a:rPr>
                      <m:t>9+8=17</m:t>
                    </m:r>
                  </m:oMath>
                </a14:m>
                <a:r>
                  <a:rPr sz="2800" dirty="0"/>
                  <a:t> boxes, which means that the entire population contains </a:t>
                </a:r>
                <a14:m>
                  <m:oMath xmlns:m="http://schemas.openxmlformats.org/officeDocument/2006/math">
                    <m:r>
                      <a:rPr>
                        <a:latin typeface="Cambria Math" panose="02040503050406030204" pitchFamily="18" charset="0"/>
                      </a:rPr>
                      <m:t>𝑁</m:t>
                    </m:r>
                    <m:r>
                      <a:rPr>
                        <a:latin typeface="Cambria Math" panose="02040503050406030204" pitchFamily="18" charset="0"/>
                      </a:rPr>
                      <m:t>=17</m:t>
                    </m:r>
                  </m:oMath>
                </a14:m>
                <a:r>
                  <a:rPr sz="2800" dirty="0"/>
                  <a:t> boxes. Four of these boxes are actually delivered, so </a:t>
                </a:r>
                <a14:m>
                  <m:oMath xmlns:m="http://schemas.openxmlformats.org/officeDocument/2006/math">
                    <m:r>
                      <a:rPr>
                        <a:latin typeface="Cambria Math" panose="02040503050406030204" pitchFamily="18" charset="0"/>
                      </a:rPr>
                      <m:t>𝑛</m:t>
                    </m:r>
                    <m:r>
                      <a:rPr>
                        <a:latin typeface="Cambria Math" panose="02040503050406030204" pitchFamily="18" charset="0"/>
                      </a:rPr>
                      <m:t>=4</m:t>
                    </m:r>
                  </m:oMath>
                </a14:m>
                <a:r>
                  <a:rPr sz="2800" dirty="0"/>
                  <a:t>. Note that the boxes being delivered are chosen without replacement; thus these are dependent trials. For each trial, there are two possible outcomes: either the box delivered contains Granny Smith apples or it contains Golden Delicious apples. We will consider a box of Golden Delicious apples to be a success, and there are </a:t>
                </a:r>
                <a14:m>
                  <m:oMath xmlns:m="http://schemas.openxmlformats.org/officeDocument/2006/math">
                    <m:r>
                      <a:rPr>
                        <a:latin typeface="Cambria Math" panose="02040503050406030204" pitchFamily="18" charset="0"/>
                      </a:rPr>
                      <m:t>𝑘</m:t>
                    </m:r>
                    <m:r>
                      <a:rPr>
                        <a:latin typeface="Cambria Math" panose="02040503050406030204" pitchFamily="18" charset="0"/>
                      </a:rPr>
                      <m:t>=8</m:t>
                    </m:r>
                  </m:oMath>
                </a14:m>
                <a:r>
                  <a:rPr sz="2800" dirty="0"/>
                  <a:t> successes in the entire population. Thus, we can conclude that this process meets the criteria for a hypergeometric distribution. Let </a:t>
                </a:r>
                <a14:m>
                  <m:oMath xmlns:m="http://schemas.openxmlformats.org/officeDocument/2006/math">
                    <m:r>
                      <a:rPr>
                        <a:latin typeface="Cambria Math" panose="02040503050406030204" pitchFamily="18" charset="0"/>
                      </a:rPr>
                      <m:t>𝑋</m:t>
                    </m:r>
                  </m:oMath>
                </a14:m>
                <a:r>
                  <a:rPr sz="2800" dirty="0"/>
                  <a:t> be the number of boxes of Golden Delicious apples out of the four boxes delivered. We want to calculate the probability that </a:t>
                </a:r>
                <a:r>
                  <a:rPr sz="2800" b="1" dirty="0"/>
                  <a:t>at least three</a:t>
                </a:r>
                <a:r>
                  <a:rPr sz="2800" dirty="0"/>
                  <a:t> successes occur, so we want to find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oMath>
                </a14:m>
                <a:r>
                  <a:rPr sz="2800" dirty="0"/>
                  <a:t>. However, if at least three of the four boxes delivered are successes, then it is possible that either three or four successes occur.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r="-170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5.4.5: Calculating Hypergeometric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r>
                  <a:rPr sz="2800" dirty="0"/>
                  <a:t>We then have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17−8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4−3</m:t>
                                      </m:r>
                                    </m:sub>
                                  </m:sSub>
                                </m:e>
                              </m:sPre>
                            </m:e>
                          </m:d>
                        </m:num>
                        <m:den>
                          <m:sPre>
                            <m:sPrePr>
                              <m:ctrlPr>
                                <a:rPr i="1">
                                  <a:latin typeface="Cambria Math" panose="02040503050406030204" pitchFamily="18" charset="0"/>
                                </a:rPr>
                              </m:ctrlPr>
                            </m:sPrePr>
                            <m:sub>
                              <m:r>
                                <a:rPr>
                                  <a:latin typeface="Cambria Math" panose="02040503050406030204" pitchFamily="18" charset="0"/>
                                </a:rPr>
                                <m:t>17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m:t>
                                  </m:r>
                                </m:sub>
                              </m:sSub>
                            </m:e>
                          </m:sPre>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17−8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4−4</m:t>
                                      </m:r>
                                    </m:sub>
                                  </m:sSub>
                                </m:e>
                              </m:sPre>
                            </m:e>
                          </m:d>
                        </m:num>
                        <m:den>
                          <m:sPre>
                            <m:sPrePr>
                              <m:ctrlPr>
                                <a:rPr i="1">
                                  <a:latin typeface="Cambria Math" panose="02040503050406030204" pitchFamily="18" charset="0"/>
                                </a:rPr>
                              </m:ctrlPr>
                            </m:sPrePr>
                            <m:sub>
                              <m:r>
                                <a:rPr>
                                  <a:latin typeface="Cambria Math" panose="02040503050406030204" pitchFamily="18" charset="0"/>
                                </a:rPr>
                                <m:t>17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m:t>
                                  </m:r>
                                </m:sub>
                              </m:sSub>
                            </m:e>
                          </m:sPre>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9</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e>
                              </m:sPre>
                            </m:e>
                          </m:d>
                        </m:num>
                        <m:den>
                          <m:sPre>
                            <m:sPrePr>
                              <m:ctrlPr>
                                <a:rPr i="1">
                                  <a:latin typeface="Cambria Math" panose="02040503050406030204" pitchFamily="18" charset="0"/>
                                </a:rPr>
                              </m:ctrlPr>
                            </m:sPrePr>
                            <m:sub>
                              <m:r>
                                <a:rPr>
                                  <a:latin typeface="Cambria Math" panose="02040503050406030204" pitchFamily="18" charset="0"/>
                                </a:rPr>
                                <m:t>17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m:t>
                                  </m:r>
                                </m:sub>
                              </m:sSub>
                            </m:e>
                          </m:sPre>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9</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0</m:t>
                                      </m:r>
                                    </m:sub>
                                  </m:sSub>
                                </m:e>
                              </m:sPre>
                            </m:e>
                          </m:d>
                        </m:num>
                        <m:den>
                          <m:sPre>
                            <m:sPrePr>
                              <m:ctrlPr>
                                <a:rPr i="1">
                                  <a:latin typeface="Cambria Math" panose="02040503050406030204" pitchFamily="18" charset="0"/>
                                </a:rPr>
                              </m:ctrlPr>
                            </m:sPrePr>
                            <m:sub>
                              <m:r>
                                <a:rPr>
                                  <a:latin typeface="Cambria Math" panose="02040503050406030204" pitchFamily="18" charset="0"/>
                                </a:rPr>
                                <m:t>17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4</m:t>
                                  </m:r>
                                </m:sub>
                              </m:sSub>
                            </m:e>
                          </m:sPre>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56</m:t>
                              </m:r>
                            </m:e>
                          </m:d>
                          <m:d>
                            <m:dPr>
                              <m:ctrlPr>
                                <a:rPr i="1">
                                  <a:latin typeface="Cambria Math" panose="02040503050406030204" pitchFamily="18" charset="0"/>
                                </a:rPr>
                              </m:ctrlPr>
                            </m:dPr>
                            <m:e>
                              <m:r>
                                <a:rPr>
                                  <a:latin typeface="Cambria Math" panose="02040503050406030204" pitchFamily="18" charset="0"/>
                                </a:rPr>
                                <m:t>9</m:t>
                              </m:r>
                            </m:e>
                          </m:d>
                        </m:num>
                        <m:den>
                          <m:r>
                            <a:rPr>
                              <a:latin typeface="Cambria Math" panose="02040503050406030204" pitchFamily="18" charset="0"/>
                            </a:rPr>
                            <m:t>2380</m:t>
                          </m:r>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70</m:t>
                              </m:r>
                            </m:e>
                          </m:d>
                          <m:d>
                            <m:dPr>
                              <m:ctrlPr>
                                <a:rPr i="1">
                                  <a:latin typeface="Cambria Math" panose="02040503050406030204" pitchFamily="18" charset="0"/>
                                </a:rPr>
                              </m:ctrlPr>
                            </m:dPr>
                            <m:e>
                              <m:r>
                                <a:rPr>
                                  <a:latin typeface="Cambria Math" panose="02040503050406030204" pitchFamily="18" charset="0"/>
                                </a:rPr>
                                <m:t>1</m:t>
                              </m:r>
                            </m:e>
                          </m:d>
                        </m:num>
                        <m:den>
                          <m:r>
                            <a:rPr>
                              <a:latin typeface="Cambria Math" panose="02040503050406030204" pitchFamily="18" charset="0"/>
                            </a:rPr>
                            <m:t>2380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≈0.2412</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83887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5.4.5: Calculating Hypergeometric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pPr>
                  <a:defRPr b="1"/>
                </a:pPr>
                <a:r>
                  <a:rPr sz="2800" dirty="0"/>
                  <a:t>Microsoft Excel:</a:t>
                </a:r>
              </a:p>
              <a:p>
                <a:pPr>
                  <a:defRPr sz="2800"/>
                </a:pPr>
                <a:r>
                  <a:rPr sz="2800" dirty="0"/>
                  <a:t>Using Microsoft Excel, we can find cumulative probabilities. Let's use the fact that since </a:t>
                </a:r>
                <a14:m>
                  <m:oMath xmlns:m="http://schemas.openxmlformats.org/officeDocument/2006/math">
                    <m:r>
                      <a:rPr>
                        <a:latin typeface="Cambria Math" panose="02040503050406030204" pitchFamily="18" charset="0"/>
                      </a:rPr>
                      <m:t>𝑥</m:t>
                    </m:r>
                  </m:oMath>
                </a14:m>
                <a:r>
                  <a:rPr sz="2800" dirty="0"/>
                  <a:t> must be a whole number for this distribution,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&lt;3</m:t>
                            </m:r>
                          </m:e>
                        </m:d>
                      </m:e>
                    </m:func>
                    <m:r>
                      <a:rPr>
                        <a:latin typeface="Cambria Math" panose="02040503050406030204" pitchFamily="18" charset="0"/>
                      </a:rPr>
                      <m:t>=1−</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oMath>
                </a14:m>
                <a:r>
                  <a:rPr sz="2800" dirty="0"/>
                  <a:t>. Use the formula </a:t>
                </a:r>
                <a:r>
                  <a:rPr sz="2800" b="1" dirty="0"/>
                  <a:t>=HYPGEOM.DIST(</a:t>
                </a:r>
                <a:r>
                  <a:rPr sz="2800" b="1" dirty="0" err="1"/>
                  <a:t>sample_s,number_sample,population_s,number_pop,cumulative</a:t>
                </a:r>
                <a:r>
                  <a:rPr sz="2800" b="1" dirty="0"/>
                  <a:t>)</a:t>
                </a:r>
                <a:r>
                  <a:rPr sz="2800" dirty="0"/>
                  <a:t>, with the following values:</a:t>
                </a:r>
              </a:p>
              <a:p>
                <a:pPr>
                  <a:defRPr sz="2800"/>
                </a:pPr>
                <a:r>
                  <a:rPr sz="2800" b="1" dirty="0" err="1"/>
                  <a:t>sample_s</a:t>
                </a:r>
                <a:r>
                  <a:rPr sz="2800" dirty="0"/>
                  <a:t> is the number of successes in the sample,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a:t>
                </a:r>
              </a:p>
              <a:p>
                <a:pPr>
                  <a:defRPr sz="2800"/>
                </a:pPr>
                <a:r>
                  <a:rPr sz="2800" b="1" dirty="0" err="1"/>
                  <a:t>number_sample</a:t>
                </a:r>
                <a:r>
                  <a:rPr sz="2800" dirty="0"/>
                  <a:t> is the number in the sample, or the number of trials, </a:t>
                </a:r>
                <a14:m>
                  <m:oMath xmlns:m="http://schemas.openxmlformats.org/officeDocument/2006/math">
                    <m:r>
                      <a:rPr>
                        <a:latin typeface="Cambria Math" panose="02040503050406030204" pitchFamily="18" charset="0"/>
                      </a:rPr>
                      <m:t>𝑛</m:t>
                    </m:r>
                    <m:r>
                      <a:rPr>
                        <a:latin typeface="Cambria Math" panose="02040503050406030204" pitchFamily="18" charset="0"/>
                      </a:rPr>
                      <m:t>=4</m:t>
                    </m:r>
                  </m:oMath>
                </a14:m>
                <a:r>
                  <a:rPr sz="2800" dirty="0"/>
                  <a:t>.</a:t>
                </a:r>
              </a:p>
              <a:p>
                <a:pPr>
                  <a:defRPr sz="2800"/>
                </a:pPr>
                <a:r>
                  <a:rPr sz="2800" b="1" dirty="0" err="1"/>
                  <a:t>population_s</a:t>
                </a:r>
                <a:r>
                  <a:rPr sz="2800" dirty="0"/>
                  <a:t> is the number of successes in the population, </a:t>
                </a:r>
                <a14:m>
                  <m:oMath xmlns:m="http://schemas.openxmlformats.org/officeDocument/2006/math">
                    <m:r>
                      <a:rPr>
                        <a:latin typeface="Cambria Math" panose="02040503050406030204" pitchFamily="18" charset="0"/>
                      </a:rPr>
                      <m:t>𝑘</m:t>
                    </m:r>
                    <m:r>
                      <a:rPr>
                        <a:latin typeface="Cambria Math" panose="02040503050406030204" pitchFamily="18" charset="0"/>
                      </a:rPr>
                      <m:t>=8</m:t>
                    </m:r>
                  </m:oMath>
                </a14:m>
                <a:r>
                  <a:rPr sz="2800" dirty="0"/>
                  <a:t>.</a:t>
                </a:r>
              </a:p>
              <a:p>
                <a:pPr>
                  <a:defRPr sz="2800"/>
                </a:pPr>
                <a:r>
                  <a:rPr sz="2800" b="1" dirty="0" err="1"/>
                  <a:t>number_pop</a:t>
                </a:r>
                <a:r>
                  <a:rPr sz="2800" dirty="0"/>
                  <a:t> is the number in the population, </a:t>
                </a:r>
                <a14:m>
                  <m:oMath xmlns:m="http://schemas.openxmlformats.org/officeDocument/2006/math">
                    <m:r>
                      <a:rPr>
                        <a:latin typeface="Cambria Math" panose="02040503050406030204" pitchFamily="18" charset="0"/>
                      </a:rPr>
                      <m:t>𝑁</m:t>
                    </m:r>
                    <m:r>
                      <a:rPr>
                        <a:latin typeface="Cambria Math" panose="02040503050406030204" pitchFamily="18" charset="0"/>
                      </a:rPr>
                      <m:t>=17</m:t>
                    </m:r>
                  </m:oMath>
                </a14:m>
                <a:r>
                  <a:rPr sz="2800" dirty="0"/>
                  <a:t>.</a:t>
                </a:r>
              </a:p>
              <a:p>
                <a:pPr>
                  <a:defRPr sz="2800"/>
                </a:pPr>
                <a:r>
                  <a:rPr sz="2800" b="1" dirty="0"/>
                  <a:t>cumulative</a:t>
                </a:r>
                <a:r>
                  <a:rPr sz="2800" dirty="0"/>
                  <a:t> is </a:t>
                </a:r>
                <a:r>
                  <a:rPr sz="2800" b="1" dirty="0"/>
                  <a:t>TRUE</a:t>
                </a:r>
                <a:r>
                  <a:rPr sz="2800" dirty="0"/>
                  <a:t> if you want to use the cumulative distribution or </a:t>
                </a:r>
                <a:r>
                  <a:rPr sz="2800" b="1" dirty="0"/>
                  <a:t>FALSE</a:t>
                </a:r>
                <a:r>
                  <a:rPr sz="2800" dirty="0"/>
                  <a:t> if you do not. Since we want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oMath>
                </a14:m>
                <a:r>
                  <a:rPr sz="2800" dirty="0"/>
                  <a:t>, then we want to use the cumulative distribution, so </a:t>
                </a:r>
                <a:r>
                  <a:rPr sz="2800" b="1" dirty="0"/>
                  <a:t>TRUE</a:t>
                </a:r>
                <a:r>
                  <a:rPr sz="2800" dirty="0"/>
                  <a:t>. Therefore, we enter the formula into Microsoft Excel as follows,</a:t>
                </a:r>
              </a:p>
              <a:p>
                <a:r>
                  <a:rPr sz="2800" b="1" dirty="0"/>
                  <a:t>=1-HYPGEOM.DIST(2,4,8,17,TRUE)</a:t>
                </a:r>
              </a:p>
              <a:p>
                <a:pPr>
                  <a:defRPr sz="2800"/>
                </a:pPr>
                <a:r>
                  <a:rPr sz="2800" dirty="0"/>
                  <a:t> </a:t>
                </a:r>
                <a14:m>
                  <m:oMath xmlns:m="http://schemas.openxmlformats.org/officeDocument/2006/math">
                    <m:r>
                      <a:rPr>
                        <a:latin typeface="Cambria Math" panose="02040503050406030204" pitchFamily="18" charset="0"/>
                      </a:rPr>
                      <m:t>≈0.2412</m:t>
                    </m:r>
                  </m:oMath>
                </a14:m>
                <a:r>
                  <a:rPr sz="2800" dirty="0"/>
                  <a:t>.</a:t>
                </a:r>
              </a:p>
              <a:p>
                <a:pPr>
                  <a:defRPr sz="2800"/>
                </a:pPr>
                <a:r>
                  <a:rPr sz="2800" dirty="0"/>
                  <a:t>The probability that at least three boxes of Golden Delicious apples are delivered to the market is </a:t>
                </a:r>
                <a14:m>
                  <m:oMath xmlns:m="http://schemas.openxmlformats.org/officeDocument/2006/math">
                    <m:r>
                      <a:rPr>
                        <a:latin typeface="Cambria Math" panose="02040503050406030204" pitchFamily="18" charset="0"/>
                      </a:rPr>
                      <m:t>24.12%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593" t="-1718" r="-296"/>
                </a:stretch>
              </a:blipFill>
            </p:spPr>
            <p:txBody>
              <a:bodyPr/>
              <a:lstStyle/>
              <a:p>
                <a:r>
                  <a:rPr lang="en-US">
                    <a:noFill/>
                  </a:rPr>
                  <a:t> </a:t>
                </a:r>
              </a:p>
            </p:txBody>
          </p:sp>
        </mc:Fallback>
      </mc:AlternateContent>
    </p:spTree>
    <p:extLst>
      <p:ext uri="{BB962C8B-B14F-4D97-AF65-F5344CB8AC3E}">
        <p14:creationId xmlns:p14="http://schemas.microsoft.com/office/powerpoint/2010/main" val="384445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5.4.6: Determining Which Discrete Probability Distribution to Use</a:t>
            </a:r>
          </a:p>
        </p:txBody>
      </p:sp>
      <p:sp>
        <p:nvSpPr>
          <p:cNvPr id="3" name="Text Placeholder 2"/>
          <p:cNvSpPr>
            <a:spLocks noGrp="1"/>
          </p:cNvSpPr>
          <p:nvPr>
            <p:ph type="body" sz="quarter" idx="10"/>
          </p:nvPr>
        </p:nvSpPr>
        <p:spPr/>
        <p:txBody>
          <a:bodyPr>
            <a:normAutofit/>
          </a:bodyPr>
          <a:lstStyle/>
          <a:p>
            <a:r>
              <a:rPr sz="2800"/>
              <a:t>For each scenario, determine the discrete probability distribution that should be used.</a:t>
            </a:r>
          </a:p>
          <a:p>
            <a:pPr marL="514350" indent="-514350">
              <a:buFont typeface="+mj-lt"/>
              <a:buAutoNum type="alphaLcPeriod"/>
              <a:defRPr sz="2800"/>
            </a:pPr>
            <a:r>
              <a:t>​</a:t>
            </a:r>
            <a:r>
              <a:rPr sz="2800"/>
              <a:t>Based on data from an online search provider, a new company believes that its website is viewed </a:t>
            </a:r>
            <a:r>
              <a:rPr sz="2800">
                <a:latin typeface="Cambria Math"/>
              </a:rPr>
              <a:t>1500</a:t>
            </a:r>
            <a:r>
              <a:rPr sz="2800"/>
              <a:t> times a week. What is the probability that in the next four weeks, the company's website will be viewed more than </a:t>
            </a:r>
            <a:r>
              <a:rPr sz="2800">
                <a:latin typeface="Cambria Math"/>
              </a:rPr>
              <a:t>5000</a:t>
            </a:r>
            <a:r>
              <a:rPr sz="2800"/>
              <a:t> times?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5.4.6: Determining Which Discrete Probability Distribution to Use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Assume that the proportions of in-state and out-of-state applicants to the state university has remained constant for the last several years, and that </a:t>
                </a:r>
                <a14:m>
                  <m:oMath xmlns:m="http://schemas.openxmlformats.org/officeDocument/2006/math">
                    <m:r>
                      <a:rPr>
                        <a:latin typeface="Cambria Math" panose="02040503050406030204" pitchFamily="18" charset="0"/>
                      </a:rPr>
                      <m:t>58%</m:t>
                    </m:r>
                  </m:oMath>
                </a14:m>
                <a:r>
                  <a:rPr sz="2800"/>
                  <a:t> of applicants are in-state residents and </a:t>
                </a:r>
                <a14:m>
                  <m:oMath xmlns:m="http://schemas.openxmlformats.org/officeDocument/2006/math">
                    <m:r>
                      <a:rPr>
                        <a:latin typeface="Cambria Math" panose="02040503050406030204" pitchFamily="18" charset="0"/>
                      </a:rPr>
                      <m:t>42%</m:t>
                    </m:r>
                  </m:oMath>
                </a14:m>
                <a:r>
                  <a:rPr sz="2800"/>
                  <a:t> are not in-state. What is the probability that of the next </a:t>
                </a:r>
                <a:r>
                  <a:rPr sz="2800">
                    <a:latin typeface="Cambria Math"/>
                  </a:rPr>
                  <a:t>250</a:t>
                </a:r>
                <a:r>
                  <a:rPr sz="2800"/>
                  <a:t> applicants, no more than </a:t>
                </a:r>
                <a:r>
                  <a:rPr sz="2800">
                    <a:latin typeface="Cambria Math"/>
                  </a:rPr>
                  <a:t>100</a:t>
                </a:r>
                <a:r>
                  <a:rPr sz="2800"/>
                  <a:t> of them are in-state?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5.4.6: Determining Which Discrete Probability Distribution to Use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Of the </a:t>
                </a:r>
                <a:r>
                  <a:rPr sz="2800">
                    <a:latin typeface="Cambria Math"/>
                  </a:rPr>
                  <a:t>500</a:t>
                </a:r>
                <a:r>
                  <a:rPr sz="2800"/>
                  <a:t> programs printed for the University Opera, several contain coupons for the local coffee shop. Of these coupons, </a:t>
                </a:r>
                <a:r>
                  <a:rPr sz="2800">
                    <a:latin typeface="Cambria Math"/>
                  </a:rPr>
                  <a:t>100</a:t>
                </a:r>
                <a:r>
                  <a:rPr sz="2800"/>
                  <a:t> are </a:t>
                </a:r>
                <a14:m>
                  <m:oMath xmlns:m="http://schemas.openxmlformats.org/officeDocument/2006/math">
                    <m:r>
                      <a:rPr>
                        <a:latin typeface="Cambria Math" panose="02040503050406030204" pitchFamily="18" charset="0"/>
                      </a:rPr>
                      <m:t>$1</m:t>
                    </m:r>
                  </m:oMath>
                </a14:m>
                <a:r>
                  <a:rPr sz="2800"/>
                  <a:t>-off coupons and </a:t>
                </a:r>
                <a:r>
                  <a:rPr sz="2800">
                    <a:latin typeface="Cambria Math"/>
                  </a:rPr>
                  <a:t>50</a:t>
                </a:r>
                <a:r>
                  <a:rPr sz="2800"/>
                  <a:t> are for a free latte. Assuming that the different coupons are randomly disbursed throughout the programs, what is the probability that the first </a:t>
                </a:r>
                <a:r>
                  <a:rPr sz="2800">
                    <a:latin typeface="Cambria Math"/>
                  </a:rPr>
                  <a:t>50</a:t>
                </a:r>
                <a:r>
                  <a:rPr sz="2800"/>
                  <a:t> programs that are handed out each contain a coupon for the coffee shop?</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155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5.4.6: Determining Which Discrete Probability Distribution to Use (cont.)</a:t>
            </a:r>
          </a:p>
        </p:txBody>
      </p:sp>
      <p:sp>
        <p:nvSpPr>
          <p:cNvPr id="3" name="Text Placeholder 2"/>
          <p:cNvSpPr>
            <a:spLocks noGrp="1"/>
          </p:cNvSpPr>
          <p:nvPr>
            <p:ph type="body" sz="quarter" idx="10"/>
          </p:nvPr>
        </p:nvSpPr>
        <p:spPr/>
        <p:txBody>
          <a:bodyPr>
            <a:normAutofit fontScale="92500"/>
          </a:bodyPr>
          <a:lstStyle/>
          <a:p>
            <a:r>
              <a:rPr sz="2800" b="1"/>
              <a:t>Solution</a:t>
            </a:r>
          </a:p>
          <a:p>
            <a:pPr marL="514350" indent="-514350">
              <a:buFont typeface="+mj-lt"/>
              <a:buAutoNum type="alphaLcPeriod"/>
              <a:defRPr sz="2800"/>
            </a:pPr>
            <a:r>
              <a:t>​</a:t>
            </a:r>
            <a:r>
              <a:rPr sz="2800"/>
              <a:t>In this scenario, there is not a fixed number of trials. We are counting the number of times the website is viewed in a given period of time. In a fixed number of trials, a precise number of people would report either looking at the website or not looking at the website. Furthermore, the fact that one person chooses to access the website does not affect the probability of another person accessing the website. Therefore, this is a scenario with an unknown number of independent trials where successes occur in a given interval. A Poisson distribution should be used.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5.4.6: Determining Which Discrete Probability Distribution to Use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In this scenario, there is a fixed number of trials, namely </a:t>
                </a:r>
                <a14:m>
                  <m:oMath xmlns:m="http://schemas.openxmlformats.org/officeDocument/2006/math">
                    <m:r>
                      <a:rPr>
                        <a:latin typeface="Cambria Math" panose="02040503050406030204" pitchFamily="18" charset="0"/>
                      </a:rPr>
                      <m:t>𝑛</m:t>
                    </m:r>
                    <m:r>
                      <a:rPr>
                        <a:latin typeface="Cambria Math" panose="02040503050406030204" pitchFamily="18" charset="0"/>
                      </a:rPr>
                      <m:t>=250</m:t>
                    </m:r>
                  </m:oMath>
                </a14:m>
                <a:r>
                  <a:rPr sz="2800"/>
                  <a:t>. These trials are independent since where one applicant lives does not affect where the next applicant lives. For each applicant, there are only two possible outcomes for where the applicant lives: in-state or not in-state. Thus, a binomial distribution should be used.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2"/>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5.4.6: Determining Which Discrete Probability Distribution to Use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In the last scenario, there is a fixed number of trials, namely </a:t>
                </a:r>
                <a14:m>
                  <m:oMath xmlns:m="http://schemas.openxmlformats.org/officeDocument/2006/math">
                    <m:r>
                      <a:rPr>
                        <a:latin typeface="Cambria Math" panose="02040503050406030204" pitchFamily="18" charset="0"/>
                      </a:rPr>
                      <m:t>𝑛</m:t>
                    </m:r>
                    <m:r>
                      <a:rPr>
                        <a:latin typeface="Cambria Math" panose="02040503050406030204" pitchFamily="18" charset="0"/>
                      </a:rPr>
                      <m:t>=50</m:t>
                    </m:r>
                  </m:oMath>
                </a14:m>
                <a:r>
                  <a:rPr sz="2800"/>
                  <a:t>. However, these trials are dependent since the probability of getting a coupon changes with each program that is handed out. With a fixed number of dependent trials, use a hypergeometric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85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594322"/>
              </a:xfrm>
            </p:spPr>
            <p:txBody>
              <a:bodyPr>
                <a:normAutofit/>
              </a:bodyPr>
              <a:lstStyle/>
              <a:p>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a:rPr>
                                <a:latin typeface="Cambria Math" panose="02040503050406030204" pitchFamily="18" charset="0"/>
                              </a:rPr>
                              <m:t>𝑋</m:t>
                            </m:r>
                          </m:e>
                        </m:d>
                      </m:e>
                    </m:func>
                    <m:r>
                      <a:rPr>
                        <a:latin typeface="Cambria Math" panose="02040503050406030204" pitchFamily="18" charset="0"/>
                      </a:rPr>
                      <m:t>=</m:t>
                    </m:r>
                    <m:r>
                      <a:rPr>
                        <a:latin typeface="Cambria Math" panose="02040503050406030204" pitchFamily="18" charset="0"/>
                      </a:rPr>
                      <m:t>𝜇</m:t>
                    </m:r>
                  </m:oMath>
                </a14:m>
                <a:r>
                  <a:rPr sz="2800"/>
                  <a:t> for a random variable </a:t>
                </a:r>
                <a14:m>
                  <m:oMath xmlns:m="http://schemas.openxmlformats.org/officeDocument/2006/math">
                    <m:r>
                      <a:rPr>
                        <a:latin typeface="Cambria Math" panose="02040503050406030204" pitchFamily="18" charset="0"/>
                      </a:rPr>
                      <m:t>𝑋</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594322"/>
              </a:xfrm>
              <a:blipFill>
                <a:blip r:embed="rId2"/>
                <a:stretch>
                  <a:fillRect t="-7843" b="-13725"/>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5.4.1: Finding the Mean and Variance of a Hypergeometric Distribution</a:t>
            </a:r>
          </a:p>
        </p:txBody>
      </p:sp>
      <p:sp>
        <p:nvSpPr>
          <p:cNvPr id="3" name="Text Placeholder 2"/>
          <p:cNvSpPr>
            <a:spLocks noGrp="1"/>
          </p:cNvSpPr>
          <p:nvPr>
            <p:ph type="body" sz="quarter" idx="10"/>
          </p:nvPr>
        </p:nvSpPr>
        <p:spPr/>
        <p:txBody>
          <a:bodyPr>
            <a:normAutofit/>
          </a:bodyPr>
          <a:lstStyle/>
          <a:p>
            <a:r>
              <a:rPr sz="2800"/>
              <a:t>You bring a cooler full of soft drinks to a football tailgate party. You have packed </a:t>
            </a:r>
            <a:r>
              <a:rPr sz="2800">
                <a:latin typeface="Cambria Math"/>
              </a:rPr>
              <a:t>12</a:t>
            </a:r>
            <a:r>
              <a:rPr sz="2800"/>
              <a:t> cans of regular soda and </a:t>
            </a:r>
            <a:r>
              <a:rPr sz="2800">
                <a:latin typeface="Cambria Math"/>
              </a:rPr>
              <a:t>6</a:t>
            </a:r>
            <a:r>
              <a:rPr sz="2800"/>
              <a:t> cans of diet soda scattered randomly throughout the cooler. Suppose you grab </a:t>
            </a:r>
            <a:r>
              <a:rPr sz="2800">
                <a:latin typeface="Cambria Math"/>
              </a:rPr>
              <a:t>3</a:t>
            </a:r>
            <a:r>
              <a:rPr sz="2800"/>
              <a:t> drinks for your friends without looking.</a:t>
            </a:r>
          </a:p>
          <a:p>
            <a:pPr marL="514350" indent="-514350">
              <a:buFont typeface="+mj-lt"/>
              <a:buAutoNum type="alphaLcPeriod"/>
              <a:defRPr sz="2800"/>
            </a:pPr>
            <a:r>
              <a:t>​</a:t>
            </a:r>
            <a:r>
              <a:rPr sz="2800"/>
              <a:t>What is the average number of diet sodas that you would grab?</a:t>
            </a:r>
          </a:p>
          <a:p>
            <a:pPr marL="514350" indent="-514350">
              <a:buFont typeface="+mj-lt"/>
              <a:buAutoNum type="alphaLcPeriod" startAt="2"/>
              <a:defRPr sz="2800"/>
            </a:pPr>
            <a:r>
              <a:t>​</a:t>
            </a:r>
            <a:r>
              <a:rPr sz="2800"/>
              <a:t>What is the variance of this hypergeometric distribution?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5.4.1: Finding the Mean and Variance of a Hypergeometric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Notice that this is a hypergeometric distribution because you are selecting from a finite population without replacement. That is, the drink you pull out first affects the probability of which drink you will pull out second. We now need to determine all of the necessary variables. There are </a:t>
                </a:r>
                <a14:m>
                  <m:oMath xmlns:m="http://schemas.openxmlformats.org/officeDocument/2006/math">
                    <m:r>
                      <a:rPr>
                        <a:latin typeface="Cambria Math" panose="02040503050406030204" pitchFamily="18" charset="0"/>
                      </a:rPr>
                      <m:t>12+6=18</m:t>
                    </m:r>
                  </m:oMath>
                </a14:m>
                <a:r>
                  <a:rPr sz="2800" dirty="0"/>
                  <a:t> drinks in the cooler, so the entire population size is </a:t>
                </a:r>
                <a14:m>
                  <m:oMath xmlns:m="http://schemas.openxmlformats.org/officeDocument/2006/math">
                    <m:r>
                      <a:rPr>
                        <a:latin typeface="Cambria Math" panose="02040503050406030204" pitchFamily="18" charset="0"/>
                      </a:rPr>
                      <m:t>𝑁</m:t>
                    </m:r>
                    <m:r>
                      <a:rPr>
                        <a:latin typeface="Cambria Math" panose="02040503050406030204" pitchFamily="18" charset="0"/>
                      </a:rPr>
                      <m:t>=18</m:t>
                    </m:r>
                  </m:oMath>
                </a14:m>
                <a:r>
                  <a:rPr sz="2800" dirty="0"/>
                  <a:t>. Just </a:t>
                </a:r>
                <a:r>
                  <a:rPr sz="2800" dirty="0">
                    <a:latin typeface="Cambria Math"/>
                  </a:rPr>
                  <a:t>3</a:t>
                </a:r>
                <a:r>
                  <a:rPr sz="2800" dirty="0"/>
                  <a:t> drinks are actually taken out of the cooler, making the number of trials </a:t>
                </a:r>
                <a14:m>
                  <m:oMath xmlns:m="http://schemas.openxmlformats.org/officeDocument/2006/math">
                    <m:r>
                      <a:rPr>
                        <a:latin typeface="Cambria Math" panose="02040503050406030204" pitchFamily="18" charset="0"/>
                      </a:rPr>
                      <m:t>𝑛</m:t>
                    </m:r>
                    <m:r>
                      <a:rPr>
                        <a:latin typeface="Cambria Math" panose="02040503050406030204" pitchFamily="18" charset="0"/>
                      </a:rPr>
                      <m:t>=3</m:t>
                    </m:r>
                  </m:oMath>
                </a14:m>
                <a:r>
                  <a:rPr sz="2800" dirty="0"/>
                  <a:t>. Let </a:t>
                </a:r>
                <a14:m>
                  <m:oMath xmlns:m="http://schemas.openxmlformats.org/officeDocument/2006/math">
                    <m:r>
                      <a:rPr>
                        <a:latin typeface="Cambria Math" panose="02040503050406030204" pitchFamily="18" charset="0"/>
                      </a:rPr>
                      <m:t>𝑋</m:t>
                    </m:r>
                  </m:oMath>
                </a14:m>
                <a:r>
                  <a:rPr sz="2800" dirty="0"/>
                  <a:t> the number of diet sodas out of the </a:t>
                </a:r>
                <a:r>
                  <a:rPr sz="2800" dirty="0">
                    <a:latin typeface="Cambria Math"/>
                  </a:rPr>
                  <a:t>3</a:t>
                </a:r>
                <a:r>
                  <a:rPr sz="2800" dirty="0"/>
                  <a:t> drinks chosen. For this example, we will consider a diet soda to be a success. Because there are </a:t>
                </a:r>
                <a:r>
                  <a:rPr sz="2800" dirty="0">
                    <a:latin typeface="Cambria Math"/>
                  </a:rPr>
                  <a:t>6</a:t>
                </a:r>
                <a:r>
                  <a:rPr sz="2800" dirty="0"/>
                  <a:t> diet sodas in the cooler, there are </a:t>
                </a:r>
                <a:r>
                  <a:rPr sz="2800" dirty="0">
                    <a:latin typeface="Cambria Math"/>
                  </a:rPr>
                  <a:t>6</a:t>
                </a:r>
                <a:r>
                  <a:rPr sz="2800" dirty="0"/>
                  <a:t> successes in the entire population, so </a:t>
                </a:r>
                <a14:m>
                  <m:oMath xmlns:m="http://schemas.openxmlformats.org/officeDocument/2006/math">
                    <m:r>
                      <a:rPr>
                        <a:latin typeface="Cambria Math" panose="02040503050406030204" pitchFamily="18" charset="0"/>
                      </a:rPr>
                      <m:t>𝑘</m:t>
                    </m:r>
                    <m:r>
                      <a:rPr>
                        <a:latin typeface="Cambria Math" panose="02040503050406030204" pitchFamily="18" charset="0"/>
                      </a:rPr>
                      <m:t>=6</m:t>
                    </m:r>
                  </m:oMath>
                </a14:m>
                <a:r>
                  <a:rPr sz="2800" dirty="0"/>
                  <a:t>.</a:t>
                </a:r>
              </a:p>
              <a:p>
                <a:pPr marL="514350" indent="-514350">
                  <a:buFont typeface="+mj-lt"/>
                  <a:buAutoNum type="alphaLcPeriod"/>
                  <a:defRPr sz="2800"/>
                </a:pPr>
                <a:r>
                  <a:rPr dirty="0"/>
                  <a:t>​</a:t>
                </a:r>
                <a:r>
                  <a:rPr sz="2800" dirty="0"/>
                  <a:t>The mean of a hypergeometric distribution is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𝑘</m:t>
                        </m:r>
                      </m:num>
                      <m:den>
                        <m:r>
                          <a:rPr>
                            <a:latin typeface="Cambria Math" panose="02040503050406030204" pitchFamily="18" charset="0"/>
                          </a:rPr>
                          <m:t>𝑁</m:t>
                        </m:r>
                      </m:den>
                    </m:f>
                  </m:oMath>
                </a14:m>
                <a:r>
                  <a:rPr sz="2800" dirty="0"/>
                  <a:t>. For example, </a:t>
                </a:r>
                <a14:m>
                  <m:oMath xmlns:m="http://schemas.openxmlformats.org/officeDocument/2006/math">
                    <m:r>
                      <a:rPr>
                        <a:latin typeface="Cambria Math" panose="02040503050406030204" pitchFamily="18" charset="0"/>
                      </a:rPr>
                      <m:t>𝜇</m:t>
                    </m:r>
                    <m:r>
                      <a:rPr>
                        <a:latin typeface="Cambria Math" panose="02040503050406030204" pitchFamily="18" charset="0"/>
                      </a:rPr>
                      <m:t>=3⋅</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18</m:t>
                        </m:r>
                      </m:den>
                    </m:f>
                    <m:r>
                      <a:rPr>
                        <a:latin typeface="Cambria Math" panose="02040503050406030204" pitchFamily="18" charset="0"/>
                      </a:rPr>
                      <m:t>=1</m:t>
                    </m:r>
                  </m:oMath>
                </a14:m>
                <a:r>
                  <a:rPr sz="2800" dirty="0"/>
                  <a:t>. Thus, the average number of diet sodas that you would grab is </a:t>
                </a:r>
                <a:r>
                  <a:rPr sz="2800" dirty="0">
                    <a:latin typeface="Cambria Math"/>
                  </a:rPr>
                  <a:t>1</a:t>
                </a:r>
                <a:r>
                  <a:rPr sz="2800" dirty="0"/>
                  <a:t> diet soda.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1185" b="-171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5.4.1: Finding the Mean and Variance of a Hypergeometric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variance of a hypergeometric distribution is </a:t>
                </a:r>
                <a:br>
                  <a:rPr lang="en-US" sz="2800" dirty="0"/>
                </a:br>
                <a:r>
                  <a:rPr lang="en-US"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𝑛𝑘</m:t>
                        </m:r>
                        <m:d>
                          <m:dPr>
                            <m:ctrlPr>
                              <a:rPr i="1">
                                <a:latin typeface="Cambria Math" panose="02040503050406030204" pitchFamily="18" charset="0"/>
                              </a:rPr>
                            </m:ctrlPr>
                          </m:dPr>
                          <m:e>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𝑘</m:t>
                            </m:r>
                          </m:e>
                        </m:d>
                        <m:d>
                          <m:dPr>
                            <m:ctrlPr>
                              <a:rPr i="1">
                                <a:latin typeface="Cambria Math" panose="02040503050406030204" pitchFamily="18" charset="0"/>
                              </a:rPr>
                            </m:ctrlPr>
                          </m:dPr>
                          <m:e>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𝑛</m:t>
                            </m:r>
                          </m:e>
                        </m:d>
                      </m:num>
                      <m:den>
                        <m:sSup>
                          <m:sSupPr>
                            <m:ctrlPr>
                              <a:rPr i="1">
                                <a:latin typeface="Cambria Math" panose="02040503050406030204" pitchFamily="18" charset="0"/>
                              </a:rPr>
                            </m:ctrlPr>
                          </m:sSupPr>
                          <m:e>
                            <m:r>
                              <a:rPr>
                                <a:latin typeface="Cambria Math" panose="02040503050406030204" pitchFamily="18" charset="0"/>
                              </a:rPr>
                              <m:t>𝑁</m:t>
                            </m:r>
                          </m:e>
                          <m:sup>
                            <m:r>
                              <a:rPr>
                                <a:latin typeface="Cambria Math" panose="02040503050406030204" pitchFamily="18" charset="0"/>
                              </a:rPr>
                              <m:t>2</m:t>
                            </m:r>
                          </m:sup>
                        </m:sSup>
                        <m:d>
                          <m:dPr>
                            <m:ctrlPr>
                              <a:rPr i="1">
                                <a:latin typeface="Cambria Math" panose="02040503050406030204" pitchFamily="18" charset="0"/>
                              </a:rPr>
                            </m:ctrlPr>
                          </m:dPr>
                          <m:e>
                            <m:r>
                              <a:rPr>
                                <a:latin typeface="Cambria Math" panose="02040503050406030204" pitchFamily="18" charset="0"/>
                              </a:rPr>
                              <m:t>𝑁</m:t>
                            </m:r>
                            <m:r>
                              <a:rPr>
                                <a:latin typeface="Cambria Math" panose="02040503050406030204" pitchFamily="18" charset="0"/>
                              </a:rPr>
                              <m:t>−1</m:t>
                            </m:r>
                          </m:e>
                        </m:d>
                      </m:den>
                    </m:f>
                  </m:oMath>
                </a14:m>
                <a:r>
                  <a:rPr sz="2800" dirty="0"/>
                  <a:t>. So for this example,</a:t>
                </a:r>
                <a:br>
                  <a:rPr lang="en-US" sz="2800" dirty="0"/>
                </a:b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d>
                          <m:dPr>
                            <m:ctrlPr>
                              <a:rPr i="1">
                                <a:latin typeface="Cambria Math" panose="02040503050406030204" pitchFamily="18" charset="0"/>
                              </a:rPr>
                            </m:ctrlPr>
                          </m:dPr>
                          <m:e>
                            <m:r>
                              <a:rPr>
                                <a:latin typeface="Cambria Math" panose="02040503050406030204" pitchFamily="18" charset="0"/>
                              </a:rPr>
                              <m:t>18−6</m:t>
                            </m:r>
                          </m:e>
                        </m:d>
                        <m:d>
                          <m:dPr>
                            <m:ctrlPr>
                              <a:rPr i="1">
                                <a:latin typeface="Cambria Math" panose="02040503050406030204" pitchFamily="18" charset="0"/>
                              </a:rPr>
                            </m:ctrlPr>
                          </m:dPr>
                          <m:e>
                            <m:r>
                              <a:rPr>
                                <a:latin typeface="Cambria Math" panose="02040503050406030204" pitchFamily="18" charset="0"/>
                              </a:rPr>
                              <m:t>18−3</m:t>
                            </m:r>
                          </m:e>
                        </m:d>
                      </m:num>
                      <m:den>
                        <m:sSup>
                          <m:sSupPr>
                            <m:ctrlPr>
                              <a:rPr i="1">
                                <a:latin typeface="Cambria Math" panose="02040503050406030204" pitchFamily="18" charset="0"/>
                              </a:rPr>
                            </m:ctrlPr>
                          </m:sSupPr>
                          <m:e>
                            <m:r>
                              <a:rPr>
                                <a:latin typeface="Cambria Math" panose="02040503050406030204" pitchFamily="18" charset="0"/>
                              </a:rPr>
                              <m:t>18</m:t>
                            </m:r>
                          </m:e>
                          <m:sup>
                            <m:r>
                              <a:rPr>
                                <a:latin typeface="Cambria Math" panose="02040503050406030204" pitchFamily="18" charset="0"/>
                              </a:rPr>
                              <m:t>2</m:t>
                            </m:r>
                          </m:sup>
                        </m:sSup>
                        <m:d>
                          <m:dPr>
                            <m:ctrlPr>
                              <a:rPr i="1">
                                <a:latin typeface="Cambria Math" panose="02040503050406030204" pitchFamily="18" charset="0"/>
                              </a:rPr>
                            </m:ctrlPr>
                          </m:dPr>
                          <m:e>
                            <m:r>
                              <a:rPr>
                                <a:latin typeface="Cambria Math" panose="02040503050406030204" pitchFamily="18" charset="0"/>
                              </a:rPr>
                              <m:t>18−1</m:t>
                            </m:r>
                          </m:e>
                        </m:d>
                      </m:den>
                    </m:f>
                    <m:r>
                      <a:rPr>
                        <a:latin typeface="Cambria Math" panose="02040503050406030204" pitchFamily="18" charset="0"/>
                      </a:rPr>
                      <m:t>≈0.6</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extLst>
      <p:ext uri="{BB962C8B-B14F-4D97-AF65-F5344CB8AC3E}">
        <p14:creationId xmlns:p14="http://schemas.microsoft.com/office/powerpoint/2010/main" val="185859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Probability for a Hypergeometric 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lnSpcReduction="10000"/>
              </a:bodyPr>
              <a:lstStyle/>
              <a:p>
                <a:pPr>
                  <a:defRPr sz="2800"/>
                </a:pPr>
                <a:r>
                  <a:rPr sz="2800" dirty="0"/>
                  <a:t>For a hypergeometric random variable </a:t>
                </a:r>
                <a14:m>
                  <m:oMath xmlns:m="http://schemas.openxmlformats.org/officeDocument/2006/math">
                    <m:r>
                      <a:rPr>
                        <a:latin typeface="Cambria Math" panose="02040503050406030204" pitchFamily="18" charset="0"/>
                      </a:rPr>
                      <m:t>𝑋</m:t>
                    </m:r>
                  </m:oMath>
                </a14:m>
                <a:r>
                  <a:rPr sz="2800" dirty="0"/>
                  <a:t>, the probability of obtaining </a:t>
                </a:r>
                <a14:m>
                  <m:oMath xmlns:m="http://schemas.openxmlformats.org/officeDocument/2006/math">
                    <m:r>
                      <a:rPr>
                        <a:latin typeface="Cambria Math" panose="02040503050406030204" pitchFamily="18" charset="0"/>
                      </a:rPr>
                      <m:t>𝑥</m:t>
                    </m:r>
                  </m:oMath>
                </a14:m>
                <a:r>
                  <a:rPr sz="2800" dirty="0"/>
                  <a:t> successes in </a:t>
                </a:r>
                <a14:m>
                  <m:oMath xmlns:m="http://schemas.openxmlformats.org/officeDocument/2006/math">
                    <m:r>
                      <a:rPr>
                        <a:latin typeface="Cambria Math" panose="02040503050406030204" pitchFamily="18" charset="0"/>
                      </a:rPr>
                      <m:t>𝑛</m:t>
                    </m:r>
                  </m:oMath>
                </a14:m>
                <a:r>
                  <a:rPr sz="2800" dirty="0"/>
                  <a:t> dependent trials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𝑘</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𝑥</m:t>
                                      </m:r>
                                    </m:sub>
                                  </m:sSub>
                                </m:e>
                              </m:sPre>
                            </m:e>
                          </m:d>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𝑘</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sub>
                                  </m:sSub>
                                </m:e>
                              </m:sPre>
                            </m:e>
                          </m:d>
                        </m:num>
                        <m:den>
                          <m:d>
                            <m:dPr>
                              <m:ctrlPr>
                                <a:rPr i="1">
                                  <a:latin typeface="Cambria Math" panose="02040503050406030204" pitchFamily="18" charset="0"/>
                                </a:rPr>
                              </m:ctrlPr>
                            </m:dPr>
                            <m:e>
                              <m:sPre>
                                <m:sPrePr>
                                  <m:ctrlPr>
                                    <a:rPr i="1">
                                      <a:latin typeface="Cambria Math" panose="02040503050406030204" pitchFamily="18" charset="0"/>
                                    </a:rPr>
                                  </m:ctrlPr>
                                </m:sPrePr>
                                <m:sub>
                                  <m:r>
                                    <a:rPr>
                                      <a:latin typeface="Cambria Math" panose="02040503050406030204" pitchFamily="18" charset="0"/>
                                    </a:rPr>
                                    <m:t>𝑁</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𝑛</m:t>
                                      </m:r>
                                    </m:sub>
                                  </m:sSub>
                                </m:e>
                              </m:sPre>
                            </m:e>
                          </m:d>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𝑁</m:t>
                    </m:r>
                  </m:oMath>
                </a14:m>
                <a:r>
                  <a:rPr sz="2800" dirty="0"/>
                  <a:t> is the number of items in the entire population,</a:t>
                </a:r>
              </a:p>
              <a:p>
                <a14:m>
                  <m:oMath xmlns:m="http://schemas.openxmlformats.org/officeDocument/2006/math">
                    <m:r>
                      <a:rPr>
                        <a:latin typeface="Cambria Math" panose="02040503050406030204" pitchFamily="18" charset="0"/>
                      </a:rPr>
                      <m:t>𝑛</m:t>
                    </m:r>
                  </m:oMath>
                </a14:m>
                <a:r>
                  <a:rPr sz="2800" dirty="0"/>
                  <a:t> is the number of trials,</a:t>
                </a:r>
              </a:p>
              <a:p>
                <a14:m>
                  <m:oMath xmlns:m="http://schemas.openxmlformats.org/officeDocument/2006/math">
                    <m:r>
                      <a:rPr>
                        <a:latin typeface="Cambria Math" panose="02040503050406030204" pitchFamily="18" charset="0"/>
                      </a:rPr>
                      <m:t>𝑘</m:t>
                    </m:r>
                  </m:oMath>
                </a14:m>
                <a:r>
                  <a:rPr sz="2800" dirty="0"/>
                  <a:t> is the number of successes in the entire population, and</a:t>
                </a:r>
              </a:p>
              <a:p>
                <a14:m>
                  <m:oMath xmlns:m="http://schemas.openxmlformats.org/officeDocument/2006/math">
                    <m:r>
                      <a:rPr>
                        <a:latin typeface="Cambria Math" panose="02040503050406030204" pitchFamily="18" charset="0"/>
                      </a:rPr>
                      <m:t>𝑥</m:t>
                    </m:r>
                  </m:oMath>
                </a14:m>
                <a:r>
                  <a:rPr sz="2800" dirty="0"/>
                  <a:t> is the number of successes obtained in </a:t>
                </a:r>
                <a14:m>
                  <m:oMath xmlns:m="http://schemas.openxmlformats.org/officeDocument/2006/math">
                    <m:r>
                      <a:rPr>
                        <a:latin typeface="Cambria Math" panose="02040503050406030204" pitchFamily="18" charset="0"/>
                      </a:rPr>
                      <m:t>𝑛</m:t>
                    </m:r>
                  </m:oMath>
                </a14:m>
                <a:r>
                  <a:rPr sz="2800" dirty="0"/>
                  <a:t> trials.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328" t="-1870" b="-2120"/>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When calculating probabilities for hypergeometric distributions, round to four decimal places.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5.4.2: Calculating a Hypergeometric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At the local grocery store there are twenty boxes of cereal on one shelf, half of which contain a prize. Suppose that you buy three boxes of cereal. What is the probability that all three boxes contain a prize?</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2883</Words>
  <Application>Microsoft Office PowerPoint</Application>
  <PresentationFormat>On-screen Show (4:3)</PresentationFormat>
  <Paragraphs>125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Arial</vt:lpstr>
      <vt:lpstr>Courier New</vt:lpstr>
      <vt:lpstr>Cambria Math</vt:lpstr>
      <vt:lpstr>Office Theme</vt:lpstr>
      <vt:lpstr>Section 5.4</vt:lpstr>
      <vt:lpstr>Distribution</vt:lpstr>
      <vt:lpstr>Memory Booster</vt:lpstr>
      <vt:lpstr>Example 5.4.1: Finding the Mean and Variance of a Hypergeometric Distribution</vt:lpstr>
      <vt:lpstr>Example 5.4.1: Finding the Mean and Variance of a Hypergeometric Distribution (cont.)</vt:lpstr>
      <vt:lpstr>Example 5.4.1: Finding the Mean and Variance of a Hypergeometric Distribution (cont.)</vt:lpstr>
      <vt:lpstr>Formula: Probability for a Hypergeometric Distribution</vt:lpstr>
      <vt:lpstr>Rounding Rule</vt:lpstr>
      <vt:lpstr>Example 5.4.2: Calculating a Hypergeometric Probability, P⁡(X=x)</vt:lpstr>
      <vt:lpstr>Example 5.4.2: Calculating a Hypergeometric Probability, P⁡(X=x) (cont.)</vt:lpstr>
      <vt:lpstr>Example 5.4.2: Calculating a Hypergeometric Probability, P⁡(X=x) (cont.)</vt:lpstr>
      <vt:lpstr>Example 5.4.2: Calculating a Hypergeometric Probability, P⁡(X=x) (cont.)</vt:lpstr>
      <vt:lpstr>Example 5.4.3: Calculating a Hypergeometric Probability, P⁡(X=x)</vt:lpstr>
      <vt:lpstr>Example 5.4.3: Calculating a Hypergeometric Probability, P⁡(X=x) (cont.)</vt:lpstr>
      <vt:lpstr>Example 5.4.3: Calculating a Hypergeometric Probability, P⁡(X=x) (cont.)</vt:lpstr>
      <vt:lpstr>Example 5.4.4: Calculating a Cumulative Hypergeometric Probability, P⁡(X&lt;x)</vt:lpstr>
      <vt:lpstr>Example 5.4.4: Calculating a Cumulative Hypergeometric Probability, P⁡(X&lt;x) (cont.)</vt:lpstr>
      <vt:lpstr>Example 5.4.4: Calculating a Cumulative Hypergeometric Probability, P⁡(X&lt;x) (cont.)</vt:lpstr>
      <vt:lpstr>Example 5.4.4: Calculating a Cumulative Hypergeometric Probability, P⁡(X&lt;x) (cont.)</vt:lpstr>
      <vt:lpstr>Example 5.4.5: Calculating Hypergeometric Probabilities, P⁡(X≥x)</vt:lpstr>
      <vt:lpstr>Example 5.4.5: Calculating Hypergeometric Probabilities, P⁡(X≥x) (cont.)</vt:lpstr>
      <vt:lpstr>Example 5.4.5: Calculating Hypergeometric Probabilities, P⁡(X≥x) (cont.)</vt:lpstr>
      <vt:lpstr>Example 5.4.5: Calculating Hypergeometric Probabilities, P⁡(X≥x) (cont.)</vt:lpstr>
      <vt:lpstr>Example 5.4.6: Determining Which Discrete Probability Distribution to Use</vt:lpstr>
      <vt:lpstr>Example 5.4.6: Determining Which Discrete Probability Distribution to Use (cont.)</vt:lpstr>
      <vt:lpstr>Example 5.4.6: Determining Which Discrete Probability Distribution to Use (cont.)</vt:lpstr>
      <vt:lpstr>Example 5.4.6: Determining Which Discrete Probability Distribution to Use (cont.)</vt:lpstr>
      <vt:lpstr>Example 5.4.6: Determining Which Discrete Probability Distribution to Use (cont.)</vt:lpstr>
      <vt:lpstr>Example 5.4.6: Determining Which Discrete Probability Distribution to Use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119</cp:revision>
  <dcterms:created xsi:type="dcterms:W3CDTF">2013-04-26T14:43:13Z</dcterms:created>
  <dcterms:modified xsi:type="dcterms:W3CDTF">2020-06-01T18:33:18Z</dcterms:modified>
</cp:coreProperties>
</file>