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handoutMasterIdLst>
    <p:handoutMasterId r:id="rId18"/>
  </p:handoutMasterIdLst>
  <p:sldIdLst>
    <p:sldId id="256" r:id="rId2"/>
    <p:sldId id="257" r:id="rId3"/>
    <p:sldId id="258" r:id="rId4"/>
    <p:sldId id="259" r:id="rId5"/>
    <p:sldId id="260" r:id="rId6"/>
    <p:sldId id="261" r:id="rId7"/>
    <p:sldId id="262" r:id="rId8"/>
    <p:sldId id="264" r:id="rId9"/>
    <p:sldId id="266" r:id="rId10"/>
    <p:sldId id="267" r:id="rId11"/>
    <p:sldId id="268" r:id="rId12"/>
    <p:sldId id="269" r:id="rId13"/>
    <p:sldId id="270" r:id="rId14"/>
    <p:sldId id="271" r:id="rId15"/>
    <p:sldId id="272" r:id="rId16"/>
  </p:sldIdLst>
  <p:sldSz cx="9144000" cy="6858000" type="screen4x3"/>
  <p:notesSz cx="6858000" cy="9144000"/>
  <p:embeddedFontLst>
    <p:embeddedFont>
      <p:font typeface="Calibri" panose="020F0502020204030204" pitchFamily="34" charset="0"/>
      <p:regular r:id="rId19"/>
      <p:bold r:id="rId20"/>
      <p:italic r:id="rId21"/>
      <p:boldItalic r:id="rId22"/>
    </p:embeddedFont>
    <p:embeddedFont>
      <p:font typeface="Cambria Math" panose="02040503050406030204" pitchFamily="18"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ppaji" initials="a" lastIdx="2" clrIdx="1">
    <p:extLst>
      <p:ext uri="{19B8F6BF-5375-455C-9EA6-DF929625EA0E}">
        <p15:presenceInfo xmlns:p15="http://schemas.microsoft.com/office/powerpoint/2012/main" userId="S-1-5-21-1666015839-3846122634-945917319-22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86" d="100"/>
          <a:sy n="86" d="100"/>
        </p:scale>
        <p:origin x="228"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Introduction to the Normal Distribution</a:t>
            </a:r>
          </a:p>
        </p:txBody>
      </p:sp>
      <p:sp>
        <p:nvSpPr>
          <p:cNvPr id="3" name="Title 2"/>
          <p:cNvSpPr>
            <a:spLocks noGrp="1"/>
          </p:cNvSpPr>
          <p:nvPr>
            <p:ph type="title"/>
          </p:nvPr>
        </p:nvSpPr>
        <p:spPr/>
        <p:txBody>
          <a:bodyPr/>
          <a:lstStyle/>
          <a:p>
            <a:r>
              <a:t>Section 6.1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6.1.1: Identifying Properties of Normal Curves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Normal distributions with a larger standard deviation will have inflection points further away from the mean. Conversely, smaller deviations mean that the inflection points of the graph will be closer to the mean. Therefore, curve </a:t>
                </a:r>
                <a14:m>
                  <m:oMath xmlns:m="http://schemas.openxmlformats.org/officeDocument/2006/math">
                    <m:r>
                      <a:rPr>
                        <a:latin typeface="Cambria Math" panose="02040503050406030204" pitchFamily="18" charset="0"/>
                      </a:rPr>
                      <m:t>𝐶</m:t>
                    </m:r>
                  </m:oMath>
                </a14:m>
                <a:r>
                  <a:rPr sz="2800" dirty="0"/>
                  <a:t> appears to have the largest standard deviation; whereas curve </a:t>
                </a:r>
                <a14:m>
                  <m:oMath xmlns:m="http://schemas.openxmlformats.org/officeDocument/2006/math">
                    <m:r>
                      <a:rPr>
                        <a:latin typeface="Cambria Math" panose="02040503050406030204" pitchFamily="18" charset="0"/>
                      </a:rPr>
                      <m:t>𝐴</m:t>
                    </m:r>
                  </m:oMath>
                </a14:m>
                <a:r>
                  <a:rPr sz="2800" dirty="0"/>
                  <a:t> appears to have the smallest standard deviation.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222"/>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6.1.1: Identifying Properties of Normal Curves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We know that normal distribution curves are centered above their means. Therefore, we can determine the mean of each distribution by identifying where its peak is located along the </a:t>
                </a:r>
                <a14:m>
                  <m:oMath xmlns:m="http://schemas.openxmlformats.org/officeDocument/2006/math">
                    <m:r>
                      <a:rPr>
                        <a:latin typeface="Cambria Math" panose="02040503050406030204" pitchFamily="18" charset="0"/>
                      </a:rPr>
                      <m:t>𝑥</m:t>
                    </m:r>
                  </m:oMath>
                </a14:m>
                <a:r>
                  <a:rPr sz="2800" dirty="0"/>
                  <a:t>-axis. Even though the </a:t>
                </a:r>
                <a14:m>
                  <m:oMath xmlns:m="http://schemas.openxmlformats.org/officeDocument/2006/math">
                    <m:r>
                      <a:rPr>
                        <a:latin typeface="Cambria Math" panose="02040503050406030204" pitchFamily="18" charset="0"/>
                      </a:rPr>
                      <m:t>𝑥</m:t>
                    </m:r>
                  </m:oMath>
                </a14:m>
                <a:r>
                  <a:rPr sz="2800" dirty="0"/>
                  <a:t>-axis is not labeled, we can tell from the location of the peaks which mean is larger or smaller in relation to the other curves. Curve </a:t>
                </a:r>
                <a14:m>
                  <m:oMath xmlns:m="http://schemas.openxmlformats.org/officeDocument/2006/math">
                    <m:r>
                      <a:rPr>
                        <a:latin typeface="Cambria Math" panose="02040503050406030204" pitchFamily="18" charset="0"/>
                      </a:rPr>
                      <m:t>𝐶</m:t>
                    </m:r>
                  </m:oMath>
                </a14:m>
                <a:r>
                  <a:rPr sz="2800" dirty="0"/>
                  <a:t> has the largest mean and curve </a:t>
                </a:r>
                <a14:m>
                  <m:oMath xmlns:m="http://schemas.openxmlformats.org/officeDocument/2006/math">
                    <m:r>
                      <a:rPr>
                        <a:latin typeface="Cambria Math" panose="02040503050406030204" pitchFamily="18" charset="0"/>
                      </a:rPr>
                      <m:t>𝐴</m:t>
                    </m:r>
                  </m:oMath>
                </a14:m>
                <a:r>
                  <a:rPr sz="2800" dirty="0"/>
                  <a:t> has the smallest mean.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6.1.1: Identifying Properties of Normal Curves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t>​</a:t>
                </a:r>
                <a:r>
                  <a:rPr sz="2800"/>
                  <a:t>Because most of curve </a:t>
                </a:r>
                <a14:m>
                  <m:oMath xmlns:m="http://schemas.openxmlformats.org/officeDocument/2006/math">
                    <m:r>
                      <a:rPr>
                        <a:latin typeface="Cambria Math" panose="02040503050406030204" pitchFamily="18" charset="0"/>
                      </a:rPr>
                      <m:t>𝐵</m:t>
                    </m:r>
                  </m:oMath>
                </a14:m>
                <a:r>
                  <a:rPr sz="2800"/>
                  <a:t> is to the right of curve </a:t>
                </a:r>
                <a14:m>
                  <m:oMath xmlns:m="http://schemas.openxmlformats.org/officeDocument/2006/math">
                    <m:r>
                      <a:rPr>
                        <a:latin typeface="Cambria Math" panose="02040503050406030204" pitchFamily="18" charset="0"/>
                      </a:rPr>
                      <m:t>𝐴</m:t>
                    </m:r>
                  </m:oMath>
                </a14:m>
                <a:r>
                  <a:rPr sz="2800"/>
                  <a:t> along the </a:t>
                </a:r>
                <a14:m>
                  <m:oMath xmlns:m="http://schemas.openxmlformats.org/officeDocument/2006/math">
                    <m:r>
                      <a:rPr>
                        <a:latin typeface="Cambria Math" panose="02040503050406030204" pitchFamily="18" charset="0"/>
                      </a:rPr>
                      <m:t>𝑥</m:t>
                    </m:r>
                  </m:oMath>
                </a14:m>
                <a:r>
                  <a:rPr sz="2800"/>
                  <a:t>-axis, curve </a:t>
                </a:r>
                <a14:m>
                  <m:oMath xmlns:m="http://schemas.openxmlformats.org/officeDocument/2006/math">
                    <m:r>
                      <a:rPr>
                        <a:latin typeface="Cambria Math" panose="02040503050406030204" pitchFamily="18" charset="0"/>
                      </a:rPr>
                      <m:t>𝐵</m:t>
                    </m:r>
                  </m:oMath>
                </a14:m>
                <a:r>
                  <a:rPr sz="2800"/>
                  <a:t> appears to have larger data values than that of curve </a:t>
                </a:r>
                <a14:m>
                  <m:oMath xmlns:m="http://schemas.openxmlformats.org/officeDocument/2006/math">
                    <m:r>
                      <a:rPr>
                        <a:latin typeface="Cambria Math" panose="02040503050406030204" pitchFamily="18" charset="0"/>
                      </a:rPr>
                      <m:t>𝐴</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6.1.2: Determining if a Distribution is Normal</a:t>
            </a:r>
          </a:p>
        </p:txBody>
      </p:sp>
      <p:sp>
        <p:nvSpPr>
          <p:cNvPr id="3" name="Text Placeholder 2"/>
          <p:cNvSpPr>
            <a:spLocks noGrp="1"/>
          </p:cNvSpPr>
          <p:nvPr>
            <p:ph type="body" sz="quarter" idx="10"/>
          </p:nvPr>
        </p:nvSpPr>
        <p:spPr/>
        <p:txBody>
          <a:bodyPr>
            <a:normAutofit/>
          </a:bodyPr>
          <a:lstStyle/>
          <a:p>
            <a:r>
              <a:rPr sz="2800"/>
              <a:t>Determine if the following distributions could be classified as normal distributions based on the information given.</a:t>
            </a:r>
          </a:p>
          <a:p>
            <a:pPr marL="514350" indent="-514350">
              <a:buFont typeface="+mj-lt"/>
              <a:buAutoNum type="alphaLcPeriod"/>
              <a:defRPr sz="2800"/>
            </a:pPr>
            <a:r>
              <a:t>​</a:t>
            </a:r>
            <a:r>
              <a:rPr sz="2800"/>
              <a:t>Ratings for customer service taken from an online survey based on a scale from </a:t>
            </a:r>
            <a:r>
              <a:rPr sz="2800">
                <a:latin typeface="Cambria Math"/>
              </a:rPr>
              <a:t>1</a:t>
            </a:r>
            <a:r>
              <a:rPr sz="2800"/>
              <a:t> – </a:t>
            </a:r>
            <a:r>
              <a:rPr sz="2800">
                <a:latin typeface="Cambria Math"/>
              </a:rPr>
              <a:t>10</a:t>
            </a:r>
            <a:r>
              <a:rPr sz="2800"/>
              <a:t>.</a:t>
            </a:r>
          </a:p>
          <a:p>
            <a:pPr marL="514350" indent="-514350">
              <a:buFont typeface="+mj-lt"/>
              <a:buAutoNum type="alphaLcPeriod" startAt="2"/>
              <a:defRPr sz="2800"/>
            </a:pPr>
            <a:r>
              <a:t>​</a:t>
            </a:r>
            <a:r>
              <a:rPr sz="2800"/>
              <a:t>Finishing times (in minutes) for runners in the Labor Day 5K race.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6.1.2: Determining if a Distribution is Normal (cont.)</a:t>
            </a:r>
          </a:p>
        </p:txBody>
      </p:sp>
      <p:sp>
        <p:nvSpPr>
          <p:cNvPr id="3" name="Text Placeholder 2"/>
          <p:cNvSpPr>
            <a:spLocks noGrp="1"/>
          </p:cNvSpPr>
          <p:nvPr>
            <p:ph type="body" sz="quarter" idx="10"/>
          </p:nvPr>
        </p:nvSpPr>
        <p:spPr/>
        <p:txBody>
          <a:bodyPr>
            <a:normAutofit fontScale="92500" lnSpcReduction="10000"/>
          </a:bodyPr>
          <a:lstStyle/>
          <a:p>
            <a:r>
              <a:rPr sz="2800" b="1"/>
              <a:t>Solution</a:t>
            </a:r>
          </a:p>
          <a:p>
            <a:pPr marL="514350" indent="-514350">
              <a:buFont typeface="+mj-lt"/>
              <a:buAutoNum type="alphaLcPeriod"/>
              <a:defRPr sz="2800"/>
            </a:pPr>
            <a:r>
              <a:t>​</a:t>
            </a:r>
            <a:r>
              <a:rPr sz="2800"/>
              <a:t>Ratings on a scale of </a:t>
            </a:r>
            <a:r>
              <a:rPr sz="2800">
                <a:latin typeface="Cambria Math"/>
              </a:rPr>
              <a:t>1</a:t>
            </a:r>
            <a:r>
              <a:rPr sz="2800"/>
              <a:t> to </a:t>
            </a:r>
            <a:r>
              <a:rPr sz="2800">
                <a:latin typeface="Cambria Math"/>
              </a:rPr>
              <a:t>10</a:t>
            </a:r>
            <a:r>
              <a:rPr sz="2800"/>
              <a:t> are classified as discrete data, and therefore cannot be considered a normal distribution.</a:t>
            </a:r>
          </a:p>
          <a:p>
            <a:pPr marL="514350" indent="-514350">
              <a:buFont typeface="+mj-lt"/>
              <a:buAutoNum type="alphaLcPeriod" startAt="2"/>
              <a:defRPr sz="2800"/>
            </a:pPr>
            <a:r>
              <a:t>​</a:t>
            </a:r>
            <a:r>
              <a:rPr sz="2800"/>
              <a:t>To begin with, time meets the requirement that normal distributions consist of continuous data. Secondly, times of runners in a 5K are likely to have some times that are considered very fast and some that are considered very slow. However, most of the runners will likely come in somewhere near the middle of the pack. So, the shape of the distribution is likely to be bell-shaped about the mean. Based on this, this distribution might be classified as a normal distribution.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p:sp>
        <p:nvSpPr>
          <p:cNvPr id="3" name="Text Placeholder 2"/>
          <p:cNvSpPr>
            <a:spLocks noGrp="1"/>
          </p:cNvSpPr>
          <p:nvPr>
            <p:ph type="body" sz="quarter" idx="10"/>
          </p:nvPr>
        </p:nvSpPr>
        <p:spPr>
          <a:xfrm>
            <a:off x="457200" y="1082078"/>
            <a:ext cx="8229600" cy="975322"/>
          </a:xfrm>
        </p:spPr>
        <p:txBody>
          <a:bodyPr>
            <a:normAutofit/>
          </a:bodyPr>
          <a:lstStyle/>
          <a:p>
            <a:r>
              <a:rPr sz="2800"/>
              <a:t>For any probability distribution, all of the probabilities lie between </a:t>
            </a:r>
            <a:r>
              <a:rPr sz="2800">
                <a:latin typeface="Cambria Math"/>
              </a:rPr>
              <a:t>0</a:t>
            </a:r>
            <a:r>
              <a:rPr sz="2800"/>
              <a:t> and </a:t>
            </a:r>
            <a:r>
              <a:rPr sz="2800">
                <a:latin typeface="Cambria Math"/>
              </a:rPr>
              <a:t>1</a:t>
            </a:r>
            <a:r>
              <a:rPr sz="2800"/>
              <a:t>, inclusive.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Continuous Random Variable</a:t>
            </a:r>
          </a:p>
        </p:txBody>
      </p:sp>
      <p:sp>
        <p:nvSpPr>
          <p:cNvPr id="3" name="Text Placeholder 2"/>
          <p:cNvSpPr>
            <a:spLocks noGrp="1"/>
          </p:cNvSpPr>
          <p:nvPr>
            <p:ph type="body" sz="quarter" idx="10"/>
          </p:nvPr>
        </p:nvSpPr>
        <p:spPr>
          <a:xfrm>
            <a:off x="457200" y="1041987"/>
            <a:ext cx="8229600" cy="2006013"/>
          </a:xfrm>
        </p:spPr>
        <p:txBody>
          <a:bodyPr>
            <a:normAutofit/>
          </a:bodyPr>
          <a:lstStyle/>
          <a:p>
            <a:pPr algn="ctr">
              <a:defRPr sz="2800" b="1"/>
            </a:pPr>
            <a:r>
              <a:t>Definition</a:t>
            </a:r>
          </a:p>
          <a:p>
            <a:r>
              <a:rPr sz="2800"/>
              <a:t>A </a:t>
            </a:r>
            <a:r>
              <a:rPr sz="2800" b="1"/>
              <a:t>continuous random variable</a:t>
            </a:r>
            <a:r>
              <a:rPr sz="2800"/>
              <a:t> is a continuous variable whose numeric value is determined by the outcome of a probability experiment.</a:t>
            </a:r>
          </a:p>
          <a:p>
            <a:endParaRPr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Side Note</a:t>
            </a:r>
          </a:p>
        </p:txBody>
      </p:sp>
      <p:sp>
        <p:nvSpPr>
          <p:cNvPr id="3" name="Text Placeholder 2"/>
          <p:cNvSpPr>
            <a:spLocks noGrp="1"/>
          </p:cNvSpPr>
          <p:nvPr>
            <p:ph type="body" sz="quarter" idx="10"/>
          </p:nvPr>
        </p:nvSpPr>
        <p:spPr>
          <a:xfrm>
            <a:off x="457200" y="1082078"/>
            <a:ext cx="8229600" cy="3947122"/>
          </a:xfrm>
        </p:spPr>
        <p:txBody>
          <a:bodyPr>
            <a:normAutofit/>
          </a:bodyPr>
          <a:lstStyle/>
          <a:p>
            <a:r>
              <a:rPr sz="2800"/>
              <a:t>The exponential function for the normal distribution, also sometimes referred to as the Gaussian normal distribution, was first developed by German mathematician Carl Friedrich Gauss (1777–1855). He is generally regarded as one of the greatest mathematicians of all time and is sometimes called "the prince of mathematics." As a child he often surprised both his parents and his teachers with the complicated arithmetic he could do in his head.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Side Note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727922"/>
              </a:xfrm>
            </p:spPr>
            <p:txBody>
              <a:bodyPr>
                <a:normAutofit/>
              </a:bodyPr>
              <a:lstStyle/>
              <a:p>
                <a:pPr>
                  <a:defRPr sz="2800"/>
                </a:pPr>
                <a:r>
                  <a:rPr sz="2800"/>
                  <a:t>Since normal distributions often appear as curves drawn above the </a:t>
                </a:r>
                <a14:m>
                  <m:oMath xmlns:m="http://schemas.openxmlformats.org/officeDocument/2006/math">
                    <m:r>
                      <a:rPr>
                        <a:latin typeface="Cambria Math" panose="02040503050406030204" pitchFamily="18" charset="0"/>
                      </a:rPr>
                      <m:t>𝑥</m:t>
                    </m:r>
                  </m:oMath>
                </a14:m>
                <a:r>
                  <a:rPr sz="2800"/>
                  <a:t>-axis, it is common to see normal distributions referred to as </a:t>
                </a:r>
                <a:r>
                  <a:rPr sz="2800" b="1"/>
                  <a:t>normal curves</a:t>
                </a:r>
                <a:r>
                  <a:rPr sz="2800"/>
                  <a:t> as well. This practice comes from the term </a:t>
                </a:r>
                <a:r>
                  <a:rPr sz="2800" b="1"/>
                  <a:t>density curve</a:t>
                </a:r>
                <a:r>
                  <a:rPr sz="2800"/>
                  <a:t>, which is the name of the line drawn to show the shape of the distribution.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727922"/>
              </a:xfrm>
              <a:blipFill>
                <a:blip r:embed="rId2"/>
                <a:stretch>
                  <a:fillRect l="-1328" t="-1770" b="-3097"/>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p:sp>
        <p:nvSpPr>
          <p:cNvPr id="3" name="Text Placeholder 2"/>
          <p:cNvSpPr>
            <a:spLocks noGrp="1"/>
          </p:cNvSpPr>
          <p:nvPr>
            <p:ph type="body" sz="quarter" idx="10"/>
          </p:nvPr>
        </p:nvSpPr>
        <p:spPr>
          <a:xfrm>
            <a:off x="457200" y="1082078"/>
            <a:ext cx="8229600" cy="975322"/>
          </a:xfrm>
        </p:spPr>
        <p:txBody>
          <a:bodyPr>
            <a:normAutofit/>
          </a:bodyPr>
          <a:lstStyle/>
          <a:p>
            <a:r>
              <a:rPr sz="2800"/>
              <a:t>For any probability distribution, the sum of the probabilities is </a:t>
            </a:r>
            <a:r>
              <a:rPr sz="2800">
                <a:latin typeface="Cambria Math"/>
              </a:rPr>
              <a:t>1</a:t>
            </a:r>
            <a:r>
              <a:rPr sz="280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Distribution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632922"/>
              </a:xfrm>
            </p:spPr>
            <p:txBody>
              <a:bodyPr>
                <a:normAutofit fontScale="92500" lnSpcReduction="20000"/>
              </a:bodyPr>
              <a:lstStyle/>
              <a:p>
                <a:pPr algn="ctr">
                  <a:defRPr sz="2800" b="1"/>
                </a:pPr>
                <a:r>
                  <a:rPr dirty="0"/>
                  <a:t>Definition</a:t>
                </a:r>
              </a:p>
              <a:p>
                <a:pPr>
                  <a:defRPr sz="2800"/>
                </a:pPr>
                <a:r>
                  <a:rPr sz="2800" dirty="0"/>
                  <a:t>A </a:t>
                </a:r>
                <a:r>
                  <a:rPr sz="2800" b="1" dirty="0"/>
                  <a:t>normal distribution</a:t>
                </a:r>
                <a:r>
                  <a:rPr sz="2800" dirty="0"/>
                  <a:t> is a probability distribution for a continuous random variable, </a:t>
                </a:r>
                <a14:m>
                  <m:oMath xmlns:m="http://schemas.openxmlformats.org/officeDocument/2006/math">
                    <m:r>
                      <a:rPr>
                        <a:latin typeface="Cambria Math" panose="02040503050406030204" pitchFamily="18" charset="0"/>
                      </a:rPr>
                      <m:t>𝑋</m:t>
                    </m:r>
                  </m:oMath>
                </a14:m>
                <a:r>
                  <a:rPr sz="2800" dirty="0"/>
                  <a:t>, defined completely by its mean and standard deviation, such that the following properties are true:</a:t>
                </a:r>
              </a:p>
              <a:p>
                <a:pPr marL="514350" indent="-514350">
                  <a:buFont typeface="+mj-lt"/>
                  <a:buAutoNum type="arabicPeriod"/>
                  <a:defRPr sz="2800"/>
                </a:pPr>
                <a:r>
                  <a:rPr dirty="0"/>
                  <a:t>​</a:t>
                </a:r>
                <a:r>
                  <a:rPr sz="2800" dirty="0"/>
                  <a:t>A normal distribution is bell-shaped and symmetric about its mean.</a:t>
                </a:r>
              </a:p>
              <a:p>
                <a:pPr marL="514350" indent="-514350">
                  <a:buFont typeface="+mj-lt"/>
                  <a:buAutoNum type="arabicPeriod" startAt="2"/>
                  <a:defRPr sz="2800"/>
                </a:pPr>
                <a:r>
                  <a:rPr dirty="0"/>
                  <a:t>​</a:t>
                </a:r>
                <a:r>
                  <a:rPr sz="2800" dirty="0"/>
                  <a:t>A normal distribution is completely defined by its mean, </a:t>
                </a:r>
                <a14:m>
                  <m:oMath xmlns:m="http://schemas.openxmlformats.org/officeDocument/2006/math">
                    <m:r>
                      <a:rPr>
                        <a:latin typeface="Cambria Math" panose="02040503050406030204" pitchFamily="18" charset="0"/>
                      </a:rPr>
                      <m:t>𝜇</m:t>
                    </m:r>
                  </m:oMath>
                </a14:m>
                <a:r>
                  <a:rPr sz="2800" dirty="0"/>
                  <a:t>, and standard deviation, </a:t>
                </a:r>
                <a14:m>
                  <m:oMath xmlns:m="http://schemas.openxmlformats.org/officeDocument/2006/math">
                    <m:r>
                      <a:rPr>
                        <a:latin typeface="Cambria Math" panose="02040503050406030204" pitchFamily="18" charset="0"/>
                      </a:rPr>
                      <m:t>𝜎</m:t>
                    </m:r>
                  </m:oMath>
                </a14:m>
                <a:r>
                  <a:rPr sz="2800" dirty="0"/>
                  <a:t>.</a:t>
                </a:r>
              </a:p>
              <a:p>
                <a:pPr marL="514350" indent="-514350">
                  <a:buFont typeface="+mj-lt"/>
                  <a:buAutoNum type="arabicPeriod" startAt="3"/>
                  <a:defRPr sz="2800"/>
                </a:pPr>
                <a:r>
                  <a:rPr dirty="0"/>
                  <a:t>​</a:t>
                </a:r>
                <a:r>
                  <a:rPr sz="2800" dirty="0"/>
                  <a:t>The total area under a normal distribution curve equals </a:t>
                </a:r>
                <a:r>
                  <a:rPr sz="2800" dirty="0">
                    <a:latin typeface="Cambria Math"/>
                  </a:rPr>
                  <a:t>1</a:t>
                </a:r>
                <a:r>
                  <a:rPr sz="2800" dirty="0"/>
                  <a:t>.</a:t>
                </a:r>
              </a:p>
              <a:p>
                <a:pPr marL="514350" indent="-514350">
                  <a:buFont typeface="+mj-lt"/>
                  <a:buAutoNum type="arabicPeriod" startAt="4"/>
                  <a:defRPr sz="2800"/>
                </a:pPr>
                <a:r>
                  <a:rPr dirty="0"/>
                  <a:t>​</a:t>
                </a:r>
                <a:r>
                  <a:rPr sz="2800" dirty="0"/>
                  <a:t>The </a:t>
                </a:r>
                <a14:m>
                  <m:oMath xmlns:m="http://schemas.openxmlformats.org/officeDocument/2006/math">
                    <m:r>
                      <a:rPr>
                        <a:latin typeface="Cambria Math" panose="02040503050406030204" pitchFamily="18" charset="0"/>
                      </a:rPr>
                      <m:t>𝑥</m:t>
                    </m:r>
                  </m:oMath>
                </a14:m>
                <a:r>
                  <a:rPr sz="2800" dirty="0"/>
                  <a:t>-axis is a horizontal asymptote for a normal distribution curve.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632922"/>
              </a:xfrm>
              <a:blipFill>
                <a:blip r:embed="rId2"/>
                <a:stretch>
                  <a:fillRect l="-1181" t="-2484" r="-1476" b="-2614"/>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Distribution (cont.)</a:t>
            </a:r>
          </a:p>
        </p:txBody>
      </p:sp>
      <p:pic>
        <p:nvPicPr>
          <p:cNvPr id="5" name="Content Placeholder 4">
            <a:extLst>
              <a:ext uri="{FF2B5EF4-FFF2-40B4-BE49-F238E27FC236}">
                <a16:creationId xmlns:a16="http://schemas.microsoft.com/office/drawing/2014/main" id="{95ABE6E1-275A-4B8D-9992-5EF55296ADAA}"/>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46015" y="1642235"/>
            <a:ext cx="5467350" cy="3290535"/>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6.1.1: Identifying Properties of Normal Curves</a:t>
            </a:r>
          </a:p>
        </p:txBody>
      </p:sp>
      <p:sp>
        <p:nvSpPr>
          <p:cNvPr id="3" name="Text Placeholder 2"/>
          <p:cNvSpPr>
            <a:spLocks noGrp="1"/>
          </p:cNvSpPr>
          <p:nvPr>
            <p:ph type="body" sz="quarter" idx="10"/>
          </p:nvPr>
        </p:nvSpPr>
        <p:spPr/>
        <p:txBody>
          <a:bodyPr>
            <a:normAutofit/>
          </a:bodyPr>
          <a:lstStyle/>
          <a:p>
            <a:r>
              <a:rPr sz="2800"/>
              <a:t>Use the following graphs of three normal distributions to answer the following questions</a:t>
            </a:r>
          </a:p>
        </p:txBody>
      </p:sp>
      <p:pic>
        <p:nvPicPr>
          <p:cNvPr id="4" name="Content Placeholder 4">
            <a:extLst>
              <a:ext uri="{FF2B5EF4-FFF2-40B4-BE49-F238E27FC236}">
                <a16:creationId xmlns:a16="http://schemas.microsoft.com/office/drawing/2014/main" id="{205556F8-A297-45F8-B162-3DD7B7AAFD5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79894" y="1808559"/>
            <a:ext cx="5384211" cy="324088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6.1.1: Identifying Properties of Normal Curves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rPr dirty="0"/>
                  <a:t>​</a:t>
                </a:r>
                <a:r>
                  <a:rPr sz="2800" dirty="0"/>
                  <a:t>Determine which distribution has the smallest standard deviation and which has the largest.</a:t>
                </a:r>
              </a:p>
              <a:p>
                <a:pPr marL="514350" indent="-514350">
                  <a:buFont typeface="+mj-lt"/>
                  <a:buAutoNum type="alphaLcPeriod" startAt="2"/>
                  <a:defRPr sz="2800"/>
                </a:pPr>
                <a:r>
                  <a:rPr dirty="0"/>
                  <a:t>​</a:t>
                </a:r>
                <a:r>
                  <a:rPr sz="2800" dirty="0"/>
                  <a:t>Determine which distribution has the smallest mean and which has the largest.</a:t>
                </a:r>
              </a:p>
              <a:p>
                <a:pPr marL="514350" indent="-514350">
                  <a:buFont typeface="+mj-lt"/>
                  <a:buAutoNum type="alphaLcPeriod" startAt="3"/>
                  <a:defRPr sz="2800"/>
                </a:pPr>
                <a:r>
                  <a:rPr dirty="0"/>
                  <a:t>​</a:t>
                </a:r>
                <a:r>
                  <a:rPr sz="2800" dirty="0"/>
                  <a:t>What does the position of curve </a:t>
                </a:r>
                <a14:m>
                  <m:oMath xmlns:m="http://schemas.openxmlformats.org/officeDocument/2006/math">
                    <m:r>
                      <a:rPr>
                        <a:latin typeface="Cambria Math" panose="02040503050406030204" pitchFamily="18" charset="0"/>
                      </a:rPr>
                      <m:t>𝐵</m:t>
                    </m:r>
                  </m:oMath>
                </a14:m>
                <a:r>
                  <a:rPr sz="2800" dirty="0"/>
                  <a:t> in relation to curve </a:t>
                </a:r>
                <a14:m>
                  <m:oMath xmlns:m="http://schemas.openxmlformats.org/officeDocument/2006/math">
                    <m:r>
                      <a:rPr>
                        <a:latin typeface="Cambria Math" panose="02040503050406030204" pitchFamily="18" charset="0"/>
                      </a:rPr>
                      <m:t>𝐴</m:t>
                    </m:r>
                  </m:oMath>
                </a14:m>
                <a:r>
                  <a:rPr sz="2800" dirty="0"/>
                  <a:t> tell you about the data of the distributions?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370"/>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1524</TotalTime>
  <Words>780</Words>
  <Application>Microsoft Office PowerPoint</Application>
  <PresentationFormat>On-screen Show (4:3)</PresentationFormat>
  <Paragraphs>42</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Arial</vt:lpstr>
      <vt:lpstr>Courier New</vt:lpstr>
      <vt:lpstr>Cambria Math</vt:lpstr>
      <vt:lpstr>Office Theme</vt:lpstr>
      <vt:lpstr>Section 6.1</vt:lpstr>
      <vt:lpstr>Continuous Random Variable</vt:lpstr>
      <vt:lpstr>Side Note</vt:lpstr>
      <vt:lpstr>Side Note</vt:lpstr>
      <vt:lpstr>Memory Booster:</vt:lpstr>
      <vt:lpstr>Distribution</vt:lpstr>
      <vt:lpstr>Distribution (cont.)</vt:lpstr>
      <vt:lpstr>Example 6.1.1: Identifying Properties of Normal Curves</vt:lpstr>
      <vt:lpstr>Example 6.1.1: Identifying Properties of Normal Curves (cont.)</vt:lpstr>
      <vt:lpstr>Example 6.1.1: Identifying Properties of Normal Curves (cont.)</vt:lpstr>
      <vt:lpstr>Example 6.1.1: Identifying Properties of Normal Curves (cont.)</vt:lpstr>
      <vt:lpstr>Example 6.1.1: Identifying Properties of Normal Curves (cont.)</vt:lpstr>
      <vt:lpstr>Example 6.1.2: Determining if a Distribution is Normal</vt:lpstr>
      <vt:lpstr>Example 6.1.2: Determining if a Distribution is Normal (cont.)</vt:lpstr>
      <vt:lpstr>Memory Booster:</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Allison Conger</cp:lastModifiedBy>
  <cp:revision>125</cp:revision>
  <dcterms:created xsi:type="dcterms:W3CDTF">2013-04-26T14:43:13Z</dcterms:created>
  <dcterms:modified xsi:type="dcterms:W3CDTF">2020-06-02T12:11:54Z</dcterms:modified>
</cp:coreProperties>
</file>