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1"/>
  </p:notesMasterIdLst>
  <p:handoutMasterIdLst>
    <p:handoutMasterId r:id="rId82"/>
  </p:handout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2" r:id="rId16"/>
    <p:sldId id="274" r:id="rId17"/>
    <p:sldId id="275" r:id="rId18"/>
    <p:sldId id="276" r:id="rId19"/>
    <p:sldId id="278" r:id="rId20"/>
    <p:sldId id="280" r:id="rId21"/>
    <p:sldId id="281" r:id="rId22"/>
    <p:sldId id="282" r:id="rId23"/>
    <p:sldId id="283" r:id="rId24"/>
    <p:sldId id="284" r:id="rId25"/>
    <p:sldId id="286" r:id="rId26"/>
    <p:sldId id="287" r:id="rId27"/>
    <p:sldId id="288" r:id="rId28"/>
    <p:sldId id="289" r:id="rId29"/>
    <p:sldId id="290" r:id="rId30"/>
    <p:sldId id="291" r:id="rId31"/>
    <p:sldId id="293" r:id="rId32"/>
    <p:sldId id="294" r:id="rId33"/>
    <p:sldId id="296" r:id="rId34"/>
    <p:sldId id="297" r:id="rId35"/>
    <p:sldId id="298" r:id="rId36"/>
    <p:sldId id="299" r:id="rId37"/>
    <p:sldId id="300" r:id="rId38"/>
    <p:sldId id="301" r:id="rId39"/>
    <p:sldId id="302" r:id="rId40"/>
    <p:sldId id="303" r:id="rId41"/>
    <p:sldId id="305" r:id="rId42"/>
    <p:sldId id="307" r:id="rId43"/>
    <p:sldId id="308" r:id="rId44"/>
    <p:sldId id="309" r:id="rId45"/>
    <p:sldId id="310" r:id="rId46"/>
    <p:sldId id="311" r:id="rId47"/>
    <p:sldId id="312" r:id="rId48"/>
    <p:sldId id="313" r:id="rId49"/>
    <p:sldId id="314" r:id="rId50"/>
    <p:sldId id="315" r:id="rId51"/>
    <p:sldId id="356" r:id="rId52"/>
    <p:sldId id="318" r:id="rId53"/>
    <p:sldId id="358" r:id="rId54"/>
    <p:sldId id="319" r:id="rId55"/>
    <p:sldId id="320" r:id="rId56"/>
    <p:sldId id="322" r:id="rId57"/>
    <p:sldId id="357" r:id="rId58"/>
    <p:sldId id="325" r:id="rId59"/>
    <p:sldId id="326" r:id="rId60"/>
    <p:sldId id="327" r:id="rId61"/>
    <p:sldId id="328" r:id="rId62"/>
    <p:sldId id="330" r:id="rId63"/>
    <p:sldId id="331" r:id="rId64"/>
    <p:sldId id="332" r:id="rId65"/>
    <p:sldId id="333" r:id="rId66"/>
    <p:sldId id="335" r:id="rId67"/>
    <p:sldId id="336" r:id="rId68"/>
    <p:sldId id="337" r:id="rId69"/>
    <p:sldId id="338" r:id="rId70"/>
    <p:sldId id="340" r:id="rId71"/>
    <p:sldId id="341" r:id="rId72"/>
    <p:sldId id="342" r:id="rId73"/>
    <p:sldId id="343" r:id="rId74"/>
    <p:sldId id="345" r:id="rId75"/>
    <p:sldId id="346" r:id="rId76"/>
    <p:sldId id="347" r:id="rId77"/>
    <p:sldId id="350" r:id="rId78"/>
    <p:sldId id="353" r:id="rId79"/>
    <p:sldId id="355" r:id="rId80"/>
  </p:sldIdLst>
  <p:sldSz cx="9144000" cy="6858000" type="screen4x3"/>
  <p:notesSz cx="6858000" cy="9144000"/>
  <p:embeddedFontLst>
    <p:embeddedFont>
      <p:font typeface="Calibri" panose="020F0502020204030204" pitchFamily="34" charset="0"/>
      <p:regular r:id="rId83"/>
      <p:bold r:id="rId84"/>
      <p:italic r:id="rId85"/>
      <p:boldItalic r:id="rId86"/>
    </p:embeddedFont>
    <p:embeddedFont>
      <p:font typeface="Cambria Math" panose="02040503050406030204" pitchFamily="18" charset="0"/>
      <p:regular r:id="rId8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ppaji" initials="a" lastIdx="23" clrIdx="1">
    <p:extLst>
      <p:ext uri="{19B8F6BF-5375-455C-9EA6-DF929625EA0E}">
        <p15:presenceInfo xmlns:p15="http://schemas.microsoft.com/office/powerpoint/2012/main" userId="S-1-5-21-1666015839-3846122634-945917319-2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22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svg"/></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 Id="rId5" Type="http://schemas.openxmlformats.org/officeDocument/2006/relationships/image" Target="../media/image74.png"/><Relationship Id="rId4" Type="http://schemas.openxmlformats.org/officeDocument/2006/relationships/image" Target="../media/image73.sv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76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79.svg"/></Relationships>
</file>

<file path=ppt/slides/_rels/slide58.xml.rels><?xml version="1.0" encoding="UTF-8" standalone="yes"?>
<Relationships xmlns="http://schemas.openxmlformats.org/package/2006/relationships"><Relationship Id="rId2" Type="http://schemas.openxmlformats.org/officeDocument/2006/relationships/image" Target="../media/image80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4.xml"/><Relationship Id="rId4" Type="http://schemas.openxmlformats.org/officeDocument/2006/relationships/image" Target="../media/image85.png"/></Relationships>
</file>

<file path=ppt/slides/_rels/slide6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4.xml"/><Relationship Id="rId4" Type="http://schemas.openxmlformats.org/officeDocument/2006/relationships/image" Target="../media/image91.png"/></Relationships>
</file>

<file path=ppt/slides/_rels/slide6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Layout" Target="../slideLayouts/slideLayout4.xml"/><Relationship Id="rId4" Type="http://schemas.openxmlformats.org/officeDocument/2006/relationships/image" Target="../media/image97.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101.png"/><Relationship Id="rId1" Type="http://schemas.openxmlformats.org/officeDocument/2006/relationships/slideLayout" Target="../slideLayouts/slideLayout4.xml"/><Relationship Id="rId4" Type="http://schemas.openxmlformats.org/officeDocument/2006/relationships/image" Target="../media/image103.png"/></Relationships>
</file>

<file path=ppt/slides/_rels/slide7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4" Type="http://schemas.openxmlformats.org/officeDocument/2006/relationships/image" Target="../media/image108.svg"/></Relationships>
</file>

<file path=ppt/slides/_rels/slide77.xml.rels><?xml version="1.0" encoding="UTF-8" standalone="yes"?>
<Relationships xmlns="http://schemas.openxmlformats.org/package/2006/relationships"><Relationship Id="rId3" Type="http://schemas.openxmlformats.org/officeDocument/2006/relationships/image" Target="../media/image110.svg"/><Relationship Id="rId2" Type="http://schemas.openxmlformats.org/officeDocument/2006/relationships/image" Target="../media/image109.png"/><Relationship Id="rId1" Type="http://schemas.openxmlformats.org/officeDocument/2006/relationships/slideLayout" Target="../slideLayouts/slideLayout8.xml"/><Relationship Id="rId4" Type="http://schemas.openxmlformats.org/officeDocument/2006/relationships/image" Target="../media/image111.png"/></Relationships>
</file>

<file path=ppt/slides/_rels/slide7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4" Type="http://schemas.openxmlformats.org/officeDocument/2006/relationships/image" Target="../media/image114.svg"/></Relationships>
</file>

<file path=ppt/slides/_rels/slide7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 Id="rId4" Type="http://schemas.openxmlformats.org/officeDocument/2006/relationships/image" Target="../media/image117.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The Standard Normal Distribution</a:t>
            </a:r>
          </a:p>
        </p:txBody>
      </p:sp>
      <p:sp>
        <p:nvSpPr>
          <p:cNvPr id="3" name="Title 2"/>
          <p:cNvSpPr>
            <a:spLocks noGrp="1"/>
          </p:cNvSpPr>
          <p:nvPr>
            <p:ph type="title"/>
          </p:nvPr>
        </p:nvSpPr>
        <p:spPr/>
        <p:txBody>
          <a:bodyPr/>
          <a:lstStyle/>
          <a:p>
            <a:r>
              <a:t>Section 6.2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Example 6.2.2: Finding Area to the Left of a Positive </a:t>
            </a:r>
            <a:br>
              <a:rPr lang="en-US" dirty="0"/>
            </a:br>
            <a:r>
              <a:rPr i="1" dirty="0"/>
              <a:t>z</a:t>
            </a:r>
            <a:r>
              <a:rPr dirty="0"/>
              <a:t>-value Using a Cumulative Normal Table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area under the standard normal curve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37</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6.2.2: Finding Area to the Left of a Positive </a:t>
            </a:r>
            <a:br>
              <a:rPr lang="en-US" dirty="0"/>
            </a:br>
            <a:r>
              <a:rPr i="1" dirty="0"/>
              <a:t>z</a:t>
            </a:r>
            <a:r>
              <a:rPr dirty="0"/>
              <a:t>-value Using a Cumulative Normal Table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Before we read the table, let's pause and consider what value we expect to get when we look up the </a:t>
                </a:r>
                <a14:m>
                  <m:oMath xmlns:m="http://schemas.openxmlformats.org/officeDocument/2006/math">
                    <m:r>
                      <a:rPr>
                        <a:latin typeface="Cambria Math" panose="02040503050406030204" pitchFamily="18" charset="0"/>
                      </a:rPr>
                      <m:t>𝑧</m:t>
                    </m:r>
                  </m:oMath>
                </a14:m>
                <a:r>
                  <a:rPr sz="2800"/>
                  <a:t>-score in the table. Sine the </a:t>
                </a:r>
                <a14:m>
                  <m:oMath xmlns:m="http://schemas.openxmlformats.org/officeDocument/2006/math">
                    <m:r>
                      <a:rPr>
                        <a:latin typeface="Cambria Math" panose="02040503050406030204" pitchFamily="18" charset="0"/>
                      </a:rPr>
                      <m:t>𝑧</m:t>
                    </m:r>
                  </m:oMath>
                </a14:m>
                <a:r>
                  <a:rPr sz="2800"/>
                  <a:t>-score is positive we know that it falls to the right of the mean. Therefore, we should expect that the area under the curve to the left of this value will be greater than half of the total area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5000</m:t>
                        </m:r>
                      </m:e>
                    </m:d>
                  </m:oMath>
                </a14:m>
                <a:r>
                  <a:rPr sz="2800"/>
                  <a:t> as shown in the following figure.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6.2.2: Finding Area to the Left of a Positive </a:t>
            </a:r>
            <a:br>
              <a:rPr lang="en-US" dirty="0"/>
            </a:br>
            <a:r>
              <a:rPr i="1" dirty="0"/>
              <a:t>z</a:t>
            </a:r>
            <a:r>
              <a:rPr dirty="0"/>
              <a:t>-value Using a Cumulative Normal Table (cont.)</a:t>
            </a:r>
          </a:p>
        </p:txBody>
      </p:sp>
      <p:pic>
        <p:nvPicPr>
          <p:cNvPr id="5" name="Content Placeholder 4">
            <a:extLst>
              <a:ext uri="{FF2B5EF4-FFF2-40B4-BE49-F238E27FC236}">
                <a16:creationId xmlns:a16="http://schemas.microsoft.com/office/drawing/2014/main" id="{83A486A6-CD5C-47AA-9048-266E93112099}"/>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84812" y="1763315"/>
            <a:ext cx="5774375" cy="333137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6.2.2: Finding Area to the Left of a Positive </a:t>
            </a:r>
            <a:br>
              <a:rPr lang="en-US" dirty="0"/>
            </a:br>
            <a:r>
              <a:rPr i="1" dirty="0"/>
              <a:t>z</a:t>
            </a:r>
            <a:r>
              <a:rPr dirty="0"/>
              <a:t>-value Using a Cumulative Normal Table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67067"/>
              </a:xfrm>
            </p:spPr>
            <p:txBody>
              <a:bodyPr>
                <a:normAutofit/>
              </a:bodyPr>
              <a:lstStyle/>
              <a:p>
                <a:pPr>
                  <a:defRPr sz="2800"/>
                </a:pPr>
                <a:r>
                  <a:rPr sz="2800"/>
                  <a:t>To read the table, we must break the given </a:t>
                </a:r>
                <a14:m>
                  <m:oMath xmlns:m="http://schemas.openxmlformats.org/officeDocument/2006/math">
                    <m:r>
                      <a:rPr>
                        <a:latin typeface="Cambria Math" panose="02040503050406030204" pitchFamily="18" charset="0"/>
                      </a:rPr>
                      <m:t>𝑧</m:t>
                    </m:r>
                  </m:oMath>
                </a14:m>
                <a:r>
                  <a:rPr sz="2800"/>
                  <a:t>-value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37</m:t>
                        </m:r>
                      </m:e>
                    </m:d>
                  </m:oMath>
                </a14:m>
                <a:r>
                  <a:rPr sz="2800"/>
                  <a:t> into two parts: one containing the first decimal place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e>
                    </m:d>
                  </m:oMath>
                </a14:m>
                <a:r>
                  <a:rPr sz="2800"/>
                  <a:t> and the other containing the second decimal place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07</m:t>
                        </m:r>
                      </m:e>
                    </m:d>
                  </m:oMath>
                </a14:m>
                <a:r>
                  <a:rPr sz="2800"/>
                  <a:t>. Because the </a:t>
                </a:r>
                <a14:m>
                  <m:oMath xmlns:m="http://schemas.openxmlformats.org/officeDocument/2006/math">
                    <m:r>
                      <a:rPr>
                        <a:latin typeface="Cambria Math" panose="02040503050406030204" pitchFamily="18" charset="0"/>
                      </a:rPr>
                      <m:t>𝑧</m:t>
                    </m:r>
                  </m:oMath>
                </a14:m>
                <a:r>
                  <a:rPr sz="2800"/>
                  <a:t>-value is positive, we use the standard normal table for Area </a:t>
                </a:r>
                <a14:m>
                  <m:oMath xmlns:m="http://schemas.openxmlformats.org/officeDocument/2006/math">
                    <m:r>
                      <a:rPr>
                        <a:latin typeface="Cambria Math" panose="02040503050406030204" pitchFamily="18" charset="0"/>
                      </a:rPr>
                      <m:t>−</m:t>
                    </m:r>
                    <m:r>
                      <a:rPr>
                        <a:latin typeface="Cambria Math" panose="02040503050406030204" pitchFamily="18" charset="0"/>
                      </a:rPr>
                      <m:t>∞</m:t>
                    </m:r>
                  </m:oMath>
                </a14:m>
                <a:r>
                  <a:rPr sz="2800"/>
                  <a:t> to </a:t>
                </a:r>
                <a14:m>
                  <m:oMath xmlns:m="http://schemas.openxmlformats.org/officeDocument/2006/math">
                    <m:r>
                      <a:rPr>
                        <a:latin typeface="Cambria Math" panose="02040503050406030204" pitchFamily="18" charset="0"/>
                      </a:rPr>
                      <m:t>𝑧</m:t>
                    </m:r>
                  </m:oMath>
                </a14:m>
                <a:r>
                  <a:rPr sz="2800"/>
                  <a:t>. Look across the row labeled </a:t>
                </a:r>
                <a:r>
                  <a:rPr sz="2800">
                    <a:latin typeface="Cambria Math"/>
                  </a:rPr>
                  <a:t>1.3</a:t>
                </a:r>
                <a:r>
                  <a:rPr sz="2800"/>
                  <a:t> and down the column labeled </a:t>
                </a:r>
                <a:r>
                  <a:rPr sz="2800">
                    <a:latin typeface="Cambria Math"/>
                  </a:rPr>
                  <a:t>0.07</a:t>
                </a:r>
                <a:r>
                  <a:rPr sz="2800"/>
                  <a:t>. The row and column intersect at </a:t>
                </a:r>
                <a:r>
                  <a:rPr sz="2800">
                    <a:latin typeface="Cambria Math"/>
                  </a:rPr>
                  <a:t>0.9147</a:t>
                </a:r>
                <a:r>
                  <a:rPr sz="2800"/>
                  <a:t>. Notice that this value aligns with what we were expecting.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1481" t="-1227" r="-296"/>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6.2.2: Finding Area to the Left of a Positive </a:t>
            </a:r>
            <a:br>
              <a:rPr lang="en-US" dirty="0"/>
            </a:br>
            <a:r>
              <a:rPr i="1" dirty="0"/>
              <a:t>z</a:t>
            </a:r>
            <a:r>
              <a:rPr dirty="0"/>
              <a:t>-value Using a Cumulative Normal Table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774278566"/>
                  </p:ext>
                </p:extLst>
              </p:nvPr>
            </p:nvGraphicFramePr>
            <p:xfrm>
              <a:off x="1447800" y="2131060"/>
              <a:ext cx="6248400" cy="2595880"/>
            </p:xfrm>
            <a:graphic>
              <a:graphicData uri="http://schemas.openxmlformats.org/drawingml/2006/table">
                <a:tbl>
                  <a:tblPr firstRow="1" bandRow="1">
                    <a:tableStyleId>{5C22544A-7EE6-4342-B048-85BDC9FD1C3A}</a:tableStyleId>
                  </a:tblPr>
                  <a:tblGrid>
                    <a:gridCol w="578555">
                      <a:extLst>
                        <a:ext uri="{9D8B030D-6E8A-4147-A177-3AD203B41FA5}">
                          <a16:colId xmlns:a16="http://schemas.microsoft.com/office/drawing/2014/main" val="20000"/>
                        </a:ext>
                      </a:extLst>
                    </a:gridCol>
                    <a:gridCol w="1504245">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gridCol w="1041400">
                      <a:extLst>
                        <a:ext uri="{9D8B030D-6E8A-4147-A177-3AD203B41FA5}">
                          <a16:colId xmlns:a16="http://schemas.microsoft.com/office/drawing/2014/main" val="20003"/>
                        </a:ext>
                      </a:extLst>
                    </a:gridCol>
                    <a:gridCol w="1041400">
                      <a:extLst>
                        <a:ext uri="{9D8B030D-6E8A-4147-A177-3AD203B41FA5}">
                          <a16:colId xmlns:a16="http://schemas.microsoft.com/office/drawing/2014/main" val="20004"/>
                        </a:ext>
                      </a:extLst>
                    </a:gridCol>
                    <a:gridCol w="1041400">
                      <a:extLst>
                        <a:ext uri="{9D8B030D-6E8A-4147-A177-3AD203B41FA5}">
                          <a16:colId xmlns:a16="http://schemas.microsoft.com/office/drawing/2014/main" val="20005"/>
                        </a:ext>
                      </a:extLst>
                    </a:gridCol>
                  </a:tblGrid>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𝑧</m:t>
                                </m:r>
                              </m:oMath>
                            </m:oMathPara>
                          </a14:m>
                          <a:endParaRP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0.06</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0.07</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0.08</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0.09</a:t>
                          </a:r>
                        </a:p>
                      </a:txBody>
                      <a:tcPr>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10000"/>
                      </a:ext>
                    </a:extLst>
                  </a:tr>
                  <a:tr h="370840">
                    <a:tc>
                      <a:txBody>
                        <a:bodyPr/>
                        <a:lstStyle/>
                        <a:p>
                          <a:pPr algn="ctr">
                            <a:defRPr b="1">
                              <a:solidFill>
                                <a:schemeClr val="tx1"/>
                              </a:solidFill>
                            </a:defRPr>
                          </a:pPr>
                          <a:r>
                            <a:rPr sz="1400">
                              <a:latin typeface="Cambria Math"/>
                            </a:rPr>
                            <a:t>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0.8531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0.8554</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dirty="0">
                              <a:latin typeface="Cambria Math"/>
                            </a:rPr>
                            <a:t>0.8577</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0.8599</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dirty="0">
                              <a:latin typeface="Cambria Math"/>
                            </a:rPr>
                            <a:t>0.8621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defRPr b="1">
                              <a:solidFill>
                                <a:schemeClr val="tx1"/>
                              </a:solidFill>
                            </a:defRPr>
                          </a:pPr>
                          <a:r>
                            <a:rPr sz="1400">
                              <a:latin typeface="Cambria Math"/>
                            </a:rPr>
                            <a:t>1.1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0.8749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0.8770</a:t>
                          </a:r>
                        </a:p>
                      </a:txBody>
                      <a:tcPr/>
                    </a:tc>
                    <a:tc>
                      <a:txBody>
                        <a:bodyPr/>
                        <a:lstStyle/>
                        <a:p>
                          <a:pPr algn="ctr">
                            <a:defRPr>
                              <a:solidFill>
                                <a:schemeClr val="tx1"/>
                              </a:solidFill>
                            </a:defRPr>
                          </a:pPr>
                          <a:r>
                            <a:rPr sz="1400">
                              <a:latin typeface="Cambria Math"/>
                            </a:rPr>
                            <a:t>0.8790</a:t>
                          </a:r>
                        </a:p>
                      </a:txBody>
                      <a:tcPr>
                        <a:solidFill>
                          <a:srgbClr val="92D050"/>
                        </a:solidFill>
                      </a:tcPr>
                    </a:tc>
                    <a:tc>
                      <a:txBody>
                        <a:bodyPr/>
                        <a:lstStyle/>
                        <a:p>
                          <a:pPr algn="ctr">
                            <a:defRPr>
                              <a:solidFill>
                                <a:schemeClr val="tx1"/>
                              </a:solidFill>
                            </a:defRPr>
                          </a:pPr>
                          <a:r>
                            <a:rPr sz="1400">
                              <a:latin typeface="Cambria Math"/>
                            </a:rPr>
                            <a:t>0.8810</a:t>
                          </a:r>
                        </a:p>
                      </a:txBody>
                      <a:tcPr/>
                    </a:tc>
                    <a:tc>
                      <a:txBody>
                        <a:bodyPr/>
                        <a:lstStyle/>
                        <a:p>
                          <a:pPr algn="ctr">
                            <a:defRPr>
                              <a:solidFill>
                                <a:schemeClr val="tx1"/>
                              </a:solidFill>
                            </a:defRPr>
                          </a:pPr>
                          <a:r>
                            <a:rPr sz="1400">
                              <a:latin typeface="Cambria Math"/>
                            </a:rPr>
                            <a:t>0.8830</a:t>
                          </a:r>
                        </a:p>
                      </a:txBody>
                      <a:tcPr/>
                    </a:tc>
                    <a:extLst>
                      <a:ext uri="{0D108BD9-81ED-4DB2-BD59-A6C34878D82A}">
                        <a16:rowId xmlns:a16="http://schemas.microsoft.com/office/drawing/2014/main" val="10002"/>
                      </a:ext>
                    </a:extLst>
                  </a:tr>
                  <a:tr h="370840">
                    <a:tc>
                      <a:txBody>
                        <a:bodyPr/>
                        <a:lstStyle/>
                        <a:p>
                          <a:pPr algn="ctr">
                            <a:defRPr b="1">
                              <a:solidFill>
                                <a:schemeClr val="tx1"/>
                              </a:solidFill>
                            </a:defRPr>
                          </a:pPr>
                          <a:r>
                            <a:rPr sz="1400">
                              <a:latin typeface="Cambria Math"/>
                            </a:rPr>
                            <a:t>1.2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0.8944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dirty="0">
                              <a:latin typeface="Cambria Math"/>
                            </a:rPr>
                            <a:t>0.8962</a:t>
                          </a:r>
                        </a:p>
                      </a:txBody>
                      <a:tcPr/>
                    </a:tc>
                    <a:tc>
                      <a:txBody>
                        <a:bodyPr/>
                        <a:lstStyle/>
                        <a:p>
                          <a:pPr algn="ctr">
                            <a:defRPr>
                              <a:solidFill>
                                <a:schemeClr val="tx1"/>
                              </a:solidFill>
                            </a:defRPr>
                          </a:pPr>
                          <a:r>
                            <a:rPr sz="1400">
                              <a:latin typeface="Cambria Math"/>
                            </a:rPr>
                            <a:t>0.8980</a:t>
                          </a:r>
                        </a:p>
                      </a:txBody>
                      <a:tcPr>
                        <a:solidFill>
                          <a:srgbClr val="92D050"/>
                        </a:solidFill>
                      </a:tcPr>
                    </a:tc>
                    <a:tc>
                      <a:txBody>
                        <a:bodyPr/>
                        <a:lstStyle/>
                        <a:p>
                          <a:pPr algn="ctr">
                            <a:defRPr>
                              <a:solidFill>
                                <a:schemeClr val="tx1"/>
                              </a:solidFill>
                            </a:defRPr>
                          </a:pPr>
                          <a:r>
                            <a:rPr sz="1400">
                              <a:latin typeface="Cambria Math"/>
                            </a:rPr>
                            <a:t>0.8997</a:t>
                          </a:r>
                        </a:p>
                      </a:txBody>
                      <a:tcPr/>
                    </a:tc>
                    <a:tc>
                      <a:txBody>
                        <a:bodyPr/>
                        <a:lstStyle/>
                        <a:p>
                          <a:pPr algn="ctr">
                            <a:defRPr>
                              <a:solidFill>
                                <a:schemeClr val="tx1"/>
                              </a:solidFill>
                            </a:defRPr>
                          </a:pPr>
                          <a:r>
                            <a:rPr sz="1400">
                              <a:latin typeface="Cambria Math"/>
                            </a:rPr>
                            <a:t>0.9015</a:t>
                          </a: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latin typeface="Cambria Math"/>
                            </a:rPr>
                            <a:t>1.3</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0.9115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0.9131</a:t>
                          </a:r>
                        </a:p>
                      </a:txBody>
                      <a:tcPr>
                        <a:solidFill>
                          <a:srgbClr val="92D050"/>
                        </a:solidFill>
                      </a:tcPr>
                    </a:tc>
                    <a:tc>
                      <a:txBody>
                        <a:bodyPr/>
                        <a:lstStyle/>
                        <a:p>
                          <a:pPr algn="ctr">
                            <a:defRPr sz="1400">
                              <a:solidFill>
                                <a:schemeClr val="tx1"/>
                              </a:solidFill>
                            </a:defRPr>
                          </a:pPr>
                          <a:r>
                            <a:rPr sz="1400">
                              <a:highlight>
                                <a:srgbClr val="FFFF00"/>
                              </a:highlight>
                              <a:latin typeface="Cambria Math"/>
                            </a:rPr>
                            <a:t>0.9147</a:t>
                          </a:r>
                        </a:p>
                      </a:txBody>
                      <a:tcPr>
                        <a:solidFill>
                          <a:srgbClr val="FFFF00"/>
                        </a:solidFill>
                      </a:tcPr>
                    </a:tc>
                    <a:tc>
                      <a:txBody>
                        <a:bodyPr/>
                        <a:lstStyle/>
                        <a:p>
                          <a:pPr algn="ctr">
                            <a:defRPr>
                              <a:solidFill>
                                <a:schemeClr val="tx1"/>
                              </a:solidFill>
                            </a:defRPr>
                          </a:pPr>
                          <a:r>
                            <a:rPr sz="1400">
                              <a:latin typeface="Cambria Math"/>
                            </a:rPr>
                            <a:t>0.9162</a:t>
                          </a:r>
                        </a:p>
                      </a:txBody>
                      <a:tcPr>
                        <a:solidFill>
                          <a:srgbClr val="92D050"/>
                        </a:solidFill>
                      </a:tcPr>
                    </a:tc>
                    <a:tc>
                      <a:txBody>
                        <a:bodyPr/>
                        <a:lstStyle/>
                        <a:p>
                          <a:pPr algn="ctr">
                            <a:defRPr>
                              <a:solidFill>
                                <a:schemeClr val="tx1"/>
                              </a:solidFill>
                            </a:defRPr>
                          </a:pPr>
                          <a:r>
                            <a:rPr sz="1400">
                              <a:latin typeface="Cambria Math"/>
                            </a:rPr>
                            <a:t>0.9177</a:t>
                          </a:r>
                        </a:p>
                      </a:txBody>
                      <a:tcPr>
                        <a:solidFill>
                          <a:srgbClr val="92D050"/>
                        </a:solidFill>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latin typeface="Cambria Math"/>
                            </a:rPr>
                            <a:t>1.4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0.9265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0.9279</a:t>
                          </a:r>
                        </a:p>
                      </a:txBody>
                      <a:tcPr/>
                    </a:tc>
                    <a:tc>
                      <a:txBody>
                        <a:bodyPr/>
                        <a:lstStyle/>
                        <a:p>
                          <a:pPr algn="ctr">
                            <a:defRPr>
                              <a:solidFill>
                                <a:schemeClr val="tx1"/>
                              </a:solidFill>
                            </a:defRPr>
                          </a:pPr>
                          <a:r>
                            <a:rPr sz="1400">
                              <a:latin typeface="Cambria Math"/>
                            </a:rPr>
                            <a:t>0.9292</a:t>
                          </a:r>
                        </a:p>
                      </a:txBody>
                      <a:tcPr>
                        <a:solidFill>
                          <a:srgbClr val="92D050"/>
                        </a:solidFill>
                      </a:tcPr>
                    </a:tc>
                    <a:tc>
                      <a:txBody>
                        <a:bodyPr/>
                        <a:lstStyle/>
                        <a:p>
                          <a:pPr algn="ctr">
                            <a:defRPr>
                              <a:solidFill>
                                <a:schemeClr val="tx1"/>
                              </a:solidFill>
                            </a:defRPr>
                          </a:pPr>
                          <a:r>
                            <a:rPr sz="1400">
                              <a:latin typeface="Cambria Math"/>
                            </a:rPr>
                            <a:t>0.9306</a:t>
                          </a:r>
                        </a:p>
                      </a:txBody>
                      <a:tcPr/>
                    </a:tc>
                    <a:tc>
                      <a:txBody>
                        <a:bodyPr/>
                        <a:lstStyle/>
                        <a:p>
                          <a:pPr algn="ctr">
                            <a:defRPr>
                              <a:solidFill>
                                <a:schemeClr val="tx1"/>
                              </a:solidFill>
                            </a:defRPr>
                          </a:pPr>
                          <a:r>
                            <a:rPr sz="1400">
                              <a:latin typeface="Cambria Math"/>
                            </a:rPr>
                            <a:t>0.9319</a:t>
                          </a: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latin typeface="Cambria Math"/>
                            </a:rPr>
                            <a:t>1.5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0.9394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0.9406</a:t>
                          </a:r>
                        </a:p>
                      </a:txBody>
                      <a:tcPr/>
                    </a:tc>
                    <a:tc>
                      <a:txBody>
                        <a:bodyPr/>
                        <a:lstStyle/>
                        <a:p>
                          <a:pPr algn="ctr">
                            <a:defRPr>
                              <a:solidFill>
                                <a:schemeClr val="tx1"/>
                              </a:solidFill>
                            </a:defRPr>
                          </a:pPr>
                          <a:r>
                            <a:rPr sz="1400">
                              <a:latin typeface="Cambria Math"/>
                            </a:rPr>
                            <a:t>0.9418</a:t>
                          </a:r>
                        </a:p>
                      </a:txBody>
                      <a:tcPr>
                        <a:solidFill>
                          <a:srgbClr val="92D050"/>
                        </a:solidFill>
                      </a:tcPr>
                    </a:tc>
                    <a:tc>
                      <a:txBody>
                        <a:bodyPr/>
                        <a:lstStyle/>
                        <a:p>
                          <a:pPr algn="ctr">
                            <a:defRPr>
                              <a:solidFill>
                                <a:schemeClr val="tx1"/>
                              </a:solidFill>
                            </a:defRPr>
                          </a:pPr>
                          <a:r>
                            <a:rPr sz="1400">
                              <a:latin typeface="Cambria Math"/>
                            </a:rPr>
                            <a:t>0.9429</a:t>
                          </a:r>
                        </a:p>
                      </a:txBody>
                      <a:tcPr/>
                    </a:tc>
                    <a:tc>
                      <a:txBody>
                        <a:bodyPr/>
                        <a:lstStyle/>
                        <a:p>
                          <a:pPr algn="ctr">
                            <a:defRPr>
                              <a:solidFill>
                                <a:schemeClr val="tx1"/>
                              </a:solidFill>
                            </a:defRPr>
                          </a:pPr>
                          <a:r>
                            <a:rPr sz="1400" dirty="0">
                              <a:latin typeface="Cambria Math"/>
                            </a:rPr>
                            <a:t>0.9441</a:t>
                          </a:r>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774278566"/>
                  </p:ext>
                </p:extLst>
              </p:nvPr>
            </p:nvGraphicFramePr>
            <p:xfrm>
              <a:off x="1447800" y="2131060"/>
              <a:ext cx="6248400" cy="2595880"/>
            </p:xfrm>
            <a:graphic>
              <a:graphicData uri="http://schemas.openxmlformats.org/drawingml/2006/table">
                <a:tbl>
                  <a:tblPr firstRow="1" bandRow="1">
                    <a:tableStyleId>{5C22544A-7EE6-4342-B048-85BDC9FD1C3A}</a:tableStyleId>
                  </a:tblPr>
                  <a:tblGrid>
                    <a:gridCol w="578555">
                      <a:extLst>
                        <a:ext uri="{9D8B030D-6E8A-4147-A177-3AD203B41FA5}">
                          <a16:colId xmlns:a16="http://schemas.microsoft.com/office/drawing/2014/main" val="20000"/>
                        </a:ext>
                      </a:extLst>
                    </a:gridCol>
                    <a:gridCol w="1504245">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gridCol w="1041400">
                      <a:extLst>
                        <a:ext uri="{9D8B030D-6E8A-4147-A177-3AD203B41FA5}">
                          <a16:colId xmlns:a16="http://schemas.microsoft.com/office/drawing/2014/main" val="20003"/>
                        </a:ext>
                      </a:extLst>
                    </a:gridCol>
                    <a:gridCol w="1041400">
                      <a:extLst>
                        <a:ext uri="{9D8B030D-6E8A-4147-A177-3AD203B41FA5}">
                          <a16:colId xmlns:a16="http://schemas.microsoft.com/office/drawing/2014/main" val="20004"/>
                        </a:ext>
                      </a:extLst>
                    </a:gridCol>
                    <a:gridCol w="1041400">
                      <a:extLst>
                        <a:ext uri="{9D8B030D-6E8A-4147-A177-3AD203B41FA5}">
                          <a16:colId xmlns:a16="http://schemas.microsoft.com/office/drawing/2014/main" val="20005"/>
                        </a:ext>
                      </a:extLst>
                    </a:gridCol>
                  </a:tblGrid>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1053" t="-3279" r="-982105" b="-603279"/>
                          </a:stretch>
                        </a:blipFill>
                      </a:tcPr>
                    </a:tc>
                    <a:tc>
                      <a:txBody>
                        <a:bodyPr/>
                        <a:lstStyle/>
                        <a:p>
                          <a:pPr algn="ctr">
                            <a:defRPr b="1">
                              <a:solidFill>
                                <a:schemeClr val="tx1"/>
                              </a:solidFill>
                            </a:defRPr>
                          </a:pPr>
                          <a:r>
                            <a:rPr sz="1400">
                              <a:latin typeface="Cambria Math"/>
                            </a:rPr>
                            <a:t>0.05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0.06</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0.07</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0.08</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0.09</a:t>
                          </a:r>
                        </a:p>
                      </a:txBody>
                      <a:tcPr>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10000"/>
                      </a:ext>
                    </a:extLst>
                  </a:tr>
                  <a:tr h="370840">
                    <a:tc>
                      <a:txBody>
                        <a:bodyPr/>
                        <a:lstStyle/>
                        <a:p>
                          <a:pPr algn="ctr">
                            <a:defRPr b="1">
                              <a:solidFill>
                                <a:schemeClr val="tx1"/>
                              </a:solidFill>
                            </a:defRPr>
                          </a:pPr>
                          <a:r>
                            <a:rPr sz="1400">
                              <a:latin typeface="Cambria Math"/>
                            </a:rPr>
                            <a:t>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0.8531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0.8554</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0.8577</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0.8599</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0.8621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defRPr b="1">
                              <a:solidFill>
                                <a:schemeClr val="tx1"/>
                              </a:solidFill>
                            </a:defRPr>
                          </a:pPr>
                          <a:r>
                            <a:rPr sz="1400">
                              <a:latin typeface="Cambria Math"/>
                            </a:rPr>
                            <a:t>1.1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0.8749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0.8770</a:t>
                          </a:r>
                        </a:p>
                      </a:txBody>
                      <a:tcPr/>
                    </a:tc>
                    <a:tc>
                      <a:txBody>
                        <a:bodyPr/>
                        <a:lstStyle/>
                        <a:p>
                          <a:pPr algn="ctr">
                            <a:defRPr>
                              <a:solidFill>
                                <a:schemeClr val="tx1"/>
                              </a:solidFill>
                            </a:defRPr>
                          </a:pPr>
                          <a:r>
                            <a:rPr sz="1400">
                              <a:latin typeface="Cambria Math"/>
                            </a:rPr>
                            <a:t>0.8790</a:t>
                          </a:r>
                        </a:p>
                      </a:txBody>
                      <a:tcPr>
                        <a:solidFill>
                          <a:srgbClr val="92D050"/>
                        </a:solidFill>
                      </a:tcPr>
                    </a:tc>
                    <a:tc>
                      <a:txBody>
                        <a:bodyPr/>
                        <a:lstStyle/>
                        <a:p>
                          <a:pPr algn="ctr">
                            <a:defRPr>
                              <a:solidFill>
                                <a:schemeClr val="tx1"/>
                              </a:solidFill>
                            </a:defRPr>
                          </a:pPr>
                          <a:r>
                            <a:rPr sz="1400">
                              <a:latin typeface="Cambria Math"/>
                            </a:rPr>
                            <a:t>0.8810</a:t>
                          </a:r>
                        </a:p>
                      </a:txBody>
                      <a:tcPr/>
                    </a:tc>
                    <a:tc>
                      <a:txBody>
                        <a:bodyPr/>
                        <a:lstStyle/>
                        <a:p>
                          <a:pPr algn="ctr">
                            <a:defRPr>
                              <a:solidFill>
                                <a:schemeClr val="tx1"/>
                              </a:solidFill>
                            </a:defRPr>
                          </a:pPr>
                          <a:r>
                            <a:rPr sz="1400">
                              <a:latin typeface="Cambria Math"/>
                            </a:rPr>
                            <a:t>0.8830</a:t>
                          </a:r>
                        </a:p>
                      </a:txBody>
                      <a:tcPr/>
                    </a:tc>
                    <a:extLst>
                      <a:ext uri="{0D108BD9-81ED-4DB2-BD59-A6C34878D82A}">
                        <a16:rowId xmlns:a16="http://schemas.microsoft.com/office/drawing/2014/main" val="10002"/>
                      </a:ext>
                    </a:extLst>
                  </a:tr>
                  <a:tr h="370840">
                    <a:tc>
                      <a:txBody>
                        <a:bodyPr/>
                        <a:lstStyle/>
                        <a:p>
                          <a:pPr algn="ctr">
                            <a:defRPr b="1">
                              <a:solidFill>
                                <a:schemeClr val="tx1"/>
                              </a:solidFill>
                            </a:defRPr>
                          </a:pPr>
                          <a:r>
                            <a:rPr sz="1400">
                              <a:latin typeface="Cambria Math"/>
                            </a:rPr>
                            <a:t>1.2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0.8944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0.8962</a:t>
                          </a:r>
                        </a:p>
                      </a:txBody>
                      <a:tcPr/>
                    </a:tc>
                    <a:tc>
                      <a:txBody>
                        <a:bodyPr/>
                        <a:lstStyle/>
                        <a:p>
                          <a:pPr algn="ctr">
                            <a:defRPr>
                              <a:solidFill>
                                <a:schemeClr val="tx1"/>
                              </a:solidFill>
                            </a:defRPr>
                          </a:pPr>
                          <a:r>
                            <a:rPr sz="1400">
                              <a:latin typeface="Cambria Math"/>
                            </a:rPr>
                            <a:t>0.8980</a:t>
                          </a:r>
                        </a:p>
                      </a:txBody>
                      <a:tcPr>
                        <a:solidFill>
                          <a:srgbClr val="92D050"/>
                        </a:solidFill>
                      </a:tcPr>
                    </a:tc>
                    <a:tc>
                      <a:txBody>
                        <a:bodyPr/>
                        <a:lstStyle/>
                        <a:p>
                          <a:pPr algn="ctr">
                            <a:defRPr>
                              <a:solidFill>
                                <a:schemeClr val="tx1"/>
                              </a:solidFill>
                            </a:defRPr>
                          </a:pPr>
                          <a:r>
                            <a:rPr sz="1400">
                              <a:latin typeface="Cambria Math"/>
                            </a:rPr>
                            <a:t>0.8997</a:t>
                          </a:r>
                        </a:p>
                      </a:txBody>
                      <a:tcPr/>
                    </a:tc>
                    <a:tc>
                      <a:txBody>
                        <a:bodyPr/>
                        <a:lstStyle/>
                        <a:p>
                          <a:pPr algn="ctr">
                            <a:defRPr>
                              <a:solidFill>
                                <a:schemeClr val="tx1"/>
                              </a:solidFill>
                            </a:defRPr>
                          </a:pPr>
                          <a:r>
                            <a:rPr sz="1400">
                              <a:latin typeface="Cambria Math"/>
                            </a:rPr>
                            <a:t>0.9015</a:t>
                          </a: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latin typeface="Cambria Math"/>
                            </a:rPr>
                            <a:t>1.3</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0.9115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0.9131</a:t>
                          </a:r>
                        </a:p>
                      </a:txBody>
                      <a:tcPr>
                        <a:solidFill>
                          <a:srgbClr val="92D050"/>
                        </a:solidFill>
                      </a:tcPr>
                    </a:tc>
                    <a:tc>
                      <a:txBody>
                        <a:bodyPr/>
                        <a:lstStyle/>
                        <a:p>
                          <a:pPr algn="ctr">
                            <a:defRPr sz="1400">
                              <a:solidFill>
                                <a:schemeClr val="tx1"/>
                              </a:solidFill>
                            </a:defRPr>
                          </a:pPr>
                          <a:r>
                            <a:rPr sz="1400">
                              <a:highlight>
                                <a:srgbClr val="FFFF00"/>
                              </a:highlight>
                              <a:latin typeface="Cambria Math"/>
                            </a:rPr>
                            <a:t>0.9147</a:t>
                          </a:r>
                        </a:p>
                      </a:txBody>
                      <a:tcPr>
                        <a:solidFill>
                          <a:srgbClr val="FFFF00"/>
                        </a:solidFill>
                      </a:tcPr>
                    </a:tc>
                    <a:tc>
                      <a:txBody>
                        <a:bodyPr/>
                        <a:lstStyle/>
                        <a:p>
                          <a:pPr algn="ctr">
                            <a:defRPr>
                              <a:solidFill>
                                <a:schemeClr val="tx1"/>
                              </a:solidFill>
                            </a:defRPr>
                          </a:pPr>
                          <a:r>
                            <a:rPr sz="1400">
                              <a:latin typeface="Cambria Math"/>
                            </a:rPr>
                            <a:t>0.9162</a:t>
                          </a:r>
                        </a:p>
                      </a:txBody>
                      <a:tcPr>
                        <a:solidFill>
                          <a:srgbClr val="92D050"/>
                        </a:solidFill>
                      </a:tcPr>
                    </a:tc>
                    <a:tc>
                      <a:txBody>
                        <a:bodyPr/>
                        <a:lstStyle/>
                        <a:p>
                          <a:pPr algn="ctr">
                            <a:defRPr>
                              <a:solidFill>
                                <a:schemeClr val="tx1"/>
                              </a:solidFill>
                            </a:defRPr>
                          </a:pPr>
                          <a:r>
                            <a:rPr sz="1400">
                              <a:latin typeface="Cambria Math"/>
                            </a:rPr>
                            <a:t>0.9177</a:t>
                          </a:r>
                        </a:p>
                      </a:txBody>
                      <a:tcPr>
                        <a:solidFill>
                          <a:srgbClr val="92D050"/>
                        </a:solidFill>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latin typeface="Cambria Math"/>
                            </a:rPr>
                            <a:t>1.4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0.9265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0.9279</a:t>
                          </a:r>
                        </a:p>
                      </a:txBody>
                      <a:tcPr/>
                    </a:tc>
                    <a:tc>
                      <a:txBody>
                        <a:bodyPr/>
                        <a:lstStyle/>
                        <a:p>
                          <a:pPr algn="ctr">
                            <a:defRPr>
                              <a:solidFill>
                                <a:schemeClr val="tx1"/>
                              </a:solidFill>
                            </a:defRPr>
                          </a:pPr>
                          <a:r>
                            <a:rPr sz="1400">
                              <a:latin typeface="Cambria Math"/>
                            </a:rPr>
                            <a:t>0.9292</a:t>
                          </a:r>
                        </a:p>
                      </a:txBody>
                      <a:tcPr>
                        <a:solidFill>
                          <a:srgbClr val="92D050"/>
                        </a:solidFill>
                      </a:tcPr>
                    </a:tc>
                    <a:tc>
                      <a:txBody>
                        <a:bodyPr/>
                        <a:lstStyle/>
                        <a:p>
                          <a:pPr algn="ctr">
                            <a:defRPr>
                              <a:solidFill>
                                <a:schemeClr val="tx1"/>
                              </a:solidFill>
                            </a:defRPr>
                          </a:pPr>
                          <a:r>
                            <a:rPr sz="1400">
                              <a:latin typeface="Cambria Math"/>
                            </a:rPr>
                            <a:t>0.9306</a:t>
                          </a:r>
                        </a:p>
                      </a:txBody>
                      <a:tcPr/>
                    </a:tc>
                    <a:tc>
                      <a:txBody>
                        <a:bodyPr/>
                        <a:lstStyle/>
                        <a:p>
                          <a:pPr algn="ctr">
                            <a:defRPr>
                              <a:solidFill>
                                <a:schemeClr val="tx1"/>
                              </a:solidFill>
                            </a:defRPr>
                          </a:pPr>
                          <a:r>
                            <a:rPr sz="1400">
                              <a:latin typeface="Cambria Math"/>
                            </a:rPr>
                            <a:t>0.9319</a:t>
                          </a: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latin typeface="Cambria Math"/>
                            </a:rPr>
                            <a:t>1.5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0.9394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0.9406</a:t>
                          </a:r>
                        </a:p>
                      </a:txBody>
                      <a:tcPr/>
                    </a:tc>
                    <a:tc>
                      <a:txBody>
                        <a:bodyPr/>
                        <a:lstStyle/>
                        <a:p>
                          <a:pPr algn="ctr">
                            <a:defRPr>
                              <a:solidFill>
                                <a:schemeClr val="tx1"/>
                              </a:solidFill>
                            </a:defRPr>
                          </a:pPr>
                          <a:r>
                            <a:rPr sz="1400">
                              <a:latin typeface="Cambria Math"/>
                            </a:rPr>
                            <a:t>0.9418</a:t>
                          </a:r>
                        </a:p>
                      </a:txBody>
                      <a:tcPr>
                        <a:solidFill>
                          <a:srgbClr val="92D050"/>
                        </a:solidFill>
                      </a:tcPr>
                    </a:tc>
                    <a:tc>
                      <a:txBody>
                        <a:bodyPr/>
                        <a:lstStyle/>
                        <a:p>
                          <a:pPr algn="ctr">
                            <a:defRPr>
                              <a:solidFill>
                                <a:schemeClr val="tx1"/>
                              </a:solidFill>
                            </a:defRPr>
                          </a:pPr>
                          <a:r>
                            <a:rPr sz="1400">
                              <a:latin typeface="Cambria Math"/>
                            </a:rPr>
                            <a:t>0.9429</a:t>
                          </a:r>
                        </a:p>
                      </a:txBody>
                      <a:tcPr/>
                    </a:tc>
                    <a:tc>
                      <a:txBody>
                        <a:bodyPr/>
                        <a:lstStyle/>
                        <a:p>
                          <a:pPr algn="ctr">
                            <a:defRPr>
                              <a:solidFill>
                                <a:schemeClr val="tx1"/>
                              </a:solidFill>
                            </a:defRPr>
                          </a:pPr>
                          <a:r>
                            <a:rPr sz="1400" dirty="0">
                              <a:latin typeface="Cambria Math"/>
                            </a:rPr>
                            <a:t>0.9441</a:t>
                          </a:r>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6.2.2: Finding Area to the Left of a Positive </a:t>
            </a:r>
            <a:br>
              <a:rPr lang="en-US" dirty="0"/>
            </a:br>
            <a:r>
              <a:rPr i="1" dirty="0"/>
              <a:t>z</a:t>
            </a:r>
            <a:r>
              <a:rPr dirty="0"/>
              <a:t>-value Using a Cumulative Normal Table (cont.)</a:t>
            </a:r>
          </a:p>
        </p:txBody>
      </p:sp>
      <p:pic>
        <p:nvPicPr>
          <p:cNvPr id="5" name="Content Placeholder 4">
            <a:extLst>
              <a:ext uri="{FF2B5EF4-FFF2-40B4-BE49-F238E27FC236}">
                <a16:creationId xmlns:a16="http://schemas.microsoft.com/office/drawing/2014/main" id="{BB8196E7-3ED9-4081-A898-2792AA8774DD}"/>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8773" y="1725215"/>
            <a:ext cx="5906453" cy="3407569"/>
          </a:xfrm>
        </p:spPr>
      </p:pic>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74008555-5E8E-43DA-8B9A-DC9DD51974FA}"/>
                  </a:ext>
                </a:extLst>
              </p:cNvPr>
              <p:cNvSpPr txBox="1">
                <a:spLocks/>
              </p:cNvSpPr>
              <p:nvPr/>
            </p:nvSpPr>
            <p:spPr>
              <a:xfrm>
                <a:off x="457200" y="1371600"/>
                <a:ext cx="8229600" cy="4509867"/>
              </a:xfrm>
              <a:prstGeom prst="rect">
                <a:avLst/>
              </a:prstGeom>
            </p:spPr>
            <p:txBody>
              <a:bodyPr anchor="b">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sz="2800" dirty="0"/>
                  <a:t>Thus, the area under the standard normal curve to the left of </a:t>
                </a:r>
                <a14:m>
                  <m:oMath xmlns:m="http://schemas.openxmlformats.org/officeDocument/2006/math">
                    <m:r>
                      <a:rPr lang="en-US" sz="2800">
                        <a:latin typeface="Cambria Math" panose="02040503050406030204" pitchFamily="18" charset="0"/>
                      </a:rPr>
                      <m:t>𝑧</m:t>
                    </m:r>
                    <m:r>
                      <a:rPr lang="en-US" sz="2800">
                        <a:latin typeface="Cambria Math" panose="02040503050406030204" pitchFamily="18" charset="0"/>
                      </a:rPr>
                      <m:t>=1.37</m:t>
                    </m:r>
                  </m:oMath>
                </a14:m>
                <a:r>
                  <a:rPr lang="en-US" sz="2800" dirty="0"/>
                  <a:t> is </a:t>
                </a:r>
                <a:r>
                  <a:rPr lang="en-US" sz="2800" dirty="0">
                    <a:latin typeface="Cambria Math"/>
                  </a:rPr>
                  <a:t>0.9147</a:t>
                </a:r>
                <a:r>
                  <a:rPr lang="en-US" sz="2800" dirty="0"/>
                  <a:t>.</a:t>
                </a:r>
              </a:p>
            </p:txBody>
          </p:sp>
        </mc:Choice>
        <mc:Fallback xmlns="">
          <p:sp>
            <p:nvSpPr>
              <p:cNvPr id="4" name="Text Placeholder 2">
                <a:extLst>
                  <a:ext uri="{FF2B5EF4-FFF2-40B4-BE49-F238E27FC236}">
                    <a16:creationId xmlns:a16="http://schemas.microsoft.com/office/drawing/2014/main" id="{74008555-5E8E-43DA-8B9A-DC9DD51974FA}"/>
                  </a:ext>
                </a:extLst>
              </p:cNvPr>
              <p:cNvSpPr txBox="1">
                <a:spLocks noRot="1" noChangeAspect="1" noMove="1" noResize="1" noEditPoints="1" noAdjustHandles="1" noChangeArrowheads="1" noChangeShapeType="1" noTextEdit="1"/>
              </p:cNvSpPr>
              <p:nvPr/>
            </p:nvSpPr>
            <p:spPr>
              <a:xfrm>
                <a:off x="457200" y="1371600"/>
                <a:ext cx="8229600" cy="4509867"/>
              </a:xfrm>
              <a:prstGeom prst="rect">
                <a:avLst/>
              </a:prstGeom>
              <a:blipFill>
                <a:blip r:embed="rId4"/>
                <a:stretch>
                  <a:fillRect l="-1481" r="-148" b="-3919"/>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6.2.3: Finding Area to the Left of a Negative </a:t>
            </a:r>
            <a:r>
              <a:rPr i="1" dirty="0"/>
              <a:t>z</a:t>
            </a:r>
            <a:r>
              <a:rPr dirty="0"/>
              <a:t>-value Using a Table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area under the standard normal curve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03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6.2.3: Finding Area to the Left of a Negative </a:t>
            </a:r>
            <a:r>
              <a:rPr i="1" dirty="0"/>
              <a:t>z</a:t>
            </a:r>
            <a:r>
              <a:rPr dirty="0"/>
              <a:t>-value Using a Table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Begin by noting that since we are asked to find an area to the left of a </a:t>
                </a:r>
                <a:r>
                  <a:rPr sz="2800" b="1"/>
                  <a:t>negative</a:t>
                </a:r>
                <a:r>
                  <a:rPr sz="2800"/>
                  <a:t> </a:t>
                </a:r>
                <a14:m>
                  <m:oMath xmlns:m="http://schemas.openxmlformats.org/officeDocument/2006/math">
                    <m:r>
                      <a:rPr>
                        <a:latin typeface="Cambria Math" panose="02040503050406030204" pitchFamily="18" charset="0"/>
                      </a:rPr>
                      <m:t>𝑧</m:t>
                    </m:r>
                  </m:oMath>
                </a14:m>
                <a:r>
                  <a:rPr sz="2800"/>
                  <a:t>-value, we should expect a value in the table which is less than </a:t>
                </a:r>
                <a:r>
                  <a:rPr sz="2800">
                    <a:latin typeface="Cambria Math"/>
                  </a:rPr>
                  <a:t>0.5000</a:t>
                </a:r>
                <a:r>
                  <a:rPr sz="2800"/>
                  <a:t>. Notice the first part of the </a:t>
                </a:r>
                <a14:m>
                  <m:oMath xmlns:m="http://schemas.openxmlformats.org/officeDocument/2006/math">
                    <m:r>
                      <a:rPr>
                        <a:latin typeface="Cambria Math" panose="02040503050406030204" pitchFamily="18" charset="0"/>
                      </a:rPr>
                      <m:t>𝑧</m:t>
                    </m:r>
                  </m:oMath>
                </a14:m>
                <a:r>
                  <a:rPr sz="2800"/>
                  <a:t>-value is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0</m:t>
                    </m:r>
                  </m:oMath>
                </a14:m>
                <a:r>
                  <a:rPr sz="2800"/>
                  <a:t> and the second part is </a:t>
                </a:r>
                <a:r>
                  <a:rPr sz="2800">
                    <a:latin typeface="Cambria Math"/>
                  </a:rPr>
                  <a:t>0.03</a:t>
                </a:r>
                <a:r>
                  <a:rPr sz="2800"/>
                  <a:t>. This time, use the standard normal table for Area </a:t>
                </a:r>
                <a14:m>
                  <m:oMath xmlns:m="http://schemas.openxmlformats.org/officeDocument/2006/math">
                    <m:r>
                      <a:rPr>
                        <a:latin typeface="Cambria Math" panose="02040503050406030204" pitchFamily="18" charset="0"/>
                      </a:rPr>
                      <m:t>−</m:t>
                    </m:r>
                    <m:r>
                      <a:rPr>
                        <a:latin typeface="Cambria Math" panose="02040503050406030204" pitchFamily="18" charset="0"/>
                      </a:rPr>
                      <m:t>∞</m:t>
                    </m:r>
                  </m:oMath>
                </a14:m>
                <a:r>
                  <a:rPr sz="2800"/>
                  <a:t> to </a:t>
                </a:r>
                <a14:m>
                  <m:oMath xmlns:m="http://schemas.openxmlformats.org/officeDocument/2006/math">
                    <m:r>
                      <a:rPr>
                        <a:latin typeface="Cambria Math" panose="02040503050406030204" pitchFamily="18" charset="0"/>
                      </a:rPr>
                      <m:t>−</m:t>
                    </m:r>
                    <m:r>
                      <a:rPr>
                        <a:latin typeface="Cambria Math" panose="02040503050406030204" pitchFamily="18" charset="0"/>
                      </a:rPr>
                      <m:t>𝑧</m:t>
                    </m:r>
                  </m:oMath>
                </a14:m>
                <a:r>
                  <a:rPr sz="2800"/>
                  <a:t> since the </a:t>
                </a:r>
                <a14:m>
                  <m:oMath xmlns:m="http://schemas.openxmlformats.org/officeDocument/2006/math">
                    <m:r>
                      <a:rPr>
                        <a:latin typeface="Cambria Math" panose="02040503050406030204" pitchFamily="18" charset="0"/>
                      </a:rPr>
                      <m:t>𝑧</m:t>
                    </m:r>
                  </m:oMath>
                </a14:m>
                <a:r>
                  <a:rPr sz="2800"/>
                  <a:t>-value is negative. On the chart, look across the row labeled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0</m:t>
                    </m:r>
                  </m:oMath>
                </a14:m>
                <a:r>
                  <a:rPr sz="2800"/>
                  <a:t> and down the column labeled </a:t>
                </a:r>
                <a:r>
                  <a:rPr sz="2800">
                    <a:latin typeface="Cambria Math"/>
                  </a:rPr>
                  <a:t>0.03</a:t>
                </a:r>
                <a:r>
                  <a:rPr sz="2800"/>
                  <a:t>. The row and column intersect at </a:t>
                </a:r>
                <a:r>
                  <a:rPr sz="2800">
                    <a:latin typeface="Cambria Math"/>
                  </a:rPr>
                  <a:t>0.0212</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6.2.3: Finding Area to the Left of a Negative </a:t>
            </a:r>
            <a:r>
              <a:rPr i="1" dirty="0"/>
              <a:t>z</a:t>
            </a:r>
            <a:r>
              <a:rPr dirty="0"/>
              <a:t>-value Using a Table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452828507"/>
                  </p:ext>
                </p:extLst>
              </p:nvPr>
            </p:nvGraphicFramePr>
            <p:xfrm>
              <a:off x="1219200" y="2131060"/>
              <a:ext cx="6705600" cy="2595880"/>
            </p:xfrm>
            <a:graphic>
              <a:graphicData uri="http://schemas.openxmlformats.org/drawingml/2006/table">
                <a:tbl>
                  <a:tblPr firstRow="1" bandRow="1">
                    <a:tableStyleId>{5C22544A-7EE6-4342-B048-85BDC9FD1C3A}</a:tableStyleId>
                  </a:tblPr>
                  <a:tblGrid>
                    <a:gridCol w="807156">
                      <a:extLst>
                        <a:ext uri="{9D8B030D-6E8A-4147-A177-3AD203B41FA5}">
                          <a16:colId xmlns:a16="http://schemas.microsoft.com/office/drawing/2014/main" val="20000"/>
                        </a:ext>
                      </a:extLst>
                    </a:gridCol>
                    <a:gridCol w="1428044">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gridCol w="1117600">
                      <a:extLst>
                        <a:ext uri="{9D8B030D-6E8A-4147-A177-3AD203B41FA5}">
                          <a16:colId xmlns:a16="http://schemas.microsoft.com/office/drawing/2014/main" val="20005"/>
                        </a:ext>
                      </a:extLst>
                    </a:gridCol>
                  </a:tblGrid>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𝑧</m:t>
                                </m:r>
                              </m:oMath>
                            </m:oMathPara>
                          </a14:m>
                          <a:endParaRP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0.03</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0.02</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0.01</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0.00</a:t>
                          </a:r>
                        </a:p>
                      </a:txBody>
                      <a:tcPr>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10000"/>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−2.2</m:t>
                                </m:r>
                              </m:oMath>
                            </m:oMathPara>
                          </a14:m>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0.0125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0.0129</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0.0132</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0.0136</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0.0139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−2.1</m:t>
                                </m:r>
                              </m:oMath>
                            </m:oMathPara>
                          </a14:m>
                          <a:endParaRP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0.0162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0.0166</a:t>
                          </a:r>
                        </a:p>
                      </a:txBody>
                      <a:tcPr>
                        <a:solidFill>
                          <a:srgbClr val="92D050"/>
                        </a:solidFill>
                      </a:tcPr>
                    </a:tc>
                    <a:tc>
                      <a:txBody>
                        <a:bodyPr/>
                        <a:lstStyle/>
                        <a:p>
                          <a:pPr algn="ctr">
                            <a:defRPr>
                              <a:solidFill>
                                <a:schemeClr val="tx1"/>
                              </a:solidFill>
                            </a:defRPr>
                          </a:pPr>
                          <a:r>
                            <a:rPr sz="1400">
                              <a:latin typeface="Cambria Math"/>
                            </a:rPr>
                            <a:t>0.0170</a:t>
                          </a:r>
                        </a:p>
                      </a:txBody>
                      <a:tcPr/>
                    </a:tc>
                    <a:tc>
                      <a:txBody>
                        <a:bodyPr/>
                        <a:lstStyle/>
                        <a:p>
                          <a:pPr algn="ctr">
                            <a:defRPr>
                              <a:solidFill>
                                <a:schemeClr val="tx1"/>
                              </a:solidFill>
                            </a:defRPr>
                          </a:pPr>
                          <a:r>
                            <a:rPr sz="1400">
                              <a:latin typeface="Cambria Math"/>
                            </a:rPr>
                            <a:t>0.0174</a:t>
                          </a:r>
                        </a:p>
                      </a:txBody>
                      <a:tcPr/>
                    </a:tc>
                    <a:tc>
                      <a:txBody>
                        <a:bodyPr/>
                        <a:lstStyle/>
                        <a:p>
                          <a:pPr algn="ctr">
                            <a:defRPr>
                              <a:solidFill>
                                <a:schemeClr val="tx1"/>
                              </a:solidFill>
                            </a:defRPr>
                          </a:pPr>
                          <a:r>
                            <a:rPr sz="1400">
                              <a:latin typeface="Cambria Math"/>
                            </a:rPr>
                            <a:t>0.0179</a:t>
                          </a:r>
                        </a:p>
                      </a:txBody>
                      <a:tcPr/>
                    </a:tc>
                    <a:extLst>
                      <a:ext uri="{0D108BD9-81ED-4DB2-BD59-A6C34878D82A}">
                        <a16:rowId xmlns:a16="http://schemas.microsoft.com/office/drawing/2014/main" val="10002"/>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−2.0</m:t>
                                </m:r>
                              </m:oMath>
                            </m:oMathPara>
                          </a14:m>
                          <a:endParaRP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0.0207</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sz="1400">
                              <a:solidFill>
                                <a:schemeClr val="tx1"/>
                              </a:solidFill>
                            </a:defRPr>
                          </a:pPr>
                          <a:r>
                            <a:rPr sz="1400">
                              <a:highlight>
                                <a:srgbClr val="FFFF00"/>
                              </a:highlight>
                              <a:latin typeface="Cambria Math"/>
                            </a:rPr>
                            <a:t>0.0212</a:t>
                          </a:r>
                        </a:p>
                      </a:txBody>
                      <a:tcPr>
                        <a:solidFill>
                          <a:srgbClr val="FFFF00"/>
                        </a:solidFill>
                      </a:tcPr>
                    </a:tc>
                    <a:tc>
                      <a:txBody>
                        <a:bodyPr/>
                        <a:lstStyle/>
                        <a:p>
                          <a:pPr algn="ctr">
                            <a:defRPr>
                              <a:solidFill>
                                <a:schemeClr val="tx1"/>
                              </a:solidFill>
                            </a:defRPr>
                          </a:pPr>
                          <a:r>
                            <a:rPr sz="1400">
                              <a:latin typeface="Cambria Math"/>
                            </a:rPr>
                            <a:t>0.0217</a:t>
                          </a:r>
                        </a:p>
                      </a:txBody>
                      <a:tcPr>
                        <a:solidFill>
                          <a:srgbClr val="92D050"/>
                        </a:solidFill>
                      </a:tcPr>
                    </a:tc>
                    <a:tc>
                      <a:txBody>
                        <a:bodyPr/>
                        <a:lstStyle/>
                        <a:p>
                          <a:pPr algn="ctr">
                            <a:defRPr>
                              <a:solidFill>
                                <a:schemeClr val="tx1"/>
                              </a:solidFill>
                            </a:defRPr>
                          </a:pPr>
                          <a:r>
                            <a:rPr sz="1400">
                              <a:latin typeface="Cambria Math"/>
                            </a:rPr>
                            <a:t>0.0222</a:t>
                          </a:r>
                        </a:p>
                      </a:txBody>
                      <a:tcPr>
                        <a:solidFill>
                          <a:srgbClr val="92D050"/>
                        </a:solidFill>
                      </a:tcPr>
                    </a:tc>
                    <a:tc>
                      <a:txBody>
                        <a:bodyPr/>
                        <a:lstStyle/>
                        <a:p>
                          <a:pPr algn="ctr">
                            <a:defRPr>
                              <a:solidFill>
                                <a:schemeClr val="tx1"/>
                              </a:solidFill>
                            </a:defRPr>
                          </a:pPr>
                          <a:r>
                            <a:rPr sz="1400">
                              <a:latin typeface="Cambria Math"/>
                            </a:rPr>
                            <a:t>0.0228</a:t>
                          </a:r>
                        </a:p>
                      </a:txBody>
                      <a:tcPr>
                        <a:solidFill>
                          <a:srgbClr val="92D050"/>
                        </a:solidFill>
                      </a:tcPr>
                    </a:tc>
                    <a:extLst>
                      <a:ext uri="{0D108BD9-81ED-4DB2-BD59-A6C34878D82A}">
                        <a16:rowId xmlns:a16="http://schemas.microsoft.com/office/drawing/2014/main" val="10003"/>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−1.9</m:t>
                                </m:r>
                              </m:oMath>
                            </m:oMathPara>
                          </a14:m>
                          <a:endParaRP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0.0262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0.0268</a:t>
                          </a:r>
                        </a:p>
                      </a:txBody>
                      <a:tcPr>
                        <a:solidFill>
                          <a:srgbClr val="92D050"/>
                        </a:solidFill>
                      </a:tcPr>
                    </a:tc>
                    <a:tc>
                      <a:txBody>
                        <a:bodyPr/>
                        <a:lstStyle/>
                        <a:p>
                          <a:pPr algn="ctr">
                            <a:defRPr>
                              <a:solidFill>
                                <a:schemeClr val="tx1"/>
                              </a:solidFill>
                            </a:defRPr>
                          </a:pPr>
                          <a:r>
                            <a:rPr sz="1400">
                              <a:latin typeface="Cambria Math"/>
                            </a:rPr>
                            <a:t>0.0274</a:t>
                          </a:r>
                        </a:p>
                      </a:txBody>
                      <a:tcPr/>
                    </a:tc>
                    <a:tc>
                      <a:txBody>
                        <a:bodyPr/>
                        <a:lstStyle/>
                        <a:p>
                          <a:pPr algn="ctr">
                            <a:defRPr>
                              <a:solidFill>
                                <a:schemeClr val="tx1"/>
                              </a:solidFill>
                            </a:defRPr>
                          </a:pPr>
                          <a:r>
                            <a:rPr sz="1400">
                              <a:latin typeface="Cambria Math"/>
                            </a:rPr>
                            <a:t>0.0281</a:t>
                          </a:r>
                        </a:p>
                      </a:txBody>
                      <a:tcPr/>
                    </a:tc>
                    <a:tc>
                      <a:txBody>
                        <a:bodyPr/>
                        <a:lstStyle/>
                        <a:p>
                          <a:pPr algn="ctr">
                            <a:defRPr>
                              <a:solidFill>
                                <a:schemeClr val="tx1"/>
                              </a:solidFill>
                            </a:defRPr>
                          </a:pPr>
                          <a:r>
                            <a:rPr sz="1400">
                              <a:latin typeface="Cambria Math"/>
                            </a:rPr>
                            <a:t>0.0287</a:t>
                          </a:r>
                        </a:p>
                      </a:txBody>
                      <a:tcPr/>
                    </a:tc>
                    <a:extLst>
                      <a:ext uri="{0D108BD9-81ED-4DB2-BD59-A6C34878D82A}">
                        <a16:rowId xmlns:a16="http://schemas.microsoft.com/office/drawing/2014/main" val="10004"/>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−1.8</m:t>
                                </m:r>
                              </m:oMath>
                            </m:oMathPara>
                          </a14:m>
                          <a:endParaRP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0.0329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0.0336</a:t>
                          </a:r>
                        </a:p>
                      </a:txBody>
                      <a:tcPr>
                        <a:solidFill>
                          <a:srgbClr val="92D050"/>
                        </a:solidFill>
                      </a:tcPr>
                    </a:tc>
                    <a:tc>
                      <a:txBody>
                        <a:bodyPr/>
                        <a:lstStyle/>
                        <a:p>
                          <a:pPr algn="ctr">
                            <a:defRPr>
                              <a:solidFill>
                                <a:schemeClr val="tx1"/>
                              </a:solidFill>
                            </a:defRPr>
                          </a:pPr>
                          <a:r>
                            <a:rPr sz="1400">
                              <a:latin typeface="Cambria Math"/>
                            </a:rPr>
                            <a:t>0.0344</a:t>
                          </a:r>
                        </a:p>
                      </a:txBody>
                      <a:tcPr/>
                    </a:tc>
                    <a:tc>
                      <a:txBody>
                        <a:bodyPr/>
                        <a:lstStyle/>
                        <a:p>
                          <a:pPr algn="ctr">
                            <a:defRPr>
                              <a:solidFill>
                                <a:schemeClr val="tx1"/>
                              </a:solidFill>
                            </a:defRPr>
                          </a:pPr>
                          <a:r>
                            <a:rPr sz="1400">
                              <a:latin typeface="Cambria Math"/>
                            </a:rPr>
                            <a:t>0.0351</a:t>
                          </a:r>
                        </a:p>
                      </a:txBody>
                      <a:tcPr/>
                    </a:tc>
                    <a:tc>
                      <a:txBody>
                        <a:bodyPr/>
                        <a:lstStyle/>
                        <a:p>
                          <a:pPr algn="ctr">
                            <a:defRPr>
                              <a:solidFill>
                                <a:schemeClr val="tx1"/>
                              </a:solidFill>
                            </a:defRPr>
                          </a:pPr>
                          <a:r>
                            <a:rPr sz="1400">
                              <a:latin typeface="Cambria Math"/>
                            </a:rPr>
                            <a:t>0.0359</a:t>
                          </a:r>
                        </a:p>
                      </a:txBody>
                      <a:tcPr/>
                    </a:tc>
                    <a:extLst>
                      <a:ext uri="{0D108BD9-81ED-4DB2-BD59-A6C34878D82A}">
                        <a16:rowId xmlns:a16="http://schemas.microsoft.com/office/drawing/2014/main" val="10005"/>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−1.7</m:t>
                                </m:r>
                              </m:oMath>
                            </m:oMathPara>
                          </a14:m>
                          <a:endParaRP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0.0409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0.0418</a:t>
                          </a:r>
                        </a:p>
                      </a:txBody>
                      <a:tcPr>
                        <a:solidFill>
                          <a:srgbClr val="92D050"/>
                        </a:solidFill>
                      </a:tcPr>
                    </a:tc>
                    <a:tc>
                      <a:txBody>
                        <a:bodyPr/>
                        <a:lstStyle/>
                        <a:p>
                          <a:pPr algn="ctr">
                            <a:defRPr>
                              <a:solidFill>
                                <a:schemeClr val="tx1"/>
                              </a:solidFill>
                            </a:defRPr>
                          </a:pPr>
                          <a:r>
                            <a:rPr sz="1400">
                              <a:latin typeface="Cambria Math"/>
                            </a:rPr>
                            <a:t>0.0427</a:t>
                          </a:r>
                        </a:p>
                      </a:txBody>
                      <a:tcPr/>
                    </a:tc>
                    <a:tc>
                      <a:txBody>
                        <a:bodyPr/>
                        <a:lstStyle/>
                        <a:p>
                          <a:pPr algn="ctr">
                            <a:defRPr>
                              <a:solidFill>
                                <a:schemeClr val="tx1"/>
                              </a:solidFill>
                            </a:defRPr>
                          </a:pPr>
                          <a:r>
                            <a:rPr sz="1400">
                              <a:latin typeface="Cambria Math"/>
                            </a:rPr>
                            <a:t>0.0436</a:t>
                          </a:r>
                        </a:p>
                      </a:txBody>
                      <a:tcPr/>
                    </a:tc>
                    <a:tc>
                      <a:txBody>
                        <a:bodyPr/>
                        <a:lstStyle/>
                        <a:p>
                          <a:pPr algn="ctr">
                            <a:defRPr>
                              <a:solidFill>
                                <a:schemeClr val="tx1"/>
                              </a:solidFill>
                            </a:defRPr>
                          </a:pPr>
                          <a:r>
                            <a:rPr sz="1400" dirty="0">
                              <a:latin typeface="Cambria Math"/>
                            </a:rPr>
                            <a:t>0.0446</a:t>
                          </a:r>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452828507"/>
                  </p:ext>
                </p:extLst>
              </p:nvPr>
            </p:nvGraphicFramePr>
            <p:xfrm>
              <a:off x="1219200" y="2131060"/>
              <a:ext cx="6705600" cy="2595880"/>
            </p:xfrm>
            <a:graphic>
              <a:graphicData uri="http://schemas.openxmlformats.org/drawingml/2006/table">
                <a:tbl>
                  <a:tblPr firstRow="1" bandRow="1">
                    <a:tableStyleId>{5C22544A-7EE6-4342-B048-85BDC9FD1C3A}</a:tableStyleId>
                  </a:tblPr>
                  <a:tblGrid>
                    <a:gridCol w="807156">
                      <a:extLst>
                        <a:ext uri="{9D8B030D-6E8A-4147-A177-3AD203B41FA5}">
                          <a16:colId xmlns:a16="http://schemas.microsoft.com/office/drawing/2014/main" val="20000"/>
                        </a:ext>
                      </a:extLst>
                    </a:gridCol>
                    <a:gridCol w="1428044">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gridCol w="1117600">
                      <a:extLst>
                        <a:ext uri="{9D8B030D-6E8A-4147-A177-3AD203B41FA5}">
                          <a16:colId xmlns:a16="http://schemas.microsoft.com/office/drawing/2014/main" val="20005"/>
                        </a:ext>
                      </a:extLst>
                    </a:gridCol>
                  </a:tblGrid>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1515" t="-3279" r="-735606" b="-603279"/>
                          </a:stretch>
                        </a:blipFill>
                      </a:tcPr>
                    </a:tc>
                    <a:tc>
                      <a:txBody>
                        <a:bodyPr/>
                        <a:lstStyle/>
                        <a:p>
                          <a:pPr algn="ctr">
                            <a:defRPr b="1">
                              <a:solidFill>
                                <a:schemeClr val="tx1"/>
                              </a:solidFill>
                            </a:defRPr>
                          </a:pPr>
                          <a:r>
                            <a:rPr sz="1400">
                              <a:latin typeface="Cambria Math"/>
                            </a:rPr>
                            <a:t>0.04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0.03</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0.02</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0.01</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0.00</a:t>
                          </a:r>
                        </a:p>
                      </a:txBody>
                      <a:tcPr>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10000"/>
                      </a:ext>
                    </a:extLst>
                  </a:tr>
                  <a:tr h="370840">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2"/>
                          <a:stretch>
                            <a:fillRect l="-1515" t="-103279" r="-735606" b="-503279"/>
                          </a:stretch>
                        </a:blipFill>
                      </a:tcPr>
                    </a:tc>
                    <a:tc>
                      <a:txBody>
                        <a:bodyPr/>
                        <a:lstStyle/>
                        <a:p>
                          <a:pPr algn="ctr">
                            <a:defRPr>
                              <a:solidFill>
                                <a:schemeClr val="tx1"/>
                              </a:solidFill>
                            </a:defRPr>
                          </a:pPr>
                          <a:r>
                            <a:rPr sz="1400">
                              <a:latin typeface="Cambria Math"/>
                            </a:rPr>
                            <a:t>0.0125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0.0129</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0.0132</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0.0136</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0.0139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1515" t="-203279" r="-735606" b="-403279"/>
                          </a:stretch>
                        </a:blipFill>
                      </a:tcPr>
                    </a:tc>
                    <a:tc>
                      <a:txBody>
                        <a:bodyPr/>
                        <a:lstStyle/>
                        <a:p>
                          <a:pPr algn="ctr">
                            <a:defRPr>
                              <a:solidFill>
                                <a:schemeClr val="tx1"/>
                              </a:solidFill>
                            </a:defRPr>
                          </a:pPr>
                          <a:r>
                            <a:rPr sz="1400">
                              <a:latin typeface="Cambria Math"/>
                            </a:rPr>
                            <a:t>0.0162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0.0166</a:t>
                          </a:r>
                        </a:p>
                      </a:txBody>
                      <a:tcPr>
                        <a:solidFill>
                          <a:srgbClr val="92D050"/>
                        </a:solidFill>
                      </a:tcPr>
                    </a:tc>
                    <a:tc>
                      <a:txBody>
                        <a:bodyPr/>
                        <a:lstStyle/>
                        <a:p>
                          <a:pPr algn="ctr">
                            <a:defRPr>
                              <a:solidFill>
                                <a:schemeClr val="tx1"/>
                              </a:solidFill>
                            </a:defRPr>
                          </a:pPr>
                          <a:r>
                            <a:rPr sz="1400">
                              <a:latin typeface="Cambria Math"/>
                            </a:rPr>
                            <a:t>0.0170</a:t>
                          </a:r>
                        </a:p>
                      </a:txBody>
                      <a:tcPr/>
                    </a:tc>
                    <a:tc>
                      <a:txBody>
                        <a:bodyPr/>
                        <a:lstStyle/>
                        <a:p>
                          <a:pPr algn="ctr">
                            <a:defRPr>
                              <a:solidFill>
                                <a:schemeClr val="tx1"/>
                              </a:solidFill>
                            </a:defRPr>
                          </a:pPr>
                          <a:r>
                            <a:rPr sz="1400">
                              <a:latin typeface="Cambria Math"/>
                            </a:rPr>
                            <a:t>0.0174</a:t>
                          </a:r>
                        </a:p>
                      </a:txBody>
                      <a:tcPr/>
                    </a:tc>
                    <a:tc>
                      <a:txBody>
                        <a:bodyPr/>
                        <a:lstStyle/>
                        <a:p>
                          <a:pPr algn="ctr">
                            <a:defRPr>
                              <a:solidFill>
                                <a:schemeClr val="tx1"/>
                              </a:solidFill>
                            </a:defRPr>
                          </a:pPr>
                          <a:r>
                            <a:rPr sz="1400">
                              <a:latin typeface="Cambria Math"/>
                            </a:rPr>
                            <a:t>0.0179</a:t>
                          </a:r>
                        </a:p>
                      </a:txBody>
                      <a:tcPr/>
                    </a:tc>
                    <a:extLst>
                      <a:ext uri="{0D108BD9-81ED-4DB2-BD59-A6C34878D82A}">
                        <a16:rowId xmlns:a16="http://schemas.microsoft.com/office/drawing/2014/main" val="10002"/>
                      </a:ext>
                    </a:extLst>
                  </a:tr>
                  <a:tr h="370840">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1515" t="-303279" r="-735606" b="-303279"/>
                          </a:stretch>
                        </a:blipFill>
                      </a:tcPr>
                    </a:tc>
                    <a:tc>
                      <a:txBody>
                        <a:bodyPr/>
                        <a:lstStyle/>
                        <a:p>
                          <a:pPr algn="ctr">
                            <a:defRPr>
                              <a:solidFill>
                                <a:schemeClr val="tx1"/>
                              </a:solidFill>
                            </a:defRPr>
                          </a:pPr>
                          <a:r>
                            <a:rPr sz="1400">
                              <a:latin typeface="Cambria Math"/>
                            </a:rPr>
                            <a:t>0.0207</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sz="1400">
                              <a:solidFill>
                                <a:schemeClr val="tx1"/>
                              </a:solidFill>
                            </a:defRPr>
                          </a:pPr>
                          <a:r>
                            <a:rPr sz="1400">
                              <a:highlight>
                                <a:srgbClr val="FFFF00"/>
                              </a:highlight>
                              <a:latin typeface="Cambria Math"/>
                            </a:rPr>
                            <a:t>0.0212</a:t>
                          </a:r>
                        </a:p>
                      </a:txBody>
                      <a:tcPr>
                        <a:solidFill>
                          <a:srgbClr val="FFFF00"/>
                        </a:solidFill>
                      </a:tcPr>
                    </a:tc>
                    <a:tc>
                      <a:txBody>
                        <a:bodyPr/>
                        <a:lstStyle/>
                        <a:p>
                          <a:pPr algn="ctr">
                            <a:defRPr>
                              <a:solidFill>
                                <a:schemeClr val="tx1"/>
                              </a:solidFill>
                            </a:defRPr>
                          </a:pPr>
                          <a:r>
                            <a:rPr sz="1400">
                              <a:latin typeface="Cambria Math"/>
                            </a:rPr>
                            <a:t>0.0217</a:t>
                          </a:r>
                        </a:p>
                      </a:txBody>
                      <a:tcPr>
                        <a:solidFill>
                          <a:srgbClr val="92D050"/>
                        </a:solidFill>
                      </a:tcPr>
                    </a:tc>
                    <a:tc>
                      <a:txBody>
                        <a:bodyPr/>
                        <a:lstStyle/>
                        <a:p>
                          <a:pPr algn="ctr">
                            <a:defRPr>
                              <a:solidFill>
                                <a:schemeClr val="tx1"/>
                              </a:solidFill>
                            </a:defRPr>
                          </a:pPr>
                          <a:r>
                            <a:rPr sz="1400">
                              <a:latin typeface="Cambria Math"/>
                            </a:rPr>
                            <a:t>0.0222</a:t>
                          </a:r>
                        </a:p>
                      </a:txBody>
                      <a:tcPr>
                        <a:solidFill>
                          <a:srgbClr val="92D050"/>
                        </a:solidFill>
                      </a:tcPr>
                    </a:tc>
                    <a:tc>
                      <a:txBody>
                        <a:bodyPr/>
                        <a:lstStyle/>
                        <a:p>
                          <a:pPr algn="ctr">
                            <a:defRPr>
                              <a:solidFill>
                                <a:schemeClr val="tx1"/>
                              </a:solidFill>
                            </a:defRPr>
                          </a:pPr>
                          <a:r>
                            <a:rPr sz="1400">
                              <a:latin typeface="Cambria Math"/>
                            </a:rPr>
                            <a:t>0.0228</a:t>
                          </a:r>
                        </a:p>
                      </a:txBody>
                      <a:tcPr>
                        <a:solidFill>
                          <a:srgbClr val="92D050"/>
                        </a:solidFill>
                      </a:tcPr>
                    </a:tc>
                    <a:extLst>
                      <a:ext uri="{0D108BD9-81ED-4DB2-BD59-A6C34878D82A}">
                        <a16:rowId xmlns:a16="http://schemas.microsoft.com/office/drawing/2014/main" val="10003"/>
                      </a:ext>
                    </a:extLst>
                  </a:tr>
                  <a:tr h="370840">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1515" t="-403279" r="-735606" b="-203279"/>
                          </a:stretch>
                        </a:blipFill>
                      </a:tcPr>
                    </a:tc>
                    <a:tc>
                      <a:txBody>
                        <a:bodyPr/>
                        <a:lstStyle/>
                        <a:p>
                          <a:pPr algn="ctr">
                            <a:defRPr>
                              <a:solidFill>
                                <a:schemeClr val="tx1"/>
                              </a:solidFill>
                            </a:defRPr>
                          </a:pPr>
                          <a:r>
                            <a:rPr sz="1400">
                              <a:latin typeface="Cambria Math"/>
                            </a:rPr>
                            <a:t>0.0262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0.0268</a:t>
                          </a:r>
                        </a:p>
                      </a:txBody>
                      <a:tcPr>
                        <a:solidFill>
                          <a:srgbClr val="92D050"/>
                        </a:solidFill>
                      </a:tcPr>
                    </a:tc>
                    <a:tc>
                      <a:txBody>
                        <a:bodyPr/>
                        <a:lstStyle/>
                        <a:p>
                          <a:pPr algn="ctr">
                            <a:defRPr>
                              <a:solidFill>
                                <a:schemeClr val="tx1"/>
                              </a:solidFill>
                            </a:defRPr>
                          </a:pPr>
                          <a:r>
                            <a:rPr sz="1400">
                              <a:latin typeface="Cambria Math"/>
                            </a:rPr>
                            <a:t>0.0274</a:t>
                          </a:r>
                        </a:p>
                      </a:txBody>
                      <a:tcPr/>
                    </a:tc>
                    <a:tc>
                      <a:txBody>
                        <a:bodyPr/>
                        <a:lstStyle/>
                        <a:p>
                          <a:pPr algn="ctr">
                            <a:defRPr>
                              <a:solidFill>
                                <a:schemeClr val="tx1"/>
                              </a:solidFill>
                            </a:defRPr>
                          </a:pPr>
                          <a:r>
                            <a:rPr sz="1400">
                              <a:latin typeface="Cambria Math"/>
                            </a:rPr>
                            <a:t>0.0281</a:t>
                          </a:r>
                        </a:p>
                      </a:txBody>
                      <a:tcPr/>
                    </a:tc>
                    <a:tc>
                      <a:txBody>
                        <a:bodyPr/>
                        <a:lstStyle/>
                        <a:p>
                          <a:pPr algn="ctr">
                            <a:defRPr>
                              <a:solidFill>
                                <a:schemeClr val="tx1"/>
                              </a:solidFill>
                            </a:defRPr>
                          </a:pPr>
                          <a:r>
                            <a:rPr sz="1400">
                              <a:latin typeface="Cambria Math"/>
                            </a:rPr>
                            <a:t>0.0287</a:t>
                          </a:r>
                        </a:p>
                      </a:txBody>
                      <a:tcPr/>
                    </a:tc>
                    <a:extLst>
                      <a:ext uri="{0D108BD9-81ED-4DB2-BD59-A6C34878D82A}">
                        <a16:rowId xmlns:a16="http://schemas.microsoft.com/office/drawing/2014/main" val="10004"/>
                      </a:ext>
                    </a:extLst>
                  </a:tr>
                  <a:tr h="370840">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1515" t="-503279" r="-735606" b="-103279"/>
                          </a:stretch>
                        </a:blipFill>
                      </a:tcPr>
                    </a:tc>
                    <a:tc>
                      <a:txBody>
                        <a:bodyPr/>
                        <a:lstStyle/>
                        <a:p>
                          <a:pPr algn="ctr">
                            <a:defRPr>
                              <a:solidFill>
                                <a:schemeClr val="tx1"/>
                              </a:solidFill>
                            </a:defRPr>
                          </a:pPr>
                          <a:r>
                            <a:rPr sz="1400">
                              <a:latin typeface="Cambria Math"/>
                            </a:rPr>
                            <a:t>0.0329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0.0336</a:t>
                          </a:r>
                        </a:p>
                      </a:txBody>
                      <a:tcPr>
                        <a:solidFill>
                          <a:srgbClr val="92D050"/>
                        </a:solidFill>
                      </a:tcPr>
                    </a:tc>
                    <a:tc>
                      <a:txBody>
                        <a:bodyPr/>
                        <a:lstStyle/>
                        <a:p>
                          <a:pPr algn="ctr">
                            <a:defRPr>
                              <a:solidFill>
                                <a:schemeClr val="tx1"/>
                              </a:solidFill>
                            </a:defRPr>
                          </a:pPr>
                          <a:r>
                            <a:rPr sz="1400">
                              <a:latin typeface="Cambria Math"/>
                            </a:rPr>
                            <a:t>0.0344</a:t>
                          </a:r>
                        </a:p>
                      </a:txBody>
                      <a:tcPr/>
                    </a:tc>
                    <a:tc>
                      <a:txBody>
                        <a:bodyPr/>
                        <a:lstStyle/>
                        <a:p>
                          <a:pPr algn="ctr">
                            <a:defRPr>
                              <a:solidFill>
                                <a:schemeClr val="tx1"/>
                              </a:solidFill>
                            </a:defRPr>
                          </a:pPr>
                          <a:r>
                            <a:rPr sz="1400">
                              <a:latin typeface="Cambria Math"/>
                            </a:rPr>
                            <a:t>0.0351</a:t>
                          </a:r>
                        </a:p>
                      </a:txBody>
                      <a:tcPr/>
                    </a:tc>
                    <a:tc>
                      <a:txBody>
                        <a:bodyPr/>
                        <a:lstStyle/>
                        <a:p>
                          <a:pPr algn="ctr">
                            <a:defRPr>
                              <a:solidFill>
                                <a:schemeClr val="tx1"/>
                              </a:solidFill>
                            </a:defRPr>
                          </a:pPr>
                          <a:r>
                            <a:rPr sz="1400">
                              <a:latin typeface="Cambria Math"/>
                            </a:rPr>
                            <a:t>0.0359</a:t>
                          </a:r>
                        </a:p>
                      </a:txBody>
                      <a:tcPr/>
                    </a:tc>
                    <a:extLst>
                      <a:ext uri="{0D108BD9-81ED-4DB2-BD59-A6C34878D82A}">
                        <a16:rowId xmlns:a16="http://schemas.microsoft.com/office/drawing/2014/main" val="10005"/>
                      </a:ext>
                    </a:extLst>
                  </a:tr>
                  <a:tr h="370840">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1515" t="-603279" r="-735606" b="-3279"/>
                          </a:stretch>
                        </a:blipFill>
                      </a:tcPr>
                    </a:tc>
                    <a:tc>
                      <a:txBody>
                        <a:bodyPr/>
                        <a:lstStyle/>
                        <a:p>
                          <a:pPr algn="ctr">
                            <a:defRPr>
                              <a:solidFill>
                                <a:schemeClr val="tx1"/>
                              </a:solidFill>
                            </a:defRPr>
                          </a:pPr>
                          <a:r>
                            <a:rPr sz="1400">
                              <a:latin typeface="Cambria Math"/>
                            </a:rPr>
                            <a:t>0.0409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0.0418</a:t>
                          </a:r>
                        </a:p>
                      </a:txBody>
                      <a:tcPr>
                        <a:solidFill>
                          <a:srgbClr val="92D050"/>
                        </a:solidFill>
                      </a:tcPr>
                    </a:tc>
                    <a:tc>
                      <a:txBody>
                        <a:bodyPr/>
                        <a:lstStyle/>
                        <a:p>
                          <a:pPr algn="ctr">
                            <a:defRPr>
                              <a:solidFill>
                                <a:schemeClr val="tx1"/>
                              </a:solidFill>
                            </a:defRPr>
                          </a:pPr>
                          <a:r>
                            <a:rPr sz="1400">
                              <a:latin typeface="Cambria Math"/>
                            </a:rPr>
                            <a:t>0.0427</a:t>
                          </a:r>
                        </a:p>
                      </a:txBody>
                      <a:tcPr/>
                    </a:tc>
                    <a:tc>
                      <a:txBody>
                        <a:bodyPr/>
                        <a:lstStyle/>
                        <a:p>
                          <a:pPr algn="ctr">
                            <a:defRPr>
                              <a:solidFill>
                                <a:schemeClr val="tx1"/>
                              </a:solidFill>
                            </a:defRPr>
                          </a:pPr>
                          <a:r>
                            <a:rPr sz="1400">
                              <a:latin typeface="Cambria Math"/>
                            </a:rPr>
                            <a:t>0.0436</a:t>
                          </a:r>
                        </a:p>
                      </a:txBody>
                      <a:tcPr/>
                    </a:tc>
                    <a:tc>
                      <a:txBody>
                        <a:bodyPr/>
                        <a:lstStyle/>
                        <a:p>
                          <a:pPr algn="ctr">
                            <a:defRPr>
                              <a:solidFill>
                                <a:schemeClr val="tx1"/>
                              </a:solidFill>
                            </a:defRPr>
                          </a:pPr>
                          <a:r>
                            <a:rPr sz="1400" dirty="0">
                              <a:latin typeface="Cambria Math"/>
                            </a:rPr>
                            <a:t>0.0446</a:t>
                          </a:r>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6.2.3: Finding Area to the Left of a Negative </a:t>
            </a:r>
            <a:r>
              <a:rPr i="1" dirty="0"/>
              <a:t>z</a:t>
            </a:r>
            <a:r>
              <a:rPr dirty="0"/>
              <a:t>-value Using a Table (cont.)</a:t>
            </a:r>
          </a:p>
        </p:txBody>
      </p:sp>
      <p:pic>
        <p:nvPicPr>
          <p:cNvPr id="5" name="Content Placeholder 4">
            <a:extLst>
              <a:ext uri="{FF2B5EF4-FFF2-40B4-BE49-F238E27FC236}">
                <a16:creationId xmlns:a16="http://schemas.microsoft.com/office/drawing/2014/main" id="{8ED56222-48F3-4EAD-9875-3F94FFED2E3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4095" y="1447800"/>
            <a:ext cx="5795809" cy="3455194"/>
          </a:xfrm>
        </p:spPr>
      </p:pic>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A6F96DFD-C131-4376-B2BF-1554A3A8A079}"/>
                  </a:ext>
                </a:extLst>
              </p:cNvPr>
              <p:cNvSpPr txBox="1">
                <a:spLocks/>
              </p:cNvSpPr>
              <p:nvPr/>
            </p:nvSpPr>
            <p:spPr>
              <a:xfrm>
                <a:off x="457200" y="1029287"/>
                <a:ext cx="8229600" cy="4967067"/>
              </a:xfrm>
              <a:prstGeom prst="rect">
                <a:avLst/>
              </a:prstGeom>
            </p:spPr>
            <p:txBody>
              <a:bodyPr anchor="b">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sz="2800" dirty="0"/>
                  <a:t>Thus, the area under the standard normal curve to the left of </a:t>
                </a:r>
                <a14:m>
                  <m:oMath xmlns:m="http://schemas.openxmlformats.org/officeDocument/2006/math">
                    <m:r>
                      <a:rPr lang="en-US" sz="2800">
                        <a:latin typeface="Cambria Math" panose="02040503050406030204" pitchFamily="18" charset="0"/>
                      </a:rPr>
                      <m:t>𝑧</m:t>
                    </m:r>
                    <m:r>
                      <a:rPr lang="en-US" sz="2800">
                        <a:latin typeface="Cambria Math" panose="02040503050406030204" pitchFamily="18" charset="0"/>
                      </a:rPr>
                      <m:t>=−2.03</m:t>
                    </m:r>
                  </m:oMath>
                </a14:m>
                <a:r>
                  <a:rPr lang="en-US" sz="2800" dirty="0"/>
                  <a:t> is </a:t>
                </a:r>
                <a:r>
                  <a:rPr lang="en-US" sz="2800" dirty="0">
                    <a:latin typeface="Cambria Math"/>
                  </a:rPr>
                  <a:t>0.0212</a:t>
                </a:r>
                <a:r>
                  <a:rPr lang="en-US" sz="2800" dirty="0"/>
                  <a:t>, which is indeed less than </a:t>
                </a:r>
                <a:r>
                  <a:rPr lang="en-US" sz="2800" dirty="0">
                    <a:latin typeface="Cambria Math"/>
                  </a:rPr>
                  <a:t>0.5000</a:t>
                </a:r>
                <a:r>
                  <a:rPr lang="en-US" sz="2800" dirty="0"/>
                  <a:t>.</a:t>
                </a:r>
              </a:p>
            </p:txBody>
          </p:sp>
        </mc:Choice>
        <mc:Fallback xmlns="">
          <p:sp>
            <p:nvSpPr>
              <p:cNvPr id="4" name="Text Placeholder 2">
                <a:extLst>
                  <a:ext uri="{FF2B5EF4-FFF2-40B4-BE49-F238E27FC236}">
                    <a16:creationId xmlns:a16="http://schemas.microsoft.com/office/drawing/2014/main" id="{A6F96DFD-C131-4376-B2BF-1554A3A8A079}"/>
                  </a:ext>
                </a:extLst>
              </p:cNvPr>
              <p:cNvSpPr txBox="1">
                <a:spLocks noRot="1" noChangeAspect="1" noMove="1" noResize="1" noEditPoints="1" noAdjustHandles="1" noChangeArrowheads="1" noChangeShapeType="1" noTextEdit="1"/>
              </p:cNvSpPr>
              <p:nvPr/>
            </p:nvSpPr>
            <p:spPr>
              <a:xfrm>
                <a:off x="457200" y="1029287"/>
                <a:ext cx="8229600" cy="4967067"/>
              </a:xfrm>
              <a:prstGeom prst="rect">
                <a:avLst/>
              </a:prstGeom>
              <a:blipFill>
                <a:blip r:embed="rId4"/>
                <a:stretch>
                  <a:fillRect l="-1481" r="-148" b="-3558"/>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a:t>A standard score, or </a:t>
                </a:r>
                <a14:m>
                  <m:oMath xmlns:m="http://schemas.openxmlformats.org/officeDocument/2006/math">
                    <m:r>
                      <a:rPr>
                        <a:latin typeface="Cambria Math" panose="02040503050406030204" pitchFamily="18" charset="0"/>
                      </a:rPr>
                      <m:t>𝑧</m:t>
                    </m:r>
                  </m:oMath>
                </a14:m>
                <a:r>
                  <a:rPr sz="2800"/>
                  <a:t>-score, is a number which indicates how many standard deviations a data point is from the mean.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32522"/>
              </a:xfrm>
              <a:blipFill>
                <a:blip r:embed="rId2"/>
                <a:stretch>
                  <a:fillRect l="-1328" t="-3333" r="-369" b="-666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594322"/>
              </a:xfrm>
            </p:spPr>
            <p:txBody>
              <a:bodyPr>
                <a:normAutofit/>
              </a:bodyPr>
              <a:lstStyle/>
              <a:p>
                <a:pPr>
                  <a:defRPr sz="2800"/>
                </a:pPr>
                <a:r>
                  <a:rPr sz="2800"/>
                  <a:t>The total area under a normal curve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594322"/>
              </a:xfrm>
              <a:blipFill>
                <a:blip r:embed="rId2"/>
                <a:stretch>
                  <a:fillRect l="-1328" t="-7843" b="-13725"/>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Example 6.2.4: Finding Area to the Right of a Positive </a:t>
            </a:r>
            <a:r>
              <a:rPr i="1" dirty="0"/>
              <a:t>z</a:t>
            </a:r>
            <a:r>
              <a:rPr dirty="0"/>
              <a:t>-value Using a Cumulative Normal Table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area under the standard normal curve to the right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37</m:t>
                    </m:r>
                  </m:oMath>
                </a14:m>
                <a:r>
                  <a:rPr sz="2800"/>
                  <a:t> using both methods described.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6.2.4: Finding Area to the Right of a Positive </a:t>
            </a:r>
            <a:r>
              <a:rPr i="1" dirty="0"/>
              <a:t>z</a:t>
            </a:r>
            <a:r>
              <a:rPr dirty="0"/>
              <a:t>-value Using a Cumulative Normal Table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sz="2800" b="1" dirty="0"/>
                  <a:t>Solution</a:t>
                </a:r>
              </a:p>
              <a:p>
                <a:pPr>
                  <a:defRPr sz="2800"/>
                </a:pPr>
                <a:r>
                  <a:rPr sz="2800" dirty="0"/>
                  <a:t>Take a moment to consider how large the value should be regardless of the method we use. Since we are looking for the area to the right of a positive </a:t>
                </a:r>
                <a14:m>
                  <m:oMath xmlns:m="http://schemas.openxmlformats.org/officeDocument/2006/math">
                    <m:r>
                      <a:rPr>
                        <a:latin typeface="Cambria Math" panose="02040503050406030204" pitchFamily="18" charset="0"/>
                      </a:rPr>
                      <m:t>𝑧</m:t>
                    </m:r>
                  </m:oMath>
                </a14:m>
                <a:r>
                  <a:rPr sz="2800" dirty="0"/>
                  <a:t>-value, our answer should be a value less than </a:t>
                </a:r>
                <a:r>
                  <a:rPr sz="2800" dirty="0">
                    <a:latin typeface="Cambria Math"/>
                  </a:rPr>
                  <a:t>0.5000</a:t>
                </a:r>
                <a:r>
                  <a:rPr sz="2800" dirty="0"/>
                  <a:t>.</a:t>
                </a:r>
              </a:p>
              <a:p>
                <a:pPr marL="514350" indent="-514350">
                  <a:buFont typeface="+mj-lt"/>
                  <a:buChar char="•"/>
                  <a:defRPr sz="2800"/>
                </a:pPr>
                <a:r>
                  <a:rPr dirty="0"/>
                  <a:t>​</a:t>
                </a:r>
                <a:r>
                  <a:rPr sz="2800" dirty="0"/>
                  <a:t>Method 1: From Example 6.2.2, we know that the area under the standard normal curve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37</m:t>
                    </m:r>
                  </m:oMath>
                </a14:m>
                <a:r>
                  <a:rPr sz="2800" dirty="0"/>
                  <a:t> is </a:t>
                </a:r>
                <a:r>
                  <a:rPr sz="2800" dirty="0">
                    <a:latin typeface="Cambria Math"/>
                  </a:rPr>
                  <a:t>0.9147</a:t>
                </a:r>
                <a:r>
                  <a:rPr sz="2800" dirty="0"/>
                  <a:t>. So, the area under the standard normal curve to the right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37</m:t>
                    </m:r>
                  </m:oMath>
                </a14:m>
                <a:r>
                  <a:rPr sz="2800" dirty="0"/>
                  <a:t> is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9147</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0853</m:t>
                    </m:r>
                  </m:oMath>
                </a14:m>
                <a:r>
                  <a:rPr sz="2800" dirty="0"/>
                  <a:t>.</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926"/>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6.2.4: Finding Area to the Right of a Positive </a:t>
            </a:r>
            <a:r>
              <a:rPr i="1" dirty="0"/>
              <a:t>z</a:t>
            </a:r>
            <a:r>
              <a:rPr dirty="0"/>
              <a:t>-value Using a Cumulative Normal Table (cont.)</a:t>
            </a:r>
          </a:p>
        </p:txBody>
      </p:sp>
      <p:pic>
        <p:nvPicPr>
          <p:cNvPr id="5" name="Content Placeholder 4">
            <a:extLst>
              <a:ext uri="{FF2B5EF4-FFF2-40B4-BE49-F238E27FC236}">
                <a16:creationId xmlns:a16="http://schemas.microsoft.com/office/drawing/2014/main" id="{042E1995-7D1B-4766-9A03-BB8D5B6A73D5}"/>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04950" y="1659548"/>
            <a:ext cx="6134100" cy="3538904"/>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6.2.4: Finding Area to the Right of a Positive </a:t>
            </a:r>
            <a:r>
              <a:rPr i="1" dirty="0"/>
              <a:t>z</a:t>
            </a:r>
            <a:r>
              <a:rPr dirty="0"/>
              <a:t>-value Using a Cumulative Normal Table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Char char="•"/>
                  <a:defRPr sz="2800"/>
                </a:pPr>
                <a:r>
                  <a:rPr dirty="0"/>
                  <a:t>​</a:t>
                </a:r>
                <a:r>
                  <a:rPr sz="2800" dirty="0"/>
                  <a:t>Method 2: We obtain the same solution by looking up the negative of the </a:t>
                </a:r>
                <a14:m>
                  <m:oMath xmlns:m="http://schemas.openxmlformats.org/officeDocument/2006/math">
                    <m:r>
                      <a:rPr>
                        <a:latin typeface="Cambria Math" panose="02040503050406030204" pitchFamily="18" charset="0"/>
                      </a:rPr>
                      <m:t>𝑧</m:t>
                    </m:r>
                  </m:oMath>
                </a14:m>
                <a:r>
                  <a:rPr sz="2800" dirty="0"/>
                  <a:t>-value, </a:t>
                </a:r>
                <a14:m>
                  <m:oMath xmlns:m="http://schemas.openxmlformats.org/officeDocument/2006/math">
                    <m:r>
                      <a:rPr>
                        <a:latin typeface="Cambria Math" panose="02040503050406030204" pitchFamily="18" charset="0"/>
                      </a:rPr>
                      <m:t>𝑧</m:t>
                    </m:r>
                    <m:r>
                      <a:rPr>
                        <a:latin typeface="Cambria Math" panose="02040503050406030204" pitchFamily="18" charset="0"/>
                      </a:rPr>
                      <m:t>=−1.37</m:t>
                    </m:r>
                  </m:oMath>
                </a14:m>
                <a:r>
                  <a:rPr sz="2800" dirty="0"/>
                  <a:t>, in the standard normal distribution table for Area </a:t>
                </a:r>
                <a14:m>
                  <m:oMath xmlns:m="http://schemas.openxmlformats.org/officeDocument/2006/math">
                    <m:r>
                      <a:rPr>
                        <a:latin typeface="Cambria Math" panose="02040503050406030204" pitchFamily="18" charset="0"/>
                      </a:rPr>
                      <m:t>−∞</m:t>
                    </m:r>
                  </m:oMath>
                </a14:m>
                <a:r>
                  <a:rPr sz="2800" dirty="0"/>
                  <a:t> to </a:t>
                </a:r>
                <a14:m>
                  <m:oMath xmlns:m="http://schemas.openxmlformats.org/officeDocument/2006/math">
                    <m:r>
                      <a:rPr>
                        <a:latin typeface="Cambria Math" panose="02040503050406030204" pitchFamily="18" charset="0"/>
                      </a:rPr>
                      <m:t>𝑧</m:t>
                    </m:r>
                  </m:oMath>
                </a14:m>
                <a:r>
                  <a:rPr sz="2800" dirty="0"/>
                  <a:t>. This also gives us an area of </a:t>
                </a:r>
                <a:r>
                  <a:rPr sz="2800" dirty="0">
                    <a:latin typeface="Cambria Math"/>
                  </a:rPr>
                  <a:t>0.0853</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3FA4B12-F9FD-40F1-AC33-CD10AE83CF60}"/>
                  </a:ext>
                </a:extLst>
              </p:cNvPr>
              <p:cNvGraphicFramePr>
                <a:graphicFrameLocks/>
              </p:cNvGraphicFramePr>
              <p:nvPr>
                <p:extLst>
                  <p:ext uri="{D42A27DB-BD31-4B8C-83A1-F6EECF244321}">
                    <p14:modId xmlns:p14="http://schemas.microsoft.com/office/powerpoint/2010/main" val="2238337951"/>
                  </p:ext>
                </p:extLst>
              </p:nvPr>
            </p:nvGraphicFramePr>
            <p:xfrm>
              <a:off x="1600200" y="3048000"/>
              <a:ext cx="5638800" cy="2323475"/>
            </p:xfrm>
            <a:graphic>
              <a:graphicData uri="http://schemas.openxmlformats.org/drawingml/2006/table">
                <a:tbl>
                  <a:tblPr firstRow="1" bandRow="1">
                    <a:tableStyleId>{5C22544A-7EE6-4342-B048-85BDC9FD1C3A}</a:tableStyleId>
                  </a:tblPr>
                  <a:tblGrid>
                    <a:gridCol w="626533">
                      <a:extLst>
                        <a:ext uri="{9D8B030D-6E8A-4147-A177-3AD203B41FA5}">
                          <a16:colId xmlns:a16="http://schemas.microsoft.com/office/drawing/2014/main" val="20000"/>
                        </a:ext>
                      </a:extLst>
                    </a:gridCol>
                    <a:gridCol w="1253067">
                      <a:extLst>
                        <a:ext uri="{9D8B030D-6E8A-4147-A177-3AD203B41FA5}">
                          <a16:colId xmlns:a16="http://schemas.microsoft.com/office/drawing/2014/main" val="20001"/>
                        </a:ext>
                      </a:extLst>
                    </a:gridCol>
                    <a:gridCol w="939800">
                      <a:extLst>
                        <a:ext uri="{9D8B030D-6E8A-4147-A177-3AD203B41FA5}">
                          <a16:colId xmlns:a16="http://schemas.microsoft.com/office/drawing/2014/main" val="20002"/>
                        </a:ext>
                      </a:extLst>
                    </a:gridCol>
                    <a:gridCol w="939800">
                      <a:extLst>
                        <a:ext uri="{9D8B030D-6E8A-4147-A177-3AD203B41FA5}">
                          <a16:colId xmlns:a16="http://schemas.microsoft.com/office/drawing/2014/main" val="20003"/>
                        </a:ext>
                      </a:extLst>
                    </a:gridCol>
                    <a:gridCol w="939800">
                      <a:extLst>
                        <a:ext uri="{9D8B030D-6E8A-4147-A177-3AD203B41FA5}">
                          <a16:colId xmlns:a16="http://schemas.microsoft.com/office/drawing/2014/main" val="20004"/>
                        </a:ext>
                      </a:extLst>
                    </a:gridCol>
                    <a:gridCol w="939800">
                      <a:extLst>
                        <a:ext uri="{9D8B030D-6E8A-4147-A177-3AD203B41FA5}">
                          <a16:colId xmlns:a16="http://schemas.microsoft.com/office/drawing/2014/main" val="20005"/>
                        </a:ext>
                      </a:extLst>
                    </a:gridCol>
                  </a:tblGrid>
                  <a:tr h="331925">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𝑧</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0.09</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0.08</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0.07</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0.06</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0.05</a:t>
                          </a:r>
                        </a:p>
                      </a:txBody>
                      <a:tcPr>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10000"/>
                      </a:ext>
                    </a:extLst>
                  </a:tr>
                  <a:tr h="331925">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−1.6</m:t>
                                </m:r>
                              </m:oMath>
                            </m:oMathPara>
                          </a14:m>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0.0455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0.0465</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0.0475</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0.0485</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0.0495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31925">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−1.5</m:t>
                                </m:r>
                              </m:oMath>
                            </m:oMathPara>
                          </a14:m>
                          <a:endParaRP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0.0559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0.0571</a:t>
                          </a:r>
                        </a:p>
                      </a:txBody>
                      <a:tcPr/>
                    </a:tc>
                    <a:tc>
                      <a:txBody>
                        <a:bodyPr/>
                        <a:lstStyle/>
                        <a:p>
                          <a:pPr algn="ctr">
                            <a:defRPr>
                              <a:solidFill>
                                <a:schemeClr val="tx1"/>
                              </a:solidFill>
                            </a:defRPr>
                          </a:pPr>
                          <a:r>
                            <a:rPr sz="1400">
                              <a:latin typeface="Cambria Math"/>
                            </a:rPr>
                            <a:t>0.0582</a:t>
                          </a:r>
                        </a:p>
                      </a:txBody>
                      <a:tcPr>
                        <a:solidFill>
                          <a:srgbClr val="92D050"/>
                        </a:solidFill>
                      </a:tcPr>
                    </a:tc>
                    <a:tc>
                      <a:txBody>
                        <a:bodyPr/>
                        <a:lstStyle/>
                        <a:p>
                          <a:pPr algn="ctr">
                            <a:defRPr>
                              <a:solidFill>
                                <a:schemeClr val="tx1"/>
                              </a:solidFill>
                            </a:defRPr>
                          </a:pPr>
                          <a:r>
                            <a:rPr sz="1400">
                              <a:latin typeface="Cambria Math"/>
                            </a:rPr>
                            <a:t>0.0594</a:t>
                          </a:r>
                        </a:p>
                      </a:txBody>
                      <a:tcPr/>
                    </a:tc>
                    <a:tc>
                      <a:txBody>
                        <a:bodyPr/>
                        <a:lstStyle/>
                        <a:p>
                          <a:pPr algn="ctr">
                            <a:defRPr>
                              <a:solidFill>
                                <a:schemeClr val="tx1"/>
                              </a:solidFill>
                            </a:defRPr>
                          </a:pPr>
                          <a:r>
                            <a:rPr sz="1400">
                              <a:latin typeface="Cambria Math"/>
                            </a:rPr>
                            <a:t>0.0606</a:t>
                          </a:r>
                        </a:p>
                      </a:txBody>
                      <a:tcPr/>
                    </a:tc>
                    <a:extLst>
                      <a:ext uri="{0D108BD9-81ED-4DB2-BD59-A6C34878D82A}">
                        <a16:rowId xmlns:a16="http://schemas.microsoft.com/office/drawing/2014/main" val="10002"/>
                      </a:ext>
                    </a:extLst>
                  </a:tr>
                  <a:tr h="331925">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−1.4</m:t>
                                </m:r>
                              </m:oMath>
                            </m:oMathPara>
                          </a14:m>
                          <a:endParaRP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0.0681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0.0694</a:t>
                          </a:r>
                        </a:p>
                      </a:txBody>
                      <a:tcPr/>
                    </a:tc>
                    <a:tc>
                      <a:txBody>
                        <a:bodyPr/>
                        <a:lstStyle/>
                        <a:p>
                          <a:pPr algn="ctr">
                            <a:defRPr>
                              <a:solidFill>
                                <a:schemeClr val="tx1"/>
                              </a:solidFill>
                            </a:defRPr>
                          </a:pPr>
                          <a:r>
                            <a:rPr sz="1400">
                              <a:latin typeface="Cambria Math"/>
                            </a:rPr>
                            <a:t>0.0708</a:t>
                          </a:r>
                        </a:p>
                      </a:txBody>
                      <a:tcPr>
                        <a:solidFill>
                          <a:srgbClr val="92D050"/>
                        </a:solidFill>
                      </a:tcPr>
                    </a:tc>
                    <a:tc>
                      <a:txBody>
                        <a:bodyPr/>
                        <a:lstStyle/>
                        <a:p>
                          <a:pPr algn="ctr">
                            <a:defRPr>
                              <a:solidFill>
                                <a:schemeClr val="tx1"/>
                              </a:solidFill>
                            </a:defRPr>
                          </a:pPr>
                          <a:r>
                            <a:rPr sz="1400">
                              <a:latin typeface="Cambria Math"/>
                            </a:rPr>
                            <a:t>0.0721</a:t>
                          </a:r>
                        </a:p>
                      </a:txBody>
                      <a:tcPr/>
                    </a:tc>
                    <a:tc>
                      <a:txBody>
                        <a:bodyPr/>
                        <a:lstStyle/>
                        <a:p>
                          <a:pPr algn="ctr">
                            <a:defRPr>
                              <a:solidFill>
                                <a:schemeClr val="tx1"/>
                              </a:solidFill>
                            </a:defRPr>
                          </a:pPr>
                          <a:r>
                            <a:rPr sz="1400">
                              <a:latin typeface="Cambria Math"/>
                            </a:rPr>
                            <a:t>0.0735</a:t>
                          </a:r>
                        </a:p>
                      </a:txBody>
                      <a:tcPr/>
                    </a:tc>
                    <a:extLst>
                      <a:ext uri="{0D108BD9-81ED-4DB2-BD59-A6C34878D82A}">
                        <a16:rowId xmlns:a16="http://schemas.microsoft.com/office/drawing/2014/main" val="10003"/>
                      </a:ext>
                    </a:extLst>
                  </a:tr>
                  <a:tr h="331925">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−1.3</m:t>
                                </m:r>
                              </m:oMath>
                            </m:oMathPara>
                          </a14:m>
                          <a:endParaRP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0.0823</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0.0838</a:t>
                          </a:r>
                        </a:p>
                      </a:txBody>
                      <a:tcPr>
                        <a:solidFill>
                          <a:srgbClr val="92D050"/>
                        </a:solidFill>
                      </a:tcPr>
                    </a:tc>
                    <a:tc>
                      <a:txBody>
                        <a:bodyPr/>
                        <a:lstStyle/>
                        <a:p>
                          <a:pPr algn="ctr">
                            <a:defRPr sz="1400">
                              <a:solidFill>
                                <a:schemeClr val="tx1"/>
                              </a:solidFill>
                            </a:defRPr>
                          </a:pPr>
                          <a:r>
                            <a:rPr sz="1400">
                              <a:highlight>
                                <a:srgbClr val="FFFF00"/>
                              </a:highlight>
                              <a:latin typeface="Cambria Math"/>
                            </a:rPr>
                            <a:t>0.0853</a:t>
                          </a:r>
                        </a:p>
                      </a:txBody>
                      <a:tcPr>
                        <a:solidFill>
                          <a:srgbClr val="FFFF00"/>
                        </a:solidFill>
                      </a:tcPr>
                    </a:tc>
                    <a:tc>
                      <a:txBody>
                        <a:bodyPr/>
                        <a:lstStyle/>
                        <a:p>
                          <a:pPr algn="ctr">
                            <a:defRPr>
                              <a:solidFill>
                                <a:schemeClr val="tx1"/>
                              </a:solidFill>
                            </a:defRPr>
                          </a:pPr>
                          <a:r>
                            <a:rPr sz="1400">
                              <a:latin typeface="Cambria Math"/>
                            </a:rPr>
                            <a:t>0.0869</a:t>
                          </a:r>
                        </a:p>
                      </a:txBody>
                      <a:tcPr>
                        <a:solidFill>
                          <a:srgbClr val="92D050"/>
                        </a:solidFill>
                      </a:tcPr>
                    </a:tc>
                    <a:tc>
                      <a:txBody>
                        <a:bodyPr/>
                        <a:lstStyle/>
                        <a:p>
                          <a:pPr algn="ctr">
                            <a:defRPr>
                              <a:solidFill>
                                <a:schemeClr val="tx1"/>
                              </a:solidFill>
                            </a:defRPr>
                          </a:pPr>
                          <a:r>
                            <a:rPr sz="1400">
                              <a:latin typeface="Cambria Math"/>
                            </a:rPr>
                            <a:t>0.0885</a:t>
                          </a:r>
                        </a:p>
                      </a:txBody>
                      <a:tcPr>
                        <a:solidFill>
                          <a:srgbClr val="92D050"/>
                        </a:solidFill>
                      </a:tcPr>
                    </a:tc>
                    <a:extLst>
                      <a:ext uri="{0D108BD9-81ED-4DB2-BD59-A6C34878D82A}">
                        <a16:rowId xmlns:a16="http://schemas.microsoft.com/office/drawing/2014/main" val="10004"/>
                      </a:ext>
                    </a:extLst>
                  </a:tr>
                  <a:tr h="331925">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−1.2</m:t>
                                </m:r>
                              </m:oMath>
                            </m:oMathPara>
                          </a14:m>
                          <a:endParaRP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0.0985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0.1003</a:t>
                          </a:r>
                        </a:p>
                      </a:txBody>
                      <a:tcPr/>
                    </a:tc>
                    <a:tc>
                      <a:txBody>
                        <a:bodyPr/>
                        <a:lstStyle/>
                        <a:p>
                          <a:pPr algn="ctr">
                            <a:defRPr>
                              <a:solidFill>
                                <a:schemeClr val="tx1"/>
                              </a:solidFill>
                            </a:defRPr>
                          </a:pPr>
                          <a:r>
                            <a:rPr sz="1400">
                              <a:latin typeface="Cambria Math"/>
                            </a:rPr>
                            <a:t>0.1020</a:t>
                          </a:r>
                        </a:p>
                      </a:txBody>
                      <a:tcPr>
                        <a:solidFill>
                          <a:srgbClr val="92D050"/>
                        </a:solidFill>
                      </a:tcPr>
                    </a:tc>
                    <a:tc>
                      <a:txBody>
                        <a:bodyPr/>
                        <a:lstStyle/>
                        <a:p>
                          <a:pPr algn="ctr">
                            <a:defRPr>
                              <a:solidFill>
                                <a:schemeClr val="tx1"/>
                              </a:solidFill>
                            </a:defRPr>
                          </a:pPr>
                          <a:r>
                            <a:rPr sz="1400">
                              <a:latin typeface="Cambria Math"/>
                            </a:rPr>
                            <a:t>0.1038</a:t>
                          </a:r>
                        </a:p>
                      </a:txBody>
                      <a:tcPr/>
                    </a:tc>
                    <a:tc>
                      <a:txBody>
                        <a:bodyPr/>
                        <a:lstStyle/>
                        <a:p>
                          <a:pPr algn="ctr">
                            <a:defRPr>
                              <a:solidFill>
                                <a:schemeClr val="tx1"/>
                              </a:solidFill>
                            </a:defRPr>
                          </a:pPr>
                          <a:r>
                            <a:rPr sz="1400">
                              <a:latin typeface="Cambria Math"/>
                            </a:rPr>
                            <a:t>0.1056</a:t>
                          </a:r>
                        </a:p>
                      </a:txBody>
                      <a:tcPr/>
                    </a:tc>
                    <a:extLst>
                      <a:ext uri="{0D108BD9-81ED-4DB2-BD59-A6C34878D82A}">
                        <a16:rowId xmlns:a16="http://schemas.microsoft.com/office/drawing/2014/main" val="10005"/>
                      </a:ext>
                    </a:extLst>
                  </a:tr>
                  <a:tr h="331925">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−1.1</m:t>
                                </m:r>
                              </m:oMath>
                            </m:oMathPara>
                          </a14:m>
                          <a:endParaRP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0.1170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0.1190</a:t>
                          </a:r>
                        </a:p>
                      </a:txBody>
                      <a:tcPr/>
                    </a:tc>
                    <a:tc>
                      <a:txBody>
                        <a:bodyPr/>
                        <a:lstStyle/>
                        <a:p>
                          <a:pPr algn="ctr">
                            <a:defRPr>
                              <a:solidFill>
                                <a:schemeClr val="tx1"/>
                              </a:solidFill>
                            </a:defRPr>
                          </a:pPr>
                          <a:r>
                            <a:rPr sz="1400">
                              <a:latin typeface="Cambria Math"/>
                            </a:rPr>
                            <a:t>0.1210</a:t>
                          </a:r>
                        </a:p>
                      </a:txBody>
                      <a:tcPr>
                        <a:solidFill>
                          <a:srgbClr val="92D050"/>
                        </a:solidFill>
                      </a:tcPr>
                    </a:tc>
                    <a:tc>
                      <a:txBody>
                        <a:bodyPr/>
                        <a:lstStyle/>
                        <a:p>
                          <a:pPr algn="ctr">
                            <a:defRPr>
                              <a:solidFill>
                                <a:schemeClr val="tx1"/>
                              </a:solidFill>
                            </a:defRPr>
                          </a:pPr>
                          <a:r>
                            <a:rPr sz="1400">
                              <a:latin typeface="Cambria Math"/>
                            </a:rPr>
                            <a:t>0.1230</a:t>
                          </a:r>
                        </a:p>
                      </a:txBody>
                      <a:tcPr/>
                    </a:tc>
                    <a:tc>
                      <a:txBody>
                        <a:bodyPr/>
                        <a:lstStyle/>
                        <a:p>
                          <a:pPr algn="ctr">
                            <a:defRPr>
                              <a:solidFill>
                                <a:schemeClr val="tx1"/>
                              </a:solidFill>
                            </a:defRPr>
                          </a:pPr>
                          <a:r>
                            <a:rPr sz="1400" dirty="0">
                              <a:latin typeface="Cambria Math"/>
                            </a:rPr>
                            <a:t>0.1251</a:t>
                          </a:r>
                        </a:p>
                      </a:txBody>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id="{F3FA4B12-F9FD-40F1-AC33-CD10AE83CF60}"/>
                  </a:ext>
                </a:extLst>
              </p:cNvPr>
              <p:cNvGraphicFramePr>
                <a:graphicFrameLocks/>
              </p:cNvGraphicFramePr>
              <p:nvPr>
                <p:extLst>
                  <p:ext uri="{D42A27DB-BD31-4B8C-83A1-F6EECF244321}">
                    <p14:modId xmlns:p14="http://schemas.microsoft.com/office/powerpoint/2010/main" val="2238337951"/>
                  </p:ext>
                </p:extLst>
              </p:nvPr>
            </p:nvGraphicFramePr>
            <p:xfrm>
              <a:off x="1600200" y="3048000"/>
              <a:ext cx="5638800" cy="2323475"/>
            </p:xfrm>
            <a:graphic>
              <a:graphicData uri="http://schemas.openxmlformats.org/drawingml/2006/table">
                <a:tbl>
                  <a:tblPr firstRow="1" bandRow="1">
                    <a:tableStyleId>{5C22544A-7EE6-4342-B048-85BDC9FD1C3A}</a:tableStyleId>
                  </a:tblPr>
                  <a:tblGrid>
                    <a:gridCol w="626533">
                      <a:extLst>
                        <a:ext uri="{9D8B030D-6E8A-4147-A177-3AD203B41FA5}">
                          <a16:colId xmlns:a16="http://schemas.microsoft.com/office/drawing/2014/main" val="20000"/>
                        </a:ext>
                      </a:extLst>
                    </a:gridCol>
                    <a:gridCol w="1253067">
                      <a:extLst>
                        <a:ext uri="{9D8B030D-6E8A-4147-A177-3AD203B41FA5}">
                          <a16:colId xmlns:a16="http://schemas.microsoft.com/office/drawing/2014/main" val="20001"/>
                        </a:ext>
                      </a:extLst>
                    </a:gridCol>
                    <a:gridCol w="939800">
                      <a:extLst>
                        <a:ext uri="{9D8B030D-6E8A-4147-A177-3AD203B41FA5}">
                          <a16:colId xmlns:a16="http://schemas.microsoft.com/office/drawing/2014/main" val="20002"/>
                        </a:ext>
                      </a:extLst>
                    </a:gridCol>
                    <a:gridCol w="939800">
                      <a:extLst>
                        <a:ext uri="{9D8B030D-6E8A-4147-A177-3AD203B41FA5}">
                          <a16:colId xmlns:a16="http://schemas.microsoft.com/office/drawing/2014/main" val="20003"/>
                        </a:ext>
                      </a:extLst>
                    </a:gridCol>
                    <a:gridCol w="939800">
                      <a:extLst>
                        <a:ext uri="{9D8B030D-6E8A-4147-A177-3AD203B41FA5}">
                          <a16:colId xmlns:a16="http://schemas.microsoft.com/office/drawing/2014/main" val="20004"/>
                        </a:ext>
                      </a:extLst>
                    </a:gridCol>
                    <a:gridCol w="939800">
                      <a:extLst>
                        <a:ext uri="{9D8B030D-6E8A-4147-A177-3AD203B41FA5}">
                          <a16:colId xmlns:a16="http://schemas.microsoft.com/office/drawing/2014/main" val="20005"/>
                        </a:ext>
                      </a:extLst>
                    </a:gridCol>
                  </a:tblGrid>
                  <a:tr h="331925">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3"/>
                          <a:stretch>
                            <a:fillRect l="-971" t="-5455" r="-800971" b="-601818"/>
                          </a:stretch>
                        </a:blipFill>
                      </a:tcPr>
                    </a:tc>
                    <a:tc>
                      <a:txBody>
                        <a:bodyPr/>
                        <a:lstStyle/>
                        <a:p>
                          <a:pPr algn="ctr">
                            <a:defRPr b="1">
                              <a:solidFill>
                                <a:schemeClr val="tx1"/>
                              </a:solidFill>
                            </a:defRPr>
                          </a:pPr>
                          <a:r>
                            <a:rPr sz="1400">
                              <a:latin typeface="Cambria Math"/>
                            </a:rPr>
                            <a:t>0.09</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0.08</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0.07</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0.06</a:t>
                          </a:r>
                        </a:p>
                      </a:txBody>
                      <a:tcPr>
                        <a:lnB w="12700" cap="flat" cmpd="sng" algn="ctr">
                          <a:solidFill>
                            <a:schemeClr val="tx1"/>
                          </a:solidFill>
                          <a:prstDash val="solid"/>
                          <a:round/>
                          <a:headEnd type="none" w="med" len="med"/>
                          <a:tailEnd type="none" w="med" len="med"/>
                        </a:lnB>
                        <a:solidFill>
                          <a:srgbClr val="E7E9EC"/>
                        </a:solidFill>
                      </a:tcPr>
                    </a:tc>
                    <a:tc>
                      <a:txBody>
                        <a:bodyPr/>
                        <a:lstStyle/>
                        <a:p>
                          <a:pPr algn="ctr">
                            <a:defRPr b="1">
                              <a:solidFill>
                                <a:schemeClr val="tx1"/>
                              </a:solidFill>
                            </a:defRPr>
                          </a:pPr>
                          <a:r>
                            <a:rPr sz="1400">
                              <a:latin typeface="Cambria Math"/>
                            </a:rPr>
                            <a:t>0.05</a:t>
                          </a:r>
                        </a:p>
                      </a:txBody>
                      <a:tcPr>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10000"/>
                      </a:ext>
                    </a:extLst>
                  </a:tr>
                  <a:tr h="331925">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3"/>
                          <a:stretch>
                            <a:fillRect l="-971" t="-107407" r="-800971" b="-512963"/>
                          </a:stretch>
                        </a:blipFill>
                      </a:tcPr>
                    </a:tc>
                    <a:tc>
                      <a:txBody>
                        <a:bodyPr/>
                        <a:lstStyle/>
                        <a:p>
                          <a:pPr algn="ctr">
                            <a:defRPr>
                              <a:solidFill>
                                <a:schemeClr val="tx1"/>
                              </a:solidFill>
                            </a:defRPr>
                          </a:pPr>
                          <a:r>
                            <a:rPr sz="1400">
                              <a:latin typeface="Cambria Math"/>
                            </a:rPr>
                            <a:t>0.0455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0.0465</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0.0475</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0.0485</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0.0495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31925">
                    <a:tc>
                      <a:txBody>
                        <a:bodyPr/>
                        <a:lstStyle/>
                        <a:p>
                          <a:endParaRPr lang="en-US"/>
                        </a:p>
                      </a:txBody>
                      <a:tcPr>
                        <a:lnR w="12700" cap="flat" cmpd="sng" algn="ctr">
                          <a:solidFill>
                            <a:schemeClr val="tx1"/>
                          </a:solidFill>
                          <a:prstDash val="solid"/>
                          <a:round/>
                          <a:headEnd type="none" w="med" len="med"/>
                          <a:tailEnd type="none" w="med" len="med"/>
                        </a:lnR>
                        <a:blipFill>
                          <a:blip r:embed="rId3"/>
                          <a:stretch>
                            <a:fillRect l="-971" t="-203636" r="-800971" b="-403636"/>
                          </a:stretch>
                        </a:blipFill>
                      </a:tcPr>
                    </a:tc>
                    <a:tc>
                      <a:txBody>
                        <a:bodyPr/>
                        <a:lstStyle/>
                        <a:p>
                          <a:pPr algn="ctr">
                            <a:defRPr>
                              <a:solidFill>
                                <a:schemeClr val="tx1"/>
                              </a:solidFill>
                            </a:defRPr>
                          </a:pPr>
                          <a:r>
                            <a:rPr sz="1400">
                              <a:latin typeface="Cambria Math"/>
                            </a:rPr>
                            <a:t>0.0559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0.0571</a:t>
                          </a:r>
                        </a:p>
                      </a:txBody>
                      <a:tcPr/>
                    </a:tc>
                    <a:tc>
                      <a:txBody>
                        <a:bodyPr/>
                        <a:lstStyle/>
                        <a:p>
                          <a:pPr algn="ctr">
                            <a:defRPr>
                              <a:solidFill>
                                <a:schemeClr val="tx1"/>
                              </a:solidFill>
                            </a:defRPr>
                          </a:pPr>
                          <a:r>
                            <a:rPr sz="1400">
                              <a:latin typeface="Cambria Math"/>
                            </a:rPr>
                            <a:t>0.0582</a:t>
                          </a:r>
                        </a:p>
                      </a:txBody>
                      <a:tcPr>
                        <a:solidFill>
                          <a:srgbClr val="92D050"/>
                        </a:solidFill>
                      </a:tcPr>
                    </a:tc>
                    <a:tc>
                      <a:txBody>
                        <a:bodyPr/>
                        <a:lstStyle/>
                        <a:p>
                          <a:pPr algn="ctr">
                            <a:defRPr>
                              <a:solidFill>
                                <a:schemeClr val="tx1"/>
                              </a:solidFill>
                            </a:defRPr>
                          </a:pPr>
                          <a:r>
                            <a:rPr sz="1400">
                              <a:latin typeface="Cambria Math"/>
                            </a:rPr>
                            <a:t>0.0594</a:t>
                          </a:r>
                        </a:p>
                      </a:txBody>
                      <a:tcPr/>
                    </a:tc>
                    <a:tc>
                      <a:txBody>
                        <a:bodyPr/>
                        <a:lstStyle/>
                        <a:p>
                          <a:pPr algn="ctr">
                            <a:defRPr>
                              <a:solidFill>
                                <a:schemeClr val="tx1"/>
                              </a:solidFill>
                            </a:defRPr>
                          </a:pPr>
                          <a:r>
                            <a:rPr sz="1400">
                              <a:latin typeface="Cambria Math"/>
                            </a:rPr>
                            <a:t>0.0606</a:t>
                          </a:r>
                        </a:p>
                      </a:txBody>
                      <a:tcPr/>
                    </a:tc>
                    <a:extLst>
                      <a:ext uri="{0D108BD9-81ED-4DB2-BD59-A6C34878D82A}">
                        <a16:rowId xmlns:a16="http://schemas.microsoft.com/office/drawing/2014/main" val="10002"/>
                      </a:ext>
                    </a:extLst>
                  </a:tr>
                  <a:tr h="331925">
                    <a:tc>
                      <a:txBody>
                        <a:bodyPr/>
                        <a:lstStyle/>
                        <a:p>
                          <a:endParaRPr lang="en-US"/>
                        </a:p>
                      </a:txBody>
                      <a:tcPr>
                        <a:lnR w="12700" cap="flat" cmpd="sng" algn="ctr">
                          <a:solidFill>
                            <a:schemeClr val="tx1"/>
                          </a:solidFill>
                          <a:prstDash val="solid"/>
                          <a:round/>
                          <a:headEnd type="none" w="med" len="med"/>
                          <a:tailEnd type="none" w="med" len="med"/>
                        </a:lnR>
                        <a:blipFill>
                          <a:blip r:embed="rId3"/>
                          <a:stretch>
                            <a:fillRect l="-971" t="-309259" r="-800971" b="-311111"/>
                          </a:stretch>
                        </a:blipFill>
                      </a:tcPr>
                    </a:tc>
                    <a:tc>
                      <a:txBody>
                        <a:bodyPr/>
                        <a:lstStyle/>
                        <a:p>
                          <a:pPr algn="ctr">
                            <a:defRPr>
                              <a:solidFill>
                                <a:schemeClr val="tx1"/>
                              </a:solidFill>
                            </a:defRPr>
                          </a:pPr>
                          <a:r>
                            <a:rPr sz="1400">
                              <a:latin typeface="Cambria Math"/>
                            </a:rPr>
                            <a:t>0.0681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0.0694</a:t>
                          </a:r>
                        </a:p>
                      </a:txBody>
                      <a:tcPr/>
                    </a:tc>
                    <a:tc>
                      <a:txBody>
                        <a:bodyPr/>
                        <a:lstStyle/>
                        <a:p>
                          <a:pPr algn="ctr">
                            <a:defRPr>
                              <a:solidFill>
                                <a:schemeClr val="tx1"/>
                              </a:solidFill>
                            </a:defRPr>
                          </a:pPr>
                          <a:r>
                            <a:rPr sz="1400">
                              <a:latin typeface="Cambria Math"/>
                            </a:rPr>
                            <a:t>0.0708</a:t>
                          </a:r>
                        </a:p>
                      </a:txBody>
                      <a:tcPr>
                        <a:solidFill>
                          <a:srgbClr val="92D050"/>
                        </a:solidFill>
                      </a:tcPr>
                    </a:tc>
                    <a:tc>
                      <a:txBody>
                        <a:bodyPr/>
                        <a:lstStyle/>
                        <a:p>
                          <a:pPr algn="ctr">
                            <a:defRPr>
                              <a:solidFill>
                                <a:schemeClr val="tx1"/>
                              </a:solidFill>
                            </a:defRPr>
                          </a:pPr>
                          <a:r>
                            <a:rPr sz="1400">
                              <a:latin typeface="Cambria Math"/>
                            </a:rPr>
                            <a:t>0.0721</a:t>
                          </a:r>
                        </a:p>
                      </a:txBody>
                      <a:tcPr/>
                    </a:tc>
                    <a:tc>
                      <a:txBody>
                        <a:bodyPr/>
                        <a:lstStyle/>
                        <a:p>
                          <a:pPr algn="ctr">
                            <a:defRPr>
                              <a:solidFill>
                                <a:schemeClr val="tx1"/>
                              </a:solidFill>
                            </a:defRPr>
                          </a:pPr>
                          <a:r>
                            <a:rPr sz="1400">
                              <a:latin typeface="Cambria Math"/>
                            </a:rPr>
                            <a:t>0.0735</a:t>
                          </a:r>
                        </a:p>
                      </a:txBody>
                      <a:tcPr/>
                    </a:tc>
                    <a:extLst>
                      <a:ext uri="{0D108BD9-81ED-4DB2-BD59-A6C34878D82A}">
                        <a16:rowId xmlns:a16="http://schemas.microsoft.com/office/drawing/2014/main" val="10003"/>
                      </a:ext>
                    </a:extLst>
                  </a:tr>
                  <a:tr h="331925">
                    <a:tc>
                      <a:txBody>
                        <a:bodyPr/>
                        <a:lstStyle/>
                        <a:p>
                          <a:endParaRPr lang="en-US"/>
                        </a:p>
                      </a:txBody>
                      <a:tcPr>
                        <a:lnR w="12700" cap="flat" cmpd="sng" algn="ctr">
                          <a:solidFill>
                            <a:schemeClr val="tx1"/>
                          </a:solidFill>
                          <a:prstDash val="solid"/>
                          <a:round/>
                          <a:headEnd type="none" w="med" len="med"/>
                          <a:tailEnd type="none" w="med" len="med"/>
                        </a:lnR>
                        <a:blipFill>
                          <a:blip r:embed="rId3"/>
                          <a:stretch>
                            <a:fillRect l="-971" t="-401818" r="-800971" b="-205455"/>
                          </a:stretch>
                        </a:blipFill>
                      </a:tcPr>
                    </a:tc>
                    <a:tc>
                      <a:txBody>
                        <a:bodyPr/>
                        <a:lstStyle/>
                        <a:p>
                          <a:pPr algn="ctr">
                            <a:defRPr>
                              <a:solidFill>
                                <a:schemeClr val="tx1"/>
                              </a:solidFill>
                            </a:defRPr>
                          </a:pPr>
                          <a:r>
                            <a:rPr sz="1400">
                              <a:latin typeface="Cambria Math"/>
                            </a:rPr>
                            <a:t>0.0823</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0.0838</a:t>
                          </a:r>
                        </a:p>
                      </a:txBody>
                      <a:tcPr>
                        <a:solidFill>
                          <a:srgbClr val="92D050"/>
                        </a:solidFill>
                      </a:tcPr>
                    </a:tc>
                    <a:tc>
                      <a:txBody>
                        <a:bodyPr/>
                        <a:lstStyle/>
                        <a:p>
                          <a:pPr algn="ctr">
                            <a:defRPr sz="1400">
                              <a:solidFill>
                                <a:schemeClr val="tx1"/>
                              </a:solidFill>
                            </a:defRPr>
                          </a:pPr>
                          <a:r>
                            <a:rPr sz="1400">
                              <a:highlight>
                                <a:srgbClr val="FFFF00"/>
                              </a:highlight>
                              <a:latin typeface="Cambria Math"/>
                            </a:rPr>
                            <a:t>0.0853</a:t>
                          </a:r>
                        </a:p>
                      </a:txBody>
                      <a:tcPr>
                        <a:solidFill>
                          <a:srgbClr val="FFFF00"/>
                        </a:solidFill>
                      </a:tcPr>
                    </a:tc>
                    <a:tc>
                      <a:txBody>
                        <a:bodyPr/>
                        <a:lstStyle/>
                        <a:p>
                          <a:pPr algn="ctr">
                            <a:defRPr>
                              <a:solidFill>
                                <a:schemeClr val="tx1"/>
                              </a:solidFill>
                            </a:defRPr>
                          </a:pPr>
                          <a:r>
                            <a:rPr sz="1400">
                              <a:latin typeface="Cambria Math"/>
                            </a:rPr>
                            <a:t>0.0869</a:t>
                          </a:r>
                        </a:p>
                      </a:txBody>
                      <a:tcPr>
                        <a:solidFill>
                          <a:srgbClr val="92D050"/>
                        </a:solidFill>
                      </a:tcPr>
                    </a:tc>
                    <a:tc>
                      <a:txBody>
                        <a:bodyPr/>
                        <a:lstStyle/>
                        <a:p>
                          <a:pPr algn="ctr">
                            <a:defRPr>
                              <a:solidFill>
                                <a:schemeClr val="tx1"/>
                              </a:solidFill>
                            </a:defRPr>
                          </a:pPr>
                          <a:r>
                            <a:rPr sz="1400">
                              <a:latin typeface="Cambria Math"/>
                            </a:rPr>
                            <a:t>0.0885</a:t>
                          </a:r>
                        </a:p>
                      </a:txBody>
                      <a:tcPr>
                        <a:solidFill>
                          <a:srgbClr val="92D050"/>
                        </a:solidFill>
                      </a:tcPr>
                    </a:tc>
                    <a:extLst>
                      <a:ext uri="{0D108BD9-81ED-4DB2-BD59-A6C34878D82A}">
                        <a16:rowId xmlns:a16="http://schemas.microsoft.com/office/drawing/2014/main" val="10004"/>
                      </a:ext>
                    </a:extLst>
                  </a:tr>
                  <a:tr h="331925">
                    <a:tc>
                      <a:txBody>
                        <a:bodyPr/>
                        <a:lstStyle/>
                        <a:p>
                          <a:endParaRPr lang="en-US"/>
                        </a:p>
                      </a:txBody>
                      <a:tcPr>
                        <a:lnR w="12700" cap="flat" cmpd="sng" algn="ctr">
                          <a:solidFill>
                            <a:schemeClr val="tx1"/>
                          </a:solidFill>
                          <a:prstDash val="solid"/>
                          <a:round/>
                          <a:headEnd type="none" w="med" len="med"/>
                          <a:tailEnd type="none" w="med" len="med"/>
                        </a:lnR>
                        <a:blipFill>
                          <a:blip r:embed="rId3"/>
                          <a:stretch>
                            <a:fillRect l="-971" t="-511111" r="-800971" b="-109259"/>
                          </a:stretch>
                        </a:blipFill>
                      </a:tcPr>
                    </a:tc>
                    <a:tc>
                      <a:txBody>
                        <a:bodyPr/>
                        <a:lstStyle/>
                        <a:p>
                          <a:pPr algn="ctr">
                            <a:defRPr>
                              <a:solidFill>
                                <a:schemeClr val="tx1"/>
                              </a:solidFill>
                            </a:defRPr>
                          </a:pPr>
                          <a:r>
                            <a:rPr sz="1400">
                              <a:latin typeface="Cambria Math"/>
                            </a:rPr>
                            <a:t>0.0985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0.1003</a:t>
                          </a:r>
                        </a:p>
                      </a:txBody>
                      <a:tcPr/>
                    </a:tc>
                    <a:tc>
                      <a:txBody>
                        <a:bodyPr/>
                        <a:lstStyle/>
                        <a:p>
                          <a:pPr algn="ctr">
                            <a:defRPr>
                              <a:solidFill>
                                <a:schemeClr val="tx1"/>
                              </a:solidFill>
                            </a:defRPr>
                          </a:pPr>
                          <a:r>
                            <a:rPr sz="1400">
                              <a:latin typeface="Cambria Math"/>
                            </a:rPr>
                            <a:t>0.1020</a:t>
                          </a:r>
                        </a:p>
                      </a:txBody>
                      <a:tcPr>
                        <a:solidFill>
                          <a:srgbClr val="92D050"/>
                        </a:solidFill>
                      </a:tcPr>
                    </a:tc>
                    <a:tc>
                      <a:txBody>
                        <a:bodyPr/>
                        <a:lstStyle/>
                        <a:p>
                          <a:pPr algn="ctr">
                            <a:defRPr>
                              <a:solidFill>
                                <a:schemeClr val="tx1"/>
                              </a:solidFill>
                            </a:defRPr>
                          </a:pPr>
                          <a:r>
                            <a:rPr sz="1400">
                              <a:latin typeface="Cambria Math"/>
                            </a:rPr>
                            <a:t>0.1038</a:t>
                          </a:r>
                        </a:p>
                      </a:txBody>
                      <a:tcPr/>
                    </a:tc>
                    <a:tc>
                      <a:txBody>
                        <a:bodyPr/>
                        <a:lstStyle/>
                        <a:p>
                          <a:pPr algn="ctr">
                            <a:defRPr>
                              <a:solidFill>
                                <a:schemeClr val="tx1"/>
                              </a:solidFill>
                            </a:defRPr>
                          </a:pPr>
                          <a:r>
                            <a:rPr sz="1400">
                              <a:latin typeface="Cambria Math"/>
                            </a:rPr>
                            <a:t>0.1056</a:t>
                          </a:r>
                        </a:p>
                      </a:txBody>
                      <a:tcPr/>
                    </a:tc>
                    <a:extLst>
                      <a:ext uri="{0D108BD9-81ED-4DB2-BD59-A6C34878D82A}">
                        <a16:rowId xmlns:a16="http://schemas.microsoft.com/office/drawing/2014/main" val="10005"/>
                      </a:ext>
                    </a:extLst>
                  </a:tr>
                  <a:tr h="331925">
                    <a:tc>
                      <a:txBody>
                        <a:bodyPr/>
                        <a:lstStyle/>
                        <a:p>
                          <a:endParaRPr lang="en-US"/>
                        </a:p>
                      </a:txBody>
                      <a:tcPr>
                        <a:lnR w="12700" cap="flat" cmpd="sng" algn="ctr">
                          <a:solidFill>
                            <a:schemeClr val="tx1"/>
                          </a:solidFill>
                          <a:prstDash val="solid"/>
                          <a:round/>
                          <a:headEnd type="none" w="med" len="med"/>
                          <a:tailEnd type="none" w="med" len="med"/>
                        </a:lnR>
                        <a:blipFill>
                          <a:blip r:embed="rId3"/>
                          <a:stretch>
                            <a:fillRect l="-971" t="-600000" r="-800971" b="-7273"/>
                          </a:stretch>
                        </a:blipFill>
                      </a:tcPr>
                    </a:tc>
                    <a:tc>
                      <a:txBody>
                        <a:bodyPr/>
                        <a:lstStyle/>
                        <a:p>
                          <a:pPr algn="ctr">
                            <a:defRPr>
                              <a:solidFill>
                                <a:schemeClr val="tx1"/>
                              </a:solidFill>
                            </a:defRPr>
                          </a:pPr>
                          <a:r>
                            <a:rPr sz="1400">
                              <a:latin typeface="Cambria Math"/>
                            </a:rPr>
                            <a:t>0.1170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0.1190</a:t>
                          </a:r>
                        </a:p>
                      </a:txBody>
                      <a:tcPr/>
                    </a:tc>
                    <a:tc>
                      <a:txBody>
                        <a:bodyPr/>
                        <a:lstStyle/>
                        <a:p>
                          <a:pPr algn="ctr">
                            <a:defRPr>
                              <a:solidFill>
                                <a:schemeClr val="tx1"/>
                              </a:solidFill>
                            </a:defRPr>
                          </a:pPr>
                          <a:r>
                            <a:rPr sz="1400">
                              <a:latin typeface="Cambria Math"/>
                            </a:rPr>
                            <a:t>0.1210</a:t>
                          </a:r>
                        </a:p>
                      </a:txBody>
                      <a:tcPr>
                        <a:solidFill>
                          <a:srgbClr val="92D050"/>
                        </a:solidFill>
                      </a:tcPr>
                    </a:tc>
                    <a:tc>
                      <a:txBody>
                        <a:bodyPr/>
                        <a:lstStyle/>
                        <a:p>
                          <a:pPr algn="ctr">
                            <a:defRPr>
                              <a:solidFill>
                                <a:schemeClr val="tx1"/>
                              </a:solidFill>
                            </a:defRPr>
                          </a:pPr>
                          <a:r>
                            <a:rPr sz="1400">
                              <a:latin typeface="Cambria Math"/>
                            </a:rPr>
                            <a:t>0.1230</a:t>
                          </a:r>
                        </a:p>
                      </a:txBody>
                      <a:tcPr/>
                    </a:tc>
                    <a:tc>
                      <a:txBody>
                        <a:bodyPr/>
                        <a:lstStyle/>
                        <a:p>
                          <a:pPr algn="ctr">
                            <a:defRPr>
                              <a:solidFill>
                                <a:schemeClr val="tx1"/>
                              </a:solidFill>
                            </a:defRPr>
                          </a:pPr>
                          <a:r>
                            <a:rPr sz="1400" dirty="0">
                              <a:latin typeface="Cambria Math"/>
                            </a:rPr>
                            <a:t>0.1251</a:t>
                          </a:r>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6.2.4: Finding Area to the Right of a Positive </a:t>
            </a:r>
            <a:r>
              <a:rPr i="1" dirty="0"/>
              <a:t>z</a:t>
            </a:r>
            <a:r>
              <a:rPr dirty="0"/>
              <a:t>-value Using a Cumulative Normal Table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Thus, the area under the standard normal curve to the right of </a:t>
                </a:r>
                <a14:m>
                  <m:oMath xmlns:m="http://schemas.openxmlformats.org/officeDocument/2006/math">
                    <m:r>
                      <a:rPr>
                        <a:latin typeface="Cambria Math" panose="02040503050406030204" pitchFamily="18" charset="0"/>
                      </a:rPr>
                      <m:t>𝑧</m:t>
                    </m:r>
                    <m:r>
                      <a:rPr>
                        <a:latin typeface="Cambria Math" panose="02040503050406030204" pitchFamily="18" charset="0"/>
                      </a:rPr>
                      <m:t>=1.37</m:t>
                    </m:r>
                  </m:oMath>
                </a14:m>
                <a:r>
                  <a:rPr sz="2800"/>
                  <a:t> is </a:t>
                </a:r>
                <a:r>
                  <a:rPr sz="2800">
                    <a:latin typeface="Cambria Math"/>
                  </a:rPr>
                  <a:t>0.0853</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6.2.5: Finding Area to the Right of a Negative </a:t>
            </a:r>
            <a:r>
              <a:rPr i="1" dirty="0"/>
              <a:t>z</a:t>
            </a:r>
            <a:r>
              <a:rPr dirty="0"/>
              <a:t>-value Using a Table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area under the standard normal curve to the right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6.2.5: Finding Area to the Right of a Negative </a:t>
            </a:r>
            <a:r>
              <a:rPr i="1" dirty="0"/>
              <a:t>z</a:t>
            </a:r>
            <a:r>
              <a:rPr dirty="0"/>
              <a:t>-value Using a Table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Begin by considering how much area is to the right of a negative </a:t>
                </a:r>
                <a14:m>
                  <m:oMath xmlns:m="http://schemas.openxmlformats.org/officeDocument/2006/math">
                    <m:r>
                      <a:rPr>
                        <a:latin typeface="Cambria Math" panose="02040503050406030204" pitchFamily="18" charset="0"/>
                      </a:rPr>
                      <m:t>𝑧</m:t>
                    </m:r>
                  </m:oMath>
                </a14:m>
                <a:r>
                  <a:rPr sz="2800" dirty="0"/>
                  <a:t>-value. The figure below illustrates that the area we are looking for will be larger than </a:t>
                </a:r>
                <a:r>
                  <a:rPr sz="2800" dirty="0">
                    <a:latin typeface="Cambria Math"/>
                  </a:rPr>
                  <a:t>0.5000</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6.2.5: Finding Area to the Right of a Negative </a:t>
            </a:r>
            <a:r>
              <a:rPr i="1" dirty="0"/>
              <a:t>z</a:t>
            </a:r>
            <a:r>
              <a:rPr dirty="0"/>
              <a:t>-value Using a Table (cont.)</a:t>
            </a:r>
          </a:p>
        </p:txBody>
      </p:sp>
      <p:pic>
        <p:nvPicPr>
          <p:cNvPr id="5" name="Content Placeholder 4">
            <a:extLst>
              <a:ext uri="{FF2B5EF4-FFF2-40B4-BE49-F238E27FC236}">
                <a16:creationId xmlns:a16="http://schemas.microsoft.com/office/drawing/2014/main" id="{755BE051-6468-40F7-B381-DABA4B859BCB}"/>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8773" y="1725215"/>
            <a:ext cx="5906453" cy="3407569"/>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6.2.5: Finding Area to the Right of a Negative </a:t>
            </a:r>
            <a:r>
              <a:rPr i="1" dirty="0"/>
              <a:t>z</a:t>
            </a:r>
            <a:r>
              <a:rPr dirty="0"/>
              <a:t>-value Using a Table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Method 1: If we look up </a:t>
                </a:r>
                <a14:m>
                  <m:oMath xmlns:m="http://schemas.openxmlformats.org/officeDocument/2006/math">
                    <m:r>
                      <a:rPr>
                        <a:latin typeface="Cambria Math" panose="02040503050406030204" pitchFamily="18" charset="0"/>
                      </a:rPr>
                      <m:t>𝑧</m:t>
                    </m:r>
                    <m:r>
                      <a:rPr>
                        <a:latin typeface="Cambria Math" panose="02040503050406030204" pitchFamily="18" charset="0"/>
                      </a:rPr>
                      <m:t>=−0.90</m:t>
                    </m:r>
                  </m:oMath>
                </a14:m>
                <a:r>
                  <a:rPr sz="2800" dirty="0"/>
                  <a:t> in the standard normal distribution table for area </a:t>
                </a:r>
                <a14:m>
                  <m:oMath xmlns:m="http://schemas.openxmlformats.org/officeDocument/2006/math">
                    <m:r>
                      <a:rPr>
                        <a:latin typeface="Cambria Math" panose="02040503050406030204" pitchFamily="18" charset="0"/>
                      </a:rPr>
                      <m:t>−∞</m:t>
                    </m:r>
                  </m:oMath>
                </a14:m>
                <a:r>
                  <a:rPr sz="2800" dirty="0"/>
                  <a:t> to </a:t>
                </a:r>
                <a14:m>
                  <m:oMath xmlns:m="http://schemas.openxmlformats.org/officeDocument/2006/math">
                    <m:r>
                      <a:rPr>
                        <a:latin typeface="Cambria Math" panose="02040503050406030204" pitchFamily="18" charset="0"/>
                      </a:rPr>
                      <m:t>−</m:t>
                    </m:r>
                    <m:r>
                      <a:rPr>
                        <a:latin typeface="Cambria Math" panose="02040503050406030204" pitchFamily="18" charset="0"/>
                      </a:rPr>
                      <m:t>𝑧</m:t>
                    </m:r>
                  </m:oMath>
                </a14:m>
                <a:r>
                  <a:rPr sz="2800" dirty="0"/>
                  <a:t>, we see that an area of </a:t>
                </a:r>
                <a:r>
                  <a:rPr sz="2800" dirty="0">
                    <a:latin typeface="Cambria Math"/>
                  </a:rPr>
                  <a:t>0.1841</a:t>
                </a:r>
                <a:r>
                  <a:rPr sz="2800" dirty="0"/>
                  <a:t> lies to the left of </a:t>
                </a:r>
                <a14:m>
                  <m:oMath xmlns:m="http://schemas.openxmlformats.org/officeDocument/2006/math">
                    <m:r>
                      <a:rPr>
                        <a:latin typeface="Cambria Math" panose="02040503050406030204" pitchFamily="18" charset="0"/>
                      </a:rPr>
                      <m:t>𝑧</m:t>
                    </m:r>
                  </m:oMath>
                </a14:m>
                <a:r>
                  <a:rPr sz="2800" dirty="0"/>
                  <a:t>. Then, subtract this area from </a:t>
                </a:r>
                <a:r>
                  <a:rPr sz="2800" dirty="0">
                    <a:latin typeface="Cambria Math"/>
                  </a:rPr>
                  <a:t>1</a:t>
                </a:r>
                <a:r>
                  <a:rPr sz="2800" dirty="0"/>
                  <a:t> to find the amount of area to the right of </a:t>
                </a:r>
                <a14:m>
                  <m:oMath xmlns:m="http://schemas.openxmlformats.org/officeDocument/2006/math">
                    <m:r>
                      <a:rPr>
                        <a:latin typeface="Cambria Math" panose="02040503050406030204" pitchFamily="18" charset="0"/>
                      </a:rPr>
                      <m:t>𝑧</m:t>
                    </m:r>
                  </m:oMath>
                </a14:m>
                <a:r>
                  <a:rPr sz="2800" dirty="0"/>
                  <a:t>. Hence, an area of </a:t>
                </a:r>
                <a14:m>
                  <m:oMath xmlns:m="http://schemas.openxmlformats.org/officeDocument/2006/math">
                    <m:r>
                      <a:rPr>
                        <a:latin typeface="Cambria Math" panose="02040503050406030204" pitchFamily="18" charset="0"/>
                      </a:rPr>
                      <m:t>1−0.1841=0.8159</m:t>
                    </m:r>
                  </m:oMath>
                </a14:m>
                <a:r>
                  <a:rPr sz="2800" dirty="0"/>
                  <a:t> lies to the right of </a:t>
                </a:r>
                <a14:m>
                  <m:oMath xmlns:m="http://schemas.openxmlformats.org/officeDocument/2006/math">
                    <m:r>
                      <a:rPr>
                        <a:latin typeface="Cambria Math" panose="02040503050406030204" pitchFamily="18" charset="0"/>
                      </a:rPr>
                      <m:t>𝑧</m:t>
                    </m:r>
                  </m:oMath>
                </a14:m>
                <a:r>
                  <a:rPr sz="2800" dirty="0"/>
                  <a:t>.</a:t>
                </a:r>
              </a:p>
              <a:p>
                <a:pPr>
                  <a:defRPr sz="2800"/>
                </a:pPr>
                <a:r>
                  <a:rPr sz="2800" dirty="0"/>
                  <a:t>Method 2: Look up the negative of the </a:t>
                </a:r>
                <a14:m>
                  <m:oMath xmlns:m="http://schemas.openxmlformats.org/officeDocument/2006/math">
                    <m:r>
                      <a:rPr>
                        <a:latin typeface="Cambria Math" panose="02040503050406030204" pitchFamily="18" charset="0"/>
                      </a:rPr>
                      <m:t>𝑧</m:t>
                    </m:r>
                  </m:oMath>
                </a14:m>
                <a:r>
                  <a:rPr sz="2800" dirty="0"/>
                  <a:t>-value, </a:t>
                </a:r>
                <a:br>
                  <a:rPr lang="en-US" sz="2800" dirty="0"/>
                </a:br>
                <a14:m>
                  <m:oMath xmlns:m="http://schemas.openxmlformats.org/officeDocument/2006/math">
                    <m:r>
                      <a:rPr>
                        <a:latin typeface="Cambria Math" panose="02040503050406030204" pitchFamily="18" charset="0"/>
                      </a:rPr>
                      <m:t>𝑧</m:t>
                    </m:r>
                    <m:r>
                      <a:rPr>
                        <a:latin typeface="Cambria Math" panose="02040503050406030204" pitchFamily="18" charset="0"/>
                      </a:rPr>
                      <m:t>=0.90</m:t>
                    </m:r>
                  </m:oMath>
                </a14:m>
                <a:r>
                  <a:rPr sz="2800" dirty="0"/>
                  <a:t>, in the standard normal distribution table for area </a:t>
                </a:r>
                <a14:m>
                  <m:oMath xmlns:m="http://schemas.openxmlformats.org/officeDocument/2006/math">
                    <m:r>
                      <a:rPr>
                        <a:latin typeface="Cambria Math" panose="02040503050406030204" pitchFamily="18" charset="0"/>
                      </a:rPr>
                      <m:t>−∞</m:t>
                    </m:r>
                  </m:oMath>
                </a14:m>
                <a:r>
                  <a:rPr sz="2800" dirty="0"/>
                  <a:t> to </a:t>
                </a:r>
                <a14:m>
                  <m:oMath xmlns:m="http://schemas.openxmlformats.org/officeDocument/2006/math">
                    <m:r>
                      <a:rPr>
                        <a:latin typeface="Cambria Math" panose="02040503050406030204" pitchFamily="18" charset="0"/>
                      </a:rPr>
                      <m:t>𝑧</m:t>
                    </m:r>
                  </m:oMath>
                </a14:m>
                <a:r>
                  <a:rPr sz="2800" dirty="0"/>
                  <a:t> which also gives a value of </a:t>
                </a:r>
                <a:r>
                  <a:rPr sz="2800" dirty="0">
                    <a:latin typeface="Cambria Math"/>
                  </a:rPr>
                  <a:t>0.8159</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Distribution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fontScale="92500" lnSpcReduction="10000"/>
              </a:bodyPr>
              <a:lstStyle/>
              <a:p>
                <a:pPr algn="ctr">
                  <a:defRPr sz="2800" b="1"/>
                </a:pPr>
                <a:r>
                  <a:t>Definition</a:t>
                </a:r>
              </a:p>
              <a:p>
                <a:r>
                  <a:rPr sz="2800"/>
                  <a:t>The </a:t>
                </a:r>
                <a:r>
                  <a:rPr sz="2800" b="1"/>
                  <a:t>standard normal distribution</a:t>
                </a:r>
                <a:r>
                  <a:rPr sz="2800"/>
                  <a:t> is a normal distribution with a mean equal to </a:t>
                </a:r>
                <a:r>
                  <a:rPr sz="2800">
                    <a:latin typeface="Cambria Math"/>
                  </a:rPr>
                  <a:t>0</a:t>
                </a:r>
                <a:r>
                  <a:rPr sz="2800"/>
                  <a:t> and standard deviation equal to </a:t>
                </a:r>
                <a:r>
                  <a:rPr sz="2800">
                    <a:latin typeface="Cambria Math"/>
                  </a:rPr>
                  <a:t>1</a:t>
                </a:r>
                <a:r>
                  <a:rPr sz="2800"/>
                  <a:t>, such that the following properties are true:</a:t>
                </a:r>
              </a:p>
              <a:p>
                <a:pPr marL="514350" indent="-514350">
                  <a:buFont typeface="+mj-lt"/>
                  <a:buAutoNum type="arabicPeriod"/>
                  <a:defRPr sz="2800"/>
                </a:pPr>
                <a:r>
                  <a:t>​</a:t>
                </a:r>
                <a:r>
                  <a:rPr sz="2800"/>
                  <a:t>The standard normal distribution is bell-shaped and symmetric about its mean.</a:t>
                </a:r>
              </a:p>
              <a:p>
                <a:pPr marL="514350" indent="-514350">
                  <a:buFont typeface="+mj-lt"/>
                  <a:buAutoNum type="arabicPeriod" startAt="2"/>
                  <a:defRPr sz="2800"/>
                </a:pPr>
                <a:r>
                  <a:t>​</a:t>
                </a:r>
                <a:r>
                  <a:rPr sz="2800"/>
                  <a:t>The standard normal distribution is completely defined by its mean, </a:t>
                </a:r>
                <a14:m>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0</m:t>
                    </m:r>
                  </m:oMath>
                </a14:m>
                <a:r>
                  <a:rPr sz="2800"/>
                  <a:t>, and standard deviation, </a:t>
                </a:r>
                <a14:m>
                  <m:oMath xmlns:m="http://schemas.openxmlformats.org/officeDocument/2006/math">
                    <m:r>
                      <a:rPr>
                        <a:latin typeface="Cambria Math" panose="02040503050406030204" pitchFamily="18" charset="0"/>
                      </a:rPr>
                      <m:t>𝜎</m:t>
                    </m:r>
                    <m:r>
                      <a:rPr>
                        <a:latin typeface="Cambria Math" panose="02040503050406030204" pitchFamily="18" charset="0"/>
                      </a:rPr>
                      <m:t>=</m:t>
                    </m:r>
                    <m:r>
                      <a:rPr>
                        <a:latin typeface="Cambria Math" panose="02040503050406030204" pitchFamily="18" charset="0"/>
                      </a:rPr>
                      <m:t>1</m:t>
                    </m:r>
                  </m:oMath>
                </a14:m>
                <a:r>
                  <a:rPr sz="2800"/>
                  <a:t>.</a:t>
                </a:r>
              </a:p>
              <a:p>
                <a:pPr marL="514350" indent="-514350">
                  <a:buFont typeface="+mj-lt"/>
                  <a:buAutoNum type="arabicPeriod" startAt="3"/>
                  <a:defRPr sz="2800"/>
                </a:pPr>
                <a:r>
                  <a:t>​</a:t>
                </a:r>
                <a:r>
                  <a:rPr sz="2800"/>
                  <a:t>The total area under the standard normal distribution curve equals </a:t>
                </a:r>
                <a:r>
                  <a:rPr sz="2800">
                    <a:latin typeface="Cambria Math"/>
                  </a:rPr>
                  <a:t>1</a:t>
                </a:r>
                <a:r>
                  <a:rPr sz="2800"/>
                  <a:t>.</a:t>
                </a:r>
              </a:p>
              <a:p>
                <a:pPr marL="514350" indent="-514350">
                  <a:buFont typeface="+mj-lt"/>
                  <a:buAutoNum type="arabicPeriod" startAt="4"/>
                  <a:defRPr sz="2800"/>
                </a:pPr>
                <a:r>
                  <a:t>​</a:t>
                </a:r>
                <a:r>
                  <a:rPr sz="2800"/>
                  <a:t>The </a:t>
                </a:r>
                <a14:m>
                  <m:oMath xmlns:m="http://schemas.openxmlformats.org/officeDocument/2006/math">
                    <m:r>
                      <a:rPr>
                        <a:latin typeface="Cambria Math" panose="02040503050406030204" pitchFamily="18" charset="0"/>
                      </a:rPr>
                      <m:t>𝑥</m:t>
                    </m:r>
                  </m:oMath>
                </a14:m>
                <a:r>
                  <a:rPr sz="2800"/>
                  <a:t>-axis is a horizontal asymptote for the standard normal distribution curve.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a:stretch>
                  <a:fillRect l="-1181" t="-1772" b="-2532"/>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6.2.5: Finding Area to the Right of a Negative </a:t>
            </a:r>
            <a:r>
              <a:rPr i="1" dirty="0"/>
              <a:t>z</a:t>
            </a:r>
            <a:r>
              <a:rPr dirty="0"/>
              <a:t>-value Using a Table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849608838"/>
              </p:ext>
            </p:extLst>
          </p:nvPr>
        </p:nvGraphicFramePr>
        <p:xfrm>
          <a:off x="952500" y="1752600"/>
          <a:ext cx="7239000" cy="2595880"/>
        </p:xfrm>
        <a:graphic>
          <a:graphicData uri="http://schemas.openxmlformats.org/drawingml/2006/table">
            <a:tbl>
              <a:tblPr firstRow="1" bandRow="1">
                <a:tableStyleId>{2D5ABB26-0587-4C30-8999-92F81FD0307C}</a:tableStyleId>
              </a:tblPr>
              <a:tblGrid>
                <a:gridCol w="1206500">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1206500">
                  <a:extLst>
                    <a:ext uri="{9D8B030D-6E8A-4147-A177-3AD203B41FA5}">
                      <a16:colId xmlns:a16="http://schemas.microsoft.com/office/drawing/2014/main" val="20002"/>
                    </a:ext>
                  </a:extLst>
                </a:gridCol>
                <a:gridCol w="1206500">
                  <a:extLst>
                    <a:ext uri="{9D8B030D-6E8A-4147-A177-3AD203B41FA5}">
                      <a16:colId xmlns:a16="http://schemas.microsoft.com/office/drawing/2014/main" val="20003"/>
                    </a:ext>
                  </a:extLst>
                </a:gridCol>
                <a:gridCol w="1206500">
                  <a:extLst>
                    <a:ext uri="{9D8B030D-6E8A-4147-A177-3AD203B41FA5}">
                      <a16:colId xmlns:a16="http://schemas.microsoft.com/office/drawing/2014/main" val="20004"/>
                    </a:ext>
                  </a:extLst>
                </a:gridCol>
                <a:gridCol w="1206500">
                  <a:extLst>
                    <a:ext uri="{9D8B030D-6E8A-4147-A177-3AD203B41FA5}">
                      <a16:colId xmlns:a16="http://schemas.microsoft.com/office/drawing/2014/main" val="20005"/>
                    </a:ext>
                  </a:extLst>
                </a:gridCol>
              </a:tblGrid>
              <a:tr h="370840">
                <a:tc>
                  <a:txBody>
                    <a:bodyPr/>
                    <a:lstStyle/>
                    <a:p>
                      <a:pPr algn="ctr">
                        <a:defRPr sz="1400" b="1"/>
                      </a:pPr>
                      <a:r>
                        <a: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1"/>
                      </a:pPr>
                      <a:r>
                        <a:rPr sz="1400">
                          <a:latin typeface="Cambria Math"/>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1"/>
                      </a:pPr>
                      <a:r>
                        <a:rPr sz="1400">
                          <a:latin typeface="Cambria Math"/>
                        </a:rPr>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1"/>
                      </a:pPr>
                      <a:r>
                        <a:rPr sz="1400">
                          <a:latin typeface="Cambria Math"/>
                        </a:rPr>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1"/>
                      </a:pPr>
                      <a:r>
                        <a:rPr sz="1400">
                          <a:latin typeface="Cambria Math"/>
                        </a:rPr>
                        <a:t>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1"/>
                      </a:pPr>
                      <a:r>
                        <a:rPr sz="1400">
                          <a:latin typeface="Cambria Math"/>
                        </a:rPr>
                        <a:t>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b="1"/>
                      </a:pPr>
                      <a:r>
                        <a:rPr sz="1400">
                          <a:latin typeface="Cambria Math"/>
                        </a:rPr>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0.7257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0.7291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0.7357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0.7389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b="1"/>
                      </a:pPr>
                      <a:r>
                        <a:rPr sz="1400">
                          <a:latin typeface="Cambria Math"/>
                        </a:rPr>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0.7580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0.7611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0.7642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0.7673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0.7704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b="1"/>
                      </a:pPr>
                      <a:r>
                        <a:rPr sz="1400">
                          <a:latin typeface="Cambria Math"/>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0.7881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0.79369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0.7967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0.7995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defRPr b="1"/>
                      </a:pPr>
                      <a:r>
                        <a:rPr sz="1400">
                          <a:latin typeface="Cambria Math"/>
                        </a:rPr>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0.8159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0.8186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0.8238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0.8264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defRPr b="1"/>
                      </a:pPr>
                      <a:r>
                        <a:rPr sz="1400">
                          <a:latin typeface="Cambria Math"/>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0.8413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0.8438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0.8461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0.8485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0.8508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defRPr b="1"/>
                      </a:pPr>
                      <a:r>
                        <a:rPr sz="1400">
                          <a:latin typeface="Cambria Math"/>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0.8643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0.8665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0.8686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0.8708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0.8729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9B65EC5F-8DBB-4530-856F-F30DDC75C85C}"/>
                  </a:ext>
                </a:extLst>
              </p:cNvPr>
              <p:cNvSpPr txBox="1">
                <a:spLocks/>
              </p:cNvSpPr>
              <p:nvPr/>
            </p:nvSpPr>
            <p:spPr>
              <a:xfrm>
                <a:off x="457200" y="945466"/>
                <a:ext cx="8229600" cy="4967067"/>
              </a:xfrm>
              <a:prstGeom prst="rect">
                <a:avLst/>
              </a:prstGeom>
            </p:spPr>
            <p:txBody>
              <a:bodyPr anchor="b">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dirty="0"/>
                  <a:t>Thus, the area under the standard normal curve to the right of </a:t>
                </a:r>
                <a14:m>
                  <m:oMath xmlns:m="http://schemas.openxmlformats.org/officeDocument/2006/math">
                    <m:r>
                      <a:rPr lang="en-US">
                        <a:latin typeface="Cambria Math" panose="02040503050406030204" pitchFamily="18" charset="0"/>
                      </a:rPr>
                      <m:t>𝑧</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90</m:t>
                    </m:r>
                  </m:oMath>
                </a14:m>
                <a:r>
                  <a:rPr lang="en-US" dirty="0"/>
                  <a:t> is </a:t>
                </a:r>
                <a:r>
                  <a:rPr lang="en-US" dirty="0">
                    <a:latin typeface="Cambria Math"/>
                  </a:rPr>
                  <a:t>0.8159</a:t>
                </a:r>
                <a:r>
                  <a:rPr lang="en-US" dirty="0"/>
                  <a:t>.</a:t>
                </a:r>
              </a:p>
            </p:txBody>
          </p:sp>
        </mc:Choice>
        <mc:Fallback xmlns="">
          <p:sp>
            <p:nvSpPr>
              <p:cNvPr id="4" name="Text Placeholder 2">
                <a:extLst>
                  <a:ext uri="{FF2B5EF4-FFF2-40B4-BE49-F238E27FC236}">
                    <a16:creationId xmlns:a16="http://schemas.microsoft.com/office/drawing/2014/main" id="{9B65EC5F-8DBB-4530-856F-F30DDC75C85C}"/>
                  </a:ext>
                </a:extLst>
              </p:cNvPr>
              <p:cNvSpPr txBox="1">
                <a:spLocks noRot="1" noChangeAspect="1" noMove="1" noResize="1" noEditPoints="1" noAdjustHandles="1" noChangeArrowheads="1" noChangeShapeType="1" noTextEdit="1"/>
              </p:cNvSpPr>
              <p:nvPr/>
            </p:nvSpPr>
            <p:spPr>
              <a:xfrm>
                <a:off x="457200" y="945466"/>
                <a:ext cx="8229600" cy="4967067"/>
              </a:xfrm>
              <a:prstGeom prst="rect">
                <a:avLst/>
              </a:prstGeom>
              <a:blipFill>
                <a:blip r:embed="rId2"/>
                <a:stretch>
                  <a:fillRect l="-1481" r="-148" b="-3558"/>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6.2.6: Finding Area between Two </a:t>
            </a:r>
            <a:br>
              <a:rPr lang="en-US" dirty="0"/>
            </a:br>
            <a:r>
              <a:rPr i="1" dirty="0"/>
              <a:t>z</a:t>
            </a:r>
            <a:r>
              <a:rPr dirty="0"/>
              <a:t>-values Using Tables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area under the standard normal curve between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68</m:t>
                    </m:r>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00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6.2.6: Finding Area between Two </a:t>
            </a:r>
            <a:br>
              <a:rPr lang="en-US" dirty="0"/>
            </a:br>
            <a:r>
              <a:rPr i="1" dirty="0"/>
              <a:t>z</a:t>
            </a:r>
            <a:r>
              <a:rPr dirty="0"/>
              <a:t>-values Using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First look up the area to the left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=2.00</m:t>
                    </m:r>
                  </m:oMath>
                </a14:m>
                <a:r>
                  <a:rPr sz="2800" dirty="0"/>
                  <a:t>, which is </a:t>
                </a:r>
                <a:r>
                  <a:rPr sz="2800" dirty="0">
                    <a:latin typeface="Cambria Math"/>
                  </a:rPr>
                  <a:t>0.9772</a:t>
                </a:r>
                <a:r>
                  <a:rPr sz="2800" dirty="0"/>
                  <a:t>. Second, look up the area to the left of</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=−1.68</m:t>
                    </m:r>
                  </m:oMath>
                </a14:m>
                <a:r>
                  <a:rPr sz="2800" dirty="0"/>
                  <a:t>, which is </a:t>
                </a:r>
                <a:r>
                  <a:rPr sz="2800" dirty="0">
                    <a:latin typeface="Cambria Math"/>
                  </a:rPr>
                  <a:t>0.0465</a:t>
                </a:r>
                <a:r>
                  <a:rPr sz="2800" dirty="0"/>
                  <a:t>. Finally, subtract:</a:t>
                </a:r>
                <a:br>
                  <a:rPr lang="en-US" sz="2800" dirty="0"/>
                </a:br>
                <a14:m>
                  <m:oMath xmlns:m="http://schemas.openxmlformats.org/officeDocument/2006/math">
                    <m:r>
                      <a:rPr>
                        <a:latin typeface="Cambria Math" panose="02040503050406030204" pitchFamily="18" charset="0"/>
                      </a:rPr>
                      <m:t>0.9772−0.0465=0.9307</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EDCEF403-8330-485B-96B5-E07B2DC063C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3810000"/>
            <a:ext cx="8229600" cy="210312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6.2.6: Finding Area between Two </a:t>
            </a:r>
            <a:br>
              <a:rPr lang="en-US" dirty="0"/>
            </a:br>
            <a:r>
              <a:rPr i="1" dirty="0"/>
              <a:t>z</a:t>
            </a:r>
            <a:r>
              <a:rPr dirty="0"/>
              <a:t>-values Using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Thus, the area between the two </a:t>
                </a:r>
                <a14:m>
                  <m:oMath xmlns:m="http://schemas.openxmlformats.org/officeDocument/2006/math">
                    <m:r>
                      <a:rPr>
                        <a:latin typeface="Cambria Math" panose="02040503050406030204" pitchFamily="18" charset="0"/>
                      </a:rPr>
                      <m:t>𝑧</m:t>
                    </m:r>
                  </m:oMath>
                </a14:m>
                <a:r>
                  <a:rPr sz="2800"/>
                  <a:t>-values is </a:t>
                </a:r>
                <a:r>
                  <a:rPr sz="2800">
                    <a:latin typeface="Cambria Math"/>
                  </a:rPr>
                  <a:t>0.9307</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6.2.7: Finding Area in the Tails for Two </a:t>
            </a:r>
            <a:r>
              <a:rPr i="1" dirty="0"/>
              <a:t>z</a:t>
            </a:r>
            <a:r>
              <a:rPr dirty="0"/>
              <a:t>-values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Find the total of the areas under the standard normal curve to the left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=−2.50</m:t>
                    </m:r>
                  </m:oMath>
                </a14:m>
                <a:r>
                  <a:rPr sz="2800" dirty="0"/>
                  <a:t> and to the right of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=3.00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6.2.7: Finding Area in the Tails for Two </a:t>
            </a:r>
            <a:r>
              <a:rPr i="1" dirty="0"/>
              <a:t>z</a:t>
            </a:r>
            <a:r>
              <a:rPr dirty="0"/>
              <a:t>-values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There are two areas that we must find. The total we are interested in is the sum of these two areas. Let's begin by finding the area to the left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50</m:t>
                    </m:r>
                  </m:oMath>
                </a14:m>
                <a:r>
                  <a:rPr sz="2800"/>
                  <a:t>. The tables tell us this is </a:t>
                </a:r>
                <a:r>
                  <a:rPr sz="2800">
                    <a:latin typeface="Cambria Math"/>
                  </a:rPr>
                  <a:t>0.0062</a:t>
                </a:r>
                <a:r>
                  <a:rPr sz="2800"/>
                  <a:t>. Next, we need to find the area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00</m:t>
                    </m:r>
                  </m:oMath>
                </a14:m>
                <a:r>
                  <a:rPr sz="2800"/>
                  <a:t>. By looking up the negative value of </a:t>
                </a:r>
                <a14:m>
                  <m:oMath xmlns:m="http://schemas.openxmlformats.org/officeDocument/2006/math">
                    <m:r>
                      <a:rPr>
                        <a:latin typeface="Cambria Math" panose="02040503050406030204" pitchFamily="18" charset="0"/>
                      </a:rPr>
                      <m:t>𝑧</m:t>
                    </m:r>
                  </m:oMath>
                </a14:m>
                <a:r>
                  <a:rPr sz="2800"/>
                  <a:t>, we know that the area to the right is equal to </a:t>
                </a:r>
                <a:r>
                  <a:rPr sz="2800">
                    <a:latin typeface="Cambria Math"/>
                  </a:rPr>
                  <a:t>0.0013</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6.2.7: Finding Area in the Tails for Two </a:t>
            </a:r>
            <a:r>
              <a:rPr i="1" dirty="0"/>
              <a:t>z</a:t>
            </a:r>
            <a:r>
              <a:rPr dirty="0"/>
              <a:t>-values (cont.)</a:t>
            </a:r>
          </a:p>
        </p:txBody>
      </p:sp>
      <p:pic>
        <p:nvPicPr>
          <p:cNvPr id="5" name="Content Placeholder 4">
            <a:extLst>
              <a:ext uri="{FF2B5EF4-FFF2-40B4-BE49-F238E27FC236}">
                <a16:creationId xmlns:a16="http://schemas.microsoft.com/office/drawing/2014/main" id="{F2E59B7A-4694-40D2-9FEF-CDE8B3807357}"/>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0" y="1725215"/>
            <a:ext cx="5906453" cy="3407569"/>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6.2.7: Finding Area in the Tails for Two </a:t>
            </a:r>
            <a:r>
              <a:rPr i="1" dirty="0"/>
              <a:t>z</a:t>
            </a:r>
            <a:r>
              <a:rPr dirty="0"/>
              <a:t>-values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Thus, the total area in the tails is the sum of the two areas, </a:t>
                </a:r>
                <a14:m>
                  <m:oMath xmlns:m="http://schemas.openxmlformats.org/officeDocument/2006/math">
                    <m:r>
                      <a:rPr>
                        <a:latin typeface="Cambria Math" panose="02040503050406030204" pitchFamily="18" charset="0"/>
                      </a:rPr>
                      <m:t>0.0062+0.0013=0.0075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6.2.8: Finding Area in the Tails for Two </a:t>
            </a:r>
            <a:r>
              <a:rPr i="1" dirty="0"/>
              <a:t>z</a:t>
            </a:r>
            <a:r>
              <a:rPr dirty="0"/>
              <a:t>-values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Find the total of the areas under the standard normal curve to the left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=−1.23</m:t>
                    </m:r>
                  </m:oMath>
                </a14:m>
                <a:r>
                  <a:rPr sz="2800" dirty="0"/>
                  <a:t> and to the right of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=1.23</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6.2.8: Finding Area in the Tails for Two </a:t>
            </a:r>
            <a:r>
              <a:rPr i="1" dirty="0"/>
              <a:t>z</a:t>
            </a:r>
            <a:r>
              <a:rPr dirty="0"/>
              <a:t>-values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Notice that the absolute values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oMath>
                </a14:m>
                <a:r>
                  <a:rPr sz="2800"/>
                  <a:t> are the same. Thus, the areas in the two tails of the distribution will be the same because of the symmetric property of the standard normal curve. So, to find the total area in the two tails we only need to look up the area in the left tail and multiply that by </a:t>
                </a:r>
                <a:r>
                  <a:rPr sz="2800">
                    <a:latin typeface="Cambria Math"/>
                  </a:rPr>
                  <a:t>2</a:t>
                </a:r>
                <a:r>
                  <a:rPr sz="2800"/>
                  <a:t>.</a:t>
                </a:r>
              </a:p>
              <a:p>
                <a:pPr>
                  <a:defRPr sz="2800"/>
                </a:pPr>
                <a:r>
                  <a:rPr sz="2800"/>
                  <a:t>We find that the area to the left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23</m:t>
                    </m:r>
                  </m:oMath>
                </a14:m>
                <a:r>
                  <a:rPr sz="2800"/>
                  <a:t> is </a:t>
                </a:r>
                <a:r>
                  <a:rPr sz="2800">
                    <a:latin typeface="Cambria Math"/>
                  </a:rPr>
                  <a:t>0.1093</a:t>
                </a:r>
                <a:r>
                  <a:rPr sz="2800"/>
                  <a:t>. Multiply this area by </a:t>
                </a:r>
                <a:r>
                  <a:rPr sz="2800">
                    <a:latin typeface="Cambria Math"/>
                  </a:rPr>
                  <a:t>2</a:t>
                </a:r>
                <a:r>
                  <a:rPr sz="2800"/>
                  <a:t> in order to obtain the combined area in the tails.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a:t>A standard score may also be referred to as a </a:t>
                </a:r>
                <a14:m>
                  <m:oMath xmlns:m="http://schemas.openxmlformats.org/officeDocument/2006/math">
                    <m:r>
                      <a:rPr>
                        <a:latin typeface="Cambria Math" panose="02040503050406030204" pitchFamily="18" charset="0"/>
                      </a:rPr>
                      <m:t>𝑧</m:t>
                    </m:r>
                  </m:oMath>
                </a14:m>
                <a:r>
                  <a:rPr sz="2800"/>
                  <a:t>-score or a </a:t>
                </a:r>
                <a14:m>
                  <m:oMath xmlns:m="http://schemas.openxmlformats.org/officeDocument/2006/math">
                    <m:r>
                      <a:rPr>
                        <a:latin typeface="Cambria Math" panose="02040503050406030204" pitchFamily="18" charset="0"/>
                      </a:rPr>
                      <m:t>𝑧</m:t>
                    </m:r>
                  </m:oMath>
                </a14:m>
                <a:r>
                  <a:rPr sz="2800"/>
                  <a:t>-value. Statisticians use these three terms interchangeably.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32522"/>
              </a:xfrm>
              <a:blipFill>
                <a:blip r:embed="rId2"/>
                <a:stretch>
                  <a:fillRect l="-1328" t="-3333" r="-1845" b="-6667"/>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6.2.8: Finding Area in the Tails for Two </a:t>
            </a:r>
            <a:r>
              <a:rPr i="1" dirty="0"/>
              <a:t>z</a:t>
            </a:r>
            <a:r>
              <a:rPr dirty="0"/>
              <a:t>-values (cont.)</a:t>
            </a:r>
          </a:p>
        </p:txBody>
      </p:sp>
      <p:pic>
        <p:nvPicPr>
          <p:cNvPr id="5" name="Content Placeholder 4">
            <a:extLst>
              <a:ext uri="{FF2B5EF4-FFF2-40B4-BE49-F238E27FC236}">
                <a16:creationId xmlns:a16="http://schemas.microsoft.com/office/drawing/2014/main" id="{94CDA569-4BAD-4275-BABD-72D39F02974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20653" y="1447800"/>
            <a:ext cx="6302693" cy="3636169"/>
          </a:xfrm>
        </p:spPr>
      </p:pic>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D8024E89-A539-4783-8A9C-30BE7DA63551}"/>
                  </a:ext>
                </a:extLst>
              </p:cNvPr>
              <p:cNvSpPr txBox="1">
                <a:spLocks/>
              </p:cNvSpPr>
              <p:nvPr/>
            </p:nvSpPr>
            <p:spPr>
              <a:xfrm>
                <a:off x="457200" y="1029287"/>
                <a:ext cx="8229600" cy="4967067"/>
              </a:xfrm>
              <a:prstGeom prst="rect">
                <a:avLst/>
              </a:prstGeom>
            </p:spPr>
            <p:txBody>
              <a:bodyPr anchor="b">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sz="2800" dirty="0"/>
                  <a:t>Thus, </a:t>
                </a:r>
                <a14:m>
                  <m:oMath xmlns:m="http://schemas.openxmlformats.org/officeDocument/2006/math">
                    <m:d>
                      <m:dPr>
                        <m:ctrlPr>
                          <a:rPr lang="ar-AE" sz="2800" i="1">
                            <a:latin typeface="Cambria Math" panose="02040503050406030204" pitchFamily="18" charset="0"/>
                          </a:rPr>
                        </m:ctrlPr>
                      </m:dPr>
                      <m:e>
                        <m:r>
                          <a:rPr lang="ar-AE" sz="2800">
                            <a:latin typeface="Cambria Math" panose="02040503050406030204" pitchFamily="18" charset="0"/>
                          </a:rPr>
                          <m:t>0</m:t>
                        </m:r>
                        <m:r>
                          <a:rPr lang="ar-AE" sz="2800">
                            <a:latin typeface="Cambria Math" panose="02040503050406030204" pitchFamily="18" charset="0"/>
                          </a:rPr>
                          <m:t>.</m:t>
                        </m:r>
                        <m:r>
                          <a:rPr lang="ar-AE" sz="2800">
                            <a:latin typeface="Cambria Math" panose="02040503050406030204" pitchFamily="18" charset="0"/>
                          </a:rPr>
                          <m:t>1093</m:t>
                        </m:r>
                      </m:e>
                    </m:d>
                    <m:d>
                      <m:dPr>
                        <m:ctrlPr>
                          <a:rPr lang="ar-AE" sz="2800" i="1">
                            <a:latin typeface="Cambria Math" panose="02040503050406030204" pitchFamily="18" charset="0"/>
                          </a:rPr>
                        </m:ctrlPr>
                      </m:dPr>
                      <m:e>
                        <m:r>
                          <a:rPr lang="ar-AE" sz="2800">
                            <a:latin typeface="Cambria Math" panose="02040503050406030204" pitchFamily="18" charset="0"/>
                          </a:rPr>
                          <m:t>2</m:t>
                        </m:r>
                      </m:e>
                    </m:d>
                    <m:r>
                      <a:rPr lang="ar-AE" sz="2800">
                        <a:latin typeface="Cambria Math" panose="02040503050406030204" pitchFamily="18" charset="0"/>
                      </a:rPr>
                      <m:t>=</m:t>
                    </m:r>
                    <m:r>
                      <a:rPr lang="ar-AE" sz="2800">
                        <a:latin typeface="Cambria Math" panose="02040503050406030204" pitchFamily="18" charset="0"/>
                      </a:rPr>
                      <m:t>0</m:t>
                    </m:r>
                    <m:r>
                      <a:rPr lang="ar-AE" sz="2800">
                        <a:latin typeface="Cambria Math" panose="02040503050406030204" pitchFamily="18" charset="0"/>
                      </a:rPr>
                      <m:t>.</m:t>
                    </m:r>
                    <m:r>
                      <a:rPr lang="ar-AE" sz="2800">
                        <a:latin typeface="Cambria Math" panose="02040503050406030204" pitchFamily="18" charset="0"/>
                      </a:rPr>
                      <m:t>2186</m:t>
                    </m:r>
                  </m:oMath>
                </a14:m>
                <a:r>
                  <a:rPr lang="ar-AE" sz="2800" dirty="0"/>
                  <a:t>. </a:t>
                </a:r>
                <a:r>
                  <a:rPr lang="en-US" sz="2800" dirty="0"/>
                  <a:t>So, the total area in the two tails is approximately </a:t>
                </a:r>
                <a:r>
                  <a:rPr lang="en-US" sz="2800" dirty="0">
                    <a:latin typeface="Cambria Math"/>
                  </a:rPr>
                  <a:t>0.2186</a:t>
                </a:r>
                <a:r>
                  <a:rPr lang="en-US" sz="2800" dirty="0"/>
                  <a:t>.</a:t>
                </a:r>
              </a:p>
            </p:txBody>
          </p:sp>
        </mc:Choice>
        <mc:Fallback xmlns="">
          <p:sp>
            <p:nvSpPr>
              <p:cNvPr id="4" name="Text Placeholder 2">
                <a:extLst>
                  <a:ext uri="{FF2B5EF4-FFF2-40B4-BE49-F238E27FC236}">
                    <a16:creationId xmlns:a16="http://schemas.microsoft.com/office/drawing/2014/main" id="{D8024E89-A539-4783-8A9C-30BE7DA63551}"/>
                  </a:ext>
                </a:extLst>
              </p:cNvPr>
              <p:cNvSpPr txBox="1">
                <a:spLocks noRot="1" noChangeAspect="1" noMove="1" noResize="1" noEditPoints="1" noAdjustHandles="1" noChangeArrowheads="1" noChangeShapeType="1" noTextEdit="1"/>
              </p:cNvSpPr>
              <p:nvPr/>
            </p:nvSpPr>
            <p:spPr>
              <a:xfrm>
                <a:off x="457200" y="1029287"/>
                <a:ext cx="8229600" cy="4967067"/>
              </a:xfrm>
              <a:prstGeom prst="rect">
                <a:avLst/>
              </a:prstGeom>
              <a:blipFill>
                <a:blip r:embed="rId4"/>
                <a:stretch>
                  <a:fillRect l="-1481" b="-3558"/>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Procedure: Using the Cumulative Normal Distribution Tables to Find Areas under the Standard Normal Curve</a:t>
            </a:r>
          </a:p>
        </p:txBody>
      </p:sp>
      <p:sp>
        <p:nvSpPr>
          <p:cNvPr id="3" name="Text Placeholder 2"/>
          <p:cNvSpPr>
            <a:spLocks noGrp="1"/>
          </p:cNvSpPr>
          <p:nvPr>
            <p:ph type="body" sz="quarter" idx="10"/>
          </p:nvPr>
        </p:nvSpPr>
        <p:spPr/>
        <p:txBody>
          <a:bodyPr>
            <a:normAutofit/>
          </a:bodyPr>
          <a:lstStyle/>
          <a:p>
            <a:r>
              <a:rPr sz="2800"/>
              <a:t>   </a:t>
            </a:r>
          </a:p>
        </p:txBody>
      </p:sp>
      <p:pic>
        <p:nvPicPr>
          <p:cNvPr id="4" name="Content Placeholder 4">
            <a:extLst>
              <a:ext uri="{FF2B5EF4-FFF2-40B4-BE49-F238E27FC236}">
                <a16:creationId xmlns:a16="http://schemas.microsoft.com/office/drawing/2014/main" id="{17AF5E43-03BA-41FB-B518-867BF472860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7350" y="1676400"/>
            <a:ext cx="5829300" cy="392356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Procedure: Using the Cumulative Normal Distribution Tables to Find Areas under the Standard Normal Curve (cont.)</a:t>
            </a:r>
          </a:p>
        </p:txBody>
      </p:sp>
      <p:pic>
        <p:nvPicPr>
          <p:cNvPr id="5" name="Content Placeholder 4">
            <a:extLst>
              <a:ext uri="{FF2B5EF4-FFF2-40B4-BE49-F238E27FC236}">
                <a16:creationId xmlns:a16="http://schemas.microsoft.com/office/drawing/2014/main" id="{CBB78C25-59BE-41AB-8733-2CE1D407D4D2}"/>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85925" y="1676400"/>
            <a:ext cx="5772150" cy="3885101"/>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Procedure: Using the Cumulative Normal Distribution Tables to Find Areas under the Standard Normal Curve (cont.)</a:t>
            </a:r>
          </a:p>
        </p:txBody>
      </p:sp>
      <p:pic>
        <p:nvPicPr>
          <p:cNvPr id="5" name="Content Placeholder 4">
            <a:extLst>
              <a:ext uri="{FF2B5EF4-FFF2-40B4-BE49-F238E27FC236}">
                <a16:creationId xmlns:a16="http://schemas.microsoft.com/office/drawing/2014/main" id="{07DDB66C-3212-432A-A77C-407D71E6897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52600" y="1447800"/>
            <a:ext cx="5829300" cy="4315924"/>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Procedure: Using the Cumulative Normal Distribution Tables to Find Areas under the Standard Normal Curve (cont.)</a:t>
            </a:r>
          </a:p>
        </p:txBody>
      </p:sp>
      <p:pic>
        <p:nvPicPr>
          <p:cNvPr id="5" name="Content Placeholder 4">
            <a:extLst>
              <a:ext uri="{FF2B5EF4-FFF2-40B4-BE49-F238E27FC236}">
                <a16:creationId xmlns:a16="http://schemas.microsoft.com/office/drawing/2014/main" id="{C9743F5E-857D-4673-9B60-6DFEA9529A5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7825" y="1371600"/>
            <a:ext cx="5848350" cy="421756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800" dirty="0"/>
              <a:t>Example 6.2.9: Interpreting Probability for the Standard Normal Distribution as an Area under the Curve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Interpret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≤−2.67</m:t>
                        </m:r>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6.2.9: Interpreting Probability for the Standard Normal Distribution as an Area under the Curve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≤−2.67</m:t>
                        </m:r>
                      </m:e>
                    </m:d>
                  </m:oMath>
                </a14:m>
                <a:r>
                  <a:rPr sz="2800"/>
                  <a:t> represents the probability that </a:t>
                </a:r>
                <a14:m>
                  <m:oMath xmlns:m="http://schemas.openxmlformats.org/officeDocument/2006/math">
                    <m:r>
                      <a:rPr>
                        <a:latin typeface="Cambria Math" panose="02040503050406030204" pitchFamily="18" charset="0"/>
                      </a:rPr>
                      <m:t>𝑧</m:t>
                    </m:r>
                  </m:oMath>
                </a14:m>
                <a:r>
                  <a:rPr sz="2800"/>
                  <a:t> is less than or equal to </a:t>
                </a:r>
                <a14:m>
                  <m:oMath xmlns:m="http://schemas.openxmlformats.org/officeDocument/2006/math">
                    <m:r>
                      <a:rPr>
                        <a:latin typeface="Cambria Math" panose="02040503050406030204" pitchFamily="18" charset="0"/>
                      </a:rPr>
                      <m:t>−2.67</m:t>
                    </m:r>
                  </m:oMath>
                </a14:m>
                <a:r>
                  <a:rPr sz="2800"/>
                  <a:t>. This is equal to the area under the standard normal curve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=−2.67</m:t>
                    </m:r>
                  </m:oMath>
                </a14:m>
                <a:r>
                  <a:rPr sz="2800"/>
                  <a:t>, which is shaded in the following graph.</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6.2.9: Interpreting Probability for the Standard Normal Distribution as an Area under the Curve (cont.)</a:t>
            </a:r>
          </a:p>
        </p:txBody>
      </p:sp>
      <p:pic>
        <p:nvPicPr>
          <p:cNvPr id="5" name="Content Placeholder 4">
            <a:extLst>
              <a:ext uri="{FF2B5EF4-FFF2-40B4-BE49-F238E27FC236}">
                <a16:creationId xmlns:a16="http://schemas.microsoft.com/office/drawing/2014/main" id="{F08E5B84-94D0-41B8-9D2F-BFF87A13701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6375" y="1643062"/>
            <a:ext cx="6191250" cy="3571875"/>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6.2.9: Interpreting Probability for the Standard Normal Distribution as an Area under the Curve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Note that the probability that </a:t>
                </a:r>
                <a14:m>
                  <m:oMath xmlns:m="http://schemas.openxmlformats.org/officeDocument/2006/math">
                    <m:r>
                      <a:rPr>
                        <a:latin typeface="Cambria Math" panose="02040503050406030204" pitchFamily="18" charset="0"/>
                      </a:rPr>
                      <m:t>𝑧</m:t>
                    </m:r>
                  </m:oMath>
                </a14:m>
                <a:r>
                  <a:rPr sz="2800" dirty="0"/>
                  <a:t> is less than a value is the same as the probability that </a:t>
                </a:r>
                <a14:m>
                  <m:oMath xmlns:m="http://schemas.openxmlformats.org/officeDocument/2006/math">
                    <m:r>
                      <a:rPr>
                        <a:latin typeface="Cambria Math" panose="02040503050406030204" pitchFamily="18" charset="0"/>
                      </a:rPr>
                      <m:t>𝑧</m:t>
                    </m:r>
                  </m:oMath>
                </a14:m>
                <a:r>
                  <a:rPr sz="2800" dirty="0"/>
                  <a:t> is less than or equal to that value, or symbolically,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≤−2.67</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&lt;−2.67</m:t>
                            </m:r>
                          </m:e>
                        </m:d>
                      </m:e>
                    </m:func>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400" dirty="0"/>
              <a:t>Example 6.2.10: Finding Probabilities for the Standard Normal Distribution Using Tables or a TI-83/84 Plus Calculator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Find the following probabilities using the cumulative normal distribution tables or a TI-83/84 Plus calculator.</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&lt;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45</m:t>
                        </m:r>
                      </m:e>
                    </m:d>
                  </m:oMath>
                </a14:m>
                <a:endParaRPr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37</m:t>
                        </m:r>
                      </m:e>
                    </m:d>
                  </m:oMath>
                </a14:m>
                <a:endParaRPr dirty="0"/>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25</m:t>
                        </m:r>
                        <m:r>
                          <a:rPr>
                            <a:latin typeface="Cambria Math" panose="02040503050406030204" pitchFamily="18" charset="0"/>
                          </a:rPr>
                          <m:t>&lt;</m:t>
                        </m:r>
                        <m:r>
                          <a:rPr>
                            <a:latin typeface="Cambria Math" panose="02040503050406030204" pitchFamily="18" charset="0"/>
                          </a:rPr>
                          <m:t>𝑧</m:t>
                        </m:r>
                        <m:r>
                          <a:rPr>
                            <a:latin typeface="Cambria Math" panose="02040503050406030204" pitchFamily="18" charset="0"/>
                          </a:rPr>
                          <m:t>&lt;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31</m:t>
                        </m:r>
                      </m:e>
                    </m:d>
                  </m:oMath>
                </a14:m>
                <a:endParaRPr dirty="0"/>
              </a:p>
              <a:p>
                <a:pPr marL="514350" indent="-514350">
                  <a:buFont typeface="+mj-lt"/>
                  <a:buAutoNum type="alphaLcPeriod" startAt="4"/>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&lt;−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r>
                          <m:rPr>
                            <m:nor/>
                          </m:rPr>
                          <a:rPr lang="en-US" b="0" i="0" smtClean="0">
                            <a:latin typeface="Cambria Math" panose="02040503050406030204" pitchFamily="18" charset="0"/>
                          </a:rPr>
                          <m:t> </m:t>
                        </m:r>
                        <m:r>
                          <m:rPr>
                            <m:nor/>
                          </m:rPr>
                          <a:rPr/>
                          <m:t>or</m:t>
                        </m:r>
                        <m:r>
                          <m:rPr>
                            <m:nor/>
                          </m:rPr>
                          <a:rPr lang="en-US" b="0" i="0" smtClean="0"/>
                          <m:t> </m:t>
                        </m:r>
                        <m:r>
                          <a:rPr>
                            <a:latin typeface="Cambria Math" panose="02040503050406030204" pitchFamily="18" charset="0"/>
                          </a:rPr>
                          <m:t>𝑧</m:t>
                        </m:r>
                        <m:r>
                          <a:rPr>
                            <a:latin typeface="Cambria Math" panose="02040503050406030204" pitchFamily="18" charset="0"/>
                          </a:rPr>
                          <m:t>&gt;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e>
                    </m:d>
                  </m:oMath>
                </a14:m>
                <a:endParaRPr dirty="0"/>
              </a:p>
              <a:p>
                <a:pPr marL="514350" indent="-514350">
                  <a:buFont typeface="+mj-lt"/>
                  <a:buAutoNum type="alphaLcPeriod" startAt="5"/>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&lt;−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01</m:t>
                        </m:r>
                      </m:e>
                    </m:d>
                  </m:oMath>
                </a14:m>
                <a:endParaRPr dirty="0"/>
              </a:p>
              <a:p>
                <a:pPr marL="514350" indent="-514350">
                  <a:buFont typeface="+mj-lt"/>
                  <a:buAutoNum type="alphaLcPeriod" startAt="6"/>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98</m:t>
                        </m:r>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975322"/>
              </a:xfrm>
            </p:spPr>
            <p:txBody>
              <a:bodyPr>
                <a:normAutofit/>
              </a:bodyPr>
              <a:lstStyle/>
              <a:p>
                <a:pPr>
                  <a:defRPr sz="2800"/>
                </a:pPr>
                <a:r>
                  <a:rPr sz="2800"/>
                  <a:t>When calculating a </a:t>
                </a:r>
                <a14:m>
                  <m:oMath xmlns:m="http://schemas.openxmlformats.org/officeDocument/2006/math">
                    <m:r>
                      <a:rPr>
                        <a:latin typeface="Cambria Math" panose="02040503050406030204" pitchFamily="18" charset="0"/>
                      </a:rPr>
                      <m:t>𝑧</m:t>
                    </m:r>
                  </m:oMath>
                </a14:m>
                <a:r>
                  <a:rPr sz="2800"/>
                  <a:t>-score, round to two decimal places.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975322"/>
              </a:xfrm>
              <a:blipFill>
                <a:blip r:embed="rId2"/>
                <a:stretch>
                  <a:fillRect l="-1328" t="-4848" b="-12727"/>
                </a:stretch>
              </a:blipFill>
            </p:spPr>
            <p:txBody>
              <a:bodyPr/>
              <a:lstStyle/>
              <a:p>
                <a:r>
                  <a:rPr 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6.2.10: Finding Probabilities for the Standard Normal Distribution Using Tables or a TI-83/84 Plus Calculator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r>
                  <a:rPr sz="2800" dirty="0"/>
                  <a:t>For each part of this example, the solution first describes the method for finding the answer using the cumulative normal distribution tables and then explains how to find the answer using a TI-83/84 Plus calculator.</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&lt;1.45</m:t>
                        </m:r>
                      </m:e>
                    </m:d>
                  </m:oMath>
                </a14:m>
                <a:r>
                  <a:rPr sz="2800" dirty="0"/>
                  <a:t> is the area under the standard normal curve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=1.45</m:t>
                    </m:r>
                  </m:oMath>
                </a14:m>
                <a:r>
                  <a:rPr sz="2800" dirty="0"/>
                  <a:t>.</a:t>
                </a:r>
              </a:p>
              <a:p>
                <a:pPr>
                  <a:defRPr b="1"/>
                </a:pPr>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370"/>
                </a:stretch>
              </a:blipFill>
            </p:spPr>
            <p:txBody>
              <a:bodyPr/>
              <a:lstStyle/>
              <a:p>
                <a:r>
                  <a:rPr 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6.2.10: Finding Probabilities for the Standard Normal Distribution Using Tables or a TI-83/84 Plus Calculator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dirty="0"/>
                  <a:t>​</a:t>
                </a:r>
                <a:r>
                  <a:rPr sz="2800" dirty="0"/>
                  <a:t>Tables:</a:t>
                </a:r>
              </a:p>
              <a:p>
                <a:pPr>
                  <a:defRPr sz="2800"/>
                </a:pPr>
                <a:r>
                  <a:rPr dirty="0"/>
                  <a:t>​</a:t>
                </a:r>
                <a:r>
                  <a:rPr sz="2800" dirty="0"/>
                  <a:t>Look up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45</m:t>
                    </m:r>
                  </m:oMath>
                </a14:m>
                <a:r>
                  <a:rPr sz="2800" dirty="0"/>
                  <a:t> in the cumulative normal table for positive </a:t>
                </a:r>
                <a14:m>
                  <m:oMath xmlns:m="http://schemas.openxmlformats.org/officeDocument/2006/math">
                    <m:r>
                      <a:rPr>
                        <a:latin typeface="Cambria Math" panose="02040503050406030204" pitchFamily="18" charset="0"/>
                      </a:rPr>
                      <m:t>𝑧</m:t>
                    </m:r>
                  </m:oMath>
                </a14:m>
                <a:r>
                  <a:rPr sz="2800" dirty="0"/>
                  <a:t>-values. The area is </a:t>
                </a:r>
                <a:r>
                  <a:rPr sz="2800" dirty="0">
                    <a:latin typeface="Cambria Math"/>
                  </a:rPr>
                  <a:t>0.9265</a:t>
                </a:r>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5CB3D816-A4E3-419C-83F3-2BA3B2FFCF9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3600" y="2743200"/>
            <a:ext cx="5143500" cy="2762250"/>
          </a:xfrm>
          <a:prstGeom prst="rect">
            <a:avLst/>
          </a:prstGeom>
        </p:spPr>
      </p:pic>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A3FFB9AD-DC63-4942-BF46-5B140E587E0D}"/>
                  </a:ext>
                </a:extLst>
              </p:cNvPr>
              <p:cNvSpPr txBox="1">
                <a:spLocks/>
              </p:cNvSpPr>
              <p:nvPr/>
            </p:nvSpPr>
            <p:spPr>
              <a:xfrm>
                <a:off x="457200" y="1054978"/>
                <a:ext cx="8229600" cy="4967067"/>
              </a:xfrm>
              <a:prstGeom prst="rect">
                <a:avLst/>
              </a:prstGeom>
            </p:spPr>
            <p:txBody>
              <a:bodyPr anchor="b">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ar-AE" smtClean="0">
                          <a:latin typeface="Cambria Math" panose="02040503050406030204" pitchFamily="18" charset="0"/>
                        </a:rPr>
                        <m:t>𝑃</m:t>
                      </m:r>
                      <m:r>
                        <a:rPr lang="ar-AE"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𝑧</m:t>
                          </m:r>
                          <m:r>
                            <a:rPr lang="ar-AE">
                              <a:latin typeface="Cambria Math" panose="02040503050406030204" pitchFamily="18" charset="0"/>
                            </a:rPr>
                            <m:t>&lt;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45</m:t>
                          </m:r>
                        </m:e>
                      </m:d>
                    </m:oMath>
                  </m:oMathPara>
                </a14:m>
                <a:endParaRPr lang="ar-AE" dirty="0"/>
              </a:p>
            </p:txBody>
          </p:sp>
        </mc:Choice>
        <mc:Fallback xmlns="">
          <p:sp>
            <p:nvSpPr>
              <p:cNvPr id="5" name="Text Placeholder 2">
                <a:extLst>
                  <a:ext uri="{FF2B5EF4-FFF2-40B4-BE49-F238E27FC236}">
                    <a16:creationId xmlns:a16="http://schemas.microsoft.com/office/drawing/2014/main" id="{A3FFB9AD-DC63-4942-BF46-5B140E587E0D}"/>
                  </a:ext>
                </a:extLst>
              </p:cNvPr>
              <p:cNvSpPr txBox="1">
                <a:spLocks noRot="1" noChangeAspect="1" noMove="1" noResize="1" noEditPoints="1" noAdjustHandles="1" noChangeArrowheads="1" noChangeShapeType="1" noTextEdit="1"/>
              </p:cNvSpPr>
              <p:nvPr/>
            </p:nvSpPr>
            <p:spPr>
              <a:xfrm>
                <a:off x="457200" y="1054978"/>
                <a:ext cx="8229600" cy="496706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78958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6.2.10: Finding Probabilities for the Standard Normal Distribution Using Tables or a TI-83/84 Plus Calculator (cont.)</a:t>
            </a:r>
          </a:p>
        </p:txBody>
      </p:sp>
      <p:sp>
        <p:nvSpPr>
          <p:cNvPr id="3" name="Text Placeholder 2"/>
          <p:cNvSpPr>
            <a:spLocks noGrp="1"/>
          </p:cNvSpPr>
          <p:nvPr>
            <p:ph type="body" sz="quarter" idx="10"/>
          </p:nvPr>
        </p:nvSpPr>
        <p:spPr/>
        <p:txBody>
          <a:bodyPr>
            <a:normAutofit/>
          </a:bodyPr>
          <a:lstStyle/>
          <a:p>
            <a:pPr>
              <a:defRPr b="1"/>
            </a:pPr>
            <a:r>
              <a:rPr dirty="0"/>
              <a:t>​</a:t>
            </a:r>
            <a:r>
              <a:rPr sz="2800" dirty="0"/>
              <a:t>TI-83/84 Plus:</a:t>
            </a:r>
          </a:p>
          <a:p>
            <a:r>
              <a:rPr dirty="0"/>
              <a:t>​</a:t>
            </a:r>
            <a:r>
              <a:rPr sz="2800" dirty="0"/>
              <a:t>The calculator function </a:t>
            </a:r>
            <a:r>
              <a:rPr sz="2800" b="1" dirty="0" err="1"/>
              <a:t>normalcdf</a:t>
            </a:r>
            <a:r>
              <a:rPr sz="2800" dirty="0"/>
              <a:t> (normal cumulative distribution function) will calculate a specific area under any normal curve. The calculator asks for both the lower and upper boundaries of the area we are interested in in the form </a:t>
            </a:r>
            <a:r>
              <a:rPr sz="2800" dirty="0" err="1"/>
              <a:t>normalcdf</a:t>
            </a:r>
            <a:r>
              <a:rPr sz="2800" dirty="0"/>
              <a:t>(lower bound, upper bound, μ, σ). This function can be accessed in the distribution menu, DISTR, by pressing </a:t>
            </a:r>
            <a:r>
              <a:rPr sz="2800" b="1" dirty="0"/>
              <a:t>2ND</a:t>
            </a:r>
            <a:r>
              <a:rPr sz="2800" dirty="0"/>
              <a:t> </a:t>
            </a:r>
            <a:r>
              <a:rPr sz="2800" b="1" dirty="0"/>
              <a:t>VARS</a:t>
            </a:r>
            <a:r>
              <a:rPr sz="2800"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6.2.10: Finding Probabilities for the Standard Normal Distribution Using Tables or a TI-83/84 Plus Calculator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pPr>
                  <a:defRPr b="1"/>
                </a:pPr>
                <a:r>
                  <a:rPr dirty="0"/>
                  <a:t>​​</a:t>
                </a:r>
                <a:r>
                  <a:rPr sz="2800" dirty="0"/>
                  <a:t>Under the </a:t>
                </a:r>
                <a:r>
                  <a:rPr sz="2800" b="1" dirty="0"/>
                  <a:t>DISTR</a:t>
                </a:r>
                <a:r>
                  <a:rPr sz="2800" dirty="0"/>
                  <a:t> menu, choose option </a:t>
                </a:r>
                <a:r>
                  <a:rPr sz="2800" b="1" dirty="0" err="1"/>
                  <a:t>normalcdf</a:t>
                </a:r>
                <a:r>
                  <a:rPr sz="2800" dirty="0"/>
                  <a:t>.</a:t>
                </a:r>
              </a:p>
              <a:p>
                <a:pPr>
                  <a:defRPr sz="2800"/>
                </a:pPr>
                <a:r>
                  <a:rPr dirty="0"/>
                  <a:t>​</a:t>
                </a:r>
                <a:r>
                  <a:rPr sz="2800" b="1" dirty="0"/>
                  <a:t>lower bound</a:t>
                </a:r>
                <a:r>
                  <a:rPr sz="2800" dirty="0"/>
                  <a:t>: Since we are asked to find the area to the left of </a:t>
                </a:r>
                <a14:m>
                  <m:oMath xmlns:m="http://schemas.openxmlformats.org/officeDocument/2006/math">
                    <m:r>
                      <a:rPr>
                        <a:latin typeface="Cambria Math" panose="02040503050406030204" pitchFamily="18" charset="0"/>
                      </a:rPr>
                      <m:t>𝑧</m:t>
                    </m:r>
                  </m:oMath>
                </a14:m>
                <a:r>
                  <a:rPr sz="2800" dirty="0"/>
                  <a:t>, the lower bound is </a:t>
                </a:r>
                <a14:m>
                  <m:oMath xmlns:m="http://schemas.openxmlformats.org/officeDocument/2006/math">
                    <m:r>
                      <a:rPr>
                        <a:latin typeface="Cambria Math" panose="02040503050406030204" pitchFamily="18" charset="0"/>
                      </a:rPr>
                      <m:t>−</m:t>
                    </m:r>
                    <m:r>
                      <a:rPr>
                        <a:latin typeface="Cambria Math" panose="02040503050406030204" pitchFamily="18" charset="0"/>
                      </a:rPr>
                      <m:t>∞</m:t>
                    </m:r>
                  </m:oMath>
                </a14:m>
                <a:r>
                  <a:rPr sz="2800" dirty="0"/>
                  <a:t>. We cannot enter </a:t>
                </a:r>
                <a14:m>
                  <m:oMath xmlns:m="http://schemas.openxmlformats.org/officeDocument/2006/math">
                    <m:r>
                      <a:rPr>
                        <a:latin typeface="Cambria Math" panose="02040503050406030204" pitchFamily="18" charset="0"/>
                      </a:rPr>
                      <m:t>−</m:t>
                    </m:r>
                    <m:r>
                      <a:rPr>
                        <a:latin typeface="Cambria Math" panose="02040503050406030204" pitchFamily="18" charset="0"/>
                      </a:rPr>
                      <m:t>∞</m:t>
                    </m:r>
                  </m:oMath>
                </a14:m>
                <a:r>
                  <a:rPr sz="2800" dirty="0"/>
                  <a:t> into the calculator so we will enter a very small value for the endpoint, such as </a:t>
                </a:r>
                <a14:m>
                  <m:oMath xmlns:m="http://schemas.openxmlformats.org/officeDocument/2006/math">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99</m:t>
                        </m:r>
                      </m:sup>
                    </m:sSup>
                  </m:oMath>
                </a14:m>
                <a:r>
                  <a:rPr sz="2800" dirty="0"/>
                  <a:t>. This number appears as </a:t>
                </a:r>
                <a:r>
                  <a:rPr sz="2800" b="1" dirty="0"/>
                  <a:t>−1E99</a:t>
                </a:r>
                <a:r>
                  <a:rPr sz="2800" dirty="0"/>
                  <a:t> when entered correctly into the calculator.</a:t>
                </a:r>
              </a:p>
              <a:p>
                <a:pPr>
                  <a:defRPr sz="2800"/>
                </a:pPr>
                <a:r>
                  <a:rPr dirty="0"/>
                  <a:t>​</a:t>
                </a:r>
                <a:r>
                  <a:rPr sz="2800" b="1" dirty="0"/>
                  <a:t>upper bound</a:t>
                </a:r>
                <a:r>
                  <a:rPr sz="2800" dirty="0"/>
                  <a:t>: Our </a:t>
                </a:r>
                <a14:m>
                  <m:oMath xmlns:m="http://schemas.openxmlformats.org/officeDocument/2006/math">
                    <m:r>
                      <a:rPr>
                        <a:latin typeface="Cambria Math" panose="02040503050406030204" pitchFamily="18" charset="0"/>
                      </a:rPr>
                      <m:t>𝑧</m:t>
                    </m:r>
                  </m:oMath>
                </a14:m>
                <a:r>
                  <a:rPr sz="2800" dirty="0"/>
                  <a:t>-value is the upper bound here,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45</m:t>
                    </m:r>
                  </m:oMath>
                </a14:m>
                <a:r>
                  <a:rPr sz="2800" dirty="0"/>
                  <a:t>.</a:t>
                </a:r>
              </a:p>
              <a:p>
                <a:pPr>
                  <a:defRPr sz="2800"/>
                </a:pPr>
                <a:r>
                  <a:rPr dirty="0"/>
                  <a:t>​</a:t>
                </a:r>
                <a:r>
                  <a:rPr sz="2800" dirty="0"/>
                  <a:t>The calculator’s default mode is the standard normal curve where </a:t>
                </a:r>
                <a14:m>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0</m:t>
                    </m:r>
                  </m:oMath>
                </a14:m>
                <a:r>
                  <a:rPr sz="2800" dirty="0"/>
                  <a:t> and </a:t>
                </a:r>
                <a14:m>
                  <m:oMath xmlns:m="http://schemas.openxmlformats.org/officeDocument/2006/math">
                    <m:r>
                      <a:rPr>
                        <a:latin typeface="Cambria Math" panose="02040503050406030204" pitchFamily="18" charset="0"/>
                      </a:rPr>
                      <m:t>𝜎</m:t>
                    </m:r>
                    <m:r>
                      <a:rPr>
                        <a:latin typeface="Cambria Math" panose="02040503050406030204" pitchFamily="18" charset="0"/>
                      </a:rPr>
                      <m:t>=</m:t>
                    </m:r>
                    <m:r>
                      <a:rPr>
                        <a:latin typeface="Cambria Math" panose="02040503050406030204" pitchFamily="18" charset="0"/>
                      </a:rPr>
                      <m:t>1</m:t>
                    </m:r>
                  </m:oMath>
                </a14:m>
                <a:r>
                  <a:rPr sz="2800" dirty="0"/>
                  <a:t>, so we do not need to enter </a:t>
                </a:r>
                <a14:m>
                  <m:oMath xmlns:m="http://schemas.openxmlformats.org/officeDocument/2006/math">
                    <m:r>
                      <a:rPr>
                        <a:latin typeface="Cambria Math" panose="02040503050406030204" pitchFamily="18" charset="0"/>
                      </a:rPr>
                      <m:t>𝜇</m:t>
                    </m:r>
                  </m:oMath>
                </a14:m>
                <a:r>
                  <a:rPr sz="2800" dirty="0"/>
                  <a:t> or </a:t>
                </a:r>
                <a14:m>
                  <m:oMath xmlns:m="http://schemas.openxmlformats.org/officeDocument/2006/math">
                    <m:r>
                      <a:rPr>
                        <a:latin typeface="Cambria Math" panose="02040503050406030204" pitchFamily="18" charset="0"/>
                      </a:rPr>
                      <m:t>𝜎</m:t>
                    </m:r>
                  </m:oMath>
                </a14:m>
                <a:r>
                  <a:rPr sz="2800" dirty="0"/>
                  <a:t>.</a:t>
                </a:r>
              </a:p>
              <a:p>
                <a:pPr>
                  <a:defRPr sz="2800"/>
                </a:pPr>
                <a:r>
                  <a:rPr dirty="0"/>
                  <a:t>​</a:t>
                </a:r>
                <a:r>
                  <a:rPr sz="2800" dirty="0"/>
                  <a:t>By entering </a:t>
                </a:r>
                <a:r>
                  <a:rPr sz="2800" b="1" dirty="0" err="1"/>
                  <a:t>normalcdf</a:t>
                </a:r>
                <a:r>
                  <a:rPr sz="2800" b="1" dirty="0"/>
                  <a:t> (−1E99, 1.45)</a:t>
                </a:r>
                <a:r>
                  <a:rPr sz="2800" dirty="0"/>
                  <a:t>, we find the area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45</m:t>
                    </m:r>
                  </m:oMath>
                </a14:m>
                <a:r>
                  <a:rPr sz="2800" dirty="0"/>
                  <a:t> is approximately </a:t>
                </a:r>
                <a:r>
                  <a:rPr sz="2800" dirty="0">
                    <a:latin typeface="Cambria Math"/>
                  </a:rPr>
                  <a:t>0.9265</a:t>
                </a:r>
                <a:r>
                  <a:rPr sz="2800" dirty="0"/>
                  <a:t>, as shown in the screenshot.</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481" b="-2454"/>
                </a:stretch>
              </a:blipFill>
            </p:spPr>
            <p:txBody>
              <a:bodyPr/>
              <a:lstStyle/>
              <a:p>
                <a:r>
                  <a:rPr lang="en-US">
                    <a:noFill/>
                  </a:rPr>
                  <a:t> </a:t>
                </a:r>
              </a:p>
            </p:txBody>
          </p:sp>
        </mc:Fallback>
      </mc:AlternateContent>
    </p:spTree>
    <p:extLst>
      <p:ext uri="{BB962C8B-B14F-4D97-AF65-F5344CB8AC3E}">
        <p14:creationId xmlns:p14="http://schemas.microsoft.com/office/powerpoint/2010/main" val="788534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p:sp>
        <p:nvSpPr>
          <p:cNvPr id="3" name="Text Placeholder 2"/>
          <p:cNvSpPr>
            <a:spLocks noGrp="1"/>
          </p:cNvSpPr>
          <p:nvPr>
            <p:ph type="body" sz="quarter" idx="10"/>
          </p:nvPr>
        </p:nvSpPr>
        <p:spPr>
          <a:xfrm>
            <a:off x="457200" y="1082078"/>
            <a:ext cx="8229600" cy="1051522"/>
          </a:xfrm>
        </p:spPr>
        <p:txBody>
          <a:bodyPr>
            <a:normAutofit/>
          </a:bodyPr>
          <a:lstStyle/>
          <a:p>
            <a:r>
              <a:rPr sz="2800"/>
              <a:t>To enter </a:t>
            </a:r>
            <a:r>
              <a:rPr sz="2800" b="1"/>
              <a:t>−1E99</a:t>
            </a:r>
            <a:r>
              <a:rPr sz="2800"/>
              <a:t> on a TI-83/84 Plus calculator, press </a:t>
            </a:r>
            <a:r>
              <a:rPr sz="2800" b="1"/>
              <a:t>(−)</a:t>
            </a:r>
            <a:r>
              <a:rPr sz="2800"/>
              <a:t> </a:t>
            </a:r>
            <a:r>
              <a:rPr sz="2800" b="1"/>
              <a:t>1</a:t>
            </a:r>
            <a:r>
              <a:rPr sz="2800"/>
              <a:t> </a:t>
            </a:r>
            <a:r>
              <a:rPr sz="2800" b="1"/>
              <a:t>2ND,</a:t>
            </a:r>
            <a:r>
              <a:rPr sz="2800"/>
              <a:t> </a:t>
            </a:r>
            <a:r>
              <a:rPr sz="2800" b="1"/>
              <a:t>9</a:t>
            </a:r>
            <a:r>
              <a:rPr sz="2800"/>
              <a:t> </a:t>
            </a:r>
            <a:r>
              <a:rPr sz="2800" b="1"/>
              <a:t>9</a:t>
            </a:r>
            <a:r>
              <a:rPr sz="280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Example 6.2.10: Finding Probabilities for the Standard Normal Distribution Using Tables or a TI-83/84 Plus Calculator (cont.)</a:t>
            </a:r>
            <a:endParaRPr sz="2400" dirty="0"/>
          </a:p>
        </p:txBody>
      </p:sp>
      <p:sp>
        <p:nvSpPr>
          <p:cNvPr id="3" name="Text Placeholder 2"/>
          <p:cNvSpPr>
            <a:spLocks noGrp="1"/>
          </p:cNvSpPr>
          <p:nvPr>
            <p:ph type="body" sz="quarter" idx="10"/>
          </p:nvPr>
        </p:nvSpPr>
        <p:spPr/>
        <p:txBody>
          <a:bodyPr>
            <a:normAutofit/>
          </a:bodyPr>
          <a:lstStyle/>
          <a:p>
            <a:r>
              <a:t>​</a:t>
            </a:r>
          </a:p>
        </p:txBody>
      </p:sp>
      <p:pic>
        <p:nvPicPr>
          <p:cNvPr id="4" name="Content Placeholder 4">
            <a:extLst>
              <a:ext uri="{FF2B5EF4-FFF2-40B4-BE49-F238E27FC236}">
                <a16:creationId xmlns:a16="http://schemas.microsoft.com/office/drawing/2014/main" id="{E8438A34-5294-439D-94E2-FCEF8413D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189" y="2514600"/>
            <a:ext cx="4571622" cy="3047748"/>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400" dirty="0"/>
              <a:t>Example 6.2.10: Finding Probabilities for the Standard Normal Distribution Using Tables or a TI-83/84 Plus Calculator (cont.)</a:t>
            </a:r>
            <a:endParaRPr sz="24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≥−1.37</m:t>
                        </m:r>
                      </m:e>
                    </m:d>
                  </m:oMath>
                </a14:m>
                <a:r>
                  <a:rPr sz="2800" dirty="0"/>
                  <a:t> is the area under the standard normal curve to the right of </a:t>
                </a:r>
                <a14:m>
                  <m:oMath xmlns:m="http://schemas.openxmlformats.org/officeDocument/2006/math">
                    <m:r>
                      <a:rPr>
                        <a:latin typeface="Cambria Math" panose="02040503050406030204" pitchFamily="18" charset="0"/>
                      </a:rPr>
                      <m:t>𝑧</m:t>
                    </m:r>
                    <m:r>
                      <a:rPr>
                        <a:latin typeface="Cambria Math" panose="02040503050406030204" pitchFamily="18" charset="0"/>
                      </a:rPr>
                      <m:t>=−1.37</m:t>
                    </m:r>
                  </m:oMath>
                </a14:m>
                <a:r>
                  <a:rPr sz="2800" dirty="0"/>
                  <a:t>.</a:t>
                </a:r>
              </a:p>
              <a:p>
                <a:pPr>
                  <a:defRPr b="1"/>
                </a:pP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400" dirty="0"/>
              <a:t>Example 6.2.10: Finding Probabilities for the Standard Normal Distribution Using Tables or a TI-83/84 Plus Calculator (cont.)</a:t>
            </a:r>
            <a:endParaRPr sz="2400"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b="1"/>
                </a:pPr>
                <a:r>
                  <a:rPr dirty="0"/>
                  <a:t>​</a:t>
                </a:r>
                <a:r>
                  <a:rPr sz="2800" dirty="0"/>
                  <a:t>Tables:</a:t>
                </a:r>
              </a:p>
              <a:p>
                <a:pPr>
                  <a:defRPr sz="2800"/>
                </a:pPr>
                <a:r>
                  <a:rPr dirty="0"/>
                  <a:t>​</a:t>
                </a:r>
                <a:r>
                  <a:rPr sz="2800" dirty="0"/>
                  <a:t>Use the symmetry property of the standard normal curve and find </a:t>
                </a:r>
                <a14:m>
                  <m:oMath xmlns:m="http://schemas.openxmlformats.org/officeDocument/2006/math">
                    <m:r>
                      <a:rPr>
                        <a:latin typeface="Cambria Math" panose="02040503050406030204" pitchFamily="18" charset="0"/>
                      </a:rPr>
                      <m:t>𝑧</m:t>
                    </m:r>
                    <m:r>
                      <a:rPr>
                        <a:latin typeface="Cambria Math" panose="02040503050406030204" pitchFamily="18" charset="0"/>
                      </a:rPr>
                      <m:t>=1.37</m:t>
                    </m:r>
                  </m:oMath>
                </a14:m>
                <a:r>
                  <a:rPr sz="2800" dirty="0"/>
                  <a:t> in the cumulative normal table for positive </a:t>
                </a:r>
                <a14:m>
                  <m:oMath xmlns:m="http://schemas.openxmlformats.org/officeDocument/2006/math">
                    <m:r>
                      <a:rPr>
                        <a:latin typeface="Cambria Math" panose="02040503050406030204" pitchFamily="18" charset="0"/>
                      </a:rPr>
                      <m:t>𝑧</m:t>
                    </m:r>
                  </m:oMath>
                </a14:m>
                <a:r>
                  <a:rPr sz="2800" dirty="0"/>
                  <a:t>-values. The area to the right of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𝑧</m:t>
                    </m:r>
                    <m:r>
                      <a:rPr>
                        <a:latin typeface="Cambria Math" panose="02040503050406030204" pitchFamily="18" charset="0"/>
                      </a:rPr>
                      <m:t>=−1.37</m:t>
                    </m:r>
                  </m:oMath>
                </a14:m>
                <a:r>
                  <a:rPr sz="2800" dirty="0"/>
                  <a:t> is </a:t>
                </a:r>
                <a:r>
                  <a:rPr sz="2800" dirty="0">
                    <a:latin typeface="Cambria Math"/>
                  </a:rPr>
                  <a:t>0.9147</a:t>
                </a:r>
                <a:r>
                  <a:rPr sz="2800" dirty="0"/>
                  <a:t>.</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0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3255290B-5217-4C0C-BDB5-9A1B67E21F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5083" y="2944946"/>
            <a:ext cx="5143500" cy="2762250"/>
          </a:xfrm>
          <a:prstGeom prst="rect">
            <a:avLst/>
          </a:prstGeom>
        </p:spPr>
      </p:pic>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5630F7A3-FCF2-4E2B-A004-C2CE2E6CB8E6}"/>
                  </a:ext>
                </a:extLst>
              </p:cNvPr>
              <p:cNvSpPr txBox="1">
                <a:spLocks/>
              </p:cNvSpPr>
              <p:nvPr/>
            </p:nvSpPr>
            <p:spPr>
              <a:xfrm>
                <a:off x="432033" y="1143001"/>
                <a:ext cx="8229600" cy="4853354"/>
              </a:xfrm>
              <a:prstGeom prst="rect">
                <a:avLst/>
              </a:prstGeom>
            </p:spPr>
            <p:txBody>
              <a:bodyPr anchor="b">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ar-AE" smtClean="0">
                          <a:latin typeface="Cambria Math" panose="02040503050406030204" pitchFamily="18" charset="0"/>
                        </a:rPr>
                        <m:t>𝑃</m:t>
                      </m:r>
                      <m:r>
                        <a:rPr lang="ar-AE"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𝑧</m:t>
                          </m:r>
                          <m:r>
                            <a:rPr lang="ar-AE">
                              <a:latin typeface="Cambria Math" panose="02040503050406030204" pitchFamily="18" charset="0"/>
                            </a:rPr>
                            <m:t>&gt;−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37</m:t>
                          </m:r>
                        </m:e>
                      </m:d>
                    </m:oMath>
                  </m:oMathPara>
                </a14:m>
                <a:endParaRPr lang="ar-AE" dirty="0"/>
              </a:p>
            </p:txBody>
          </p:sp>
        </mc:Choice>
        <mc:Fallback xmlns="">
          <p:sp>
            <p:nvSpPr>
              <p:cNvPr id="5" name="Text Placeholder 2">
                <a:extLst>
                  <a:ext uri="{FF2B5EF4-FFF2-40B4-BE49-F238E27FC236}">
                    <a16:creationId xmlns:a16="http://schemas.microsoft.com/office/drawing/2014/main" id="{5630F7A3-FCF2-4E2B-A004-C2CE2E6CB8E6}"/>
                  </a:ext>
                </a:extLst>
              </p:cNvPr>
              <p:cNvSpPr txBox="1">
                <a:spLocks noRot="1" noChangeAspect="1" noMove="1" noResize="1" noEditPoints="1" noAdjustHandles="1" noChangeArrowheads="1" noChangeShapeType="1" noTextEdit="1"/>
              </p:cNvSpPr>
              <p:nvPr/>
            </p:nvSpPr>
            <p:spPr>
              <a:xfrm>
                <a:off x="432033" y="1143001"/>
                <a:ext cx="8229600" cy="485335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3322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400" dirty="0"/>
              <a:t>Example 6.2.10: Finding Probabilities for the Standard Normal Distribution Using Tables or a TI-83/84 Plus Calculator (cont.)</a:t>
            </a:r>
            <a:endParaRPr sz="24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dirty="0"/>
                  <a:t>​</a:t>
                </a:r>
                <a:r>
                  <a:rPr sz="2800" dirty="0"/>
                  <a:t>TI-83/84 Plus:</a:t>
                </a:r>
              </a:p>
              <a:p>
                <a:r>
                  <a:rPr dirty="0"/>
                  <a:t>​</a:t>
                </a:r>
                <a:r>
                  <a:rPr sz="2800" dirty="0"/>
                  <a:t>Under the </a:t>
                </a:r>
                <a:r>
                  <a:rPr sz="2800" b="1" dirty="0"/>
                  <a:t>DISTR</a:t>
                </a:r>
                <a:r>
                  <a:rPr sz="2800" dirty="0"/>
                  <a:t> menu, choose option </a:t>
                </a:r>
                <a:r>
                  <a:rPr sz="2800" b="1" dirty="0" err="1"/>
                  <a:t>normalcdf</a:t>
                </a:r>
                <a:r>
                  <a:rPr sz="2800" b="1" dirty="0"/>
                  <a:t>(</a:t>
                </a:r>
                <a:r>
                  <a:rPr sz="2800" dirty="0"/>
                  <a:t>.</a:t>
                </a:r>
              </a:p>
              <a:p>
                <a:pPr>
                  <a:defRPr sz="2800"/>
                </a:pPr>
                <a:r>
                  <a:rPr dirty="0"/>
                  <a:t>​</a:t>
                </a:r>
                <a:r>
                  <a:rPr sz="2800" b="1" dirty="0"/>
                  <a:t>lower bound</a:t>
                </a:r>
                <a:r>
                  <a:rPr sz="2800" dirty="0"/>
                  <a:t>: Because we want the area to the right of </a:t>
                </a:r>
                <a14:m>
                  <m:oMath xmlns:m="http://schemas.openxmlformats.org/officeDocument/2006/math">
                    <m:r>
                      <a:rPr>
                        <a:latin typeface="Cambria Math" panose="02040503050406030204" pitchFamily="18" charset="0"/>
                      </a:rPr>
                      <m:t>𝑧</m:t>
                    </m:r>
                  </m:oMath>
                </a14:m>
                <a:r>
                  <a:rPr sz="2800" dirty="0"/>
                  <a:t>, the </a:t>
                </a:r>
                <a14:m>
                  <m:oMath xmlns:m="http://schemas.openxmlformats.org/officeDocument/2006/math">
                    <m:r>
                      <a:rPr>
                        <a:latin typeface="Cambria Math" panose="02040503050406030204" pitchFamily="18" charset="0"/>
                      </a:rPr>
                      <m:t>𝑧</m:t>
                    </m:r>
                  </m:oMath>
                </a14:m>
                <a:r>
                  <a:rPr sz="2800" dirty="0"/>
                  <a:t>-value is the lower bound here,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37</m:t>
                    </m:r>
                  </m:oMath>
                </a14:m>
                <a:r>
                  <a:rPr sz="2800" dirty="0"/>
                  <a:t>.</a:t>
                </a:r>
              </a:p>
              <a:p>
                <a:pPr>
                  <a:defRPr sz="2800"/>
                </a:pPr>
                <a:r>
                  <a:rPr dirty="0"/>
                  <a:t>​</a:t>
                </a:r>
                <a:r>
                  <a:rPr sz="2800" b="1" dirty="0"/>
                  <a:t>upper bound</a:t>
                </a:r>
                <a:r>
                  <a:rPr sz="2800" dirty="0"/>
                  <a:t>: The upper bound is ∞. Because the calculator will not allow us to enter ∞ for the upper endpoint, we will choose a sufficiently large number, such as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99</m:t>
                        </m:r>
                      </m:sup>
                    </m:sSup>
                  </m:oMath>
                </a14:m>
                <a:r>
                  <a:rPr sz="2800" dirty="0"/>
                  <a:t>. This number appears as </a:t>
                </a:r>
                <a:r>
                  <a:rPr sz="2800" b="1" dirty="0"/>
                  <a:t>1E99</a:t>
                </a:r>
                <a:r>
                  <a:rPr sz="2800" dirty="0"/>
                  <a:t> on the calculator.</a:t>
                </a:r>
              </a:p>
              <a:p>
                <a:pPr>
                  <a:defRPr sz="2800"/>
                </a:pPr>
                <a:r>
                  <a:rPr dirty="0"/>
                  <a:t>​</a:t>
                </a:r>
                <a:r>
                  <a:rPr sz="2800" dirty="0"/>
                  <a:t>Once again, we are using the standard normal curve, which is the calculator's default, so we do not need to enter </a:t>
                </a:r>
                <a14:m>
                  <m:oMath xmlns:m="http://schemas.openxmlformats.org/officeDocument/2006/math">
                    <m:r>
                      <a:rPr>
                        <a:latin typeface="Cambria Math" panose="02040503050406030204" pitchFamily="18" charset="0"/>
                      </a:rPr>
                      <m:t>𝜇</m:t>
                    </m:r>
                  </m:oMath>
                </a14:m>
                <a:r>
                  <a:rPr sz="2800" dirty="0"/>
                  <a:t> or </a:t>
                </a:r>
                <a14:m>
                  <m:oMath xmlns:m="http://schemas.openxmlformats.org/officeDocument/2006/math">
                    <m:r>
                      <a:rPr>
                        <a:latin typeface="Cambria Math" panose="02040503050406030204" pitchFamily="18" charset="0"/>
                      </a:rPr>
                      <m:t>𝜎</m:t>
                    </m:r>
                  </m:oMath>
                </a14:m>
                <a:r>
                  <a:rPr sz="2800" dirty="0"/>
                  <a:t>.</a:t>
                </a:r>
              </a:p>
              <a:p>
                <a:pPr>
                  <a:defRPr sz="2800"/>
                </a:pPr>
                <a:r>
                  <a:rPr dirty="0"/>
                  <a:t>​</a:t>
                </a:r>
                <a:r>
                  <a:rPr sz="2800" dirty="0"/>
                  <a:t>By entering </a:t>
                </a:r>
                <a:r>
                  <a:rPr sz="2800" b="1" dirty="0" err="1"/>
                  <a:t>normalcdf</a:t>
                </a:r>
                <a:r>
                  <a:rPr sz="2800" b="1" dirty="0"/>
                  <a:t> (−1.37, 1E99)</a:t>
                </a:r>
                <a:r>
                  <a:rPr sz="2800" dirty="0"/>
                  <a:t>, we find the area to the right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37</m:t>
                    </m:r>
                  </m:oMath>
                </a14:m>
                <a:r>
                  <a:rPr sz="2800" dirty="0"/>
                  <a:t> is approximately </a:t>
                </a:r>
                <a:r>
                  <a:rPr sz="2800" dirty="0">
                    <a:latin typeface="Cambria Math"/>
                  </a:rPr>
                  <a:t>0.9147</a:t>
                </a:r>
                <a:r>
                  <a:rPr sz="2800" dirty="0"/>
                  <a:t>, as shown in the screenshot.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852"/>
                </a:stretch>
              </a:blipFill>
            </p:spPr>
            <p:txBody>
              <a:bodyPr/>
              <a:lstStyle/>
              <a:p>
                <a:r>
                  <a:rPr lang="en-US">
                    <a:noFill/>
                  </a:rPr>
                  <a:t> </a:t>
                </a:r>
              </a:p>
            </p:txBody>
          </p:sp>
        </mc:Fallback>
      </mc:AlternateContent>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400" dirty="0"/>
              <a:t>Example 6.2.10: Finding Probabilities for the Standard Normal Distribution Using Tables or a TI-83/84 Plus Calculator (cont.)</a:t>
            </a:r>
            <a:endParaRPr sz="2400" dirty="0"/>
          </a:p>
        </p:txBody>
      </p:sp>
      <p:pic>
        <p:nvPicPr>
          <p:cNvPr id="5" name="Content Placeholder 4">
            <a:extLst>
              <a:ext uri="{FF2B5EF4-FFF2-40B4-BE49-F238E27FC236}">
                <a16:creationId xmlns:a16="http://schemas.microsoft.com/office/drawing/2014/main" id="{AA5DB7C2-2082-4419-ACE9-376567B3AA09}"/>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6.2.1: Calculating and Graphing </a:t>
            </a:r>
            <a:br>
              <a:rPr lang="en-US" dirty="0"/>
            </a:br>
            <a:r>
              <a:rPr i="1" dirty="0"/>
              <a:t>z</a:t>
            </a:r>
            <a:r>
              <a:rPr dirty="0"/>
              <a:t>-values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Consider a normal distribution with </a:t>
                </a:r>
                <a14:m>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48</m:t>
                    </m:r>
                  </m:oMath>
                </a14:m>
                <a:r>
                  <a:rPr sz="2800"/>
                  <a:t> and </a:t>
                </a:r>
                <a14:m>
                  <m:oMath xmlns:m="http://schemas.openxmlformats.org/officeDocument/2006/math">
                    <m:r>
                      <a:rPr>
                        <a:latin typeface="Cambria Math" panose="02040503050406030204" pitchFamily="18" charset="0"/>
                      </a:rPr>
                      <m:t>𝜎</m:t>
                    </m:r>
                    <m:r>
                      <a:rPr>
                        <a:latin typeface="Cambria Math" panose="02040503050406030204" pitchFamily="18" charset="0"/>
                      </a:rPr>
                      <m:t>=</m:t>
                    </m:r>
                    <m:r>
                      <a:rPr>
                        <a:latin typeface="Cambria Math" panose="02040503050406030204" pitchFamily="18" charset="0"/>
                      </a:rPr>
                      <m:t>5</m:t>
                    </m:r>
                  </m:oMath>
                </a14:m>
                <a:r>
                  <a:rPr sz="2800"/>
                  <a:t>.</a:t>
                </a:r>
              </a:p>
              <a:p>
                <a:pPr marL="514350" indent="-514350">
                  <a:buFont typeface="+mj-lt"/>
                  <a:buAutoNum type="alphaLcPeriod"/>
                  <a:defRPr sz="2800"/>
                </a:pPr>
                <a:r>
                  <a:t>​</a:t>
                </a:r>
                <a:r>
                  <a:rPr sz="2800"/>
                  <a:t>Convert an </a:t>
                </a:r>
                <a14:m>
                  <m:oMath xmlns:m="http://schemas.openxmlformats.org/officeDocument/2006/math">
                    <m:r>
                      <a:rPr>
                        <a:latin typeface="Cambria Math" panose="02040503050406030204" pitchFamily="18" charset="0"/>
                      </a:rPr>
                      <m:t>𝑥</m:t>
                    </m:r>
                  </m:oMath>
                </a14:m>
                <a:r>
                  <a:rPr sz="2800"/>
                  <a:t>-value of </a:t>
                </a:r>
                <a:r>
                  <a:rPr sz="2800">
                    <a:latin typeface="Cambria Math"/>
                  </a:rPr>
                  <a:t>45</a:t>
                </a:r>
                <a:r>
                  <a:rPr sz="2800"/>
                  <a:t> to a </a:t>
                </a:r>
                <a14:m>
                  <m:oMath xmlns:m="http://schemas.openxmlformats.org/officeDocument/2006/math">
                    <m:r>
                      <a:rPr>
                        <a:latin typeface="Cambria Math" panose="02040503050406030204" pitchFamily="18" charset="0"/>
                      </a:rPr>
                      <m:t>𝑧</m:t>
                    </m:r>
                  </m:oMath>
                </a14:m>
                <a:r>
                  <a:rPr sz="2800"/>
                  <a:t>-value.</a:t>
                </a:r>
              </a:p>
              <a:p>
                <a:pPr marL="514350" indent="-514350">
                  <a:buFont typeface="+mj-lt"/>
                  <a:buAutoNum type="alphaLcPeriod" startAt="2"/>
                  <a:defRPr sz="2800"/>
                </a:pPr>
                <a:r>
                  <a:t>​</a:t>
                </a:r>
                <a:r>
                  <a:rPr sz="2800"/>
                  <a:t>Draw two normal curves: one indicating the placement of the </a:t>
                </a:r>
                <a14:m>
                  <m:oMath xmlns:m="http://schemas.openxmlformats.org/officeDocument/2006/math">
                    <m:r>
                      <a:rPr>
                        <a:latin typeface="Cambria Math" panose="02040503050406030204" pitchFamily="18" charset="0"/>
                      </a:rPr>
                      <m:t>𝑥</m:t>
                    </m:r>
                  </m:oMath>
                </a14:m>
                <a:r>
                  <a:rPr sz="2800"/>
                  <a:t>-value in relation to the mean one standard deviation, and the other indicating the placement of the </a:t>
                </a:r>
                <a14:m>
                  <m:oMath xmlns:m="http://schemas.openxmlformats.org/officeDocument/2006/math">
                    <m:r>
                      <a:rPr>
                        <a:latin typeface="Cambria Math" panose="02040503050406030204" pitchFamily="18" charset="0"/>
                      </a:rPr>
                      <m:t>𝑧</m:t>
                    </m:r>
                  </m:oMath>
                </a14:m>
                <a:r>
                  <a:rPr sz="2800"/>
                  <a:t>-value on the standard normal distribution.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444"/>
                </a:stretch>
              </a:blipFill>
            </p:spPr>
            <p:txBody>
              <a:bodyPr/>
              <a:lstStyle/>
              <a:p>
                <a:r>
                  <a:rPr lang="en-US">
                    <a:noFill/>
                  </a:rPr>
                  <a:t> </a:t>
                </a:r>
              </a:p>
            </p:txBody>
          </p:sp>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400" dirty="0"/>
              <a:t>Example 6.2.10: Finding Probabilities for the Standard Normal Distribution Using Tables or a TI-83/84 Plus Calculator (cont.)</a:t>
            </a:r>
            <a:endParaRPr sz="2400"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1.25&lt;</m:t>
                        </m:r>
                        <m:r>
                          <a:rPr>
                            <a:latin typeface="Cambria Math" panose="02040503050406030204" pitchFamily="18" charset="0"/>
                          </a:rPr>
                          <m:t>𝑧</m:t>
                        </m:r>
                        <m:r>
                          <a:rPr>
                            <a:latin typeface="Cambria Math" panose="02040503050406030204" pitchFamily="18" charset="0"/>
                          </a:rPr>
                          <m:t>&lt;2.31</m:t>
                        </m:r>
                      </m:e>
                    </m:d>
                  </m:oMath>
                </a14:m>
                <a:r>
                  <a:rPr sz="2800" dirty="0"/>
                  <a:t> is the area under the standard normal curve between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=1.25</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=2.31</m:t>
                    </m:r>
                  </m:oMath>
                </a14:m>
                <a:r>
                  <a:rPr sz="2800" dirty="0"/>
                  <a:t>.</a:t>
                </a:r>
              </a:p>
              <a:p>
                <a:pPr>
                  <a:defRPr b="1"/>
                </a:pPr>
                <a:r>
                  <a:rPr dirty="0"/>
                  <a:t>​</a:t>
                </a:r>
                <a:r>
                  <a:rPr sz="2800" dirty="0"/>
                  <a:t>Tables:</a:t>
                </a:r>
              </a:p>
              <a:p>
                <a:pPr>
                  <a:defRPr sz="2800"/>
                </a:pPr>
                <a:r>
                  <a:rPr dirty="0"/>
                  <a:t>​</a:t>
                </a:r>
                <a:r>
                  <a:rPr sz="2800" dirty="0"/>
                  <a:t>Look up each value in the cumulative normal table for positive </a:t>
                </a:r>
                <a14:m>
                  <m:oMath xmlns:m="http://schemas.openxmlformats.org/officeDocument/2006/math">
                    <m:r>
                      <a:rPr>
                        <a:latin typeface="Cambria Math" panose="02040503050406030204" pitchFamily="18" charset="0"/>
                      </a:rPr>
                      <m:t>𝑧</m:t>
                    </m:r>
                  </m:oMath>
                </a14:m>
                <a:r>
                  <a:rPr sz="2800" dirty="0"/>
                  <a:t>-values, Table B. The area to the left of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=1.25</m:t>
                    </m:r>
                  </m:oMath>
                </a14:m>
                <a:r>
                  <a:rPr sz="2800" dirty="0"/>
                  <a:t> is </a:t>
                </a:r>
                <a:r>
                  <a:rPr sz="2800" dirty="0">
                    <a:latin typeface="Cambria Math"/>
                  </a:rPr>
                  <a:t>0.8944</a:t>
                </a:r>
                <a:r>
                  <a:rPr sz="2800" dirty="0"/>
                  <a:t>. The area to the left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=2.31</m:t>
                    </m:r>
                  </m:oMath>
                </a14:m>
                <a:r>
                  <a:rPr sz="2800" dirty="0"/>
                  <a:t> is </a:t>
                </a:r>
                <a:r>
                  <a:rPr sz="2800" dirty="0">
                    <a:latin typeface="Cambria Math"/>
                  </a:rPr>
                  <a:t>0.9896</a:t>
                </a:r>
                <a:r>
                  <a:rPr sz="2800" dirty="0"/>
                  <a:t>. The area between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=1.25</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=2.31</m:t>
                    </m:r>
                  </m:oMath>
                </a14:m>
                <a:r>
                  <a:rPr sz="2800" dirty="0"/>
                  <a:t> is the difference between these two areas. Thus, the area is </a:t>
                </a:r>
                <a14:m>
                  <m:oMath xmlns:m="http://schemas.openxmlformats.org/officeDocument/2006/math">
                    <m:r>
                      <a:rPr>
                        <a:latin typeface="Cambria Math" panose="02040503050406030204" pitchFamily="18" charset="0"/>
                      </a:rPr>
                      <m:t>0.9896−0.8944=0.0952</m:t>
                    </m:r>
                  </m:oMath>
                </a14:m>
                <a:r>
                  <a:rPr sz="2800" dirty="0"/>
                  <a:t>.</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296"/>
                </a:stretch>
              </a:blipFill>
            </p:spPr>
            <p:txBody>
              <a:bodyPr/>
              <a:lstStyle/>
              <a:p>
                <a:r>
                  <a:rPr lang="en-US">
                    <a:noFill/>
                  </a:rPr>
                  <a:t> </a:t>
                </a:r>
              </a:p>
            </p:txBody>
          </p:sp>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 </a:t>
            </a:r>
            <a:r>
              <a:rPr lang="en-US" sz="2700" dirty="0"/>
              <a:t>Example 6.2.10: Finding Probabilities for the Standard Normal Distribution Using Tables or a TI-83/84 Plus Calculator (cont.)</a:t>
            </a:r>
            <a:endParaRPr dirty="0"/>
          </a:p>
        </p:txBody>
      </p:sp>
      <p:pic>
        <p:nvPicPr>
          <p:cNvPr id="5" name="Content Placeholder 4">
            <a:extLst>
              <a:ext uri="{FF2B5EF4-FFF2-40B4-BE49-F238E27FC236}">
                <a16:creationId xmlns:a16="http://schemas.microsoft.com/office/drawing/2014/main" id="{E4CF0577-B2CA-4126-ACFC-59A471F062D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250" y="1962150"/>
            <a:ext cx="5143500" cy="2762250"/>
          </a:xfrm>
        </p:spPr>
      </p:pic>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EE3E42FD-8361-40AB-BEF1-216BB5D77A71}"/>
                  </a:ext>
                </a:extLst>
              </p:cNvPr>
              <p:cNvSpPr txBox="1">
                <a:spLocks/>
              </p:cNvSpPr>
              <p:nvPr/>
            </p:nvSpPr>
            <p:spPr>
              <a:xfrm>
                <a:off x="457200" y="4763087"/>
                <a:ext cx="8229600" cy="7995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ar-AE" smtClean="0">
                          <a:latin typeface="Cambria Math" panose="02040503050406030204" pitchFamily="18" charset="0"/>
                        </a:rPr>
                        <m:t>𝑃</m:t>
                      </m:r>
                      <m:r>
                        <a:rPr lang="ar-AE"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25</m:t>
                          </m:r>
                          <m:r>
                            <a:rPr lang="ar-AE">
                              <a:latin typeface="Cambria Math" panose="02040503050406030204" pitchFamily="18" charset="0"/>
                            </a:rPr>
                            <m:t>&lt;</m:t>
                          </m:r>
                          <m:r>
                            <a:rPr lang="ar-AE">
                              <a:latin typeface="Cambria Math" panose="02040503050406030204" pitchFamily="18" charset="0"/>
                            </a:rPr>
                            <m:t>𝑧</m:t>
                          </m:r>
                          <m:r>
                            <a:rPr lang="ar-AE">
                              <a:latin typeface="Cambria Math" panose="02040503050406030204" pitchFamily="18" charset="0"/>
                            </a:rPr>
                            <m:t>&lt;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31</m:t>
                          </m:r>
                        </m:e>
                      </m:d>
                    </m:oMath>
                  </m:oMathPara>
                </a14:m>
                <a:endParaRPr lang="ar-AE" dirty="0"/>
              </a:p>
              <a:p>
                <a:pPr marL="0" indent="0">
                  <a:buNone/>
                </a:pPr>
                <a:endParaRPr lang="ar-AE" dirty="0"/>
              </a:p>
            </p:txBody>
          </p:sp>
        </mc:Choice>
        <mc:Fallback>
          <p:sp>
            <p:nvSpPr>
              <p:cNvPr id="4" name="Text Placeholder 2">
                <a:extLst>
                  <a:ext uri="{FF2B5EF4-FFF2-40B4-BE49-F238E27FC236}">
                    <a16:creationId xmlns:a16="http://schemas.microsoft.com/office/drawing/2014/main" id="{EE3E42FD-8361-40AB-BEF1-216BB5D77A71}"/>
                  </a:ext>
                </a:extLst>
              </p:cNvPr>
              <p:cNvSpPr txBox="1">
                <a:spLocks noRot="1" noChangeAspect="1" noMove="1" noResize="1" noEditPoints="1" noAdjustHandles="1" noChangeArrowheads="1" noChangeShapeType="1" noTextEdit="1"/>
              </p:cNvSpPr>
              <p:nvPr/>
            </p:nvSpPr>
            <p:spPr>
              <a:xfrm>
                <a:off x="457200" y="4763087"/>
                <a:ext cx="8229600" cy="799513"/>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400" dirty="0"/>
              <a:t>Example 6.2.10: Finding Probabilities for the Standard Normal Distribution Using Tables or a TI-83/84 Plus Calculator (cont.)</a:t>
            </a:r>
            <a:endParaRPr sz="24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t>​</a:t>
                </a:r>
                <a:r>
                  <a:rPr sz="2800"/>
                  <a:t>TI-83/84 Plus:</a:t>
                </a:r>
              </a:p>
              <a:p>
                <a:r>
                  <a:t>​</a:t>
                </a:r>
                <a:r>
                  <a:rPr sz="2800"/>
                  <a:t>Under the </a:t>
                </a:r>
                <a:r>
                  <a:rPr sz="2800" b="1"/>
                  <a:t>DISTR</a:t>
                </a:r>
                <a:r>
                  <a:rPr sz="2800"/>
                  <a:t> menu, choose option </a:t>
                </a:r>
                <a:r>
                  <a:rPr sz="2800" b="1"/>
                  <a:t>normalcdf</a:t>
                </a:r>
              </a:p>
              <a:p>
                <a:pPr>
                  <a:defRPr sz="2800"/>
                </a:pPr>
                <a:r>
                  <a:t>​</a:t>
                </a:r>
                <a:r>
                  <a:rPr sz="2800" b="1"/>
                  <a:t>lower bound</a:t>
                </a:r>
                <a:r>
                  <a:rPr sz="2800"/>
                  <a:t>: The smaller </a:t>
                </a:r>
                <a14:m>
                  <m:oMath xmlns:m="http://schemas.openxmlformats.org/officeDocument/2006/math">
                    <m:r>
                      <a:rPr>
                        <a:latin typeface="Cambria Math" panose="02040503050406030204" pitchFamily="18" charset="0"/>
                      </a:rPr>
                      <m:t>𝑧</m:t>
                    </m:r>
                  </m:oMath>
                </a14:m>
                <a:r>
                  <a:rPr sz="2800"/>
                  <a:t>-value is the lower bound, </a:t>
                </a:r>
                <a:r>
                  <a:rPr sz="2800">
                    <a:latin typeface="Cambria Math"/>
                  </a:rPr>
                  <a:t>1.25</a:t>
                </a:r>
                <a:r>
                  <a:rPr sz="2800"/>
                  <a:t>.</a:t>
                </a:r>
              </a:p>
              <a:p>
                <a:pPr>
                  <a:defRPr sz="2800"/>
                </a:pPr>
                <a:r>
                  <a:t>​</a:t>
                </a:r>
                <a:r>
                  <a:rPr sz="2800" b="1"/>
                  <a:t>upper bound</a:t>
                </a:r>
                <a:r>
                  <a:rPr sz="2800"/>
                  <a:t>: The larger </a:t>
                </a:r>
                <a14:m>
                  <m:oMath xmlns:m="http://schemas.openxmlformats.org/officeDocument/2006/math">
                    <m:r>
                      <a:rPr>
                        <a:latin typeface="Cambria Math" panose="02040503050406030204" pitchFamily="18" charset="0"/>
                      </a:rPr>
                      <m:t>𝑧</m:t>
                    </m:r>
                  </m:oMath>
                </a14:m>
                <a:r>
                  <a:rPr sz="2800"/>
                  <a:t>-value is the upper bound, </a:t>
                </a:r>
                <a:r>
                  <a:rPr sz="2800">
                    <a:latin typeface="Cambria Math"/>
                  </a:rPr>
                  <a:t>2.31</a:t>
                </a:r>
                <a:r>
                  <a:rPr sz="2800"/>
                  <a:t>.</a:t>
                </a:r>
              </a:p>
              <a:p>
                <a:pPr>
                  <a:defRPr sz="2800"/>
                </a:pPr>
                <a:r>
                  <a:t>​</a:t>
                </a:r>
                <a:r>
                  <a:rPr sz="2800"/>
                  <a:t>By entering </a:t>
                </a:r>
                <a:r>
                  <a:rPr sz="2800" b="1"/>
                  <a:t>normalcdf(1.25,2.31)</a:t>
                </a:r>
                <a:r>
                  <a:rPr sz="2800"/>
                  <a:t>, we find that the area between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25</m:t>
                    </m:r>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31</m:t>
                    </m:r>
                  </m:oMath>
                </a14:m>
                <a:r>
                  <a:rPr sz="2800"/>
                  <a:t> is approximately </a:t>
                </a:r>
                <a:r>
                  <a:rPr sz="2800">
                    <a:latin typeface="Cambria Math"/>
                  </a:rPr>
                  <a:t>0.0952</a:t>
                </a:r>
                <a:r>
                  <a:rPr sz="2800"/>
                  <a:t>, as shown in the screenshot below.</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400" dirty="0"/>
              <a:t>Example 6.2.10: Finding Probabilities for the Standard Normal Distribution Using Tables or a TI-83/84 Plus Calculator (cont.)</a:t>
            </a:r>
            <a:endParaRPr sz="2400" dirty="0"/>
          </a:p>
        </p:txBody>
      </p:sp>
      <p:pic>
        <p:nvPicPr>
          <p:cNvPr id="5" name="Content Placeholder 4">
            <a:extLst>
              <a:ext uri="{FF2B5EF4-FFF2-40B4-BE49-F238E27FC236}">
                <a16:creationId xmlns:a16="http://schemas.microsoft.com/office/drawing/2014/main" id="{F73F063C-2DBB-47E6-9EFA-9F6FAD9ED76D}"/>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2057400"/>
            <a:ext cx="4571622" cy="3047748"/>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400" dirty="0"/>
              <a:t>Example 6.2.10: Finding Probabilities for the Standard Normal Distribution Using Tables or a TI-83/84 Plus Calculator (cont.)</a:t>
            </a:r>
            <a:endParaRPr sz="24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4"/>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&lt;−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r>
                          <m:rPr>
                            <m:nor/>
                          </m:rPr>
                          <a:rPr lang="en-US" b="0" i="0" smtClean="0">
                            <a:latin typeface="Cambria Math" panose="02040503050406030204" pitchFamily="18" charset="0"/>
                          </a:rPr>
                          <m:t> </m:t>
                        </m:r>
                        <m:r>
                          <m:rPr>
                            <m:nor/>
                          </m:rPr>
                          <a:rPr/>
                          <m:t>or</m:t>
                        </m:r>
                        <m:r>
                          <m:rPr>
                            <m:nor/>
                          </m:rPr>
                          <a:rPr lang="en-US" b="0" i="0" smtClean="0"/>
                          <m:t> </m:t>
                        </m:r>
                        <m:r>
                          <a:rPr>
                            <a:latin typeface="Cambria Math" panose="02040503050406030204" pitchFamily="18" charset="0"/>
                          </a:rPr>
                          <m:t>𝑧</m:t>
                        </m:r>
                        <m:r>
                          <a:rPr>
                            <a:latin typeface="Cambria Math" panose="02040503050406030204" pitchFamily="18" charset="0"/>
                          </a:rPr>
                          <m:t>&gt;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e>
                    </m:d>
                  </m:oMath>
                </a14:m>
                <a:r>
                  <a:rPr sz="2800" dirty="0"/>
                  <a:t> is the sum of the areas to the left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oMath>
                </a14:m>
                <a:r>
                  <a:rPr sz="2800" dirty="0"/>
                  <a:t> and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oMath>
                </a14:m>
                <a:r>
                  <a:rPr sz="2800" dirty="0"/>
                  <a:t>.</a:t>
                </a:r>
              </a:p>
              <a:p>
                <a:pPr>
                  <a:defRPr b="1"/>
                </a:pPr>
                <a:r>
                  <a:rPr dirty="0"/>
                  <a:t>​</a:t>
                </a:r>
                <a:r>
                  <a:rPr sz="2800" dirty="0"/>
                  <a:t>Tables:</a:t>
                </a:r>
              </a:p>
              <a:p>
                <a:pPr>
                  <a:defRPr sz="2800"/>
                </a:pPr>
                <a:r>
                  <a:rPr dirty="0"/>
                  <a:t>​</a:t>
                </a:r>
                <a:r>
                  <a:rPr sz="2800" dirty="0"/>
                  <a:t>Notice that the absolute values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oMath>
                </a14:m>
                <a:r>
                  <a:rPr sz="2800" dirty="0"/>
                  <a:t> are the same. Since the normal curve is symmetric, these two areas are the same; therefore, look up the area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50</m:t>
                    </m:r>
                  </m:oMath>
                </a14:m>
                <a:r>
                  <a:rPr sz="2800" dirty="0"/>
                  <a:t> in the cumulative normal table for negative </a:t>
                </a:r>
                <a14:m>
                  <m:oMath xmlns:m="http://schemas.openxmlformats.org/officeDocument/2006/math">
                    <m:r>
                      <a:rPr>
                        <a:latin typeface="Cambria Math" panose="02040503050406030204" pitchFamily="18" charset="0"/>
                      </a:rPr>
                      <m:t>𝑧</m:t>
                    </m:r>
                  </m:oMath>
                </a14:m>
                <a:r>
                  <a:rPr sz="2800" dirty="0"/>
                  <a:t>-values, and multiply that area by </a:t>
                </a:r>
                <a:r>
                  <a:rPr sz="2800" dirty="0">
                    <a:latin typeface="Cambria Math"/>
                  </a:rPr>
                  <a:t>2</a:t>
                </a:r>
                <a:r>
                  <a:rPr sz="2800" dirty="0"/>
                  <a:t>. The area to the left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50</m:t>
                    </m:r>
                  </m:oMath>
                </a14:m>
                <a:r>
                  <a:rPr sz="2800" dirty="0"/>
                  <a:t> is </a:t>
                </a:r>
                <a:r>
                  <a:rPr sz="2800" dirty="0">
                    <a:latin typeface="Cambria Math"/>
                  </a:rPr>
                  <a:t>0.0062</a:t>
                </a:r>
                <a:r>
                  <a:rPr sz="2800" dirty="0"/>
                  <a:t>. Thus, the area we are interested in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0062</m:t>
                        </m:r>
                      </m:e>
                    </m:d>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0124</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1852"/>
                </a:stretch>
              </a:blipFill>
            </p:spPr>
            <p:txBody>
              <a:bodyPr/>
              <a:lstStyle/>
              <a:p>
                <a:r>
                  <a:rPr lang="en-US">
                    <a:noFill/>
                  </a:rPr>
                  <a:t> </a:t>
                </a:r>
              </a:p>
            </p:txBody>
          </p:sp>
        </mc:Fallback>
      </mc:AlternateContent>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400" dirty="0"/>
              <a:t>Example 6.2.10: Finding Probabilities for the Standard Normal Distribution Using Tables or a TI-83/84 Plus Calculator (cont.)</a:t>
            </a:r>
            <a:endParaRPr sz="2400" dirty="0"/>
          </a:p>
        </p:txBody>
      </p:sp>
      <p:pic>
        <p:nvPicPr>
          <p:cNvPr id="5" name="Content Placeholder 4">
            <a:extLst>
              <a:ext uri="{FF2B5EF4-FFF2-40B4-BE49-F238E27FC236}">
                <a16:creationId xmlns:a16="http://schemas.microsoft.com/office/drawing/2014/main" id="{0F6D79E9-C972-47F2-B7D2-A2F2D336F27E}"/>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250" y="1828800"/>
            <a:ext cx="5143500" cy="2762250"/>
          </a:xfrm>
        </p:spPr>
      </p:pic>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72811BDD-1331-447F-A914-EBD9FF3B5402}"/>
                  </a:ext>
                </a:extLst>
              </p:cNvPr>
              <p:cNvSpPr txBox="1">
                <a:spLocks/>
              </p:cNvSpPr>
              <p:nvPr/>
            </p:nvSpPr>
            <p:spPr>
              <a:xfrm>
                <a:off x="457200" y="4800600"/>
                <a:ext cx="8229600" cy="7995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ar-AE" smtClean="0">
                          <a:latin typeface="Cambria Math" panose="02040503050406030204" pitchFamily="18" charset="0"/>
                        </a:rPr>
                        <m:t>𝑃</m:t>
                      </m:r>
                      <m:r>
                        <a:rPr lang="ar-AE"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𝑧</m:t>
                          </m:r>
                          <m:r>
                            <a:rPr lang="ar-AE">
                              <a:latin typeface="Cambria Math" panose="02040503050406030204" pitchFamily="18" charset="0"/>
                            </a:rPr>
                            <m:t>&lt;−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5</m:t>
                          </m:r>
                          <m:r>
                            <m:rPr>
                              <m:nor/>
                            </m:rPr>
                            <a:rPr lang="ar-AE" smtClean="0">
                              <a:latin typeface="Cambria Math" panose="02040503050406030204" pitchFamily="18" charset="0"/>
                            </a:rPr>
                            <m:t> </m:t>
                          </m:r>
                          <m:r>
                            <m:rPr>
                              <m:nor/>
                            </m:rPr>
                            <a:rPr lang="en-US"/>
                            <m:t>or</m:t>
                          </m:r>
                          <m:r>
                            <m:rPr>
                              <m:nor/>
                            </m:rPr>
                            <a:rPr lang="en-US" smtClean="0"/>
                            <m:t> </m:t>
                          </m:r>
                          <m:r>
                            <a:rPr lang="en-US">
                              <a:latin typeface="Cambria Math" panose="02040503050406030204" pitchFamily="18" charset="0"/>
                            </a:rPr>
                            <m:t>𝑧</m:t>
                          </m:r>
                          <m:r>
                            <a:rPr lang="en-US">
                              <a:latin typeface="Cambria Math" panose="02040503050406030204" pitchFamily="18" charset="0"/>
                            </a:rPr>
                            <m:t>&gt;</m:t>
                          </m:r>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5</m:t>
                          </m:r>
                        </m:e>
                      </m:d>
                    </m:oMath>
                  </m:oMathPara>
                </a14:m>
                <a:endParaRPr lang="ar-AE" dirty="0"/>
              </a:p>
              <a:p>
                <a:pPr marL="0" indent="0">
                  <a:buNone/>
                </a:pPr>
                <a:endParaRPr lang="ar-AE" dirty="0"/>
              </a:p>
            </p:txBody>
          </p:sp>
        </mc:Choice>
        <mc:Fallback>
          <p:sp>
            <p:nvSpPr>
              <p:cNvPr id="4" name="Text Placeholder 2">
                <a:extLst>
                  <a:ext uri="{FF2B5EF4-FFF2-40B4-BE49-F238E27FC236}">
                    <a16:creationId xmlns:a16="http://schemas.microsoft.com/office/drawing/2014/main" id="{72811BDD-1331-447F-A914-EBD9FF3B5402}"/>
                  </a:ext>
                </a:extLst>
              </p:cNvPr>
              <p:cNvSpPr txBox="1">
                <a:spLocks noRot="1" noChangeAspect="1" noMove="1" noResize="1" noEditPoints="1" noAdjustHandles="1" noChangeArrowheads="1" noChangeShapeType="1" noTextEdit="1"/>
              </p:cNvSpPr>
              <p:nvPr/>
            </p:nvSpPr>
            <p:spPr>
              <a:xfrm>
                <a:off x="457200" y="4800600"/>
                <a:ext cx="8229600" cy="799513"/>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400" dirty="0"/>
              <a:t>Example 6.2.10: Finding Probabilities for the Standard Normal Distribution Using Tables or a TI-83/84 Plus Calculator (cont.)</a:t>
            </a:r>
            <a:endParaRPr sz="2400"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pPr>
                  <a:defRPr b="1"/>
                </a:pPr>
                <a:r>
                  <a:rPr dirty="0"/>
                  <a:t>​</a:t>
                </a:r>
                <a:r>
                  <a:rPr sz="2800" dirty="0"/>
                  <a:t>TI-83/84 Plus:</a:t>
                </a:r>
              </a:p>
              <a:p>
                <a:pPr>
                  <a:defRPr sz="2800"/>
                </a:pPr>
                <a:r>
                  <a:rPr dirty="0"/>
                  <a:t>​</a:t>
                </a:r>
                <a:r>
                  <a:rPr sz="2800" dirty="0"/>
                  <a:t>The area in the tails can be found in one step on the calculator. Notice that since the absolute values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oMath>
                </a14:m>
                <a:r>
                  <a:rPr sz="2800" dirty="0"/>
                  <a:t> are the same, we actually have two methods to choose from. We can either double the area to the left of the negative </a:t>
                </a:r>
                <a14:m>
                  <m:oMath xmlns:m="http://schemas.openxmlformats.org/officeDocument/2006/math">
                    <m:r>
                      <a:rPr>
                        <a:latin typeface="Cambria Math" panose="02040503050406030204" pitchFamily="18" charset="0"/>
                      </a:rPr>
                      <m:t>𝑧</m:t>
                    </m:r>
                  </m:oMath>
                </a14:m>
                <a:r>
                  <a:rPr sz="2800" dirty="0"/>
                  <a:t> or we can find the area between the two </a:t>
                </a:r>
                <a14:m>
                  <m:oMath xmlns:m="http://schemas.openxmlformats.org/officeDocument/2006/math">
                    <m:r>
                      <a:rPr>
                        <a:latin typeface="Cambria Math" panose="02040503050406030204" pitchFamily="18" charset="0"/>
                      </a:rPr>
                      <m:t>𝑧</m:t>
                    </m:r>
                  </m:oMath>
                </a14:m>
                <a:r>
                  <a:rPr sz="2800" dirty="0"/>
                  <a:t>-values and subtract it from one. We will use the second method here. Remember that to find the area between two </a:t>
                </a:r>
                <a14:m>
                  <m:oMath xmlns:m="http://schemas.openxmlformats.org/officeDocument/2006/math">
                    <m:r>
                      <a:rPr>
                        <a:latin typeface="Cambria Math" panose="02040503050406030204" pitchFamily="18" charset="0"/>
                      </a:rPr>
                      <m:t>𝑧</m:t>
                    </m:r>
                  </m:oMath>
                </a14:m>
                <a:r>
                  <a:rPr sz="2800" dirty="0"/>
                  <a:t>-values, we need the upper and lower endpoints.</a:t>
                </a:r>
              </a:p>
              <a:p>
                <a:pPr>
                  <a:defRPr sz="2800"/>
                </a:pPr>
                <a:r>
                  <a:rPr dirty="0"/>
                  <a:t>​</a:t>
                </a:r>
                <a:r>
                  <a:rPr sz="2800" b="1" dirty="0"/>
                  <a:t>lower bound</a:t>
                </a:r>
                <a:r>
                  <a:rPr sz="2800" dirty="0"/>
                  <a:t>: The smaller </a:t>
                </a:r>
                <a14:m>
                  <m:oMath xmlns:m="http://schemas.openxmlformats.org/officeDocument/2006/math">
                    <m:r>
                      <a:rPr>
                        <a:latin typeface="Cambria Math" panose="02040503050406030204" pitchFamily="18" charset="0"/>
                      </a:rPr>
                      <m:t>𝑧</m:t>
                    </m:r>
                  </m:oMath>
                </a14:m>
                <a:r>
                  <a:rPr sz="2800" dirty="0"/>
                  <a:t>-value is the lower bound,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oMath>
                </a14:m>
                <a:r>
                  <a:rPr sz="2800" dirty="0"/>
                  <a:t>.</a:t>
                </a:r>
              </a:p>
              <a:p>
                <a:pPr>
                  <a:defRPr sz="2800"/>
                </a:pPr>
                <a:r>
                  <a:rPr dirty="0"/>
                  <a:t>​</a:t>
                </a:r>
                <a:r>
                  <a:rPr sz="2800" b="1" dirty="0"/>
                  <a:t>upper bound</a:t>
                </a:r>
                <a:r>
                  <a:rPr sz="2800" dirty="0"/>
                  <a:t>: The larger </a:t>
                </a:r>
                <a14:m>
                  <m:oMath xmlns:m="http://schemas.openxmlformats.org/officeDocument/2006/math">
                    <m:r>
                      <a:rPr>
                        <a:latin typeface="Cambria Math" panose="02040503050406030204" pitchFamily="18" charset="0"/>
                      </a:rPr>
                      <m:t>𝑧</m:t>
                    </m:r>
                  </m:oMath>
                </a14:m>
                <a:r>
                  <a:rPr sz="2800" dirty="0"/>
                  <a:t>-value is the upper bound, </a:t>
                </a:r>
                <a:r>
                  <a:rPr sz="2800" dirty="0">
                    <a:latin typeface="Cambria Math"/>
                  </a:rPr>
                  <a:t>2.5</a:t>
                </a:r>
                <a:r>
                  <a:rPr sz="2800" dirty="0"/>
                  <a:t>.</a:t>
                </a:r>
              </a:p>
              <a:p>
                <a:pPr>
                  <a:defRPr sz="2800"/>
                </a:pPr>
                <a:r>
                  <a:rPr dirty="0"/>
                  <a:t>​</a:t>
                </a:r>
                <a:r>
                  <a:rPr sz="2800" dirty="0"/>
                  <a:t>Enter </a:t>
                </a:r>
                <a:r>
                  <a:rPr sz="2800" b="1" dirty="0"/>
                  <a:t>1−normalcdf(−2.5,2.5)</a:t>
                </a:r>
                <a:r>
                  <a:rPr sz="2800" dirty="0"/>
                  <a:t> using option </a:t>
                </a:r>
                <a:r>
                  <a:rPr sz="2800" b="1" dirty="0" err="1"/>
                  <a:t>normalcdf</a:t>
                </a:r>
                <a:r>
                  <a:rPr sz="2800" b="1" dirty="0"/>
                  <a:t>(</a:t>
                </a:r>
                <a:r>
                  <a:rPr sz="2800" dirty="0"/>
                  <a:t>under the </a:t>
                </a:r>
                <a:r>
                  <a:rPr sz="2800" b="1" dirty="0"/>
                  <a:t>DIST</a:t>
                </a:r>
                <a:r>
                  <a:rPr sz="2800" dirty="0"/>
                  <a:t> menu. We find that the sum of the areas to the left of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oMath>
                </a14:m>
                <a:r>
                  <a:rPr sz="2800" dirty="0"/>
                  <a:t> and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oMath>
                </a14:m>
                <a:r>
                  <a:rPr sz="2800" dirty="0"/>
                  <a:t> is approximately </a:t>
                </a:r>
                <a:r>
                  <a:rPr sz="2800" dirty="0">
                    <a:latin typeface="Cambria Math"/>
                  </a:rPr>
                  <a:t>0.0124</a:t>
                </a:r>
                <a:r>
                  <a:rPr sz="2800" dirty="0"/>
                  <a:t>, as shown in the screenshot.</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741" b="-491"/>
                </a:stretch>
              </a:blipFill>
            </p:spPr>
            <p:txBody>
              <a:bodyPr/>
              <a:lstStyle/>
              <a:p>
                <a:r>
                  <a:rPr lang="en-US">
                    <a:noFill/>
                  </a:rPr>
                  <a:t> </a:t>
                </a:r>
              </a:p>
            </p:txBody>
          </p:sp>
        </mc:Fallback>
      </mc:AlternateContent>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 </a:t>
            </a:r>
            <a:r>
              <a:rPr lang="en-US" sz="2400" dirty="0"/>
              <a:t>Example 6.2.10: Finding Probabilities for the Standard Normal Distribution Using Tables or a TI-83/84 Plus Calculator (cont.)</a:t>
            </a:r>
            <a:endParaRPr sz="2400" dirty="0"/>
          </a:p>
        </p:txBody>
      </p:sp>
      <p:pic>
        <p:nvPicPr>
          <p:cNvPr id="5" name="Content Placeholder 4">
            <a:extLst>
              <a:ext uri="{FF2B5EF4-FFF2-40B4-BE49-F238E27FC236}">
                <a16:creationId xmlns:a16="http://schemas.microsoft.com/office/drawing/2014/main" id="{A42DDF28-0810-4032-A649-4F4D1F2CEA67}"/>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400" dirty="0"/>
              <a:t>Example 6.2.10: Finding Probabilities for the Standard Normal Distribution Using Tables or a TI-83/84 Plus Calculator (cont.)</a:t>
            </a:r>
            <a:endParaRPr sz="2400"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&lt;−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01</m:t>
                        </m:r>
                      </m:e>
                    </m:d>
                  </m:oMath>
                </a14:m>
                <a:r>
                  <a:rPr sz="2800" dirty="0"/>
                  <a:t> is the area under the standard normal curve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01</m:t>
                    </m:r>
                  </m:oMath>
                </a14:m>
                <a:r>
                  <a:rPr sz="2800" dirty="0"/>
                  <a:t>.</a:t>
                </a:r>
              </a:p>
              <a:p>
                <a:pPr>
                  <a:defRPr b="1"/>
                </a:pPr>
                <a:r>
                  <a:rPr dirty="0"/>
                  <a:t>​</a:t>
                </a:r>
                <a:r>
                  <a:rPr sz="2800" dirty="0"/>
                  <a:t>Tables:</a:t>
                </a:r>
              </a:p>
              <a:p>
                <a:pPr>
                  <a:defRPr sz="2800"/>
                </a:pPr>
                <a:r>
                  <a:rPr dirty="0"/>
                  <a:t>​</a:t>
                </a:r>
                <a:r>
                  <a:rPr sz="2800" dirty="0"/>
                  <a:t>Notice that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01</m:t>
                    </m:r>
                  </m:oMath>
                </a14:m>
                <a:r>
                  <a:rPr sz="2800" dirty="0"/>
                  <a:t> is not in the cumulative normal table for negative </a:t>
                </a:r>
                <a14:m>
                  <m:oMath xmlns:m="http://schemas.openxmlformats.org/officeDocument/2006/math">
                    <m:r>
                      <a:rPr>
                        <a:latin typeface="Cambria Math" panose="02040503050406030204" pitchFamily="18" charset="0"/>
                      </a:rPr>
                      <m:t>𝑧</m:t>
                    </m:r>
                  </m:oMath>
                </a14:m>
                <a:r>
                  <a:rPr sz="2800" dirty="0"/>
                  <a:t>-values. It is smaller than the </a:t>
                </a:r>
                <a14:m>
                  <m:oMath xmlns:m="http://schemas.openxmlformats.org/officeDocument/2006/math">
                    <m:r>
                      <a:rPr>
                        <a:latin typeface="Cambria Math" panose="02040503050406030204" pitchFamily="18" charset="0"/>
                      </a:rPr>
                      <m:t>𝑧</m:t>
                    </m:r>
                  </m:oMath>
                </a14:m>
                <a:r>
                  <a:rPr sz="2800" dirty="0"/>
                  <a:t>-values in the table, which means that it is further to the left. Thus, the area under the curve is smaller than all of the areas listed in the table. Therefore,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&lt;−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01</m:t>
                        </m:r>
                      </m:e>
                    </m:d>
                  </m:oMath>
                </a14:m>
                <a:r>
                  <a:rPr sz="2800" dirty="0"/>
                  <a:t> is approximately </a:t>
                </a:r>
                <a:r>
                  <a:rPr sz="2800" dirty="0">
                    <a:latin typeface="Cambria Math"/>
                  </a:rPr>
                  <a:t>0.0000</a:t>
                </a:r>
                <a:r>
                  <a:rPr sz="2800" dirty="0"/>
                  <a:t>.</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000"/>
                </a:stretch>
              </a:blipFill>
            </p:spPr>
            <p:txBody>
              <a:bodyPr/>
              <a:lstStyle/>
              <a:p>
                <a:r>
                  <a:rPr lang="en-US">
                    <a:noFill/>
                  </a:rPr>
                  <a:t> </a:t>
                </a:r>
              </a:p>
            </p:txBody>
          </p:sp>
        </mc:Fallback>
      </mc:AlternateContent>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 </a:t>
            </a:r>
            <a:r>
              <a:rPr lang="en-US" sz="2700" dirty="0"/>
              <a:t>Example 6.2.10: Finding Probabilities for the Standard Normal Distribution Using Tables or a TI-83/84 Plus Calculator (cont.)</a:t>
            </a:r>
            <a:endParaRPr dirty="0"/>
          </a:p>
        </p:txBody>
      </p:sp>
      <p:pic>
        <p:nvPicPr>
          <p:cNvPr id="5" name="Content Placeholder 4">
            <a:extLst>
              <a:ext uri="{FF2B5EF4-FFF2-40B4-BE49-F238E27FC236}">
                <a16:creationId xmlns:a16="http://schemas.microsoft.com/office/drawing/2014/main" id="{47641300-DD7E-4C74-89C0-C401F83ED212}"/>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250" y="2126456"/>
            <a:ext cx="5143500" cy="2762250"/>
          </a:xfrm>
        </p:spPr>
      </p:pic>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3D880005-B0E1-4C27-BC47-B3B0A615E427}"/>
                  </a:ext>
                </a:extLst>
              </p:cNvPr>
              <p:cNvSpPr txBox="1">
                <a:spLocks/>
              </p:cNvSpPr>
              <p:nvPr/>
            </p:nvSpPr>
            <p:spPr>
              <a:xfrm>
                <a:off x="457200" y="1029287"/>
                <a:ext cx="8229600" cy="4967067"/>
              </a:xfrm>
              <a:prstGeom prst="rect">
                <a:avLst/>
              </a:prstGeom>
            </p:spPr>
            <p:txBody>
              <a:bodyPr anchor="b">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ar-AE" smtClean="0">
                          <a:latin typeface="Cambria Math" panose="02040503050406030204" pitchFamily="18" charset="0"/>
                        </a:rPr>
                        <m:t>𝑃</m:t>
                      </m:r>
                      <m:r>
                        <a:rPr lang="ar-AE"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𝑧</m:t>
                          </m:r>
                          <m:r>
                            <a:rPr lang="ar-AE">
                              <a:latin typeface="Cambria Math" panose="02040503050406030204" pitchFamily="18" charset="0"/>
                            </a:rPr>
                            <m:t>&lt;−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01</m:t>
                          </m:r>
                        </m:e>
                      </m:d>
                    </m:oMath>
                  </m:oMathPara>
                </a14:m>
                <a:endParaRPr lang="ar-AE" dirty="0"/>
              </a:p>
              <a:p>
                <a:pPr marL="0" indent="0">
                  <a:buNone/>
                </a:pPr>
                <a:endParaRPr lang="ar-AE" dirty="0"/>
              </a:p>
            </p:txBody>
          </p:sp>
        </mc:Choice>
        <mc:Fallback xmlns="">
          <p:sp>
            <p:nvSpPr>
              <p:cNvPr id="4" name="Text Placeholder 2">
                <a:extLst>
                  <a:ext uri="{FF2B5EF4-FFF2-40B4-BE49-F238E27FC236}">
                    <a16:creationId xmlns:a16="http://schemas.microsoft.com/office/drawing/2014/main" id="{3D880005-B0E1-4C27-BC47-B3B0A615E427}"/>
                  </a:ext>
                </a:extLst>
              </p:cNvPr>
              <p:cNvSpPr txBox="1">
                <a:spLocks noRot="1" noChangeAspect="1" noMove="1" noResize="1" noEditPoints="1" noAdjustHandles="1" noChangeArrowheads="1" noChangeShapeType="1" noTextEdit="1"/>
              </p:cNvSpPr>
              <p:nvPr/>
            </p:nvSpPr>
            <p:spPr>
              <a:xfrm>
                <a:off x="457200" y="1029287"/>
                <a:ext cx="8229600" cy="4967067"/>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6.2.1: Calculating and Graphing </a:t>
            </a:r>
            <a:br>
              <a:rPr lang="en-US" dirty="0"/>
            </a:br>
            <a:r>
              <a:rPr i="1" dirty="0"/>
              <a:t>z</a:t>
            </a:r>
            <a:r>
              <a:rPr dirty="0"/>
              <a:t>-values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Find the </a:t>
                </a:r>
                <a14:m>
                  <m:oMath xmlns:m="http://schemas.openxmlformats.org/officeDocument/2006/math">
                    <m:r>
                      <a:rPr>
                        <a:latin typeface="Cambria Math" panose="02040503050406030204" pitchFamily="18" charset="0"/>
                      </a:rPr>
                      <m:t>𝑧</m:t>
                    </m:r>
                  </m:oMath>
                </a14:m>
                <a:r>
                  <a:rPr sz="2800" dirty="0"/>
                  <a:t>-score for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45</m:t>
                    </m:r>
                  </m:oMath>
                </a14:m>
                <a:r>
                  <a:rPr sz="2800" dirty="0"/>
                  <a:t> as follows.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𝜇</m:t>
                          </m:r>
                        </m:num>
                        <m:den>
                          <m:r>
                            <a:rPr>
                              <a:latin typeface="Cambria Math" panose="02040503050406030204" pitchFamily="18" charset="0"/>
                            </a:rPr>
                            <m:t>𝜎</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45</m:t>
                          </m:r>
                          <m:r>
                            <a:rPr>
                              <a:latin typeface="Cambria Math" panose="02040503050406030204" pitchFamily="18" charset="0"/>
                            </a:rPr>
                            <m:t>−</m:t>
                          </m:r>
                          <m:r>
                            <a:rPr>
                              <a:latin typeface="Cambria Math" panose="02040503050406030204" pitchFamily="18" charset="0"/>
                            </a:rPr>
                            <m:t>48</m:t>
                          </m:r>
                        </m:num>
                        <m:den>
                          <m:r>
                            <a:rPr>
                              <a:latin typeface="Cambria Math" panose="02040503050406030204" pitchFamily="18" charset="0"/>
                            </a:rPr>
                            <m:t>5</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60</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lang="en-US" dirty="0"/>
              <a:t> </a:t>
            </a:r>
            <a:r>
              <a:rPr lang="en-US" sz="2700" dirty="0"/>
              <a:t>Example 6.2.10: Finding Probabilities for the Standard Normal Distribution Using Tables or a TI-83/84 Plus Calculator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b="1"/>
                </a:pPr>
                <a:r>
                  <a:t>​</a:t>
                </a:r>
                <a:r>
                  <a:rPr sz="2800"/>
                  <a:t>TI-83/84 Plus:</a:t>
                </a:r>
              </a:p>
              <a:p>
                <a:r>
                  <a:t>​</a:t>
                </a:r>
                <a:r>
                  <a:rPr sz="2800"/>
                  <a:t>Under the </a:t>
                </a:r>
                <a:r>
                  <a:rPr sz="2800" b="1"/>
                  <a:t>DISTR</a:t>
                </a:r>
                <a:r>
                  <a:rPr sz="2800"/>
                  <a:t> menu, choose option </a:t>
                </a:r>
                <a:r>
                  <a:rPr sz="2800" b="1"/>
                  <a:t>normalcdf</a:t>
                </a:r>
                <a:r>
                  <a:rPr sz="2800"/>
                  <a:t>.</a:t>
                </a:r>
              </a:p>
              <a:p>
                <a:pPr>
                  <a:defRPr sz="2800"/>
                </a:pPr>
                <a:r>
                  <a:t>​</a:t>
                </a:r>
                <a:r>
                  <a:rPr sz="2800" b="1"/>
                  <a:t>lower bound</a:t>
                </a:r>
                <a:r>
                  <a:rPr sz="2800"/>
                  <a:t>: </a:t>
                </a:r>
                <a14:m>
                  <m:oMath xmlns:m="http://schemas.openxmlformats.org/officeDocument/2006/math">
                    <m:r>
                      <a:rPr>
                        <a:latin typeface="Cambria Math" panose="02040503050406030204" pitchFamily="18" charset="0"/>
                      </a:rPr>
                      <m:t>−</m:t>
                    </m:r>
                    <m:r>
                      <a:rPr>
                        <a:latin typeface="Cambria Math" panose="02040503050406030204" pitchFamily="18" charset="0"/>
                      </a:rPr>
                      <m:t>∞</m:t>
                    </m:r>
                  </m:oMath>
                </a14:m>
                <a:r>
                  <a:rPr sz="2800"/>
                  <a:t>, which we estimate on the calculator using </a:t>
                </a:r>
                <a:r>
                  <a:rPr sz="2800" b="1"/>
                  <a:t>−1E99</a:t>
                </a:r>
                <a:r>
                  <a:rPr sz="2800"/>
                  <a:t>.</a:t>
                </a:r>
              </a:p>
              <a:p>
                <a:pPr>
                  <a:defRPr sz="2800"/>
                </a:pPr>
                <a:r>
                  <a:t>​</a:t>
                </a:r>
                <a:r>
                  <a:rPr sz="2800" b="1"/>
                  <a:t>upper bound</a:t>
                </a:r>
                <a:r>
                  <a:rPr sz="2800"/>
                  <a:t>: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01</m:t>
                    </m:r>
                  </m:oMath>
                </a14:m>
                <a:r>
                  <a:rPr sz="2800"/>
                  <a:t>.</a:t>
                </a:r>
              </a:p>
              <a:p>
                <a:pPr>
                  <a:defRPr sz="2800"/>
                </a:pPr>
                <a:r>
                  <a:t>​</a:t>
                </a:r>
                <a:r>
                  <a:rPr sz="2800"/>
                  <a:t>By entering </a:t>
                </a:r>
                <a:r>
                  <a:rPr sz="2800" b="1"/>
                  <a:t>normalcdf(−1E99,−4.01)</a:t>
                </a:r>
                <a:r>
                  <a:rPr sz="2800"/>
                  <a:t>, the calculator displays an answer in scientific notation that is approximately equal to </a:t>
                </a:r>
                <a:r>
                  <a:rPr sz="2800">
                    <a:latin typeface="Cambria Math"/>
                  </a:rPr>
                  <a:t>0.00003</a:t>
                </a:r>
                <a:r>
                  <a:rPr sz="2800"/>
                  <a:t> for the area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01</m:t>
                    </m:r>
                  </m:oMath>
                </a14:m>
                <a:r>
                  <a:rPr sz="2800"/>
                  <a:t>, as shown in the screenshot. Notice that the calculator answer gives a finer precision than the tables allow.</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704" b="-736"/>
                </a:stretch>
              </a:blipFill>
            </p:spPr>
            <p:txBody>
              <a:bodyPr/>
              <a:lstStyle/>
              <a:p>
                <a:r>
                  <a:rPr lang="en-US">
                    <a:noFill/>
                  </a:rPr>
                  <a:t> </a:t>
                </a:r>
              </a:p>
            </p:txBody>
          </p:sp>
        </mc:Fallback>
      </mc:AlternateContent>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lang="en-US" dirty="0"/>
              <a:t> </a:t>
            </a:r>
            <a:r>
              <a:rPr lang="en-US" sz="2700" dirty="0"/>
              <a:t>Example 6.2.10: Finding Probabilities for the Standard Normal Distribution Using Tables or a TI-83/84 Plus Calculator (cont.)</a:t>
            </a:r>
            <a:endParaRPr dirty="0"/>
          </a:p>
        </p:txBody>
      </p:sp>
      <p:pic>
        <p:nvPicPr>
          <p:cNvPr id="5" name="Content Placeholder 4">
            <a:extLst>
              <a:ext uri="{FF2B5EF4-FFF2-40B4-BE49-F238E27FC236}">
                <a16:creationId xmlns:a16="http://schemas.microsoft.com/office/drawing/2014/main" id="{466F7189-BE6D-4D6B-83EC-278EE8307E2F}"/>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lang="en-US" dirty="0"/>
              <a:t> </a:t>
            </a:r>
            <a:r>
              <a:rPr lang="en-US" sz="2700" dirty="0"/>
              <a:t>Example 6.2.10: Finding Probabilities for the Standard Normal Distribution Using Tables or a TI-83/84 Plus Calculator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6"/>
                  <a:defRPr sz="2800"/>
                </a:pPr>
                <a:r>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98</m:t>
                        </m:r>
                      </m:e>
                    </m:d>
                  </m:oMath>
                </a14:m>
                <a:r>
                  <a:rPr sz="2800"/>
                  <a:t> is the area under the standard normal curve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98</m:t>
                    </m:r>
                  </m:oMath>
                </a14:m>
                <a:r>
                  <a:rPr sz="2800"/>
                  <a:t>.</a:t>
                </a:r>
              </a:p>
              <a:p>
                <a:pPr>
                  <a:defRPr b="1"/>
                </a:pPr>
                <a:r>
                  <a:t>​</a:t>
                </a:r>
                <a:r>
                  <a:rPr sz="2800"/>
                  <a:t>Tables:</a:t>
                </a:r>
              </a:p>
              <a:p>
                <a:pPr>
                  <a:defRPr sz="2800"/>
                </a:pPr>
                <a:r>
                  <a:t>​</a:t>
                </a:r>
                <a:r>
                  <a:rPr sz="2800"/>
                  <a:t>Notice that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98</m:t>
                    </m:r>
                  </m:oMath>
                </a14:m>
                <a:r>
                  <a:rPr sz="2800"/>
                  <a:t> is not in the cumulative normal table for positive </a:t>
                </a:r>
                <a14:m>
                  <m:oMath xmlns:m="http://schemas.openxmlformats.org/officeDocument/2006/math">
                    <m:r>
                      <a:rPr>
                        <a:latin typeface="Cambria Math" panose="02040503050406030204" pitchFamily="18" charset="0"/>
                      </a:rPr>
                      <m:t>𝑧</m:t>
                    </m:r>
                  </m:oMath>
                </a14:m>
                <a:r>
                  <a:rPr sz="2800"/>
                  <a:t>-values. It is larger than the </a:t>
                </a:r>
                <a14:m>
                  <m:oMath xmlns:m="http://schemas.openxmlformats.org/officeDocument/2006/math">
                    <m:r>
                      <a:rPr>
                        <a:latin typeface="Cambria Math" panose="02040503050406030204" pitchFamily="18" charset="0"/>
                      </a:rPr>
                      <m:t>𝑧</m:t>
                    </m:r>
                  </m:oMath>
                </a14:m>
                <a:r>
                  <a:rPr sz="2800"/>
                  <a:t>-values in the table, which means that it is further to the right. Thus, the area under the curve is larger than all of the areas listed in the table. Therefore,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98</m:t>
                        </m:r>
                      </m:e>
                    </m:d>
                  </m:oMath>
                </a14:m>
                <a:r>
                  <a:rPr sz="2800"/>
                  <a:t> is approximately </a:t>
                </a:r>
                <a:r>
                  <a:rPr sz="2800">
                    <a:latin typeface="Cambria Math"/>
                  </a:rPr>
                  <a:t>1.0000</a:t>
                </a:r>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593"/>
                </a:stretch>
              </a:blipFill>
            </p:spPr>
            <p:txBody>
              <a:bodyPr/>
              <a:lstStyle/>
              <a:p>
                <a:r>
                  <a:rPr lang="en-US">
                    <a:noFill/>
                  </a:rPr>
                  <a:t> </a:t>
                </a:r>
              </a:p>
            </p:txBody>
          </p:sp>
        </mc:Fallback>
      </mc:AlternateContent>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lang="en-US" dirty="0"/>
              <a:t> </a:t>
            </a:r>
            <a:r>
              <a:rPr lang="en-US" sz="2700" dirty="0"/>
              <a:t>Example 6.2.10: Finding Probabilities for the Standard Normal Distribution Using Tables or a TI-83/84 Plus Calculator (cont.)</a:t>
            </a:r>
            <a:endParaRPr dirty="0"/>
          </a:p>
        </p:txBody>
      </p:sp>
      <p:pic>
        <p:nvPicPr>
          <p:cNvPr id="5" name="Content Placeholder 4">
            <a:extLst>
              <a:ext uri="{FF2B5EF4-FFF2-40B4-BE49-F238E27FC236}">
                <a16:creationId xmlns:a16="http://schemas.microsoft.com/office/drawing/2014/main" id="{3783CF49-4495-43CD-BEEF-122C0320423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250" y="2126456"/>
            <a:ext cx="5143500" cy="2762250"/>
          </a:xfrm>
        </p:spPr>
      </p:pic>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FC19C3DF-C70D-44AE-A893-0ED10C5C23BE}"/>
                  </a:ext>
                </a:extLst>
              </p:cNvPr>
              <p:cNvSpPr txBox="1">
                <a:spLocks/>
              </p:cNvSpPr>
              <p:nvPr/>
            </p:nvSpPr>
            <p:spPr>
              <a:xfrm>
                <a:off x="457200" y="1029287"/>
                <a:ext cx="8229600" cy="4967067"/>
              </a:xfrm>
              <a:prstGeom prst="rect">
                <a:avLst/>
              </a:prstGeom>
            </p:spPr>
            <p:txBody>
              <a:bodyPr anchor="b">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ar-AE" smtClean="0">
                          <a:latin typeface="Cambria Math" panose="02040503050406030204" pitchFamily="18" charset="0"/>
                        </a:rPr>
                        <m:t>𝑃</m:t>
                      </m:r>
                      <m:r>
                        <a:rPr lang="ar-AE"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98</m:t>
                          </m:r>
                        </m:e>
                      </m:d>
                    </m:oMath>
                  </m:oMathPara>
                </a14:m>
                <a:endParaRPr lang="ar-AE" dirty="0"/>
              </a:p>
              <a:p>
                <a:pPr marL="0" indent="0">
                  <a:buNone/>
                </a:pPr>
                <a:endParaRPr lang="ar-AE" dirty="0"/>
              </a:p>
            </p:txBody>
          </p:sp>
        </mc:Choice>
        <mc:Fallback xmlns="">
          <p:sp>
            <p:nvSpPr>
              <p:cNvPr id="4" name="Text Placeholder 2">
                <a:extLst>
                  <a:ext uri="{FF2B5EF4-FFF2-40B4-BE49-F238E27FC236}">
                    <a16:creationId xmlns:a16="http://schemas.microsoft.com/office/drawing/2014/main" id="{FC19C3DF-C70D-44AE-A893-0ED10C5C23BE}"/>
                  </a:ext>
                </a:extLst>
              </p:cNvPr>
              <p:cNvSpPr txBox="1">
                <a:spLocks noRot="1" noChangeAspect="1" noMove="1" noResize="1" noEditPoints="1" noAdjustHandles="1" noChangeArrowheads="1" noChangeShapeType="1" noTextEdit="1"/>
              </p:cNvSpPr>
              <p:nvPr/>
            </p:nvSpPr>
            <p:spPr>
              <a:xfrm>
                <a:off x="457200" y="1029287"/>
                <a:ext cx="8229600" cy="4967067"/>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lang="en-US" dirty="0"/>
              <a:t> </a:t>
            </a:r>
            <a:r>
              <a:rPr lang="en-US" sz="2700" dirty="0"/>
              <a:t>Example 6.2.10: Finding Probabilities for the Standard Normal Distribution Using Tables or a TI-83/84 Plus Calculator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t>​</a:t>
                </a:r>
                <a:r>
                  <a:rPr sz="2800"/>
                  <a:t>TI-83/84 Plus:</a:t>
                </a:r>
              </a:p>
              <a:p>
                <a:r>
                  <a:t>​</a:t>
                </a:r>
                <a:r>
                  <a:rPr sz="2800"/>
                  <a:t>Under the </a:t>
                </a:r>
                <a:r>
                  <a:rPr sz="2800" b="1"/>
                  <a:t>DISTR</a:t>
                </a:r>
                <a:r>
                  <a:rPr sz="2800"/>
                  <a:t> menu, choose option </a:t>
                </a:r>
                <a:r>
                  <a:rPr sz="2800" b="1"/>
                  <a:t>normalcdf</a:t>
                </a:r>
                <a:r>
                  <a:rPr sz="2800"/>
                  <a:t>.</a:t>
                </a:r>
              </a:p>
              <a:p>
                <a:pPr>
                  <a:defRPr sz="2800"/>
                </a:pPr>
                <a:r>
                  <a:t>​</a:t>
                </a:r>
                <a:r>
                  <a:rPr sz="2800" b="1"/>
                  <a:t>lower bound</a:t>
                </a:r>
                <a:r>
                  <a:rPr sz="2800"/>
                  <a:t>: </a:t>
                </a:r>
                <a14:m>
                  <m:oMath xmlns:m="http://schemas.openxmlformats.org/officeDocument/2006/math">
                    <m:r>
                      <a:rPr>
                        <a:latin typeface="Cambria Math" panose="02040503050406030204" pitchFamily="18" charset="0"/>
                      </a:rPr>
                      <m:t>−</m:t>
                    </m:r>
                    <m:r>
                      <a:rPr>
                        <a:latin typeface="Cambria Math" panose="02040503050406030204" pitchFamily="18" charset="0"/>
                      </a:rPr>
                      <m:t>∞</m:t>
                    </m:r>
                  </m:oMath>
                </a14:m>
                <a:r>
                  <a:rPr sz="2800"/>
                  <a:t>. We cannot enter </a:t>
                </a:r>
                <a14:m>
                  <m:oMath xmlns:m="http://schemas.openxmlformats.org/officeDocument/2006/math">
                    <m:r>
                      <a:rPr>
                        <a:latin typeface="Cambria Math" panose="02040503050406030204" pitchFamily="18" charset="0"/>
                      </a:rPr>
                      <m:t>−</m:t>
                    </m:r>
                    <m:r>
                      <a:rPr>
                        <a:latin typeface="Cambria Math" panose="02040503050406030204" pitchFamily="18" charset="0"/>
                      </a:rPr>
                      <m:t>∞</m:t>
                    </m:r>
                  </m:oMath>
                </a14:m>
                <a:r>
                  <a:rPr sz="2800"/>
                  <a:t> into the calculator so we will enter a very small value for the endpoint, such as </a:t>
                </a:r>
                <a14:m>
                  <m:oMath xmlns:m="http://schemas.openxmlformats.org/officeDocument/2006/math">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99</m:t>
                        </m:r>
                      </m:sup>
                    </m:sSup>
                  </m:oMath>
                </a14:m>
                <a:r>
                  <a:rPr sz="2800"/>
                  <a:t>. This number appears as </a:t>
                </a:r>
                <a:r>
                  <a:rPr sz="2800" b="1"/>
                  <a:t>−1E99</a:t>
                </a:r>
                <a:r>
                  <a:rPr sz="2800"/>
                  <a:t> on the calculator.</a:t>
                </a:r>
              </a:p>
              <a:p>
                <a:pPr>
                  <a:defRPr sz="2800"/>
                </a:pPr>
                <a:r>
                  <a:t>​</a:t>
                </a:r>
                <a:r>
                  <a:rPr sz="2800" b="1"/>
                  <a:t>upper bound</a:t>
                </a:r>
                <a:r>
                  <a:rPr sz="2800"/>
                  <a:t>: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98</m:t>
                    </m:r>
                  </m:oMath>
                </a14:m>
                <a:r>
                  <a:rPr sz="2800"/>
                  <a:t>.</a:t>
                </a:r>
              </a:p>
              <a:p>
                <a:pPr>
                  <a:defRPr sz="2800"/>
                </a:pPr>
                <a:r>
                  <a:t>​</a:t>
                </a:r>
                <a:r>
                  <a:rPr sz="2800"/>
                  <a:t>By entering </a:t>
                </a:r>
                <a:r>
                  <a:rPr sz="2800" b="1"/>
                  <a:t>normalcdf(−1E99, 3.98)</a:t>
                </a:r>
                <a:r>
                  <a:rPr sz="2800"/>
                  <a:t>, we find that the area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98</m:t>
                    </m:r>
                  </m:oMath>
                </a14:m>
                <a:r>
                  <a:rPr sz="2800"/>
                  <a:t> is approximately </a:t>
                </a:r>
                <a:r>
                  <a:rPr sz="2800">
                    <a:latin typeface="Cambria Math"/>
                  </a:rPr>
                  <a:t>1.0000</a:t>
                </a:r>
                <a:r>
                  <a:rPr sz="2800"/>
                  <a:t>, as shown in the screenshot.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481"/>
                </a:stretch>
              </a:blipFill>
            </p:spPr>
            <p:txBody>
              <a:bodyPr/>
              <a:lstStyle/>
              <a:p>
                <a:r>
                  <a:rPr lang="en-US">
                    <a:noFill/>
                  </a:rPr>
                  <a:t> </a:t>
                </a:r>
              </a:p>
            </p:txBody>
          </p:sp>
        </mc:Fallback>
      </mc:AlternateContent>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 </a:t>
            </a:r>
            <a:r>
              <a:rPr lang="en-US" sz="2400" dirty="0"/>
              <a:t>Example 6.2.10: Finding Probabilities for the Standard Normal Distribution Using Tables or a TI-83/84 Plus Calculator (cont.)</a:t>
            </a:r>
            <a:endParaRPr sz="2400" dirty="0"/>
          </a:p>
        </p:txBody>
      </p:sp>
      <p:pic>
        <p:nvPicPr>
          <p:cNvPr id="5" name="Content Placeholder 4">
            <a:extLst>
              <a:ext uri="{FF2B5EF4-FFF2-40B4-BE49-F238E27FC236}">
                <a16:creationId xmlns:a16="http://schemas.microsoft.com/office/drawing/2014/main" id="{9F890562-6504-4E7D-B2A3-39DC7DEA54AC}"/>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Using a TI-83/84 Plus Calculator to Find Areas under the Standard Normal Curve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4861522"/>
              </a:xfrm>
            </p:spPr>
            <p:txBody>
              <a:bodyPr anchor="b">
                <a:normAutofit/>
              </a:bodyPr>
              <a:lstStyle/>
              <a:p>
                <a:pPr algn="ctr"/>
                <a:r>
                  <a:rPr lang="en-US" b="1" dirty="0"/>
                  <a:t>normalcdf(−1E99,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𝒛</m:t>
                        </m:r>
                      </m:e>
                      <m:sub>
                        <m:r>
                          <a:rPr lang="en-US" b="1" i="1" smtClean="0">
                            <a:latin typeface="Cambria Math" panose="02040503050406030204" pitchFamily="18" charset="0"/>
                          </a:rPr>
                          <m:t>𝟎</m:t>
                        </m:r>
                      </m:sub>
                    </m:sSub>
                  </m:oMath>
                </a14:m>
                <a:r>
                  <a:rPr lang="en-US" b="1" dirty="0"/>
                  <a:t>)</a:t>
                </a:r>
              </a:p>
              <a:p>
                <a:pPr algn="ctr"/>
                <a:endParaRPr lang="en-US" b="1"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a:stretch>
                  <a:fillRect/>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2CB66EF6-28DE-43DE-A621-21C31378CA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500" y="2040731"/>
            <a:ext cx="4953000" cy="3000375"/>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Procedure: Using a TI-83/84 Plus Calculator to Find Areas under the Standard Normal Curve (cont.)</a:t>
            </a:r>
          </a:p>
        </p:txBody>
      </p:sp>
      <p:pic>
        <p:nvPicPr>
          <p:cNvPr id="5" name="Content Placeholder 4">
            <a:extLst>
              <a:ext uri="{FF2B5EF4-FFF2-40B4-BE49-F238E27FC236}">
                <a16:creationId xmlns:a16="http://schemas.microsoft.com/office/drawing/2014/main" id="{7D064406-70C4-4D2A-BFF7-DDB427AD56B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2040731"/>
            <a:ext cx="4953000" cy="3000375"/>
          </a:xfr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8D31577-1C7E-4AFA-92F3-E9C7C3E34CF2}"/>
                  </a:ext>
                </a:extLst>
              </p:cNvPr>
              <p:cNvSpPr txBox="1"/>
              <p:nvPr/>
            </p:nvSpPr>
            <p:spPr>
              <a:xfrm>
                <a:off x="457200" y="5029200"/>
                <a:ext cx="8229600" cy="523220"/>
              </a:xfrm>
              <a:prstGeom prst="rect">
                <a:avLst/>
              </a:prstGeom>
              <a:noFill/>
            </p:spPr>
            <p:txBody>
              <a:bodyPr wrap="square" rtlCol="0">
                <a:spAutoFit/>
              </a:bodyPr>
              <a:lstStyle/>
              <a:p>
                <a:pPr algn="ctr"/>
                <a:r>
                  <a:rPr lang="en-US" sz="2800" b="1" dirty="0" err="1">
                    <a:solidFill>
                      <a:srgbClr val="000000"/>
                    </a:solidFill>
                  </a:rPr>
                  <a:t>normalcdf</a:t>
                </a:r>
                <a:r>
                  <a:rPr lang="en-US" sz="2800" b="1" dirty="0">
                    <a:solidFill>
                      <a:srgbClr val="000000"/>
                    </a:solidFill>
                  </a:rPr>
                  <a:t>(</a:t>
                </a:r>
                <a14:m>
                  <m:oMath xmlns:m="http://schemas.openxmlformats.org/officeDocument/2006/math">
                    <m:sSub>
                      <m:sSubPr>
                        <m:ctrlPr>
                          <a:rPr lang="en-US" sz="2800" b="1" i="1" smtClean="0">
                            <a:solidFill>
                              <a:srgbClr val="000000"/>
                            </a:solidFill>
                            <a:latin typeface="Cambria Math" panose="02040503050406030204" pitchFamily="18" charset="0"/>
                          </a:rPr>
                        </m:ctrlPr>
                      </m:sSubPr>
                      <m:e>
                        <m:r>
                          <a:rPr lang="en-US" sz="2800" b="1" i="1">
                            <a:solidFill>
                              <a:srgbClr val="000000"/>
                            </a:solidFill>
                            <a:latin typeface="Cambria Math" panose="02040503050406030204" pitchFamily="18" charset="0"/>
                          </a:rPr>
                          <m:t>𝒛</m:t>
                        </m:r>
                      </m:e>
                      <m:sub>
                        <m:r>
                          <a:rPr lang="en-US" sz="2800" b="1" i="1">
                            <a:solidFill>
                              <a:srgbClr val="000000"/>
                            </a:solidFill>
                            <a:latin typeface="Cambria Math" panose="02040503050406030204" pitchFamily="18" charset="0"/>
                          </a:rPr>
                          <m:t>𝟎</m:t>
                        </m:r>
                      </m:sub>
                    </m:sSub>
                  </m:oMath>
                </a14:m>
                <a:r>
                  <a:rPr lang="en-US" sz="2800" b="1" dirty="0">
                    <a:solidFill>
                      <a:srgbClr val="000000"/>
                    </a:solidFill>
                  </a:rPr>
                  <a:t>, 1E99)</a:t>
                </a:r>
              </a:p>
            </p:txBody>
          </p:sp>
        </mc:Choice>
        <mc:Fallback>
          <p:sp>
            <p:nvSpPr>
              <p:cNvPr id="3" name="TextBox 2">
                <a:extLst>
                  <a:ext uri="{FF2B5EF4-FFF2-40B4-BE49-F238E27FC236}">
                    <a16:creationId xmlns:a16="http://schemas.microsoft.com/office/drawing/2014/main" id="{48D31577-1C7E-4AFA-92F3-E9C7C3E34CF2}"/>
                  </a:ext>
                </a:extLst>
              </p:cNvPr>
              <p:cNvSpPr txBox="1">
                <a:spLocks noRot="1" noChangeAspect="1" noMove="1" noResize="1" noEditPoints="1" noAdjustHandles="1" noChangeArrowheads="1" noChangeShapeType="1" noTextEdit="1"/>
              </p:cNvSpPr>
              <p:nvPr/>
            </p:nvSpPr>
            <p:spPr>
              <a:xfrm>
                <a:off x="457200" y="5029200"/>
                <a:ext cx="8229600" cy="523220"/>
              </a:xfrm>
              <a:prstGeom prst="rect">
                <a:avLst/>
              </a:prstGeom>
              <a:blipFill>
                <a:blip r:embed="rId4"/>
                <a:stretch>
                  <a:fillRect t="-10465" b="-32558"/>
                </a:stretch>
              </a:blipFill>
            </p:spPr>
            <p:txBody>
              <a:bodyPr/>
              <a:lstStyle/>
              <a:p>
                <a:r>
                  <a:rPr lang="en-US">
                    <a:noFill/>
                  </a:rPr>
                  <a:t> </a:t>
                </a:r>
              </a:p>
            </p:txBody>
          </p:sp>
        </mc:Fallback>
      </mc:AlternateContent>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Procedure: Using a TI-83/84 Plus Calculator to Find Areas under the Standard Normal Curve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4861522"/>
              </a:xfrm>
            </p:spPr>
            <p:txBody>
              <a:bodyPr anchor="b">
                <a:normAutofit/>
              </a:bodyPr>
              <a:lstStyle/>
              <a:p>
                <a:pPr algn="ctr"/>
                <a:r>
                  <a:rPr lang="en-US" sz="2800" b="1" dirty="0"/>
                  <a:t>normalcdf(</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𝒛</m:t>
                        </m:r>
                      </m:e>
                      <m:sub>
                        <m:r>
                          <a:rPr lang="en-US" sz="2800" b="1" i="1" smtClean="0">
                            <a:latin typeface="Cambria Math" panose="02040503050406030204" pitchFamily="18" charset="0"/>
                          </a:rPr>
                          <m:t>𝟏</m:t>
                        </m:r>
                      </m:sub>
                    </m:sSub>
                  </m:oMath>
                </a14:m>
                <a:r>
                  <a:rPr lang="en-US" sz="2800" b="1" dirty="0"/>
                  <a:t>,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𝒛</m:t>
                        </m:r>
                      </m:e>
                      <m:sub>
                        <m:r>
                          <a:rPr lang="en-US" sz="2800" b="1" i="1" smtClean="0">
                            <a:latin typeface="Cambria Math" panose="02040503050406030204" pitchFamily="18" charset="0"/>
                          </a:rPr>
                          <m:t>𝟐</m:t>
                        </m:r>
                      </m:sub>
                    </m:sSub>
                  </m:oMath>
                </a14:m>
                <a:r>
                  <a:rPr lang="en-US" sz="2800" b="1" dirty="0"/>
                  <a:t>)</a:t>
                </a:r>
              </a:p>
              <a:p>
                <a:endParaRPr sz="2800" b="1"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a:stretch>
                  <a:fillRect/>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23B6E234-F6DB-4D3A-9C41-70C0EB519E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500" y="1952625"/>
            <a:ext cx="4953000" cy="3000375"/>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Procedure: Using a TI-83/84 Plus Calculator to Find Areas under the Standard Normal Curve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4861522"/>
              </a:xfrm>
            </p:spPr>
            <p:txBody>
              <a:bodyPr anchor="b">
                <a:normAutofit/>
              </a:bodyPr>
              <a:lstStyle/>
              <a:p>
                <a:pPr algn="ctr"/>
                <a:r>
                  <a:rPr sz="2800" b="1" dirty="0"/>
                  <a:t>1−normalcdf(</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𝒛</m:t>
                        </m:r>
                      </m:e>
                      <m:sub>
                        <m:r>
                          <a:rPr lang="en-US" b="1" i="1">
                            <a:latin typeface="Cambria Math" panose="02040503050406030204" pitchFamily="18" charset="0"/>
                          </a:rPr>
                          <m:t>𝟏</m:t>
                        </m:r>
                      </m:sub>
                    </m:sSub>
                  </m:oMath>
                </a14:m>
                <a:r>
                  <a:rPr lang="en-US" b="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𝒛</m:t>
                        </m:r>
                      </m:e>
                      <m:sub>
                        <m:r>
                          <a:rPr lang="en-US" b="1" i="1">
                            <a:latin typeface="Cambria Math" panose="02040503050406030204" pitchFamily="18" charset="0"/>
                          </a:rPr>
                          <m:t>𝟐</m:t>
                        </m:r>
                      </m:sub>
                    </m:sSub>
                  </m:oMath>
                </a14:m>
                <a:r>
                  <a:rPr sz="2800" b="1" dirty="0"/>
                  <a:t>)</a:t>
                </a:r>
              </a:p>
              <a:p>
                <a:endParaRPr sz="2800" b="1"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a:stretch>
                  <a:fillRect/>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632AE1C1-A0A6-4A2E-878A-AF74E99E93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3600" y="2057400"/>
            <a:ext cx="4953000" cy="30003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6.2.1: Calculating and Graphing </a:t>
            </a:r>
            <a:br>
              <a:rPr lang="en-US" dirty="0"/>
            </a:br>
            <a:r>
              <a:rPr i="1" dirty="0"/>
              <a:t>z</a:t>
            </a:r>
            <a:r>
              <a:rPr dirty="0"/>
              <a:t>-values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Draw each of the distributions, marking a standard score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60</m:t>
                    </m:r>
                  </m:oMath>
                </a14:m>
                <a:r>
                  <a:rPr sz="2800"/>
                  <a:t> on the standard normal distribution. Remember that a negative </a:t>
                </a:r>
                <a14:m>
                  <m:oMath xmlns:m="http://schemas.openxmlformats.org/officeDocument/2006/math">
                    <m:r>
                      <a:rPr>
                        <a:latin typeface="Cambria Math" panose="02040503050406030204" pitchFamily="18" charset="0"/>
                      </a:rPr>
                      <m:t>𝑧</m:t>
                    </m:r>
                  </m:oMath>
                </a14:m>
                <a:r>
                  <a:rPr sz="2800"/>
                  <a:t>-score falls to the left of center on the curve.</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630"/>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D1905F5B-1EF6-4B2C-A271-83E510D730E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3124200"/>
            <a:ext cx="8229600" cy="25062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6.2.1: Calculating and Graphing </a:t>
            </a:r>
            <a:br>
              <a:rPr lang="en-US" dirty="0"/>
            </a:br>
            <a:r>
              <a:rPr i="1" dirty="0"/>
              <a:t>z</a:t>
            </a:r>
            <a:r>
              <a:rPr dirty="0"/>
              <a:t>-values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The distribution on the left is a normal distribution with a mean of </a:t>
                </a:r>
                <a:r>
                  <a:rPr sz="2800">
                    <a:latin typeface="Cambria Math"/>
                  </a:rPr>
                  <a:t>48</a:t>
                </a:r>
                <a:r>
                  <a:rPr sz="2800"/>
                  <a:t> and a standard deviation of </a:t>
                </a:r>
                <a:r>
                  <a:rPr sz="2800">
                    <a:latin typeface="Cambria Math"/>
                  </a:rPr>
                  <a:t>5</a:t>
                </a:r>
                <a:r>
                  <a:rPr sz="2800"/>
                  <a:t>. The distribution on the right is a standard normal distribution with a standard score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60</m:t>
                    </m:r>
                  </m:oMath>
                </a14:m>
                <a:r>
                  <a:rPr sz="2800"/>
                  <a:t> indicated.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4237</Words>
  <Application>Microsoft Office PowerPoint</Application>
  <PresentationFormat>On-screen Show (4:3)</PresentationFormat>
  <Paragraphs>393</Paragraphs>
  <Slides>79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Calibri</vt:lpstr>
      <vt:lpstr>Arial</vt:lpstr>
      <vt:lpstr>Courier New</vt:lpstr>
      <vt:lpstr>Cambria Math</vt:lpstr>
      <vt:lpstr>Office Theme</vt:lpstr>
      <vt:lpstr>Section 6.2</vt:lpstr>
      <vt:lpstr>Memory Booster:</vt:lpstr>
      <vt:lpstr>Distribution</vt:lpstr>
      <vt:lpstr>Side Note</vt:lpstr>
      <vt:lpstr>Rounding Rule</vt:lpstr>
      <vt:lpstr>Example 6.2.1: Calculating and Graphing  z-values</vt:lpstr>
      <vt:lpstr>Example 6.2.1: Calculating and Graphing  z-values (cont.)</vt:lpstr>
      <vt:lpstr>Example 6.2.1: Calculating and Graphing  z-values (cont.)</vt:lpstr>
      <vt:lpstr>Example 6.2.1: Calculating and Graphing  z-values (cont.)</vt:lpstr>
      <vt:lpstr>Example 6.2.2: Finding Area to the Left of a Positive  z-value Using a Cumulative Normal Table</vt:lpstr>
      <vt:lpstr>Example 6.2.2: Finding Area to the Left of a Positive  z-value Using a Cumulative Normal Table (cont.)</vt:lpstr>
      <vt:lpstr>Example 6.2.2: Finding Area to the Left of a Positive  z-value Using a Cumulative Normal Table (cont.)</vt:lpstr>
      <vt:lpstr>Example 6.2.2: Finding Area to the Left of a Positive  z-value Using a Cumulative Normal Table (cont.)</vt:lpstr>
      <vt:lpstr>Example 6.2.2: Finding Area to the Left of a Positive  z-value Using a Cumulative Normal Table (cont.)</vt:lpstr>
      <vt:lpstr>Example 6.2.2: Finding Area to the Left of a Positive  z-value Using a Cumulative Normal Table (cont.)</vt:lpstr>
      <vt:lpstr>Example 6.2.3: Finding Area to the Left of a Negative z-value Using a Table</vt:lpstr>
      <vt:lpstr>Example 6.2.3: Finding Area to the Left of a Negative z-value Using a Table (cont.)</vt:lpstr>
      <vt:lpstr>Example 6.2.3: Finding Area to the Left of a Negative z-value Using a Table (cont.)</vt:lpstr>
      <vt:lpstr>Example 6.2.3: Finding Area to the Left of a Negative z-value Using a Table (cont.)</vt:lpstr>
      <vt:lpstr>Memory Booster</vt:lpstr>
      <vt:lpstr>Example 6.2.4: Finding Area to the Right of a Positive z-value Using a Cumulative Normal Table</vt:lpstr>
      <vt:lpstr>Example 6.2.4: Finding Area to the Right of a Positive z-value Using a Cumulative Normal Table (cont.)</vt:lpstr>
      <vt:lpstr>Example 6.2.4: Finding Area to the Right of a Positive z-value Using a Cumulative Normal Table (cont.)</vt:lpstr>
      <vt:lpstr>Example 6.2.4: Finding Area to the Right of a Positive z-value Using a Cumulative Normal Table (cont.)</vt:lpstr>
      <vt:lpstr>Example 6.2.4: Finding Area to the Right of a Positive z-value Using a Cumulative Normal Table (cont.)</vt:lpstr>
      <vt:lpstr>Example 6.2.5: Finding Area to the Right of a Negative z-value Using a Table</vt:lpstr>
      <vt:lpstr>Example 6.2.5: Finding Area to the Right of a Negative z-value Using a Table (cont.)</vt:lpstr>
      <vt:lpstr>Example 6.2.5: Finding Area to the Right of a Negative z-value Using a Table (cont.)</vt:lpstr>
      <vt:lpstr>Example 6.2.5: Finding Area to the Right of a Negative z-value Using a Table (cont.)</vt:lpstr>
      <vt:lpstr>Example 6.2.5: Finding Area to the Right of a Negative z-value Using a Table (cont.)</vt:lpstr>
      <vt:lpstr>Example 6.2.6: Finding Area between Two  z-values Using Tables</vt:lpstr>
      <vt:lpstr>Example 6.2.6: Finding Area between Two  z-values Using Tables (cont.)</vt:lpstr>
      <vt:lpstr>Example 6.2.6: Finding Area between Two  z-values Using Tables (cont.)</vt:lpstr>
      <vt:lpstr>Example 6.2.7: Finding Area in the Tails for Two z-values</vt:lpstr>
      <vt:lpstr>Example 6.2.7: Finding Area in the Tails for Two z-values (cont.)</vt:lpstr>
      <vt:lpstr>Example 6.2.7: Finding Area in the Tails for Two z-values (cont.)</vt:lpstr>
      <vt:lpstr>Example 6.2.7: Finding Area in the Tails for Two z-values (cont.)</vt:lpstr>
      <vt:lpstr>Example 6.2.8: Finding Area in the Tails for Two z-values</vt:lpstr>
      <vt:lpstr>Example 6.2.8: Finding Area in the Tails for Two z-values (cont.)</vt:lpstr>
      <vt:lpstr>Example 6.2.8: Finding Area in the Tails for Two z-values (cont.)</vt:lpstr>
      <vt:lpstr>Procedure: Using the Cumulative Normal Distribution Tables to Find Areas under the Standard Normal Curve</vt:lpstr>
      <vt:lpstr>Procedure: Using the Cumulative Normal Distribution Tables to Find Areas under the Standard Normal Curve (cont.)</vt:lpstr>
      <vt:lpstr>Procedure: Using the Cumulative Normal Distribution Tables to Find Areas under the Standard Normal Curve (cont.)</vt:lpstr>
      <vt:lpstr>Procedure: Using the Cumulative Normal Distribution Tables to Find Areas under the Standard Normal Curve (cont.)</vt:lpstr>
      <vt:lpstr>Example 6.2.9: Interpreting Probability for the Standard Normal Distribution as an Area under the Curve</vt:lpstr>
      <vt:lpstr>Example 6.2.9: Interpreting Probability for the Standard Normal Distribution as an Area under the Curve (cont.)</vt:lpstr>
      <vt:lpstr>Example 6.2.9: Interpreting Probability for the Standard Normal Distribution as an Area under the Curve (cont.)</vt:lpstr>
      <vt:lpstr>Example 6.2.9: Interpreting Probability for the Standard Normal Distribution as an Area under the Curve (cont.)</vt:lpstr>
      <vt:lpstr>Example 6.2.10: Finding Probabilities for the Standard Normal Distribution Using Tables or a TI-83/84 Plus Calculator</vt:lpstr>
      <vt:lpstr>Example 6.2.10: Finding Probabilities for the Standard Normal Distribution Using Tables or a TI-83/84 Plus Calculator (cont.)</vt:lpstr>
      <vt:lpstr>Example 6.2.10: Finding Probabilities for the Standard Normal Distribution Using Tables or a TI-83/84 Plus Calculator (cont.)</vt:lpstr>
      <vt:lpstr>Example 6.2.10: Finding Probabilities for the Standard Normal Distribution Using Tables or a TI-83/84 Plus Calculator (cont.)</vt:lpstr>
      <vt:lpstr>Example 6.2.10: Finding Probabilities for the Standard Normal Distribution Using Tables or a TI-83/84 Plus Calculator (cont.)</vt:lpstr>
      <vt:lpstr>Technology Tip</vt:lpstr>
      <vt:lpstr>Example 6.2.10: Finding Probabilities for the Standard Normal Distribution Using Tables or a TI-83/84 Plus Calculator (cont.)</vt:lpstr>
      <vt:lpstr>Example 6.2.10: Finding Probabilities for the Standard Normal Distribution Using Tables or a TI-83/84 Plus Calculator (cont.)</vt:lpstr>
      <vt:lpstr>Example 6.2.10: Finding Probabilities for the Standard Normal Distribution Using Tables or a TI-83/84 Plus Calculator (cont.)</vt:lpstr>
      <vt:lpstr>Example 6.2.10: Finding Probabilities for the Standard Normal Distribution Using Tables or a TI-83/84 Plus Calculator (cont.)</vt:lpstr>
      <vt:lpstr>Example 6.2.10: Finding Probabilities for the Standard Normal Distribution Using Tables or a TI-83/84 Plus Calculator (cont.)</vt:lpstr>
      <vt:lpstr>Example 6.2.10: Finding Probabilities for the Standard Normal Distribution Using Tables or a TI-83/84 Plus Calculator (cont.)</vt:lpstr>
      <vt:lpstr> Example 6.2.10: Finding Probabilities for the Standard Normal Distribution Using Tables or a TI-83/84 Plus Calculator (cont.)</vt:lpstr>
      <vt:lpstr>Example 6.2.10: Finding Probabilities for the Standard Normal Distribution Using Tables or a TI-83/84 Plus Calculator (cont.)</vt:lpstr>
      <vt:lpstr>Example 6.2.10: Finding Probabilities for the Standard Normal Distribution Using Tables or a TI-83/84 Plus Calculator (cont.)</vt:lpstr>
      <vt:lpstr>Example 6.2.10: Finding Probabilities for the Standard Normal Distribution Using Tables or a TI-83/84 Plus Calculator (cont.)</vt:lpstr>
      <vt:lpstr>Example 6.2.10: Finding Probabilities for the Standard Normal Distribution Using Tables or a TI-83/84 Plus Calculator (cont.)</vt:lpstr>
      <vt:lpstr>Example 6.2.10: Finding Probabilities for the Standard Normal Distribution Using Tables or a TI-83/84 Plus Calculator (cont.)</vt:lpstr>
      <vt:lpstr> Example 6.2.10: Finding Probabilities for the Standard Normal Distribution Using Tables or a TI-83/84 Plus Calculator (cont.)</vt:lpstr>
      <vt:lpstr>Example 6.2.10: Finding Probabilities for the Standard Normal Distribution Using Tables or a TI-83/84 Plus Calculator (cont.)</vt:lpstr>
      <vt:lpstr> Example 6.2.10: Finding Probabilities for the Standard Normal Distribution Using Tables or a TI-83/84 Plus Calculator (cont.)</vt:lpstr>
      <vt:lpstr> Example 6.2.10: Finding Probabilities for the Standard Normal Distribution Using Tables or a TI-83/84 Plus Calculator (cont.)</vt:lpstr>
      <vt:lpstr> Example 6.2.10: Finding Probabilities for the Standard Normal Distribution Using Tables or a TI-83/84 Plus Calculator (cont.)</vt:lpstr>
      <vt:lpstr> Example 6.2.10: Finding Probabilities for the Standard Normal Distribution Using Tables or a TI-83/84 Plus Calculator (cont.)</vt:lpstr>
      <vt:lpstr> Example 6.2.10: Finding Probabilities for the Standard Normal Distribution Using Tables or a TI-83/84 Plus Calculator (cont.)</vt:lpstr>
      <vt:lpstr> Example 6.2.10: Finding Probabilities for the Standard Normal Distribution Using Tables or a TI-83/84 Plus Calculator (cont.)</vt:lpstr>
      <vt:lpstr> Example 6.2.10: Finding Probabilities for the Standard Normal Distribution Using Tables or a TI-83/84 Plus Calculator (cont.)</vt:lpstr>
      <vt:lpstr>Procedure: Using a TI-83/84 Plus Calculator to Find Areas under the Standard Normal Curve</vt:lpstr>
      <vt:lpstr>Procedure: Using a TI-83/84 Plus Calculator to Find Areas under the Standard Normal Curve (cont.)</vt:lpstr>
      <vt:lpstr>Procedure: Using a TI-83/84 Plus Calculator to Find Areas under the Standard Normal Curve (cont.)</vt:lpstr>
      <vt:lpstr>Procedure: Using a TI-83/84 Plus Calculator to Find Areas under the Standard Normal Curve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147</cp:revision>
  <dcterms:created xsi:type="dcterms:W3CDTF">2013-04-26T14:43:13Z</dcterms:created>
  <dcterms:modified xsi:type="dcterms:W3CDTF">2020-06-02T13:02:56Z</dcterms:modified>
</cp:coreProperties>
</file>