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4"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3"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Finding Probability Using a Normal Distribution</a:t>
            </a:r>
          </a:p>
        </p:txBody>
      </p:sp>
      <p:sp>
        <p:nvSpPr>
          <p:cNvPr id="3" name="Title 2"/>
          <p:cNvSpPr>
            <a:spLocks noGrp="1"/>
          </p:cNvSpPr>
          <p:nvPr>
            <p:ph type="title"/>
          </p:nvPr>
        </p:nvSpPr>
        <p:spPr/>
        <p:txBody>
          <a:bodyPr/>
          <a:lstStyle/>
          <a:p>
            <a:r>
              <a:t>Section 6.3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6.3.2: Finding the Probability that a Normal Distributed Random Variable Will Be Greater Than a Given Value</a:t>
            </a:r>
          </a:p>
        </p:txBody>
      </p:sp>
      <p:sp>
        <p:nvSpPr>
          <p:cNvPr id="3" name="Text Placeholder 2"/>
          <p:cNvSpPr>
            <a:spLocks noGrp="1"/>
          </p:cNvSpPr>
          <p:nvPr>
            <p:ph type="body" sz="quarter" idx="10"/>
          </p:nvPr>
        </p:nvSpPr>
        <p:spPr/>
        <p:txBody>
          <a:bodyPr>
            <a:normAutofit lnSpcReduction="10000"/>
          </a:bodyPr>
          <a:lstStyle/>
          <a:p>
            <a:r>
              <a:rPr sz="2800"/>
              <a:t>Disney World is a dream for lots of children around the world. Full days of talking with live characters from the movies, wearing funny hats with ears, and riding rides of all types will wear out even the heartiest of souls at the end of the day. However, not everyone gets to ride every attraction. There are height restrictions on some of the rides. For instance, guests must be at least </a:t>
            </a:r>
            <a:r>
              <a:rPr sz="2800">
                <a:latin typeface="Cambria Math"/>
              </a:rPr>
              <a:t>40</a:t>
            </a:r>
            <a:r>
              <a:rPr sz="2800"/>
              <a:t> inches tall to ride Splash Mountain. If heights for </a:t>
            </a:r>
            <a:r>
              <a:rPr sz="2800">
                <a:latin typeface="Cambria Math"/>
              </a:rPr>
              <a:t>6</a:t>
            </a:r>
            <a:r>
              <a:rPr sz="2800"/>
              <a:t> year-olds are normally distributed with a mean of </a:t>
            </a:r>
            <a:r>
              <a:rPr sz="2800">
                <a:latin typeface="Cambria Math"/>
              </a:rPr>
              <a:t>3</a:t>
            </a:r>
            <a:r>
              <a:rPr sz="2800"/>
              <a:t> ft </a:t>
            </a:r>
            <a:r>
              <a:rPr sz="2800">
                <a:latin typeface="Cambria Math"/>
              </a:rPr>
              <a:t>9</a:t>
            </a:r>
            <a:r>
              <a:rPr sz="2800"/>
              <a:t> inches and a standard deviation of </a:t>
            </a:r>
            <a:r>
              <a:rPr sz="2800">
                <a:latin typeface="Cambria Math"/>
              </a:rPr>
              <a:t>2</a:t>
            </a:r>
            <a:r>
              <a:rPr sz="2800"/>
              <a:t> inches, what percentage of </a:t>
            </a:r>
            <a:r>
              <a:rPr sz="2800">
                <a:latin typeface="Cambria Math"/>
              </a:rPr>
              <a:t>6</a:t>
            </a:r>
            <a:r>
              <a:rPr sz="2800"/>
              <a:t>-year-olds are allowed to ride Splash Mountain?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lang="en-US" sz="2800" b="1" dirty="0"/>
                  <a:t>Solution</a:t>
                </a:r>
              </a:p>
              <a:p>
                <a:r>
                  <a:rPr lang="en-US" sz="2800" dirty="0"/>
                  <a:t>Note we are told that heights are normally distributed and can, therefore, use the normal distribution to answer the question. Since the height restriction is given in inches, we will first convert the mean into inches.</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𝜇</m:t>
                      </m:r>
                      <m:r>
                        <a:rPr lang="en-US">
                          <a:latin typeface="Cambria Math" panose="02040503050406030204" pitchFamily="18" charset="0"/>
                        </a:rPr>
                        <m:t>=3</m:t>
                      </m:r>
                      <m:r>
                        <m:rPr>
                          <m:nor/>
                        </m:rPr>
                        <a:rPr lang="en-US"/>
                        <m:t> </m:t>
                      </m:r>
                      <m:r>
                        <m:rPr>
                          <m:sty m:val="p"/>
                        </m:rPr>
                        <a:rPr lang="en-US">
                          <a:latin typeface="Cambria Math" panose="02040503050406030204" pitchFamily="18" charset="0"/>
                        </a:rPr>
                        <m:t>ft</m:t>
                      </m:r>
                      <m:r>
                        <a:rPr lang="en-US" b="0" i="0" smtClean="0">
                          <a:latin typeface="Cambria Math" panose="02040503050406030204" pitchFamily="18" charset="0"/>
                        </a:rPr>
                        <m:t> </m:t>
                      </m:r>
                      <m:r>
                        <a:rPr lang="en-US">
                          <a:latin typeface="Cambria Math" panose="02040503050406030204" pitchFamily="18" charset="0"/>
                        </a:rPr>
                        <m:t>9</m:t>
                      </m:r>
                      <m:r>
                        <m:rPr>
                          <m:nor/>
                        </m:rPr>
                        <a:rPr lang="en-US"/>
                        <m:t> </m:t>
                      </m:r>
                      <m:r>
                        <m:rPr>
                          <m:sty m:val="p"/>
                        </m:rPr>
                        <a:rPr lang="en-US">
                          <a:latin typeface="Cambria Math" panose="02040503050406030204" pitchFamily="18" charset="0"/>
                        </a:rPr>
                        <m:t>in</m:t>
                      </m:r>
                      <m:r>
                        <a:rPr lang="en-US">
                          <a:latin typeface="Cambria Math" panose="02040503050406030204" pitchFamily="18" charset="0"/>
                        </a:rPr>
                        <m:t>.=45</m:t>
                      </m:r>
                      <m:r>
                        <m:rPr>
                          <m:nor/>
                        </m:rPr>
                        <a:rPr lang="en-US"/>
                        <m:t> </m:t>
                      </m:r>
                      <m:r>
                        <m:rPr>
                          <m:sty m:val="p"/>
                        </m:rPr>
                        <a:rPr lang="en-US">
                          <a:latin typeface="Cambria Math" panose="02040503050406030204" pitchFamily="18" charset="0"/>
                        </a:rPr>
                        <m:t>in</m:t>
                      </m:r>
                      <m:r>
                        <a:rPr lang="en-US">
                          <a:latin typeface="Cambria Math" panose="02040503050406030204" pitchFamily="18" charset="0"/>
                        </a:rPr>
                        <m:t>.</m:t>
                      </m:r>
                    </m:oMath>
                  </m:oMathPara>
                </a14:m>
                <a:endParaRPr lang="en-US" sz="2800" dirty="0"/>
              </a:p>
              <a:p>
                <a:pPr>
                  <a:defRPr sz="2800"/>
                </a:pPr>
                <a:r>
                  <a:rPr lang="en-US" sz="2800" dirty="0"/>
                  <a:t>Draw a normal curve with a mean of </a:t>
                </a:r>
                <a:r>
                  <a:rPr lang="en-US" sz="2800" dirty="0">
                    <a:latin typeface="Cambria Math"/>
                  </a:rPr>
                  <a:t>45</a:t>
                </a:r>
                <a:r>
                  <a:rPr lang="en-US" sz="2800" dirty="0"/>
                  <a:t> and standard deviation of </a:t>
                </a:r>
                <a:r>
                  <a:rPr lang="en-US" sz="2800" dirty="0">
                    <a:latin typeface="Cambria Math"/>
                  </a:rPr>
                  <a:t>2</a:t>
                </a:r>
                <a:r>
                  <a:rPr lang="en-US" sz="2800" dirty="0"/>
                  <a:t> to represent the distribution of the heights of </a:t>
                </a:r>
                <a:r>
                  <a:rPr lang="en-US" sz="2800" dirty="0">
                    <a:latin typeface="Cambria Math"/>
                  </a:rPr>
                  <a:t>6</a:t>
                </a:r>
                <a:r>
                  <a:rPr lang="en-US" sz="2800" dirty="0"/>
                  <a:t> year-olds. Denote </a:t>
                </a:r>
                <a:r>
                  <a:rPr lang="en-US" sz="2800" dirty="0">
                    <a:latin typeface="Cambria Math"/>
                  </a:rPr>
                  <a:t>40</a:t>
                </a:r>
                <a:r>
                  <a:rPr lang="en-US" sz="2800" dirty="0"/>
                  <a:t> inches on the </a:t>
                </a:r>
                <a14:m>
                  <m:oMath xmlns:m="http://schemas.openxmlformats.org/officeDocument/2006/math">
                    <m:r>
                      <a:rPr lang="en-US">
                        <a:latin typeface="Cambria Math" panose="02040503050406030204" pitchFamily="18" charset="0"/>
                      </a:rPr>
                      <m:t>𝑥</m:t>
                    </m:r>
                  </m:oMath>
                </a14:m>
                <a:r>
                  <a:rPr lang="en-US" sz="2800" dirty="0"/>
                  <a:t>-axis as well to indicate the height restriction for Splash Mountain. Because this is a lower limit for heights, we are interested in finding the probability that a </a:t>
                </a:r>
                <a:r>
                  <a:rPr lang="en-US" sz="2800" dirty="0">
                    <a:latin typeface="Cambria Math"/>
                  </a:rPr>
                  <a:t>6</a:t>
                </a:r>
                <a:r>
                  <a:rPr lang="en-US" sz="2800" dirty="0"/>
                  <a:t> year-old's height </a:t>
                </a:r>
                <a14:m>
                  <m:oMath xmlns:m="http://schemas.openxmlformats.org/officeDocument/2006/math">
                    <m:r>
                      <a:rPr lang="en-US">
                        <a:latin typeface="Cambria Math" panose="02040503050406030204" pitchFamily="18" charset="0"/>
                      </a:rPr>
                      <m:t>𝑋</m:t>
                    </m:r>
                  </m:oMath>
                </a14:m>
                <a:r>
                  <a:rPr lang="en-US" sz="2800" dirty="0"/>
                  <a:t> is more than </a:t>
                </a:r>
                <a:r>
                  <a:rPr lang="en-US" sz="2800" dirty="0">
                    <a:latin typeface="Cambria Math"/>
                  </a:rPr>
                  <a:t>40</a:t>
                </a:r>
                <a:r>
                  <a:rPr lang="en-US" sz="2800" dirty="0"/>
                  <a:t> inches, written mathematically as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𝑋</m:t>
                        </m:r>
                        <m:r>
                          <a:rPr lang="ar-AE">
                            <a:latin typeface="Cambria Math" panose="02040503050406030204" pitchFamily="18" charset="0"/>
                          </a:rPr>
                          <m:t>&gt;</m:t>
                        </m:r>
                        <m:r>
                          <a:rPr lang="ar-AE">
                            <a:latin typeface="Cambria Math" panose="02040503050406030204" pitchFamily="18" charset="0"/>
                          </a:rPr>
                          <m:t>40</m:t>
                        </m:r>
                      </m:e>
                    </m:d>
                  </m:oMath>
                </a14:m>
                <a:r>
                  <a:rPr lang="ar-AE" sz="2800" dirty="0"/>
                  <a:t>. </a:t>
                </a:r>
                <a:r>
                  <a:rPr lang="en-US" sz="2800" dirty="0"/>
                  <a:t>Therefore, we shade the area to the right of </a:t>
                </a:r>
                <a:r>
                  <a:rPr lang="en-US" sz="2800" dirty="0">
                    <a:latin typeface="Cambria Math"/>
                  </a:rPr>
                  <a:t>40</a:t>
                </a:r>
                <a:r>
                  <a:rPr lang="en-US" sz="2800" dirty="0"/>
                  <a:t> on the curve.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85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p:pic>
        <p:nvPicPr>
          <p:cNvPr id="5" name="Content Placeholder 4">
            <a:extLst>
              <a:ext uri="{FF2B5EF4-FFF2-40B4-BE49-F238E27FC236}">
                <a16:creationId xmlns:a16="http://schemas.microsoft.com/office/drawing/2014/main" id="{E8AEF43A-CEEC-43F3-814B-89152914265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300" y="1029287"/>
            <a:ext cx="4953000" cy="3095625"/>
          </a:xfrm>
        </p:spPr>
      </p:pic>
      <p:sp>
        <p:nvSpPr>
          <p:cNvPr id="3" name="TextBox 2">
            <a:extLst>
              <a:ext uri="{FF2B5EF4-FFF2-40B4-BE49-F238E27FC236}">
                <a16:creationId xmlns:a16="http://schemas.microsoft.com/office/drawing/2014/main" id="{7B273C5E-440B-46C1-8404-E641F197A824}"/>
              </a:ext>
            </a:extLst>
          </p:cNvPr>
          <p:cNvSpPr txBox="1"/>
          <p:nvPr/>
        </p:nvSpPr>
        <p:spPr>
          <a:xfrm>
            <a:off x="457200" y="4169994"/>
            <a:ext cx="8077200" cy="1815882"/>
          </a:xfrm>
          <a:prstGeom prst="rect">
            <a:avLst/>
          </a:prstGeom>
          <a:noFill/>
        </p:spPr>
        <p:txBody>
          <a:bodyPr wrap="square" rtlCol="0">
            <a:spAutoFit/>
          </a:bodyPr>
          <a:lstStyle/>
          <a:p>
            <a:r>
              <a:rPr lang="en-US" sz="2800" dirty="0"/>
              <a:t>Notice that the area shaded is more than half of the area under the curve, so we can expect the value we find to be larger than </a:t>
            </a:r>
            <a:r>
              <a:rPr lang="en-US" sz="2800" dirty="0">
                <a:latin typeface="Cambria Math"/>
              </a:rPr>
              <a:t>0.5</a:t>
            </a:r>
            <a:r>
              <a:rPr lang="en-US" sz="2800" dirty="0"/>
              <a:t>. Now, using either tables or available technology find the value of the shaded area.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r>
                  <a:rPr sz="2800" dirty="0"/>
                  <a:t>In order to use the cumulative probability tables, we need to convert </a:t>
                </a:r>
                <a:r>
                  <a:rPr sz="2800" dirty="0">
                    <a:latin typeface="Cambria Math"/>
                  </a:rPr>
                  <a:t>40</a:t>
                </a:r>
                <a:r>
                  <a:rPr sz="2800" dirty="0"/>
                  <a:t> to a standard score first.</a:t>
                </a:r>
              </a:p>
              <a:p>
                <a:pPr algn="ctr"/>
                <a:r>
                  <a:rPr dirty="0"/>
                  <a:t>​</a:t>
                </a:r>
                <a:endParaRPr lang="en-US" dirty="0"/>
              </a:p>
              <a:p>
                <a:pPr algn="ctr"/>
                <a:endParaRPr lang="en-US" dirty="0"/>
              </a:p>
              <a:p>
                <a:pPr algn="ctr"/>
                <a:endParaRPr dirty="0"/>
              </a:p>
              <a:p>
                <a:pPr algn="l">
                  <a:defRPr sz="2800"/>
                </a:pPr>
                <a:r>
                  <a:rPr sz="2800" dirty="0"/>
                  <a:t>Because we need the area to the right, we can look up the negative of the </a:t>
                </a:r>
                <a14:m>
                  <m:oMath xmlns:m="http://schemas.openxmlformats.org/officeDocument/2006/math">
                    <m:r>
                      <a:rPr>
                        <a:latin typeface="Cambria Math" panose="02040503050406030204" pitchFamily="18" charset="0"/>
                      </a:rPr>
                      <m:t>𝑧</m:t>
                    </m:r>
                  </m:oMath>
                </a14:m>
                <a:r>
                  <a:rPr sz="2800" dirty="0"/>
                  <a:t>-value we calculated. Looking up </a:t>
                </a:r>
                <a:r>
                  <a:rPr sz="2800" dirty="0">
                    <a:latin typeface="Cambria Math"/>
                  </a:rPr>
                  <a:t>2.5</a:t>
                </a:r>
                <a:r>
                  <a:rPr sz="2800" dirty="0"/>
                  <a:t> in the cumulative normal table we see that the shaded region has an area of approximately </a:t>
                </a:r>
                <a:r>
                  <a:rPr sz="2800" dirty="0">
                    <a:latin typeface="Cambria Math"/>
                  </a:rPr>
                  <a:t>0.9938</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096395392"/>
                  </p:ext>
                </p:extLst>
              </p:nvPr>
            </p:nvGraphicFramePr>
            <p:xfrm>
              <a:off x="3657600" y="2362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14400">
                    <a:tc>
                      <a:txBody>
                        <a:bodyPr/>
                        <a:lstStyle/>
                        <a:p>
                          <a:pPr algn="l">
                            <a:defRPr sz="1600"/>
                          </a:pPr>
                          <a:r>
                            <a:rPr sz="2800" dirty="0"/>
                            <a:t>​</a:t>
                          </a:r>
                          <a14:m>
                            <m:oMath xmlns:m="http://schemas.openxmlformats.org/officeDocument/2006/math">
                              <m:r>
                                <a:rPr sz="2800">
                                  <a:latin typeface="Cambria Math"/>
                                </a:rPr>
                                <m:t>𝑧</m:t>
                              </m:r>
                              <m:r>
                                <a:rPr sz="2800">
                                  <a:latin typeface="Cambria Math"/>
                                </a:rPr>
                                <m:t>=</m:t>
                              </m:r>
                              <m:f>
                                <m:fPr>
                                  <m:ctrlPr>
                                    <a:rPr sz="2800" i="1">
                                      <a:latin typeface="Cambria Math" panose="02040503050406030204" pitchFamily="18" charset="0"/>
                                    </a:rPr>
                                  </m:ctrlPr>
                                </m:fPr>
                                <m:num>
                                  <m:r>
                                    <a:rPr sz="2800">
                                      <a:latin typeface="Cambria Math"/>
                                    </a:rPr>
                                    <m:t>𝑥</m:t>
                                  </m:r>
                                  <m:r>
                                    <a:rPr sz="2800">
                                      <a:latin typeface="Cambria Math"/>
                                    </a:rPr>
                                    <m:t>−</m:t>
                                  </m:r>
                                  <m:r>
                                    <a:rPr sz="2800">
                                      <a:latin typeface="Cambria Math"/>
                                    </a:rPr>
                                    <m:t>𝜇</m:t>
                                  </m:r>
                                </m:num>
                                <m:den>
                                  <m:r>
                                    <a:rPr sz="2800">
                                      <a:latin typeface="Cambria Math"/>
                                    </a:rPr>
                                    <m:t>𝜎</m:t>
                                  </m:r>
                                </m:den>
                              </m:f>
                            </m:oMath>
                          </a14:m>
                          <a:endParaRPr sz="2800" dirty="0"/>
                        </a:p>
                      </a:txBody>
                      <a:tcPr marL="36576" marR="36576" marT="36576" marB="36576" anchor="ct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pPr algn="l">
                            <a:defRPr sz="1600"/>
                          </a:pPr>
                          <a:r>
                            <a:rPr sz="2800" dirty="0"/>
                            <a:t>​</a:t>
                          </a:r>
                          <a14:m>
                            <m:oMath xmlns:m="http://schemas.openxmlformats.org/officeDocument/2006/math">
                              <m:r>
                                <a:rPr sz="2800">
                                  <a:latin typeface="Cambria Math"/>
                                </a:rPr>
                                <m:t>𝑧</m:t>
                              </m:r>
                              <m:r>
                                <a:rPr sz="2800">
                                  <a:latin typeface="Cambria Math"/>
                                </a:rPr>
                                <m:t>=</m:t>
                              </m:r>
                              <m:f>
                                <m:fPr>
                                  <m:ctrlPr>
                                    <a:rPr sz="2800" i="1">
                                      <a:latin typeface="Cambria Math" panose="02040503050406030204" pitchFamily="18" charset="0"/>
                                    </a:rPr>
                                  </m:ctrlPr>
                                </m:fPr>
                                <m:num>
                                  <m:r>
                                    <a:rPr sz="2800">
                                      <a:latin typeface="Cambria Math"/>
                                    </a:rPr>
                                    <m:t>40</m:t>
                                  </m:r>
                                  <m:r>
                                    <a:rPr sz="2800">
                                      <a:latin typeface="Cambria Math"/>
                                    </a:rPr>
                                    <m:t>−</m:t>
                                  </m:r>
                                  <m:r>
                                    <a:rPr sz="2800">
                                      <a:latin typeface="Cambria Math"/>
                                    </a:rPr>
                                    <m:t>45</m:t>
                                  </m:r>
                                </m:num>
                                <m:den>
                                  <m:r>
                                    <a:rPr sz="2800">
                                      <a:latin typeface="Cambria Math"/>
                                    </a:rPr>
                                    <m:t>2</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m:t>
                              </m:r>
                              <m:r>
                                <a:rPr sz="2800">
                                  <a:latin typeface="Cambria Math"/>
                                </a:rPr>
                                <m:t>5</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96395392"/>
                  </p:ext>
                </p:extLst>
              </p:nvPr>
            </p:nvGraphicFramePr>
            <p:xfrm>
              <a:off x="3657600" y="2362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14400">
                    <a:tc>
                      <a:txBody>
                        <a:bodyPr/>
                        <a:lstStyle/>
                        <a:p>
                          <a:endParaRPr lang="en-US"/>
                        </a:p>
                      </a:txBody>
                      <a:tcPr marL="36576" marR="36576" marT="36576" marB="36576" anchor="ctr">
                        <a:blipFill>
                          <a:blip r:embed="rId3"/>
                          <a:stretch>
                            <a:fillRect r="-100000" b="-99338"/>
                          </a:stretch>
                        </a:blipFill>
                      </a:tcP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endParaRPr lang="en-US"/>
                        </a:p>
                      </a:txBody>
                      <a:tcPr marL="36576" marR="36576" marT="36576" marB="36576" anchor="ctr">
                        <a:blipFill>
                          <a:blip r:embed="rId3"/>
                          <a:stretch>
                            <a:fillRect t="-100667" r="-100000"/>
                          </a:stretch>
                        </a:blipFill>
                      </a:tcPr>
                    </a:tc>
                    <a:tc>
                      <a:txBody>
                        <a:bodyPr/>
                        <a:lstStyle/>
                        <a:p>
                          <a:endParaRPr lang="en-US"/>
                        </a:p>
                      </a:txBody>
                      <a:tcPr marL="36576" marR="36576" marT="36576" marB="36576" anchor="ctr">
                        <a:blipFill>
                          <a:blip r:embed="rId3"/>
                          <a:stretch>
                            <a:fillRect l="-100000" t="-1006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r>
                  <a:rPr sz="2800"/>
                  <a:t>Under the </a:t>
                </a:r>
                <a:r>
                  <a:rPr sz="2800" b="1"/>
                  <a:t>DISTR</a:t>
                </a:r>
                <a:r>
                  <a:rPr sz="2800"/>
                  <a:t> menu, choose option </a:t>
                </a:r>
                <a:r>
                  <a:rPr sz="2800" b="1"/>
                  <a:t>normalcdf</a:t>
                </a:r>
                <a:r>
                  <a:rPr sz="2800"/>
                  <a:t> and enter the following statistics for </a:t>
                </a:r>
                <a:r>
                  <a:rPr sz="2800" b="1"/>
                  <a:t>normalcdf(lower bound, upper bound, μ, σ)</a:t>
                </a:r>
                <a:r>
                  <a:rPr sz="2800"/>
                  <a:t>.</a:t>
                </a:r>
              </a:p>
              <a:p>
                <a:r>
                  <a:rPr sz="2800"/>
                  <a:t>lower bound: </a:t>
                </a:r>
                <a:r>
                  <a:rPr sz="2800">
                    <a:latin typeface="Cambria Math"/>
                  </a:rPr>
                  <a:t>40</a:t>
                </a:r>
              </a:p>
              <a:p>
                <a:pPr>
                  <a:defRPr sz="2800"/>
                </a:pPr>
                <a:r>
                  <a:rPr sz="2800"/>
                  <a:t>upper bound: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=45</m:t>
                      </m:r>
                    </m:oMath>
                  </m:oMathPara>
                </a14:m>
                <a:endParaRPr sz="280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=2</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p:pic>
        <p:nvPicPr>
          <p:cNvPr id="5" name="Content Placeholder 4">
            <a:extLst>
              <a:ext uri="{FF2B5EF4-FFF2-40B4-BE49-F238E27FC236}">
                <a16:creationId xmlns:a16="http://schemas.microsoft.com/office/drawing/2014/main" id="{8BE0ADFF-4441-4443-9034-88ADF1A1AFC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6.3.2: Finding the Probability that a Normal Distributed Random Variable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As shown in the margin screenshot, the calculator returns a value of approximately </a:t>
                </a:r>
                <a:r>
                  <a:rPr sz="2800">
                    <a:latin typeface="Cambria Math"/>
                  </a:rPr>
                  <a:t>0.9938</a:t>
                </a:r>
                <a:r>
                  <a:rPr sz="2800"/>
                  <a:t> rounded to four decimal places.</a:t>
                </a:r>
              </a:p>
              <a:p>
                <a:pPr>
                  <a:defRPr sz="2800"/>
                </a:pPr>
                <a:r>
                  <a:rPr sz="2800"/>
                  <a:t>Thus, the probability of a </a:t>
                </a:r>
                <a:r>
                  <a:rPr sz="2800">
                    <a:latin typeface="Cambria Math"/>
                  </a:rPr>
                  <a:t>6</a:t>
                </a:r>
                <a:r>
                  <a:rPr sz="2800"/>
                  <a:t> year-old having a height of at least </a:t>
                </a:r>
                <a:r>
                  <a:rPr sz="2800">
                    <a:latin typeface="Cambria Math"/>
                  </a:rPr>
                  <a:t>40</a:t>
                </a:r>
                <a:r>
                  <a:rPr sz="2800"/>
                  <a:t> inches is approximately </a:t>
                </a:r>
                <a:r>
                  <a:rPr sz="2800">
                    <a:latin typeface="Cambria Math"/>
                  </a:rPr>
                  <a:t>0.993790</a:t>
                </a:r>
                <a:r>
                  <a:rPr sz="2800"/>
                  <a:t> using either method of calculation. We can also interpret this to mean that </a:t>
                </a:r>
                <a14:m>
                  <m:oMath xmlns:m="http://schemas.openxmlformats.org/officeDocument/2006/math">
                    <m:r>
                      <a:rPr>
                        <a:latin typeface="Cambria Math" panose="02040503050406030204" pitchFamily="18" charset="0"/>
                      </a:rPr>
                      <m:t>99.38%</m:t>
                    </m:r>
                  </m:oMath>
                </a14:m>
                <a:r>
                  <a:rPr sz="2800"/>
                  <a:t> of </a:t>
                </a:r>
                <a:r>
                  <a:rPr sz="2800">
                    <a:latin typeface="Cambria Math"/>
                  </a:rPr>
                  <a:t>6</a:t>
                </a:r>
                <a:r>
                  <a:rPr sz="2800"/>
                  <a:t> year olds have a height of at least </a:t>
                </a:r>
                <a:r>
                  <a:rPr sz="2800">
                    <a:latin typeface="Cambria Math"/>
                  </a:rPr>
                  <a:t>40</a:t>
                </a:r>
                <a:r>
                  <a:rPr sz="2800"/>
                  <a:t> inches. Therefore, only a small percentage of </a:t>
                </a:r>
                <a:r>
                  <a:rPr sz="2800">
                    <a:latin typeface="Cambria Math"/>
                  </a:rPr>
                  <a:t>6</a:t>
                </a:r>
                <a:r>
                  <a:rPr sz="2800"/>
                  <a:t> year-olds (less than </a:t>
                </a:r>
                <a14:m>
                  <m:oMath xmlns:m="http://schemas.openxmlformats.org/officeDocument/2006/math">
                    <m:r>
                      <a:rPr>
                        <a:latin typeface="Cambria Math" panose="02040503050406030204" pitchFamily="18" charset="0"/>
                      </a:rPr>
                      <m:t>1%</m:t>
                    </m:r>
                  </m:oMath>
                </a14:m>
                <a:r>
                  <a:rPr sz="2800"/>
                  <a:t>) are excluded from riding Splash Mountain.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dirty="0"/>
              <a:t>Example 6.3.3: Finding the Probability that a Normally Distributed Random Variable Will Be between Two Given Values Or in the Tails Defined by Two Given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a:t>As adults, our body temperatures are normally distributed with a mean of </a:t>
                </a:r>
                <a14:m>
                  <m:oMath xmlns:m="http://schemas.openxmlformats.org/officeDocument/2006/math">
                    <m:r>
                      <a:rPr>
                        <a:latin typeface="Cambria Math" panose="02040503050406030204" pitchFamily="18" charset="0"/>
                      </a:rPr>
                      <m:t>98</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a:t> and a standard deviation of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73</m:t>
                    </m:r>
                    <m:r>
                      <a:rPr>
                        <a:latin typeface="Cambria Math" panose="02040503050406030204" pitchFamily="18" charset="0"/>
                      </a:rPr>
                      <m:t>℉</m:t>
                    </m:r>
                  </m:oMath>
                </a14:m>
                <a:r>
                  <a:rPr sz="2800"/>
                  <a:t>. Sometimes our bodies increase in temperature and we say we have a fever. Other times our body temperatures might drop to a place of hypothermia. Extreme fluctuations in either direction might be signals that we need to seek medical help. With this in mind, answer the following questions.</a:t>
                </a:r>
              </a:p>
              <a:p>
                <a:pPr marL="514350" indent="-514350">
                  <a:buFont typeface="+mj-lt"/>
                  <a:buAutoNum type="alphaLcPeriod"/>
                  <a:defRPr sz="2800"/>
                </a:pPr>
                <a:r>
                  <a:t>​</a:t>
                </a:r>
                <a:r>
                  <a:rPr sz="2800"/>
                  <a:t>What percentage of healthy adults have a body temperature which is between </a:t>
                </a:r>
                <a14:m>
                  <m:oMath xmlns:m="http://schemas.openxmlformats.org/officeDocument/2006/math">
                    <m:r>
                      <a:rPr>
                        <a:latin typeface="Cambria Math" panose="02040503050406030204" pitchFamily="18" charset="0"/>
                      </a:rPr>
                      <m:t>98</m:t>
                    </m:r>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99</m:t>
                    </m:r>
                    <m:r>
                      <a:rPr>
                        <a:latin typeface="Cambria Math" panose="02040503050406030204" pitchFamily="18" charset="0"/>
                      </a:rPr>
                      <m:t>℉</m:t>
                    </m:r>
                  </m:oMath>
                </a14:m>
                <a:r>
                  <a:rPr sz="2800"/>
                  <a:t>?</a:t>
                </a:r>
              </a:p>
              <a:p>
                <a:pPr marL="514350" indent="-514350">
                  <a:buFont typeface="+mj-lt"/>
                  <a:buAutoNum type="alphaLcPeriod" startAt="2"/>
                  <a:defRPr sz="2800"/>
                </a:pPr>
                <a:r>
                  <a:t>​</a:t>
                </a:r>
                <a:r>
                  <a:rPr sz="2800"/>
                  <a:t>What percentage of healthy adults typically have either a consistently high body temperature of more than </a:t>
                </a:r>
                <a14:m>
                  <m:oMath xmlns:m="http://schemas.openxmlformats.org/officeDocument/2006/math">
                    <m:r>
                      <a:rPr>
                        <a:latin typeface="Cambria Math" panose="02040503050406030204" pitchFamily="18" charset="0"/>
                      </a:rPr>
                      <m:t>100</m:t>
                    </m:r>
                    <m:r>
                      <a:rPr>
                        <a:latin typeface="Cambria Math" panose="02040503050406030204" pitchFamily="18" charset="0"/>
                      </a:rPr>
                      <m:t>℉</m:t>
                    </m:r>
                  </m:oMath>
                </a14:m>
                <a:r>
                  <a:rPr sz="2800"/>
                  <a:t> or a consistently low temperature of less than </a:t>
                </a:r>
                <a14:m>
                  <m:oMath xmlns:m="http://schemas.openxmlformats.org/officeDocument/2006/math">
                    <m:r>
                      <a:rPr>
                        <a:latin typeface="Cambria Math" panose="02040503050406030204" pitchFamily="18" charset="0"/>
                      </a:rPr>
                      <m:t>97</m:t>
                    </m:r>
                    <m:r>
                      <a:rPr>
                        <a:latin typeface="Cambria Math" panose="02040503050406030204" pitchFamily="18" charset="0"/>
                      </a:rPr>
                      <m:t>℉</m:t>
                    </m:r>
                  </m:oMath>
                </a14:m>
                <a:r>
                  <a:rPr sz="2800"/>
                  <a:t>?</a:t>
                </a:r>
              </a:p>
              <a:p>
                <a:pPr marL="514350" indent="-514350">
                  <a:buFont typeface="+mj-lt"/>
                  <a:buAutoNum type="alphaLcPeriod" startAt="3"/>
                  <a:defRPr sz="2800"/>
                </a:pPr>
                <a:r>
                  <a:t>​</a:t>
                </a:r>
                <a:r>
                  <a:rPr sz="2800"/>
                  <a:t>What is the probability of a healthy adult having a body temperature that differs from the population mean by more than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630"/>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drawing a normal curve with a mean of </a:t>
                </a:r>
                <a:r>
                  <a:rPr sz="2800" dirty="0">
                    <a:latin typeface="Cambria Math"/>
                  </a:rPr>
                  <a:t>98.6</a:t>
                </a:r>
                <a:r>
                  <a:rPr sz="2800" dirty="0"/>
                  <a:t> and standard deviation </a:t>
                </a:r>
                <a:r>
                  <a:rPr sz="2800" dirty="0">
                    <a:latin typeface="Cambria Math"/>
                  </a:rPr>
                  <a:t>0.73</a:t>
                </a:r>
                <a:r>
                  <a:rPr sz="2800" dirty="0"/>
                  <a:t> to represent the distribution of body temperatures. Denote both </a:t>
                </a:r>
                <a:r>
                  <a:rPr sz="2800" dirty="0">
                    <a:latin typeface="Cambria Math"/>
                  </a:rPr>
                  <a:t>98</a:t>
                </a:r>
                <a:r>
                  <a:rPr sz="2800" dirty="0"/>
                  <a:t> and </a:t>
                </a:r>
                <a:r>
                  <a:rPr sz="2800" dirty="0">
                    <a:latin typeface="Cambria Math"/>
                  </a:rPr>
                  <a:t>99</a:t>
                </a:r>
                <a:r>
                  <a:rPr sz="2800" dirty="0"/>
                  <a:t> on the </a:t>
                </a:r>
                <a14:m>
                  <m:oMath xmlns:m="http://schemas.openxmlformats.org/officeDocument/2006/math">
                    <m:r>
                      <a:rPr>
                        <a:latin typeface="Cambria Math" panose="02040503050406030204" pitchFamily="18" charset="0"/>
                      </a:rPr>
                      <m:t>𝑥</m:t>
                    </m:r>
                  </m:oMath>
                </a14:m>
                <a:r>
                  <a:rPr sz="2800" dirty="0"/>
                  <a:t>-axis to indicate the two temperatures that form the interval we are interested in. This is written mathematically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98</m:t>
                        </m:r>
                        <m:r>
                          <a:rPr>
                            <a:latin typeface="Cambria Math" panose="02040503050406030204" pitchFamily="18" charset="0"/>
                          </a:rPr>
                          <m:t>&lt;</m:t>
                        </m:r>
                        <m:r>
                          <a:rPr>
                            <a:latin typeface="Cambria Math" panose="02040503050406030204" pitchFamily="18" charset="0"/>
                          </a:rPr>
                          <m:t>𝑋</m:t>
                        </m:r>
                        <m:r>
                          <a:rPr>
                            <a:latin typeface="Cambria Math" panose="02040503050406030204" pitchFamily="18" charset="0"/>
                          </a:rPr>
                          <m:t>&lt;</m:t>
                        </m:r>
                        <m:r>
                          <a:rPr>
                            <a:latin typeface="Cambria Math" panose="02040503050406030204" pitchFamily="18" charset="0"/>
                          </a:rPr>
                          <m:t>99</m:t>
                        </m:r>
                      </m:e>
                    </m:d>
                  </m:oMath>
                </a14:m>
                <a:r>
                  <a:rPr sz="2800" dirty="0"/>
                  <a:t> and we shade the area under the curve which is in between these two values.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27B519BC-29C2-40E8-A175-05AE02D883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1486487"/>
            <a:ext cx="4953000" cy="3095625"/>
          </a:xfrm>
        </p:spPr>
      </p:pic>
      <p:sp>
        <p:nvSpPr>
          <p:cNvPr id="3" name="TextBox 2">
            <a:extLst>
              <a:ext uri="{FF2B5EF4-FFF2-40B4-BE49-F238E27FC236}">
                <a16:creationId xmlns:a16="http://schemas.microsoft.com/office/drawing/2014/main" id="{E1DA49FA-8E91-4627-A38B-72EF06935976}"/>
              </a:ext>
            </a:extLst>
          </p:cNvPr>
          <p:cNvSpPr txBox="1"/>
          <p:nvPr/>
        </p:nvSpPr>
        <p:spPr>
          <a:xfrm>
            <a:off x="457200" y="5039312"/>
            <a:ext cx="8229600" cy="954107"/>
          </a:xfrm>
          <a:prstGeom prst="rect">
            <a:avLst/>
          </a:prstGeom>
          <a:noFill/>
        </p:spPr>
        <p:txBody>
          <a:bodyPr wrap="square" rtlCol="0">
            <a:spAutoFit/>
          </a:bodyPr>
          <a:lstStyle/>
          <a:p>
            <a:r>
              <a:rPr lang="en-US" sz="2800"/>
              <a:t>​Now, using either tables or available technology find the value of the shaded area.</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6.3.1: Finding the Probability that a Normally Distributed Random Variable Will Be Less Than a Given Value</a:t>
            </a:r>
          </a:p>
        </p:txBody>
      </p:sp>
      <p:sp>
        <p:nvSpPr>
          <p:cNvPr id="3" name="Text Placeholder 2"/>
          <p:cNvSpPr>
            <a:spLocks noGrp="1"/>
          </p:cNvSpPr>
          <p:nvPr>
            <p:ph type="body" sz="quarter" idx="10"/>
          </p:nvPr>
        </p:nvSpPr>
        <p:spPr/>
        <p:txBody>
          <a:bodyPr>
            <a:normAutofit/>
          </a:bodyPr>
          <a:lstStyle/>
          <a:p>
            <a:r>
              <a:rPr sz="2800"/>
              <a:t>Dairy Delight Farms has been milking cows for many generations. They have calculated that on average, the milk production per dairy cow over a month’s time is </a:t>
            </a:r>
            <a:r>
              <a:rPr sz="2800">
                <a:latin typeface="Cambria Math"/>
              </a:rPr>
              <a:t>1931</a:t>
            </a:r>
            <a:r>
              <a:rPr sz="2800"/>
              <a:t> lbs with a standard deviation of </a:t>
            </a:r>
            <a:r>
              <a:rPr sz="2800">
                <a:latin typeface="Cambria Math"/>
              </a:rPr>
              <a:t>67.1</a:t>
            </a:r>
            <a:r>
              <a:rPr sz="2800"/>
              <a:t> lbs. The manager has noticed that the milk production from their cows seems to have been slowly decreasing in the past couple of years. However, their sales remain steady. Determine the probability that a random cow chosen from the farm produces less than </a:t>
            </a:r>
            <a:r>
              <a:rPr sz="2800">
                <a:latin typeface="Cambria Math"/>
              </a:rPr>
              <a:t>1831</a:t>
            </a:r>
            <a:r>
              <a:rPr sz="2800"/>
              <a:t> pounds of milk per month. Assume that the milk production from the cows is normally distributed.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Tables:</a:t>
                </a:r>
              </a:p>
              <a:p>
                <a:r>
                  <a:rPr dirty="0"/>
                  <a:t>​</a:t>
                </a:r>
                <a:r>
                  <a:rPr sz="2800" dirty="0"/>
                  <a:t>Convert both temperatures to standard scores and then use the cumulative probability tables.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98−98.6</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≈−0.82</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99−98.6</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≈0.55</m:t>
                      </m:r>
                    </m:oMath>
                  </m:oMathPara>
                </a14:m>
                <a:endParaRPr sz="2800" dirty="0"/>
              </a:p>
              <a:p>
                <a:pPr>
                  <a:defRPr sz="2800"/>
                </a:pPr>
                <a:r>
                  <a:rPr dirty="0"/>
                  <a:t>​</a:t>
                </a:r>
                <a:r>
                  <a:rPr sz="2800" dirty="0"/>
                  <a:t>The area between these two </a:t>
                </a:r>
                <a14:m>
                  <m:oMath xmlns:m="http://schemas.openxmlformats.org/officeDocument/2006/math">
                    <m:r>
                      <a:rPr>
                        <a:latin typeface="Cambria Math" panose="02040503050406030204" pitchFamily="18" charset="0"/>
                      </a:rPr>
                      <m:t>𝑧</m:t>
                    </m:r>
                  </m:oMath>
                </a14:m>
                <a:r>
                  <a:rPr sz="2800" dirty="0"/>
                  <a:t>-values can be found by looking up both in the tables and then subtracting their values as shown below:</a:t>
                </a:r>
              </a:p>
              <a:p>
                <a:pPr algn="ctr">
                  <a:defRPr sz="2800"/>
                </a:pPr>
                <a:r>
                  <a:rPr dirty="0"/>
                  <a:t>​</a:t>
                </a:r>
                <a14:m>
                  <m:oMath xmlns:m="http://schemas.openxmlformats.org/officeDocument/2006/math">
                    <m:r>
                      <a:rPr>
                        <a:latin typeface="Cambria Math" panose="02040503050406030204" pitchFamily="18" charset="0"/>
                      </a:rPr>
                      <m:t>0.7088−0.2061=0.5027</m:t>
                    </m:r>
                  </m:oMath>
                </a14:m>
                <a:endParaRPr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778" b="-12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4D645D9-E393-4F9D-B061-EC647C560A73}"/>
              </a:ext>
            </a:extLst>
          </p:cNvPr>
          <p:cNvSpPr txBox="1"/>
          <p:nvPr/>
        </p:nvSpPr>
        <p:spPr>
          <a:xfrm>
            <a:off x="1981200" y="2164140"/>
            <a:ext cx="1447800" cy="1569660"/>
          </a:xfrm>
          <a:prstGeom prst="rect">
            <a:avLst/>
          </a:prstGeom>
          <a:noFill/>
        </p:spPr>
        <p:txBody>
          <a:bodyPr wrap="square" rtlCol="0">
            <a:spAutoFit/>
          </a:bodyPr>
          <a:lstStyle/>
          <a:p>
            <a:r>
              <a:rPr lang="en-US" sz="2400" dirty="0"/>
              <a:t>For 98°F:</a:t>
            </a:r>
          </a:p>
          <a:p>
            <a:endParaRPr lang="en-US" sz="2400" dirty="0"/>
          </a:p>
          <a:p>
            <a:endParaRPr lang="en-US" sz="2400" dirty="0"/>
          </a:p>
          <a:p>
            <a:r>
              <a:rPr lang="en-US" sz="2400" dirty="0"/>
              <a:t>For 99°F: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dirty="0"/>
                  <a:t>​</a:t>
                </a:r>
                <a:r>
                  <a:rPr sz="2800" dirty="0"/>
                  <a:t>TI-83/84 Plus:</a:t>
                </a:r>
              </a:p>
              <a:p>
                <a:pPr>
                  <a:defRPr sz="2800"/>
                </a:pPr>
                <a:r>
                  <a:rPr dirty="0"/>
                  <a:t>​</a:t>
                </a:r>
                <a:r>
                  <a:rPr sz="2800" dirty="0"/>
                  <a:t>Under the </a:t>
                </a:r>
                <a:r>
                  <a:rPr sz="2800" b="1" dirty="0"/>
                  <a:t>DISTR</a:t>
                </a:r>
                <a:r>
                  <a:rPr sz="2800" dirty="0"/>
                  <a:t> menu, choose option </a:t>
                </a:r>
                <a:r>
                  <a:rPr sz="2800" b="1" dirty="0" err="1"/>
                  <a:t>normalcdf</a:t>
                </a:r>
                <a:r>
                  <a:rPr sz="2800" dirty="0"/>
                  <a:t> and enter the appropriate statistics for </a:t>
                </a:r>
                <a:r>
                  <a:rPr sz="2800" b="1" dirty="0" err="1"/>
                  <a:t>normalcdf</a:t>
                </a:r>
                <a:r>
                  <a:rPr sz="2800" b="1" dirty="0"/>
                  <a:t>(lower bound, upper bound, </a:t>
                </a:r>
                <a14:m>
                  <m:oMath xmlns:m="http://schemas.openxmlformats.org/officeDocument/2006/math">
                    <m:r>
                      <a:rPr b="1" i="1">
                        <a:latin typeface="Cambria Math" panose="02040503050406030204" pitchFamily="18" charset="0"/>
                      </a:rPr>
                      <m:t>𝛍</m:t>
                    </m:r>
                  </m:oMath>
                </a14:m>
                <a:r>
                  <a:rPr sz="2800" b="1" dirty="0"/>
                  <a:t>, </a:t>
                </a:r>
                <a14:m>
                  <m:oMath xmlns:m="http://schemas.openxmlformats.org/officeDocument/2006/math">
                    <m:r>
                      <a:rPr b="1" i="1">
                        <a:latin typeface="Cambria Math" panose="02040503050406030204" pitchFamily="18" charset="0"/>
                      </a:rPr>
                      <m:t>𝛔</m:t>
                    </m:r>
                  </m:oMath>
                </a14:m>
                <a:r>
                  <a:rPr sz="2800" b="1" dirty="0"/>
                  <a:t>)</a:t>
                </a:r>
                <a:r>
                  <a:rPr sz="2800" dirty="0"/>
                  <a:t>.</a:t>
                </a:r>
                <a:r>
                  <a:rPr sz="2800" b="1" dirty="0"/>
                  <a:t> </a:t>
                </a:r>
                <a:r>
                  <a:rPr sz="2800" dirty="0"/>
                  <a:t>For our question these values are</a:t>
                </a:r>
              </a:p>
              <a:p>
                <a:r>
                  <a:rPr dirty="0"/>
                  <a:t>​</a:t>
                </a:r>
                <a:r>
                  <a:rPr sz="2800" dirty="0"/>
                  <a:t>lower bound: </a:t>
                </a:r>
                <a:r>
                  <a:rPr sz="2800" dirty="0">
                    <a:latin typeface="Cambria Math"/>
                  </a:rPr>
                  <a:t>98</a:t>
                </a:r>
              </a:p>
              <a:p>
                <a:r>
                  <a:rPr dirty="0"/>
                  <a:t>​</a:t>
                </a:r>
                <a:r>
                  <a:rPr sz="2800" dirty="0"/>
                  <a:t>upper bound: </a:t>
                </a:r>
                <a:r>
                  <a:rPr sz="2800" dirty="0">
                    <a:latin typeface="Cambria Math"/>
                  </a:rPr>
                  <a:t>99</a:t>
                </a:r>
              </a:p>
              <a:p>
                <a:pPr>
                  <a:defRPr sz="2800"/>
                </a:pPr>
                <a:r>
                  <a:rPr dirty="0"/>
                  <a:t>​</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98</m:t>
                    </m:r>
                    <m:r>
                      <a:rPr>
                        <a:latin typeface="Cambria Math" panose="02040503050406030204" pitchFamily="18" charset="0"/>
                      </a:rPr>
                      <m:t>.</m:t>
                    </m:r>
                    <m:r>
                      <a:rPr>
                        <a:latin typeface="Cambria Math" panose="02040503050406030204" pitchFamily="18" charset="0"/>
                      </a:rPr>
                      <m:t>6</m:t>
                    </m:r>
                  </m:oMath>
                </a14:m>
                <a:endParaRPr dirty="0"/>
              </a:p>
              <a:p>
                <a:pPr>
                  <a:defRPr sz="2800"/>
                </a:pPr>
                <a:r>
                  <a:rPr dirty="0"/>
                  <a:t>​</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73</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EB374C04-B2C1-4EA2-9ED6-8B97DFF3C55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The calculator gives the more accurate value of approximately </a:t>
                </a:r>
                <a:r>
                  <a:rPr sz="2800" dirty="0">
                    <a:latin typeface="Cambria Math"/>
                  </a:rPr>
                  <a:t>0.5026</a:t>
                </a:r>
                <a:r>
                  <a:rPr sz="2800" dirty="0"/>
                  <a:t> for the area between the two </a:t>
                </a:r>
                <a:br>
                  <a:rPr lang="en-US" sz="2800" dirty="0"/>
                </a:br>
                <a14:m>
                  <m:oMath xmlns:m="http://schemas.openxmlformats.org/officeDocument/2006/math">
                    <m:r>
                      <a:rPr>
                        <a:latin typeface="Cambria Math" panose="02040503050406030204" pitchFamily="18" charset="0"/>
                      </a:rPr>
                      <m:t>𝑧</m:t>
                    </m:r>
                  </m:oMath>
                </a14:m>
                <a:r>
                  <a:rPr sz="2800" dirty="0"/>
                  <a:t>-scores.</a:t>
                </a:r>
              </a:p>
              <a:p>
                <a:pPr>
                  <a:defRPr sz="2800"/>
                </a:pPr>
                <a:r>
                  <a:rPr dirty="0"/>
                  <a:t>​</a:t>
                </a:r>
                <a:r>
                  <a:rPr sz="2800" dirty="0"/>
                  <a:t>The probability would be reported as </a:t>
                </a:r>
                <a:r>
                  <a:rPr sz="2800" dirty="0">
                    <a:latin typeface="Cambria Math"/>
                  </a:rPr>
                  <a:t>0.5027</a:t>
                </a:r>
                <a:r>
                  <a:rPr sz="2800" dirty="0"/>
                  <a:t> if using tables or </a:t>
                </a:r>
                <a:r>
                  <a:rPr sz="2800" dirty="0">
                    <a:latin typeface="Cambria Math"/>
                  </a:rPr>
                  <a:t>0.5026</a:t>
                </a:r>
                <a:r>
                  <a:rPr sz="2800" dirty="0"/>
                  <a:t> if using the calculator. This means that the percentage of healthy adults that have a body temperature which is between </a:t>
                </a:r>
                <a14:m>
                  <m:oMath xmlns:m="http://schemas.openxmlformats.org/officeDocument/2006/math">
                    <m:r>
                      <a:rPr>
                        <a:latin typeface="Cambria Math" panose="02040503050406030204" pitchFamily="18" charset="0"/>
                      </a:rPr>
                      <m:t>98℉</m:t>
                    </m:r>
                  </m:oMath>
                </a14:m>
                <a:r>
                  <a:rPr sz="2800" dirty="0"/>
                  <a:t> and </a:t>
                </a:r>
                <a14:m>
                  <m:oMath xmlns:m="http://schemas.openxmlformats.org/officeDocument/2006/math">
                    <m:r>
                      <a:rPr>
                        <a:latin typeface="Cambria Math" panose="02040503050406030204" pitchFamily="18" charset="0"/>
                      </a:rPr>
                      <m:t>99℉</m:t>
                    </m:r>
                  </m:oMath>
                </a14:m>
                <a:r>
                  <a:rPr sz="2800" dirty="0"/>
                  <a:t> is approximately </a:t>
                </a:r>
                <a14:m>
                  <m:oMath xmlns:m="http://schemas.openxmlformats.org/officeDocument/2006/math">
                    <m:r>
                      <a:rPr>
                        <a:latin typeface="Cambria Math" panose="02040503050406030204" pitchFamily="18" charset="0"/>
                      </a:rPr>
                      <m:t>50%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Again, start by drawing a normal curve with a mean of </a:t>
                </a:r>
                <a:r>
                  <a:rPr lang="en-US" sz="2800" dirty="0">
                    <a:latin typeface="Cambria Math"/>
                  </a:rPr>
                  <a:t>98.6</a:t>
                </a:r>
                <a:r>
                  <a:rPr lang="en-US" sz="2800" dirty="0"/>
                  <a:t> and standard deviation </a:t>
                </a:r>
                <a:r>
                  <a:rPr lang="en-US" sz="2800" dirty="0">
                    <a:latin typeface="Cambria Math"/>
                  </a:rPr>
                  <a:t>0.73</a:t>
                </a:r>
                <a:r>
                  <a:rPr lang="en-US" sz="2800" dirty="0"/>
                  <a:t> to represent the distribution of body temperatures. This time denote both </a:t>
                </a:r>
                <a:r>
                  <a:rPr lang="en-US" sz="2800" dirty="0">
                    <a:latin typeface="Cambria Math"/>
                  </a:rPr>
                  <a:t>97</a:t>
                </a:r>
                <a:r>
                  <a:rPr lang="en-US" sz="2800" dirty="0"/>
                  <a:t> and </a:t>
                </a:r>
                <a:r>
                  <a:rPr lang="en-US" sz="2800" dirty="0">
                    <a:latin typeface="Cambria Math"/>
                  </a:rPr>
                  <a:t>100</a:t>
                </a:r>
                <a:r>
                  <a:rPr lang="en-US" sz="2800" dirty="0"/>
                  <a:t> on the </a:t>
                </a:r>
                <a14:m>
                  <m:oMath xmlns:m="http://schemas.openxmlformats.org/officeDocument/2006/math">
                    <m:r>
                      <a:rPr lang="en-US">
                        <a:latin typeface="Cambria Math" panose="02040503050406030204" pitchFamily="18" charset="0"/>
                      </a:rPr>
                      <m:t>𝑥</m:t>
                    </m:r>
                  </m:oMath>
                </a14:m>
                <a:r>
                  <a:rPr lang="en-US" sz="2800" dirty="0"/>
                  <a:t>-axis to indicate the two temperatures that are the extremes we are interested in. Shade the area under the curve which is below </a:t>
                </a:r>
                <a:r>
                  <a:rPr lang="en-US" sz="2800" dirty="0">
                    <a:latin typeface="Cambria Math"/>
                  </a:rPr>
                  <a:t>97</a:t>
                </a:r>
                <a:r>
                  <a:rPr lang="en-US" sz="2800" dirty="0"/>
                  <a:t> and the area which is above </a:t>
                </a:r>
                <a:r>
                  <a:rPr lang="en-US" sz="2800" dirty="0">
                    <a:latin typeface="Cambria Math"/>
                  </a:rPr>
                  <a:t>100</a:t>
                </a:r>
                <a:r>
                  <a:rPr lang="en-US" sz="2800" dirty="0"/>
                  <a:t>. This is written mathematically as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𝑋</m:t>
                        </m:r>
                        <m:r>
                          <a:rPr lang="ar-AE">
                            <a:latin typeface="Cambria Math" panose="02040503050406030204" pitchFamily="18" charset="0"/>
                          </a:rPr>
                          <m:t>&lt;</m:t>
                        </m:r>
                        <m:r>
                          <a:rPr lang="ar-AE">
                            <a:latin typeface="Cambria Math" panose="02040503050406030204" pitchFamily="18" charset="0"/>
                          </a:rPr>
                          <m:t>97</m:t>
                        </m:r>
                        <m:r>
                          <a:rPr lang="ar-AE" b="0" i="0" smtClean="0">
                            <a:latin typeface="Cambria Math" panose="02040503050406030204" pitchFamily="18" charset="0"/>
                          </a:rPr>
                          <m:t> </m:t>
                        </m:r>
                        <m:r>
                          <m:rPr>
                            <m:nor/>
                          </m:rPr>
                          <a:rPr lang="en-US"/>
                          <m:t>or</m:t>
                        </m:r>
                        <m:r>
                          <m:rPr>
                            <m:nor/>
                          </m:rPr>
                          <a:rPr lang="en-US" b="0" i="0" smtClean="0"/>
                          <m:t> </m:t>
                        </m:r>
                        <m:r>
                          <a:rPr lang="en-US">
                            <a:latin typeface="Cambria Math" panose="02040503050406030204" pitchFamily="18" charset="0"/>
                          </a:rPr>
                          <m:t>𝑋</m:t>
                        </m:r>
                        <m:r>
                          <a:rPr lang="en-US">
                            <a:latin typeface="Cambria Math" panose="02040503050406030204" pitchFamily="18" charset="0"/>
                          </a:rPr>
                          <m:t>&gt;</m:t>
                        </m:r>
                        <m:r>
                          <a:rPr lang="en-US">
                            <a:latin typeface="Cambria Math" panose="02040503050406030204" pitchFamily="18" charset="0"/>
                          </a:rPr>
                          <m:t>100</m:t>
                        </m:r>
                      </m:e>
                    </m:d>
                  </m:oMath>
                </a14:m>
                <a:r>
                  <a:rPr lang="ar-AE" sz="2800" dirty="0"/>
                  <a:t>.</a:t>
                </a:r>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92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24787E4B-68F0-44F5-A2C3-2E6CE520C97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524000"/>
            <a:ext cx="4953000" cy="3095625"/>
          </a:xfrm>
        </p:spPr>
      </p:pic>
      <p:sp>
        <p:nvSpPr>
          <p:cNvPr id="3" name="TextBox 2">
            <a:extLst>
              <a:ext uri="{FF2B5EF4-FFF2-40B4-BE49-F238E27FC236}">
                <a16:creationId xmlns:a16="http://schemas.microsoft.com/office/drawing/2014/main" id="{BDF5C296-AB47-4BE2-A1AD-58D92B4712DC}"/>
              </a:ext>
            </a:extLst>
          </p:cNvPr>
          <p:cNvSpPr txBox="1"/>
          <p:nvPr/>
        </p:nvSpPr>
        <p:spPr>
          <a:xfrm>
            <a:off x="457200" y="4798351"/>
            <a:ext cx="8229600" cy="1231106"/>
          </a:xfrm>
          <a:prstGeom prst="rect">
            <a:avLst/>
          </a:prstGeom>
          <a:noFill/>
        </p:spPr>
        <p:txBody>
          <a:bodyPr wrap="square" rtlCol="0">
            <a:spAutoFit/>
          </a:bodyPr>
          <a:lstStyle/>
          <a:p>
            <a:r>
              <a:rPr lang="en-US" sz="2800" dirty="0"/>
              <a:t>Now, using either tables or available technology find the value of the shaded area.</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sz="2800" dirty="0"/>
                  <a:t>Tables:</a:t>
                </a:r>
              </a:p>
              <a:p>
                <a:r>
                  <a:rPr dirty="0"/>
                  <a:t>​</a:t>
                </a:r>
                <a:r>
                  <a:rPr sz="2800" dirty="0"/>
                  <a:t>Convert both temperatures to standard scores and then use the cumulative probability tables.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97−98.6</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≈−2.19</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100−98.6</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≈1.92</m:t>
                      </m:r>
                    </m:oMath>
                  </m:oMathPara>
                </a14:m>
                <a:endParaRPr sz="2800" dirty="0"/>
              </a:p>
              <a:p>
                <a:pPr>
                  <a:defRPr sz="2800"/>
                </a:pPr>
                <a:r>
                  <a:rPr dirty="0"/>
                  <a:t>​</a:t>
                </a:r>
                <a:r>
                  <a:rPr sz="2800" dirty="0"/>
                  <a:t>The area can be found by looking up the area to the left of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=−2.19</m:t>
                    </m:r>
                  </m:oMath>
                </a14:m>
                <a:r>
                  <a:rPr sz="2800" dirty="0"/>
                  <a:t> and the area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=1.92</m:t>
                    </m:r>
                  </m:oMath>
                </a14:m>
                <a:r>
                  <a:rPr sz="2800" dirty="0"/>
                  <a:t> and then adding their values as shown below:</a:t>
                </a:r>
              </a:p>
              <a:p>
                <a:pPr algn="ctr">
                  <a:defRPr sz="2800"/>
                </a:pPr>
                <a:r>
                  <a:rPr dirty="0"/>
                  <a:t>​</a:t>
                </a:r>
                <a14:m>
                  <m:oMath xmlns:m="http://schemas.openxmlformats.org/officeDocument/2006/math">
                    <m:r>
                      <a:rPr>
                        <a:latin typeface="Cambria Math" panose="02040503050406030204" pitchFamily="18" charset="0"/>
                      </a:rPr>
                      <m:t>0.0143+0.0274=0.0417</m:t>
                    </m:r>
                  </m:oMath>
                </a14:m>
                <a:endParaRPr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630" b="-12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CADE413-3F27-4E3C-BAD7-3306663A5D72}"/>
              </a:ext>
            </a:extLst>
          </p:cNvPr>
          <p:cNvSpPr txBox="1"/>
          <p:nvPr/>
        </p:nvSpPr>
        <p:spPr>
          <a:xfrm>
            <a:off x="1981200" y="2164140"/>
            <a:ext cx="1447800" cy="1569660"/>
          </a:xfrm>
          <a:prstGeom prst="rect">
            <a:avLst/>
          </a:prstGeom>
          <a:noFill/>
        </p:spPr>
        <p:txBody>
          <a:bodyPr wrap="square" rtlCol="0">
            <a:spAutoFit/>
          </a:bodyPr>
          <a:lstStyle/>
          <a:p>
            <a:r>
              <a:rPr lang="en-US" sz="2400" dirty="0"/>
              <a:t>For 97°F:</a:t>
            </a:r>
          </a:p>
          <a:p>
            <a:endParaRPr lang="en-US" sz="2400" dirty="0"/>
          </a:p>
          <a:p>
            <a:endParaRPr lang="en-US" sz="2400" dirty="0"/>
          </a:p>
          <a:p>
            <a:r>
              <a:rPr lang="en-US" sz="2400" dirty="0"/>
              <a:t>For 100°F: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dirty="0"/>
                  <a:t>​</a:t>
                </a:r>
                <a:r>
                  <a:rPr sz="2800" dirty="0"/>
                  <a:t>TI-83/84 Plus:</a:t>
                </a:r>
              </a:p>
              <a:p>
                <a:pPr>
                  <a:defRPr sz="2800"/>
                </a:pPr>
                <a:r>
                  <a:rPr dirty="0"/>
                  <a:t>​</a:t>
                </a:r>
                <a:r>
                  <a:rPr sz="2800" dirty="0"/>
                  <a:t>Recall that the calculator can find the area in the tails by finding the area between the </a:t>
                </a:r>
                <a14:m>
                  <m:oMath xmlns:m="http://schemas.openxmlformats.org/officeDocument/2006/math">
                    <m:r>
                      <a:rPr>
                        <a:latin typeface="Cambria Math" panose="02040503050406030204" pitchFamily="18" charset="0"/>
                      </a:rPr>
                      <m:t>𝑧</m:t>
                    </m:r>
                  </m:oMath>
                </a14:m>
                <a:r>
                  <a:rPr sz="2800" dirty="0"/>
                  <a:t>-values and subtracting it from </a:t>
                </a:r>
                <a:r>
                  <a:rPr sz="2800" dirty="0">
                    <a:latin typeface="Cambria Math"/>
                  </a:rPr>
                  <a:t>1</a:t>
                </a:r>
                <a:r>
                  <a:rPr sz="2800" dirty="0"/>
                  <a:t>. The probability can be found in one step by entering </a:t>
                </a:r>
                <a:r>
                  <a:rPr sz="2800" b="1" dirty="0"/>
                  <a:t>1−normalcdf(lower bound, upper bound, </a:t>
                </a:r>
                <a14:m>
                  <m:oMath xmlns:m="http://schemas.openxmlformats.org/officeDocument/2006/math">
                    <m:r>
                      <a:rPr b="1" i="1">
                        <a:latin typeface="Cambria Math" panose="02040503050406030204" pitchFamily="18" charset="0"/>
                      </a:rPr>
                      <m:t>𝛍</m:t>
                    </m:r>
                  </m:oMath>
                </a14:m>
                <a:r>
                  <a:rPr sz="2800" b="1" dirty="0"/>
                  <a:t>, </a:t>
                </a:r>
                <a14:m>
                  <m:oMath xmlns:m="http://schemas.openxmlformats.org/officeDocument/2006/math">
                    <m:r>
                      <a:rPr b="1" i="1">
                        <a:latin typeface="Cambria Math" panose="02040503050406030204" pitchFamily="18" charset="0"/>
                      </a:rPr>
                      <m:t>𝛔</m:t>
                    </m:r>
                  </m:oMath>
                </a14:m>
                <a:r>
                  <a:rPr sz="2800" b="1" dirty="0"/>
                  <a:t>)</a:t>
                </a:r>
                <a:r>
                  <a:rPr sz="2800" dirty="0"/>
                  <a:t>. For our question, these values are</a:t>
                </a:r>
              </a:p>
              <a:p>
                <a:r>
                  <a:rPr dirty="0"/>
                  <a:t>​</a:t>
                </a:r>
                <a:r>
                  <a:rPr sz="2800" dirty="0"/>
                  <a:t>lower bound: </a:t>
                </a:r>
                <a:r>
                  <a:rPr sz="2800" dirty="0">
                    <a:latin typeface="Cambria Math"/>
                  </a:rPr>
                  <a:t>97</a:t>
                </a:r>
              </a:p>
              <a:p>
                <a:r>
                  <a:rPr dirty="0"/>
                  <a:t>​</a:t>
                </a:r>
                <a:r>
                  <a:rPr sz="2800" dirty="0"/>
                  <a:t>upper bound: </a:t>
                </a:r>
                <a:r>
                  <a:rPr sz="2800" dirty="0">
                    <a:latin typeface="Cambria Math"/>
                  </a:rPr>
                  <a:t>100</a:t>
                </a:r>
              </a:p>
              <a:p>
                <a:pPr>
                  <a:defRPr sz="2800"/>
                </a:pPr>
                <a:r>
                  <a:rPr dirty="0"/>
                  <a:t>​</a:t>
                </a:r>
                <a14:m>
                  <m:oMath xmlns:m="http://schemas.openxmlformats.org/officeDocument/2006/math">
                    <m:r>
                      <a:rPr>
                        <a:latin typeface="Cambria Math" panose="02040503050406030204" pitchFamily="18" charset="0"/>
                      </a:rPr>
                      <m:t>𝜇</m:t>
                    </m:r>
                    <m:r>
                      <a:rPr>
                        <a:latin typeface="Cambria Math" panose="02040503050406030204" pitchFamily="18" charset="0"/>
                      </a:rPr>
                      <m:t>=98.6</m:t>
                    </m:r>
                  </m:oMath>
                </a14:m>
                <a:endParaRPr dirty="0"/>
              </a:p>
              <a:p>
                <a:pPr>
                  <a:defRPr sz="2800"/>
                </a:pPr>
                <a:r>
                  <a:rPr dirty="0"/>
                  <a:t>​</a:t>
                </a:r>
                <a14:m>
                  <m:oMath xmlns:m="http://schemas.openxmlformats.org/officeDocument/2006/math">
                    <m:r>
                      <a:rPr>
                        <a:latin typeface="Cambria Math" panose="02040503050406030204" pitchFamily="18" charset="0"/>
                      </a:rPr>
                      <m:t>𝜎</m:t>
                    </m:r>
                    <m:r>
                      <a:rPr>
                        <a:latin typeface="Cambria Math" panose="02040503050406030204" pitchFamily="18" charset="0"/>
                      </a:rPr>
                      <m:t>=0.73</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07" b="-73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4880A09F-73CA-47EB-81FB-72293D8BB27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t>​</a:t>
                </a:r>
                <a:r>
                  <a:rPr sz="2800"/>
                  <a:t>As shown in the screenshot, the calculator gives the more accurate value of </a:t>
                </a:r>
                <a:r>
                  <a:rPr sz="2800">
                    <a:latin typeface="Cambria Math"/>
                  </a:rPr>
                  <a:t>0.0418</a:t>
                </a:r>
                <a:r>
                  <a:rPr sz="2800"/>
                  <a:t>.</a:t>
                </a:r>
              </a:p>
              <a:p>
                <a:pPr>
                  <a:defRPr sz="2800"/>
                </a:pPr>
                <a:r>
                  <a:t>​</a:t>
                </a:r>
                <a:r>
                  <a:rPr sz="2800"/>
                  <a:t>The probability would be reported as </a:t>
                </a:r>
                <a:r>
                  <a:rPr sz="2800">
                    <a:latin typeface="Cambria Math"/>
                  </a:rPr>
                  <a:t>0.0417</a:t>
                </a:r>
                <a:r>
                  <a:rPr sz="2800"/>
                  <a:t> if using the tables or </a:t>
                </a:r>
                <a:r>
                  <a:rPr sz="2800">
                    <a:latin typeface="Cambria Math"/>
                  </a:rPr>
                  <a:t>0.0418</a:t>
                </a:r>
                <a:r>
                  <a:rPr sz="2800"/>
                  <a:t> if using the calculator. Thus, the percentage of healthy adults who have either a consistently high body temperature of more than </a:t>
                </a:r>
                <a14:m>
                  <m:oMath xmlns:m="http://schemas.openxmlformats.org/officeDocument/2006/math">
                    <m:r>
                      <a:rPr>
                        <a:latin typeface="Cambria Math" panose="02040503050406030204" pitchFamily="18" charset="0"/>
                      </a:rPr>
                      <m:t>100</m:t>
                    </m:r>
                    <m:r>
                      <a:rPr>
                        <a:latin typeface="Cambria Math" panose="02040503050406030204" pitchFamily="18" charset="0"/>
                      </a:rPr>
                      <m:t>℉</m:t>
                    </m:r>
                  </m:oMath>
                </a14:m>
                <a:r>
                  <a:rPr sz="2800"/>
                  <a:t>, or a consistently low temperature of less than </a:t>
                </a:r>
                <a14:m>
                  <m:oMath xmlns:m="http://schemas.openxmlformats.org/officeDocument/2006/math">
                    <m:r>
                      <a:rPr>
                        <a:latin typeface="Cambria Math" panose="02040503050406030204" pitchFamily="18" charset="0"/>
                      </a:rPr>
                      <m:t>97</m:t>
                    </m:r>
                    <m:r>
                      <a:rPr>
                        <a:latin typeface="Cambria Math" panose="02040503050406030204" pitchFamily="18" charset="0"/>
                      </a:rPr>
                      <m:t>℉</m:t>
                    </m:r>
                  </m:oMath>
                </a14:m>
                <a:r>
                  <a:rPr sz="2800"/>
                  <a:t> is approximately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a:defRPr sz="2800"/>
                </a:pPr>
                <a:r>
                  <a:rPr sz="2800" dirty="0"/>
                  <a:t>We are in a position to use the normal curve to answer this question since we are told to assume that milk production data are normally distributed, and we are given the mean and standard deviation of the distribution. Begin by sketching a normal curve to represent the distribution. Indicate the mean of the distribution, </a:t>
                </a:r>
                <a:r>
                  <a:rPr sz="2800" dirty="0">
                    <a:latin typeface="Cambria Math"/>
                  </a:rPr>
                  <a:t>1931</a:t>
                </a:r>
                <a:r>
                  <a:rPr sz="2800" dirty="0"/>
                  <a:t> </a:t>
                </a:r>
                <a:r>
                  <a:rPr sz="2800" dirty="0" err="1"/>
                  <a:t>lbs</a:t>
                </a:r>
                <a:r>
                  <a:rPr sz="2800" dirty="0"/>
                  <a:t>, and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oMath>
                </a14:m>
                <a:r>
                  <a:rPr sz="2800" dirty="0"/>
                  <a:t>-value we are interested in, </a:t>
                </a:r>
                <a:r>
                  <a:rPr sz="2800" dirty="0">
                    <a:latin typeface="Cambria Math"/>
                  </a:rPr>
                  <a:t>1831</a:t>
                </a:r>
                <a:r>
                  <a:rPr sz="2800" dirty="0"/>
                  <a:t> pounds. Because this is an upper limit for the cow’s milk production, we need to find the probability that </a:t>
                </a:r>
                <a14:m>
                  <m:oMath xmlns:m="http://schemas.openxmlformats.org/officeDocument/2006/math">
                    <m:r>
                      <a:rPr>
                        <a:latin typeface="Cambria Math" panose="02040503050406030204" pitchFamily="18" charset="0"/>
                      </a:rPr>
                      <m:t>𝑋</m:t>
                    </m:r>
                  </m:oMath>
                </a14:m>
                <a:r>
                  <a:rPr sz="2800" dirty="0"/>
                  <a:t> is less than 1831, written mathematically as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m:t>
                        </m:r>
                        <m:r>
                          <a:rPr>
                            <a:latin typeface="Cambria Math" panose="02040503050406030204" pitchFamily="18" charset="0"/>
                          </a:rPr>
                          <m:t>1831</m:t>
                        </m:r>
                      </m:e>
                    </m:d>
                  </m:oMath>
                </a14:m>
                <a:r>
                  <a:rPr sz="2800" dirty="0"/>
                  <a:t>. Therefore, we shade the area to the left of </a:t>
                </a:r>
                <a:r>
                  <a:rPr sz="2800" dirty="0">
                    <a:latin typeface="Cambria Math"/>
                  </a:rPr>
                  <a:t>1831</a:t>
                </a:r>
                <a:r>
                  <a:rPr sz="2800" dirty="0"/>
                  <a:t> on the curve.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593" b="-233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Because we want the temperatures to </a:t>
                </a:r>
                <a:r>
                  <a:rPr sz="2800" b="1" dirty="0"/>
                  <a:t>differ from the population mean by more</a:t>
                </a:r>
                <a:r>
                  <a:rPr sz="2800" dirty="0"/>
                  <a:t> than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dirty="0"/>
                  <a:t>, we need to add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dirty="0"/>
                  <a:t> to and subtract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dirty="0"/>
                  <a:t> from the mean </a:t>
                </a:r>
                <a14:m>
                  <m:oMath xmlns:m="http://schemas.openxmlformats.org/officeDocument/2006/math">
                    <m:r>
                      <a:rPr>
                        <a:latin typeface="Cambria Math" panose="02040503050406030204" pitchFamily="18" charset="0"/>
                      </a:rPr>
                      <m:t>98</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to get the temperatures in which we are interested. Doing this tells us we are interested in finding the probability that a person's body temperature </a:t>
                </a:r>
                <a14:m>
                  <m:oMath xmlns:m="http://schemas.openxmlformats.org/officeDocument/2006/math">
                    <m:r>
                      <a:rPr>
                        <a:latin typeface="Cambria Math" panose="02040503050406030204" pitchFamily="18" charset="0"/>
                      </a:rPr>
                      <m:t>𝑋</m:t>
                    </m:r>
                  </m:oMath>
                </a14:m>
                <a:r>
                  <a:rPr sz="2800" dirty="0"/>
                  <a:t> is less than </a:t>
                </a:r>
                <a14:m>
                  <m:oMath xmlns:m="http://schemas.openxmlformats.org/officeDocument/2006/math">
                    <m:r>
                      <a:rPr>
                        <a:latin typeface="Cambria Math" panose="02040503050406030204" pitchFamily="18" charset="0"/>
                      </a:rPr>
                      <m:t>97</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or greater than </a:t>
                </a:r>
                <a14:m>
                  <m:oMath xmlns:m="http://schemas.openxmlformats.org/officeDocument/2006/math">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We can denote this mathematically as </a:t>
                </a:r>
                <a:br>
                  <a:rPr lang="en-US" sz="2800" dirty="0"/>
                </a:b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&lt;</m:t>
                        </m:r>
                        <m:r>
                          <a:rPr>
                            <a:latin typeface="Cambria Math" panose="02040503050406030204" pitchFamily="18" charset="0"/>
                          </a:rPr>
                          <m:t>97</m:t>
                        </m:r>
                        <m:r>
                          <a:rPr>
                            <a:latin typeface="Cambria Math" panose="02040503050406030204" pitchFamily="18" charset="0"/>
                          </a:rPr>
                          <m:t>.</m:t>
                        </m:r>
                        <m:r>
                          <a:rPr>
                            <a:latin typeface="Cambria Math" panose="02040503050406030204" pitchFamily="18" charset="0"/>
                          </a:rPr>
                          <m:t>6</m:t>
                        </m:r>
                        <m:r>
                          <m:rPr>
                            <m:nor/>
                          </m:rPr>
                          <a:rPr lang="en-US" b="0" i="0" smtClean="0">
                            <a:latin typeface="Cambria Math" panose="02040503050406030204" pitchFamily="18" charset="0"/>
                          </a:rPr>
                          <m:t> </m:t>
                        </m:r>
                        <m:r>
                          <m:rPr>
                            <m:nor/>
                          </m:rPr>
                          <a:rPr/>
                          <m:t>or</m:t>
                        </m:r>
                        <m:r>
                          <m:rPr>
                            <m:nor/>
                          </m:rPr>
                          <a:rPr lang="en-US" b="0" i="0" smtClean="0"/>
                          <m:t> </m:t>
                        </m:r>
                        <m:r>
                          <a:rPr>
                            <a:latin typeface="Cambria Math" panose="02040503050406030204" pitchFamily="18" charset="0"/>
                          </a:rPr>
                          <m:t>𝑋</m:t>
                        </m:r>
                        <m:r>
                          <a:rPr>
                            <a:latin typeface="Cambria Math" panose="02040503050406030204" pitchFamily="18" charset="0"/>
                          </a:rPr>
                          <m:t>&gt;</m:t>
                        </m:r>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6</m:t>
                        </m:r>
                      </m:e>
                    </m:d>
                  </m:oMath>
                </a14:m>
                <a:r>
                  <a:rPr sz="2800" dirty="0"/>
                  <a:t>. Draw the normal curve as before, shading below </a:t>
                </a:r>
                <a:r>
                  <a:rPr sz="2800" dirty="0">
                    <a:latin typeface="Cambria Math"/>
                  </a:rPr>
                  <a:t>97.6</a:t>
                </a:r>
                <a:r>
                  <a:rPr sz="2800" dirty="0"/>
                  <a:t> and above </a:t>
                </a:r>
                <a:r>
                  <a:rPr sz="2800" dirty="0">
                    <a:latin typeface="Cambria Math"/>
                  </a:rPr>
                  <a:t>99.6</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444" b="-159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F4780232-BE6E-423C-A7EA-4A6973FE5FC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704975"/>
            <a:ext cx="4953000" cy="3095625"/>
          </a:xfrm>
        </p:spPr>
      </p:pic>
      <p:sp>
        <p:nvSpPr>
          <p:cNvPr id="3" name="TextBox 2">
            <a:extLst>
              <a:ext uri="{FF2B5EF4-FFF2-40B4-BE49-F238E27FC236}">
                <a16:creationId xmlns:a16="http://schemas.microsoft.com/office/drawing/2014/main" id="{6B82283D-0B88-4810-B31A-57B4CD6F10A4}"/>
              </a:ext>
            </a:extLst>
          </p:cNvPr>
          <p:cNvSpPr txBox="1"/>
          <p:nvPr/>
        </p:nvSpPr>
        <p:spPr>
          <a:xfrm>
            <a:off x="457200" y="4953000"/>
            <a:ext cx="8229600" cy="954107"/>
          </a:xfrm>
          <a:prstGeom prst="rect">
            <a:avLst/>
          </a:prstGeom>
          <a:noFill/>
        </p:spPr>
        <p:txBody>
          <a:bodyPr wrap="square" rtlCol="0">
            <a:spAutoFit/>
          </a:bodyPr>
          <a:lstStyle/>
          <a:p>
            <a:r>
              <a:rPr lang="en-US" sz="2800"/>
              <a:t>​Now, using either tables or available technology find the value of the shaded area.</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dirty="0"/>
                  <a:t>​</a:t>
                </a:r>
                <a:r>
                  <a:rPr sz="2800" dirty="0"/>
                  <a:t>Tables:</a:t>
                </a:r>
              </a:p>
              <a:p>
                <a:r>
                  <a:rPr dirty="0"/>
                  <a:t>​</a:t>
                </a:r>
                <a:r>
                  <a:rPr sz="2800" dirty="0"/>
                  <a:t>Convert both temperatures to standard scores and then use the cumulative probability tables.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97.6−98.60</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≈−1.37</m:t>
                      </m:r>
                    </m:oMath>
                  </m:oMathPara>
                </a14:m>
                <a:endParaRPr sz="2800" dirty="0"/>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99.6−98.60</m:t>
                          </m:r>
                        </m:num>
                        <m:den>
                          <m:r>
                            <a:rPr>
                              <a:latin typeface="Cambria Math" panose="02040503050406030204" pitchFamily="18" charset="0"/>
                            </a:rPr>
                            <m:t>0.73</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≈1.37</m:t>
                      </m:r>
                    </m:oMath>
                  </m:oMathPara>
                </a14:m>
                <a:endParaRPr sz="2800" dirty="0"/>
              </a:p>
              <a:p>
                <a:pPr>
                  <a:defRPr sz="2800"/>
                </a:pPr>
                <a:r>
                  <a:rPr dirty="0"/>
                  <a:t>​</a:t>
                </a:r>
                <a:r>
                  <a:rPr sz="2800" dirty="0"/>
                  <a:t>Notice that these </a:t>
                </a:r>
                <a14:m>
                  <m:oMath xmlns:m="http://schemas.openxmlformats.org/officeDocument/2006/math">
                    <m:r>
                      <a:rPr>
                        <a:latin typeface="Cambria Math" panose="02040503050406030204" pitchFamily="18" charset="0"/>
                      </a:rPr>
                      <m:t>𝑧</m:t>
                    </m:r>
                  </m:oMath>
                </a14:m>
                <a:r>
                  <a:rPr sz="2800" dirty="0"/>
                  <a:t>-scores are equal distances from the mean. Because of the symmetry of the curve, the shaded areas must then be equal. The easiest way to calculate the total area is to find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≈−1.37</m:t>
                    </m:r>
                  </m:oMath>
                </a14:m>
                <a:r>
                  <a:rPr sz="2800" dirty="0"/>
                  <a:t> and simply double it. We then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0.0853</m:t>
                        </m:r>
                      </m:e>
                    </m:d>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=0.1706</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18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C758E49-D4F9-41C3-AD00-84683B4DA4E6}"/>
              </a:ext>
            </a:extLst>
          </p:cNvPr>
          <p:cNvSpPr txBox="1"/>
          <p:nvPr/>
        </p:nvSpPr>
        <p:spPr>
          <a:xfrm>
            <a:off x="1828800" y="1905000"/>
            <a:ext cx="1905000" cy="461665"/>
          </a:xfrm>
          <a:prstGeom prst="rect">
            <a:avLst/>
          </a:prstGeom>
          <a:noFill/>
        </p:spPr>
        <p:txBody>
          <a:bodyPr wrap="square" rtlCol="0">
            <a:spAutoFit/>
          </a:bodyPr>
          <a:lstStyle/>
          <a:p>
            <a:r>
              <a:rPr lang="en-US" sz="2400" dirty="0"/>
              <a:t>For 97.6°F:</a:t>
            </a:r>
          </a:p>
        </p:txBody>
      </p:sp>
      <p:sp>
        <p:nvSpPr>
          <p:cNvPr id="5" name="TextBox 4">
            <a:extLst>
              <a:ext uri="{FF2B5EF4-FFF2-40B4-BE49-F238E27FC236}">
                <a16:creationId xmlns:a16="http://schemas.microsoft.com/office/drawing/2014/main" id="{2DBB5C77-953A-46B5-B11D-6302EBB10223}"/>
              </a:ext>
            </a:extLst>
          </p:cNvPr>
          <p:cNvSpPr txBox="1"/>
          <p:nvPr/>
        </p:nvSpPr>
        <p:spPr>
          <a:xfrm>
            <a:off x="1828800" y="3348335"/>
            <a:ext cx="1524000" cy="461665"/>
          </a:xfrm>
          <a:prstGeom prst="rect">
            <a:avLst/>
          </a:prstGeom>
          <a:noFill/>
        </p:spPr>
        <p:txBody>
          <a:bodyPr wrap="square" rtlCol="0">
            <a:spAutoFit/>
          </a:bodyPr>
          <a:lstStyle/>
          <a:p>
            <a:r>
              <a:rPr lang="en-US" sz="2400" dirty="0"/>
              <a:t>For 99.6°F:</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dirty="0"/>
                  <a:t>​</a:t>
                </a:r>
                <a:r>
                  <a:rPr sz="2800" dirty="0"/>
                  <a:t>TI-83/84 Plus:</a:t>
                </a:r>
              </a:p>
              <a:p>
                <a:pPr>
                  <a:defRPr sz="2800"/>
                </a:pPr>
                <a:r>
                  <a:rPr dirty="0"/>
                  <a:t>​</a:t>
                </a:r>
                <a:r>
                  <a:rPr sz="2800" dirty="0"/>
                  <a:t>The area in the tails can be found in one step on the calculator by subtracting the area between the two </a:t>
                </a:r>
                <a:br>
                  <a:rPr lang="en-US" sz="2800" dirty="0"/>
                </a:br>
                <a14:m>
                  <m:oMath xmlns:m="http://schemas.openxmlformats.org/officeDocument/2006/math">
                    <m:r>
                      <a:rPr>
                        <a:latin typeface="Cambria Math" panose="02040503050406030204" pitchFamily="18" charset="0"/>
                      </a:rPr>
                      <m:t>𝑧</m:t>
                    </m:r>
                  </m:oMath>
                </a14:m>
                <a:r>
                  <a:rPr sz="2800" dirty="0"/>
                  <a:t>-values from one. Therefore, the probability can be found by entering </a:t>
                </a:r>
                <a:r>
                  <a:rPr sz="2800" b="1" dirty="0"/>
                  <a:t>1-normalcdf(lower bound, upper bound, </a:t>
                </a:r>
                <a14:m>
                  <m:oMath xmlns:m="http://schemas.openxmlformats.org/officeDocument/2006/math">
                    <m:r>
                      <a:rPr b="1" i="1">
                        <a:latin typeface="Cambria Math" panose="02040503050406030204" pitchFamily="18" charset="0"/>
                      </a:rPr>
                      <m:t>𝛍</m:t>
                    </m:r>
                  </m:oMath>
                </a14:m>
                <a:r>
                  <a:rPr sz="2800" b="1" dirty="0"/>
                  <a:t>, </a:t>
                </a:r>
                <a14:m>
                  <m:oMath xmlns:m="http://schemas.openxmlformats.org/officeDocument/2006/math">
                    <m:r>
                      <a:rPr b="1" i="1">
                        <a:latin typeface="Cambria Math" panose="02040503050406030204" pitchFamily="18" charset="0"/>
                      </a:rPr>
                      <m:t>𝛔</m:t>
                    </m:r>
                  </m:oMath>
                </a14:m>
                <a:r>
                  <a:rPr sz="2800" b="1" dirty="0"/>
                  <a:t>)</a:t>
                </a:r>
                <a:r>
                  <a:rPr sz="2800" dirty="0"/>
                  <a:t>. For our question these values are</a:t>
                </a:r>
              </a:p>
              <a:p>
                <a:r>
                  <a:rPr dirty="0"/>
                  <a:t>​</a:t>
                </a:r>
                <a:r>
                  <a:rPr sz="2800" dirty="0"/>
                  <a:t>lower bound: </a:t>
                </a:r>
                <a:r>
                  <a:rPr sz="2800" dirty="0">
                    <a:latin typeface="Cambria Math"/>
                  </a:rPr>
                  <a:t>97.6</a:t>
                </a:r>
              </a:p>
              <a:p>
                <a:r>
                  <a:rPr dirty="0"/>
                  <a:t>​</a:t>
                </a:r>
                <a:r>
                  <a:rPr sz="2800" dirty="0"/>
                  <a:t>upper bound: </a:t>
                </a:r>
                <a:r>
                  <a:rPr sz="2800" dirty="0">
                    <a:latin typeface="Cambria Math"/>
                  </a:rPr>
                  <a:t>99.6</a:t>
                </a:r>
              </a:p>
              <a:p>
                <a:pPr>
                  <a:defRPr sz="2800"/>
                </a:pPr>
                <a:r>
                  <a:rPr dirty="0"/>
                  <a:t>​</a:t>
                </a:r>
                <a14:m>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98</m:t>
                    </m:r>
                    <m:r>
                      <a:rPr>
                        <a:latin typeface="Cambria Math" panose="02040503050406030204" pitchFamily="18" charset="0"/>
                      </a:rPr>
                      <m:t>.</m:t>
                    </m:r>
                    <m:r>
                      <a:rPr>
                        <a:latin typeface="Cambria Math" panose="02040503050406030204" pitchFamily="18" charset="0"/>
                      </a:rPr>
                      <m:t>6</m:t>
                    </m:r>
                  </m:oMath>
                </a14:m>
                <a:endParaRPr dirty="0"/>
              </a:p>
              <a:p>
                <a:pPr>
                  <a:defRPr sz="2800"/>
                </a:pPr>
                <a:r>
                  <a:rPr dirty="0"/>
                  <a:t>​</a:t>
                </a:r>
                <a14:m>
                  <m:oMath xmlns:m="http://schemas.openxmlformats.org/officeDocument/2006/math">
                    <m:r>
                      <a:rPr>
                        <a:latin typeface="Cambria Math" panose="02040503050406030204" pitchFamily="18" charset="0"/>
                      </a:rPr>
                      <m:t>𝜎</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73</m:t>
                    </m:r>
                  </m:oMath>
                </a14:m>
                <a:endParaRPr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736"/>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p:pic>
        <p:nvPicPr>
          <p:cNvPr id="5" name="Content Placeholder 4">
            <a:extLst>
              <a:ext uri="{FF2B5EF4-FFF2-40B4-BE49-F238E27FC236}">
                <a16:creationId xmlns:a16="http://schemas.microsoft.com/office/drawing/2014/main" id="{374F1378-1120-44BC-B067-82E2EBC0FDB2}"/>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1800" dirty="0"/>
              <a:t>Example 6.3.3: Finding the Probability that a Normally Distributed Random Variable Will Be between Two Given Values Or in the Tails Defined by Two Given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t>​</a:t>
                </a:r>
                <a:r>
                  <a:rPr sz="2800"/>
                  <a:t>As shown in the screenshot, the calculator gives the more accurate value of </a:t>
                </a:r>
                <a:r>
                  <a:rPr sz="2800">
                    <a:latin typeface="Cambria Math"/>
                  </a:rPr>
                  <a:t>0.1707</a:t>
                </a:r>
                <a:r>
                  <a:rPr sz="2800"/>
                  <a:t>.</a:t>
                </a:r>
              </a:p>
              <a:p>
                <a:pPr>
                  <a:defRPr sz="2800"/>
                </a:pPr>
                <a:r>
                  <a:t>​</a:t>
                </a:r>
                <a:r>
                  <a:rPr sz="2800"/>
                  <a:t>The probability would be reported as </a:t>
                </a:r>
                <a:r>
                  <a:rPr sz="2800">
                    <a:latin typeface="Cambria Math"/>
                  </a:rPr>
                  <a:t>0.1706</a:t>
                </a:r>
                <a:r>
                  <a:rPr sz="2800"/>
                  <a:t> if using the tables or </a:t>
                </a:r>
                <a:r>
                  <a:rPr sz="2800">
                    <a:latin typeface="Cambria Math"/>
                  </a:rPr>
                  <a:t>0.1707</a:t>
                </a:r>
                <a:r>
                  <a:rPr sz="2800"/>
                  <a:t> if using the calculator. Thus, the probability of a healthy adult having a body temperature that differs from the population mean by more than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a:t> is approximately </a:t>
                </a:r>
                <a14:m>
                  <m:oMath xmlns:m="http://schemas.openxmlformats.org/officeDocument/2006/math">
                    <m:r>
                      <a:rPr>
                        <a:latin typeface="Cambria Math" panose="02040503050406030204" pitchFamily="18" charset="0"/>
                      </a:rPr>
                      <m:t>17</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Memory Booster</a:t>
            </a:r>
          </a:p>
        </p:txBody>
      </p:sp>
      <p:pic>
        <p:nvPicPr>
          <p:cNvPr id="5" name="Content Placeholder 4">
            <a:extLst>
              <a:ext uri="{FF2B5EF4-FFF2-40B4-BE49-F238E27FC236}">
                <a16:creationId xmlns:a16="http://schemas.microsoft.com/office/drawing/2014/main" id="{A3C8AECB-6F83-4631-A201-62E5FFCFAF78}"/>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000250"/>
            <a:ext cx="5143500" cy="2857500"/>
          </a:xfrm>
        </p:spPr>
      </p:pic>
      <p:sp>
        <p:nvSpPr>
          <p:cNvPr id="3" name="TextBox 2">
            <a:extLst>
              <a:ext uri="{FF2B5EF4-FFF2-40B4-BE49-F238E27FC236}">
                <a16:creationId xmlns:a16="http://schemas.microsoft.com/office/drawing/2014/main" id="{7B7D7A25-80A9-4E6A-9CC8-6C3C06123BB6}"/>
              </a:ext>
            </a:extLst>
          </p:cNvPr>
          <p:cNvSpPr txBox="1"/>
          <p:nvPr/>
        </p:nvSpPr>
        <p:spPr>
          <a:xfrm>
            <a:off x="457200" y="1142952"/>
            <a:ext cx="8229600" cy="800219"/>
          </a:xfrm>
          <a:prstGeom prst="rect">
            <a:avLst/>
          </a:prstGeom>
          <a:noFill/>
        </p:spPr>
        <p:txBody>
          <a:bodyPr wrap="square" rtlCol="0">
            <a:spAutoFit/>
          </a:bodyPr>
          <a:lstStyle/>
          <a:p>
            <a:r>
              <a:rPr lang="en-US" sz="2800" dirty="0"/>
              <a:t>"Differs by less": between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Memory Booster (cont.)</a:t>
            </a:r>
          </a:p>
        </p:txBody>
      </p:sp>
      <p:pic>
        <p:nvPicPr>
          <p:cNvPr id="5" name="Content Placeholder 4">
            <a:extLst>
              <a:ext uri="{FF2B5EF4-FFF2-40B4-BE49-F238E27FC236}">
                <a16:creationId xmlns:a16="http://schemas.microsoft.com/office/drawing/2014/main" id="{8D00355B-1232-42D8-A011-3F3CFF1E7F14}"/>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094706"/>
            <a:ext cx="5143500" cy="2857500"/>
          </a:xfrm>
        </p:spPr>
      </p:pic>
      <p:sp>
        <p:nvSpPr>
          <p:cNvPr id="4" name="TextBox 3">
            <a:extLst>
              <a:ext uri="{FF2B5EF4-FFF2-40B4-BE49-F238E27FC236}">
                <a16:creationId xmlns:a16="http://schemas.microsoft.com/office/drawing/2014/main" id="{F9392935-CC79-4D12-AB13-40F62E08C810}"/>
              </a:ext>
            </a:extLst>
          </p:cNvPr>
          <p:cNvSpPr txBox="1"/>
          <p:nvPr/>
        </p:nvSpPr>
        <p:spPr>
          <a:xfrm>
            <a:off x="457200" y="1142952"/>
            <a:ext cx="8229600" cy="800219"/>
          </a:xfrm>
          <a:prstGeom prst="rect">
            <a:avLst/>
          </a:prstGeom>
          <a:noFill/>
        </p:spPr>
        <p:txBody>
          <a:bodyPr wrap="square" rtlCol="0">
            <a:spAutoFit/>
          </a:bodyPr>
          <a:lstStyle/>
          <a:p>
            <a:r>
              <a:rPr lang="en-US" sz="2800" dirty="0"/>
              <a:t>"Differs by more": two tails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p:pic>
        <p:nvPicPr>
          <p:cNvPr id="5" name="Content Placeholder 4">
            <a:extLst>
              <a:ext uri="{FF2B5EF4-FFF2-40B4-BE49-F238E27FC236}">
                <a16:creationId xmlns:a16="http://schemas.microsoft.com/office/drawing/2014/main" id="{FD69A6C9-0A5E-43B8-AF3C-955B65470D8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095375"/>
            <a:ext cx="4953000" cy="3095625"/>
          </a:xfrm>
        </p:spPr>
      </p:pic>
      <p:sp>
        <p:nvSpPr>
          <p:cNvPr id="3" name="TextBox 2">
            <a:extLst>
              <a:ext uri="{FF2B5EF4-FFF2-40B4-BE49-F238E27FC236}">
                <a16:creationId xmlns:a16="http://schemas.microsoft.com/office/drawing/2014/main" id="{BBCA0E7C-C9E1-485F-998E-4306D4412272}"/>
              </a:ext>
            </a:extLst>
          </p:cNvPr>
          <p:cNvSpPr txBox="1"/>
          <p:nvPr/>
        </p:nvSpPr>
        <p:spPr>
          <a:xfrm>
            <a:off x="457200" y="4191000"/>
            <a:ext cx="8229600" cy="2092881"/>
          </a:xfrm>
          <a:prstGeom prst="rect">
            <a:avLst/>
          </a:prstGeom>
          <a:noFill/>
        </p:spPr>
        <p:txBody>
          <a:bodyPr wrap="square" rtlCol="0">
            <a:spAutoFit/>
          </a:bodyPr>
          <a:lstStyle/>
          <a:p>
            <a:r>
              <a:rPr lang="en-US" sz="2800" dirty="0"/>
              <a:t>Notice that the area shaded is less than half of the area under the curve, so we can expect the value we find to be smaller than </a:t>
            </a:r>
            <a:r>
              <a:rPr lang="en-US" sz="2800" dirty="0">
                <a:latin typeface="Cambria Math"/>
              </a:rPr>
              <a:t>0.5</a:t>
            </a:r>
            <a:r>
              <a:rPr lang="en-US" sz="2800" dirty="0"/>
              <a:t>. Now use either tables or available technology to find the value of the shaded area.</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Tables:</a:t>
                </a:r>
              </a:p>
              <a:p>
                <a:r>
                  <a:rPr sz="2800" dirty="0"/>
                  <a:t>In order to use cumulative probability tables, we need to convert </a:t>
                </a:r>
                <a:r>
                  <a:rPr sz="2800" dirty="0">
                    <a:latin typeface="Cambria Math"/>
                  </a:rPr>
                  <a:t>1831</a:t>
                </a:r>
                <a:r>
                  <a:rPr sz="2800" dirty="0"/>
                  <a:t> to a standard score first.</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1831</m:t>
                          </m:r>
                          <m:r>
                            <a:rPr>
                              <a:latin typeface="Cambria Math" panose="02040503050406030204" pitchFamily="18" charset="0"/>
                            </a:rPr>
                            <m:t>−</m:t>
                          </m:r>
                          <m:r>
                            <a:rPr>
                              <a:latin typeface="Cambria Math" panose="02040503050406030204" pitchFamily="18" charset="0"/>
                            </a:rPr>
                            <m:t>1931</m:t>
                          </m:r>
                        </m:num>
                        <m:den>
                          <m:r>
                            <a:rPr>
                              <a:latin typeface="Cambria Math" panose="02040503050406030204" pitchFamily="18" charset="0"/>
                            </a:rPr>
                            <m:t>67</m:t>
                          </m:r>
                          <m:r>
                            <a:rPr>
                              <a:latin typeface="Cambria Math" panose="02040503050406030204" pitchFamily="18" charset="0"/>
                            </a:rPr>
                            <m:t>.</m:t>
                          </m:r>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49</m:t>
                      </m:r>
                    </m:oMath>
                  </m:oMathPara>
                </a14:m>
                <a:endParaRPr sz="2800" dirty="0"/>
              </a:p>
              <a:p>
                <a:pPr>
                  <a:defRPr sz="2800"/>
                </a:pPr>
                <a:r>
                  <a:rPr sz="2800" dirty="0"/>
                  <a:t>Looking up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49</m:t>
                    </m:r>
                  </m:oMath>
                </a14:m>
                <a:r>
                  <a:rPr sz="2800" dirty="0"/>
                  <a:t> in the cumulative normal table we see that the shaded region has an area of approximately </a:t>
                </a:r>
                <a:r>
                  <a:rPr sz="2800" dirty="0">
                    <a:latin typeface="Cambria Math"/>
                  </a:rPr>
                  <a:t>0.0681</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pPr>
                  <a:defRPr sz="2800"/>
                </a:pPr>
                <a:r>
                  <a:rPr sz="2800" dirty="0"/>
                  <a:t>When using a TI-83/84 Plus calculator to solve this problem, it is not necessary to first convert </a:t>
                </a:r>
                <a:r>
                  <a:rPr sz="2800" dirty="0">
                    <a:latin typeface="Cambria Math"/>
                  </a:rPr>
                  <a:t>1831</a:t>
                </a:r>
                <a:r>
                  <a:rPr sz="2800" dirty="0"/>
                  <a:t> to a standard score. The probability can be found in one step by entering the following statistics using the </a:t>
                </a:r>
                <a:r>
                  <a:rPr sz="2800" b="1" dirty="0" err="1"/>
                  <a:t>normalcdf</a:t>
                </a:r>
                <a:r>
                  <a:rPr sz="2800" dirty="0"/>
                  <a:t>(</a:t>
                </a:r>
                <a:r>
                  <a:rPr sz="2800" b="1" dirty="0"/>
                  <a:t>lower bound</a:t>
                </a:r>
                <a:r>
                  <a:rPr sz="2800" dirty="0"/>
                  <a:t>, </a:t>
                </a:r>
                <a:r>
                  <a:rPr sz="2800" b="1" dirty="0"/>
                  <a:t>upper bound</a:t>
                </a:r>
                <a:r>
                  <a:rPr sz="2800" dirty="0"/>
                  <a:t>, </a:t>
                </a:r>
                <a14:m>
                  <m:oMath xmlns:m="http://schemas.openxmlformats.org/officeDocument/2006/math">
                    <m:r>
                      <a:rPr>
                        <a:latin typeface="Cambria Math" panose="02040503050406030204" pitchFamily="18" charset="0"/>
                      </a:rPr>
                      <m:t>𝜇</m:t>
                    </m:r>
                  </m:oMath>
                </a14:m>
                <a:r>
                  <a:rPr sz="2800" dirty="0"/>
                  <a:t>, </a:t>
                </a:r>
                <a14:m>
                  <m:oMath xmlns:m="http://schemas.openxmlformats.org/officeDocument/2006/math">
                    <m:r>
                      <a:rPr>
                        <a:latin typeface="Cambria Math" panose="02040503050406030204" pitchFamily="18" charset="0"/>
                      </a:rPr>
                      <m:t>𝜎</m:t>
                    </m:r>
                  </m:oMath>
                </a14:m>
                <a:r>
                  <a:rPr sz="2800" dirty="0"/>
                  <a:t>) option under the </a:t>
                </a:r>
                <a:r>
                  <a:rPr sz="2800" b="1" dirty="0"/>
                  <a:t>DISTR</a:t>
                </a:r>
                <a:r>
                  <a:rPr sz="2800" dirty="0"/>
                  <a:t> menu.</a:t>
                </a:r>
              </a:p>
              <a:p>
                <a:pPr>
                  <a:defRPr sz="2800"/>
                </a:pPr>
                <a:r>
                  <a:rPr sz="2800" dirty="0"/>
                  <a:t>lower bound: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dirty="0"/>
              </a:p>
              <a:p>
                <a:r>
                  <a:rPr sz="2800" dirty="0"/>
                  <a:t>upper bound: </a:t>
                </a:r>
                <a:r>
                  <a:rPr sz="2800" dirty="0">
                    <a:latin typeface="Cambria Math"/>
                  </a:rPr>
                  <a:t>1831</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=1931</m:t>
                      </m:r>
                    </m:oMath>
                  </m:oMathPara>
                </a14:m>
                <a:endParaRPr sz="2800" dirty="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=67.1</m:t>
                      </m:r>
                    </m:oMath>
                  </m:oMathPara>
                </a14:m>
                <a:endParaRPr sz="2800" dirty="0">
                  <a:latin typeface="Cambria Math"/>
                </a:endParaRPr>
              </a:p>
              <a:p>
                <a:r>
                  <a:rPr sz="2800" dirty="0"/>
                  <a:t>As shown in the </a:t>
                </a:r>
                <a:r>
                  <a:rPr lang="en-US" sz="2800" dirty="0"/>
                  <a:t>following </a:t>
                </a:r>
                <a:r>
                  <a:rPr sz="2800" dirty="0"/>
                  <a:t>screenshot, the probability is </a:t>
                </a:r>
                <a:r>
                  <a:rPr sz="2800" dirty="0">
                    <a:latin typeface="Cambria Math"/>
                  </a:rPr>
                  <a:t>0.0681</a:t>
                </a:r>
                <a:r>
                  <a:rPr sz="2800" dirty="0"/>
                  <a:t> rounded to four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92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p:pic>
        <p:nvPicPr>
          <p:cNvPr id="5" name="Content Placeholder 4">
            <a:extLst>
              <a:ext uri="{FF2B5EF4-FFF2-40B4-BE49-F238E27FC236}">
                <a16:creationId xmlns:a16="http://schemas.microsoft.com/office/drawing/2014/main" id="{BFA23026-C010-482D-994A-47646BE9AB4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6.3.1: Finding the Probability that a Normally Distributed Random Variable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probability of choosing a cow whose monthly milk production is less than </a:t>
                </a:r>
                <a:r>
                  <a:rPr sz="2800">
                    <a:latin typeface="Cambria Math"/>
                  </a:rPr>
                  <a:t>1831</a:t>
                </a:r>
                <a:r>
                  <a:rPr sz="2800"/>
                  <a:t> pounds is approximately </a:t>
                </a:r>
                <a:r>
                  <a:rPr sz="2800">
                    <a:latin typeface="Cambria Math"/>
                  </a:rPr>
                  <a:t>0.0681</a:t>
                </a:r>
                <a:r>
                  <a:rPr sz="2800"/>
                  <a:t> depending on the level of precision of the method used. This tells us that the farm manager could expect that around </a:t>
                </a:r>
                <a14:m>
                  <m:oMath xmlns:m="http://schemas.openxmlformats.org/officeDocument/2006/math">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oMath>
                </a14:m>
                <a:r>
                  <a:rPr sz="2800"/>
                  <a:t> of the dairy cows would be producing less than </a:t>
                </a:r>
                <a:r>
                  <a:rPr sz="2800">
                    <a:latin typeface="Cambria Math"/>
                  </a:rPr>
                  <a:t>1831</a:t>
                </a:r>
                <a:r>
                  <a:rPr sz="2800"/>
                  <a:t> pounds of milk per month.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finding normal probabilities using a TI-83/84 Plus calculator or other technology, please visit stat.hawkeslearning.com and see </a:t>
            </a:r>
            <a:r>
              <a:rPr sz="2800" b="1"/>
              <a:t>Technology Instructions &gt; Normal Distribution &gt; Normal Probability (cdf)</a:t>
            </a:r>
            <a:r>
              <a:rPr sz="2800"/>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2693</Words>
  <Application>Microsoft Office PowerPoint</Application>
  <PresentationFormat>On-screen Show (4:3)</PresentationFormat>
  <Paragraphs>151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Arial</vt:lpstr>
      <vt:lpstr>Courier New</vt:lpstr>
      <vt:lpstr>Cambria Math</vt:lpstr>
      <vt:lpstr>Office Theme</vt:lpstr>
      <vt:lpstr>Section 6.3</vt:lpstr>
      <vt:lpstr>Example 6.3.1: Finding the Probability that a Normally Distributed Random Variable Will Be Less Than a Given Value</vt:lpstr>
      <vt:lpstr>Example 6.3.1: Finding the Probability that a Normally Distributed Random Variable Will Be Less Than a Given Value (cont.)</vt:lpstr>
      <vt:lpstr>Example 6.3.1: Finding the Probability that a Normally Distributed Random Variable Will Be Less Than a Given Value (cont.)</vt:lpstr>
      <vt:lpstr>Example 6.3.1: Finding the Probability that a Normally Distributed Random Variable Will Be Less Than a Given Value (cont.)</vt:lpstr>
      <vt:lpstr>Example 6.3.1: Finding the Probability that a Normally Distributed Random Variable Will Be Less Than a Given Value (cont.)</vt:lpstr>
      <vt:lpstr>Example 6.3.1: Finding the Probability that a Normally Distributed Random Variable Will Be Less Than a Given Value (cont.)</vt:lpstr>
      <vt:lpstr>Example 6.3.1: Finding the Probability that a Normally Distributed Random Variable Will Be Less Than a Given Value (cont.)</vt:lpstr>
      <vt:lpstr>Technology</vt:lpstr>
      <vt:lpstr>Example 6.3.2: Finding the Probability that a Normal Distributed Random Variable Will Be Greater Than a Given Value</vt:lpstr>
      <vt:lpstr>Example 6.3.2: Finding the Probability that a Normal Distributed Random Variable Will Be Greater Than a Given Value (cont.)</vt:lpstr>
      <vt:lpstr>Example 6.3.2: Finding the Probability that a Normal Distributed Random Variable Will Be Greater Than a Given Value (cont.)</vt:lpstr>
      <vt:lpstr>Example 6.3.2: Finding the Probability that a Normal Distributed Random Variable Will Be Greater Than a Given Value (cont.)</vt:lpstr>
      <vt:lpstr>Example 6.3.2: Finding the Probability that a Normal Distributed Random Variable Will Be Greater Than a Given Value (cont.)</vt:lpstr>
      <vt:lpstr>Example 6.3.2: Finding the Probability that a Normal Distributed Random Variable Will Be Greater Than a Given Value (cont.)</vt:lpstr>
      <vt:lpstr>Example 6.3.2: Finding the Probability that a Normal Distributed Random Variable Will Be Greater Than a Given Value (cont.)</vt:lpstr>
      <vt:lpstr>Example 6.3.3: Finding the Probability that a Normally Distributed Random Variable Will Be between Two Given Values Or in the Tails Defined by Two Given Values</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Example 6.3.3: Finding the Probability that a Normally Distributed Random Variable Will Be between Two Given Values Or in the Tails Defined by Two Given Values (cont.)</vt:lpstr>
      <vt:lpstr>Memory Booster</vt:lpstr>
      <vt:lpstr>Memory Booster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133</cp:revision>
  <dcterms:created xsi:type="dcterms:W3CDTF">2013-04-26T14:43:13Z</dcterms:created>
  <dcterms:modified xsi:type="dcterms:W3CDTF">2020-06-02T13:46:09Z</dcterms:modified>
</cp:coreProperties>
</file>