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70"/>
  </p:notesMasterIdLst>
  <p:handoutMasterIdLst>
    <p:handoutMasterId r:id="rId71"/>
  </p:handoutMasterIdLst>
  <p:sldIdLst>
    <p:sldId id="256" r:id="rId2"/>
    <p:sldId id="257" r:id="rId3"/>
    <p:sldId id="258" r:id="rId4"/>
    <p:sldId id="259" r:id="rId5"/>
    <p:sldId id="260" r:id="rId6"/>
    <p:sldId id="261" r:id="rId7"/>
    <p:sldId id="262" r:id="rId8"/>
    <p:sldId id="263" r:id="rId9"/>
    <p:sldId id="265" r:id="rId10"/>
    <p:sldId id="266" r:id="rId11"/>
    <p:sldId id="267" r:id="rId12"/>
    <p:sldId id="268" r:id="rId13"/>
    <p:sldId id="269" r:id="rId14"/>
    <p:sldId id="270" r:id="rId15"/>
    <p:sldId id="271" r:id="rId16"/>
    <p:sldId id="272" r:id="rId17"/>
    <p:sldId id="279" r:id="rId18"/>
    <p:sldId id="273" r:id="rId19"/>
    <p:sldId id="274" r:id="rId20"/>
    <p:sldId id="276" r:id="rId21"/>
    <p:sldId id="277" r:id="rId22"/>
    <p:sldId id="278" r:id="rId23"/>
    <p:sldId id="280" r:id="rId24"/>
    <p:sldId id="281" r:id="rId25"/>
    <p:sldId id="282" r:id="rId26"/>
    <p:sldId id="283" r:id="rId27"/>
    <p:sldId id="284" r:id="rId28"/>
    <p:sldId id="286" r:id="rId29"/>
    <p:sldId id="287" r:id="rId30"/>
    <p:sldId id="288" r:id="rId31"/>
    <p:sldId id="289" r:id="rId32"/>
    <p:sldId id="290" r:id="rId33"/>
    <p:sldId id="291" r:id="rId34"/>
    <p:sldId id="292" r:id="rId35"/>
    <p:sldId id="293" r:id="rId36"/>
    <p:sldId id="294" r:id="rId37"/>
    <p:sldId id="295" r:id="rId38"/>
    <p:sldId id="296" r:id="rId39"/>
    <p:sldId id="297" r:id="rId40"/>
    <p:sldId id="298" r:id="rId41"/>
    <p:sldId id="299" r:id="rId42"/>
    <p:sldId id="300" r:id="rId43"/>
    <p:sldId id="301" r:id="rId44"/>
    <p:sldId id="302" r:id="rId45"/>
    <p:sldId id="303" r:id="rId46"/>
    <p:sldId id="305" r:id="rId47"/>
    <p:sldId id="306" r:id="rId48"/>
    <p:sldId id="307" r:id="rId49"/>
    <p:sldId id="308" r:id="rId50"/>
    <p:sldId id="309" r:id="rId51"/>
    <p:sldId id="310" r:id="rId52"/>
    <p:sldId id="311" r:id="rId53"/>
    <p:sldId id="312" r:id="rId54"/>
    <p:sldId id="313" r:id="rId55"/>
    <p:sldId id="317" r:id="rId56"/>
    <p:sldId id="327" r:id="rId57"/>
    <p:sldId id="314" r:id="rId58"/>
    <p:sldId id="315" r:id="rId59"/>
    <p:sldId id="316" r:id="rId60"/>
    <p:sldId id="318" r:id="rId61"/>
    <p:sldId id="319" r:id="rId62"/>
    <p:sldId id="320" r:id="rId63"/>
    <p:sldId id="321" r:id="rId64"/>
    <p:sldId id="322" r:id="rId65"/>
    <p:sldId id="323" r:id="rId66"/>
    <p:sldId id="324" r:id="rId67"/>
    <p:sldId id="325" r:id="rId68"/>
    <p:sldId id="326" r:id="rId69"/>
  </p:sldIdLst>
  <p:sldSz cx="9144000" cy="6858000" type="screen4x3"/>
  <p:notesSz cx="6858000" cy="9144000"/>
  <p:embeddedFontLst>
    <p:embeddedFont>
      <p:font typeface="Calibri" panose="020F0502020204030204" pitchFamily="34" charset="0"/>
      <p:regular r:id="rId72"/>
      <p:bold r:id="rId73"/>
      <p:italic r:id="rId74"/>
      <p:boldItalic r:id="rId75"/>
    </p:embeddedFont>
    <p:embeddedFont>
      <p:font typeface="Cambria Math" panose="02040503050406030204" pitchFamily="18" charset="0"/>
      <p:regular r:id="rId7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ick  Belloit" initials="" lastIdx="10" clrIdx="0"/>
  <p:cmAuthor id="1" name="Allison Conger" initials="AC" lastIdx="4" clrIdx="1">
    <p:extLst>
      <p:ext uri="{19B8F6BF-5375-455C-9EA6-DF929625EA0E}">
        <p15:presenceInfo xmlns:p15="http://schemas.microsoft.com/office/powerpoint/2012/main" userId="Allison Conger" providerId="None"/>
      </p:ext>
    </p:extLst>
  </p:cmAuthor>
  <p:cmAuthor id="2" name="appaji" initials="a" lastIdx="19" clrIdx="2">
    <p:extLst>
      <p:ext uri="{19B8F6BF-5375-455C-9EA6-DF929625EA0E}">
        <p15:presenceInfo xmlns:p15="http://schemas.microsoft.com/office/powerpoint/2012/main" userId="S-1-5-21-1666015839-3846122634-945917319-222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2D050"/>
    <a:srgbClr val="CCCFD7"/>
    <a:srgbClr val="E7E9EC"/>
    <a:srgbClr val="FFFF00"/>
    <a:srgbClr val="000000"/>
    <a:srgbClr val="2D7D9F"/>
    <a:srgbClr val="0000FF"/>
    <a:srgbClr val="000099"/>
    <a:srgbClr val="1F497D"/>
    <a:srgbClr val="36609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853" autoAdjust="0"/>
    <p:restoredTop sz="94660"/>
  </p:normalViewPr>
  <p:slideViewPr>
    <p:cSldViewPr>
      <p:cViewPr varScale="1">
        <p:scale>
          <a:sx n="86" d="100"/>
          <a:sy n="86" d="100"/>
        </p:scale>
        <p:origin x="228" y="96"/>
      </p:cViewPr>
      <p:guideLst>
        <p:guide orient="horz" pos="2160"/>
        <p:guide pos="2880"/>
      </p:guideLst>
    </p:cSldViewPr>
  </p:slideViewPr>
  <p:notesTextViewPr>
    <p:cViewPr>
      <p:scale>
        <a:sx n="3" d="2"/>
        <a:sy n="3" d="2"/>
      </p:scale>
      <p:origin x="0" y="0"/>
    </p:cViewPr>
  </p:notesTextViewPr>
  <p:sorterViewPr>
    <p:cViewPr>
      <p:scale>
        <a:sx n="66" d="100"/>
        <a:sy n="66" d="100"/>
      </p:scale>
      <p:origin x="0" y="0"/>
    </p:cViewPr>
  </p:sorterViewPr>
  <p:notesViewPr>
    <p:cSldViewPr>
      <p:cViewPr varScale="1">
        <p:scale>
          <a:sx n="58" d="100"/>
          <a:sy n="58" d="100"/>
        </p:scale>
        <p:origin x="3024"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font" Target="fonts/font3.fntdata"/><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1.fntdata"/><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75"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font" Target="fonts/font2.fntdata"/><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font" Target="fonts/font5.fntdata"/><Relationship Id="rId7" Type="http://schemas.openxmlformats.org/officeDocument/2006/relationships/slide" Target="slides/slide6.xml"/><Relationship Id="rId71" Type="http://schemas.openxmlformats.org/officeDocument/2006/relationships/handoutMaster" Target="handoutMasters/handoutMaster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235DB0-18E5-42EE-8A41-3EE53E7DF1D8}" type="datetimeFigureOut">
              <a:rPr lang="en-US" smtClean="0"/>
              <a:pPr/>
              <a:t>6/2/2020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4792EB-0FA9-4C62-9AEF-94474B71BCAD}" type="slidenum">
              <a:rPr lang="en-US" smtClean="0"/>
              <a:pPr/>
              <a:t>‹#›</a:t>
            </a:fld>
            <a:endParaRPr lang="en-US"/>
          </a:p>
        </p:txBody>
      </p:sp>
    </p:spTree>
    <p:extLst>
      <p:ext uri="{BB962C8B-B14F-4D97-AF65-F5344CB8AC3E}">
        <p14:creationId xmlns:p14="http://schemas.microsoft.com/office/powerpoint/2010/main" val="41630158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69A0D3-B478-40F2-A888-1E8089CEC0F3}" type="datetimeFigureOut">
              <a:rPr lang="en-US" smtClean="0"/>
              <a:pPr/>
              <a:t>6/2/2020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6DA207-A26B-4388-9112-E8BB699F6246}" type="slidenum">
              <a:rPr lang="en-US" smtClean="0"/>
              <a:pPr/>
              <a:t>‹#›</a:t>
            </a:fld>
            <a:endParaRPr lang="en-US"/>
          </a:p>
        </p:txBody>
      </p:sp>
    </p:spTree>
    <p:extLst>
      <p:ext uri="{BB962C8B-B14F-4D97-AF65-F5344CB8AC3E}">
        <p14:creationId xmlns:p14="http://schemas.microsoft.com/office/powerpoint/2010/main" val="6156667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10"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4" name="Text Placeholder 3">
            <a:extLst>
              <a:ext uri="{FF2B5EF4-FFF2-40B4-BE49-F238E27FC236}">
                <a16:creationId xmlns:a16="http://schemas.microsoft.com/office/drawing/2014/main" id="{71A0D54E-FB3F-4E00-91DF-E7D7900CC666}"/>
              </a:ext>
            </a:extLst>
          </p:cNvPr>
          <p:cNvSpPr>
            <a:spLocks noGrp="1"/>
          </p:cNvSpPr>
          <p:nvPr>
            <p:ph type="body" sz="quarter" idx="10" hasCustomPrompt="1"/>
          </p:nvPr>
        </p:nvSpPr>
        <p:spPr>
          <a:xfrm>
            <a:off x="1371600" y="3502152"/>
            <a:ext cx="6400800" cy="1755648"/>
          </a:xfrm>
          <a:prstGeom prst="rect">
            <a:avLst/>
          </a:prstGeom>
        </p:spPr>
        <p:txBody>
          <a:bodyPr anchor="t" anchorCtr="1"/>
          <a:lstStyle>
            <a:lvl1pPr marL="0" indent="0">
              <a:buFontTx/>
              <a:buNone/>
              <a:defRPr b="1" i="1"/>
            </a:lvl1pPr>
          </a:lstStyle>
          <a:p>
            <a:pPr lvl="0"/>
            <a:r>
              <a:rPr lang="en-US" dirty="0"/>
              <a:t>Click to add subtitle</a:t>
            </a:r>
          </a:p>
        </p:txBody>
      </p:sp>
      <p:sp>
        <p:nvSpPr>
          <p:cNvPr id="3" name="Title 2">
            <a:extLst>
              <a:ext uri="{FF2B5EF4-FFF2-40B4-BE49-F238E27FC236}">
                <a16:creationId xmlns:a16="http://schemas.microsoft.com/office/drawing/2014/main" id="{F01147E5-B1BD-4168-9DA2-D332C27DB199}"/>
              </a:ext>
            </a:extLst>
          </p:cNvPr>
          <p:cNvSpPr>
            <a:spLocks noGrp="1"/>
          </p:cNvSpPr>
          <p:nvPr>
            <p:ph type="title"/>
          </p:nvPr>
        </p:nvSpPr>
        <p:spPr>
          <a:xfrm>
            <a:off x="640080" y="2130552"/>
            <a:ext cx="7772400" cy="1472184"/>
          </a:xfrm>
          <a:prstGeom prst="rect">
            <a:avLst/>
          </a:prstGeom>
        </p:spPr>
        <p:txBody>
          <a:bodyPr anchor="ctr" anchorCtr="0"/>
          <a:lstStyle>
            <a:lvl1pPr>
              <a:defRPr b="1">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651075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rrors">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C7651718-6C8C-47B1-82C8-30B07A449145}"/>
              </a:ext>
            </a:extLst>
          </p:cNvPr>
          <p:cNvSpPr>
            <a:spLocks noGrp="1"/>
          </p:cNvSpPr>
          <p:nvPr>
            <p:ph type="body" sz="quarter" idx="10"/>
          </p:nvPr>
        </p:nvSpPr>
        <p:spPr>
          <a:xfrm>
            <a:off x="457200" y="1082078"/>
            <a:ext cx="8229600" cy="4914276"/>
          </a:xfrm>
          <a:prstGeom prst="rect">
            <a:avLst/>
          </a:prstGeom>
          <a:ln w="28575">
            <a:solidFill>
              <a:srgbClr val="FF0000"/>
            </a:solidFill>
          </a:ln>
        </p:spPr>
        <p:txBody>
          <a:bodyPr/>
          <a:lstStyle>
            <a:lvl1pPr marL="0" indent="0">
              <a:buNone/>
              <a:defRPr sz="2800">
                <a:solidFill>
                  <a:srgbClr val="000000"/>
                </a:solidFill>
              </a:defRPr>
            </a:lvl1pPr>
          </a:lstStyle>
          <a:p>
            <a:pPr lvl="0"/>
            <a:endParaRPr lang="en-US" dirty="0"/>
          </a:p>
        </p:txBody>
      </p:sp>
    </p:spTree>
    <p:extLst>
      <p:ext uri="{BB962C8B-B14F-4D97-AF65-F5344CB8AC3E}">
        <p14:creationId xmlns:p14="http://schemas.microsoft.com/office/powerpoint/2010/main" val="23534850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rrors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9" name="Rectangle 8">
            <a:extLst>
              <a:ext uri="{FF2B5EF4-FFF2-40B4-BE49-F238E27FC236}">
                <a16:creationId xmlns:a16="http://schemas.microsoft.com/office/drawing/2014/main" id="{FCDC75ED-AB7E-4E7F-BC5E-A252D6044ADB}"/>
              </a:ext>
            </a:extLst>
          </p:cNvPr>
          <p:cNvSpPr/>
          <p:nvPr userDrawn="1"/>
        </p:nvSpPr>
        <p:spPr>
          <a:xfrm>
            <a:off x="457200" y="1092966"/>
            <a:ext cx="8229599" cy="4850594"/>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15A2C83-F758-497D-9ED7-F511E4334CAF}"/>
              </a:ext>
            </a:extLst>
          </p:cNvPr>
          <p:cNvSpPr>
            <a:spLocks noGrp="1"/>
          </p:cNvSpPr>
          <p:nvPr>
            <p:ph sz="quarter" idx="10" hasCustomPrompt="1"/>
          </p:nvPr>
        </p:nvSpPr>
        <p:spPr>
          <a:xfrm>
            <a:off x="457200" y="1092200"/>
            <a:ext cx="8229600" cy="4840288"/>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11792827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rrors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46C5300E-46C0-4573-BB9D-2DC5A4375238}"/>
              </a:ext>
            </a:extLst>
          </p:cNvPr>
          <p:cNvSpPr>
            <a:spLocks noGrp="1"/>
          </p:cNvSpPr>
          <p:nvPr>
            <p:ph type="tbl" sz="quarter" idx="10"/>
          </p:nvPr>
        </p:nvSpPr>
        <p:spPr>
          <a:xfrm>
            <a:off x="457200" y="1105523"/>
            <a:ext cx="8229600" cy="4838040"/>
          </a:xfrm>
          <a:prstGeom prst="rect">
            <a:avLst/>
          </a:prstGeom>
          <a:ln w="28575">
            <a:solidFill>
              <a:srgbClr val="FF0000"/>
            </a:solidFill>
          </a:ln>
        </p:spPr>
        <p:txBody>
          <a:bodyPr/>
          <a:lstStyle>
            <a:lvl1pPr>
              <a:defRPr sz="2800"/>
            </a:lvl1pPr>
          </a:lstStyle>
          <a:p>
            <a:endParaRPr lang="en-US" dirty="0"/>
          </a:p>
        </p:txBody>
      </p:sp>
    </p:spTree>
    <p:extLst>
      <p:ext uri="{BB962C8B-B14F-4D97-AF65-F5344CB8AC3E}">
        <p14:creationId xmlns:p14="http://schemas.microsoft.com/office/powerpoint/2010/main" val="7629876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Notes">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CDC7A059-BE2D-4107-9D5E-745311FEFA72}"/>
              </a:ext>
            </a:extLst>
          </p:cNvPr>
          <p:cNvSpPr>
            <a:spLocks noGrp="1"/>
          </p:cNvSpPr>
          <p:nvPr>
            <p:ph type="body" sz="quarter" idx="10"/>
          </p:nvPr>
        </p:nvSpPr>
        <p:spPr>
          <a:xfrm>
            <a:off x="457200" y="1082078"/>
            <a:ext cx="8229600" cy="4861484"/>
          </a:xfrm>
          <a:prstGeom prst="rect">
            <a:avLst/>
          </a:prstGeom>
          <a:ln w="28575">
            <a:solidFill>
              <a:schemeClr val="accent1"/>
            </a:solidFill>
          </a:ln>
        </p:spPr>
        <p:txBody>
          <a:bodyPr/>
          <a:lstStyle>
            <a:lvl1pPr marL="0" indent="0">
              <a:buNone/>
              <a:defRPr sz="2800"/>
            </a:lvl1pPr>
          </a:lstStyle>
          <a:p>
            <a:pPr lvl="0"/>
            <a:endParaRPr lang="en-US" dirty="0"/>
          </a:p>
        </p:txBody>
      </p:sp>
    </p:spTree>
    <p:extLst>
      <p:ext uri="{BB962C8B-B14F-4D97-AF65-F5344CB8AC3E}">
        <p14:creationId xmlns:p14="http://schemas.microsoft.com/office/powerpoint/2010/main" val="29797087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Notes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9" name="Rectangle 8">
            <a:extLst>
              <a:ext uri="{FF2B5EF4-FFF2-40B4-BE49-F238E27FC236}">
                <a16:creationId xmlns:a16="http://schemas.microsoft.com/office/drawing/2014/main" id="{9BD3E83F-5038-477C-AF54-68062F1599E0}"/>
              </a:ext>
            </a:extLst>
          </p:cNvPr>
          <p:cNvSpPr/>
          <p:nvPr userDrawn="1"/>
        </p:nvSpPr>
        <p:spPr>
          <a:xfrm>
            <a:off x="457201" y="1092969"/>
            <a:ext cx="8229599" cy="4850594"/>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AA0EA87-BE08-4809-8855-91948461D982}"/>
              </a:ext>
            </a:extLst>
          </p:cNvPr>
          <p:cNvSpPr>
            <a:spLocks noGrp="1"/>
          </p:cNvSpPr>
          <p:nvPr>
            <p:ph sz="quarter" idx="10" hasCustomPrompt="1"/>
          </p:nvPr>
        </p:nvSpPr>
        <p:spPr>
          <a:xfrm>
            <a:off x="457200" y="1092200"/>
            <a:ext cx="8229600" cy="4862513"/>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1155031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Notes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C306A871-D043-41D9-9A57-60349F9974E7}"/>
              </a:ext>
            </a:extLst>
          </p:cNvPr>
          <p:cNvSpPr>
            <a:spLocks noGrp="1"/>
          </p:cNvSpPr>
          <p:nvPr>
            <p:ph type="tbl" sz="quarter" idx="10"/>
          </p:nvPr>
        </p:nvSpPr>
        <p:spPr>
          <a:xfrm>
            <a:off x="457200" y="1105523"/>
            <a:ext cx="8229600" cy="4838040"/>
          </a:xfrm>
          <a:prstGeom prst="rect">
            <a:avLst/>
          </a:prstGeom>
          <a:ln w="28575">
            <a:solidFill>
              <a:schemeClr val="accent1"/>
            </a:solidFill>
          </a:ln>
        </p:spPr>
        <p:txBody>
          <a:bodyPr/>
          <a:lstStyle>
            <a:lvl1pPr>
              <a:defRPr sz="2800"/>
            </a:lvl1pPr>
          </a:lstStyle>
          <a:p>
            <a:endParaRPr lang="en-US" dirty="0"/>
          </a:p>
        </p:txBody>
      </p:sp>
    </p:spTree>
    <p:extLst>
      <p:ext uri="{BB962C8B-B14F-4D97-AF65-F5344CB8AC3E}">
        <p14:creationId xmlns:p14="http://schemas.microsoft.com/office/powerpoint/2010/main" val="7891612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997527"/>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457200" indent="-457200">
              <a:buFont typeface="Courier New" panose="02070309020205020404" pitchFamily="49" charset="0"/>
              <a:buChar char="o"/>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9" name="TextBox 18">
            <a:extLst>
              <a:ext uri="{FF2B5EF4-FFF2-40B4-BE49-F238E27FC236}">
                <a16:creationId xmlns:a16="http://schemas.microsoft.com/office/drawing/2014/main" id="{A5FF21EF-72E3-4AF0-B271-8ABDCFDC73DB}"/>
              </a:ext>
            </a:extLst>
          </p:cNvPr>
          <p:cNvSpPr txBox="1"/>
          <p:nvPr userDrawn="1"/>
        </p:nvSpPr>
        <p:spPr>
          <a:xfrm>
            <a:off x="457200" y="155448"/>
            <a:ext cx="8229600" cy="941832"/>
          </a:xfrm>
          <a:prstGeom prst="rect">
            <a:avLst/>
          </a:prstGeom>
          <a:noFill/>
        </p:spPr>
        <p:txBody>
          <a:bodyPr wrap="square" rtlCol="0" anchor="ctr" anchorCtr="1">
            <a:noAutofit/>
          </a:bodyPr>
          <a:lstStyle/>
          <a:p>
            <a:pPr algn="ctr"/>
            <a:r>
              <a:rPr lang="en-US" sz="3200" dirty="0">
                <a:latin typeface="+mj-lt"/>
              </a:rPr>
              <a:t>Objectives</a:t>
            </a:r>
          </a:p>
        </p:txBody>
      </p:sp>
    </p:spTree>
    <p:extLst>
      <p:ext uri="{BB962C8B-B14F-4D97-AF65-F5344CB8AC3E}">
        <p14:creationId xmlns:p14="http://schemas.microsoft.com/office/powerpoint/2010/main" val="31983257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xamp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3" name="Text Placeholder 2">
            <a:extLst>
              <a:ext uri="{FF2B5EF4-FFF2-40B4-BE49-F238E27FC236}">
                <a16:creationId xmlns:a16="http://schemas.microsoft.com/office/drawing/2014/main" id="{D6EEC94A-BFCC-4A85-9B96-436ED92D723F}"/>
              </a:ext>
            </a:extLst>
          </p:cNvPr>
          <p:cNvSpPr>
            <a:spLocks noGrp="1"/>
          </p:cNvSpPr>
          <p:nvPr>
            <p:ph type="body" sz="quarter" idx="10"/>
          </p:nvPr>
        </p:nvSpPr>
        <p:spPr>
          <a:xfrm>
            <a:off x="457200" y="1029287"/>
            <a:ext cx="8229600" cy="4967067"/>
          </a:xfrm>
          <a:prstGeom prst="rect">
            <a:avLst/>
          </a:prstGeom>
        </p:spPr>
        <p:txBody>
          <a:bodyPr/>
          <a:lstStyle>
            <a:lvl1pPr marL="0" indent="0">
              <a:buNone/>
              <a:defRPr sz="2800"/>
            </a:lvl1pPr>
          </a:lstStyle>
          <a:p>
            <a:pPr lvl="0"/>
            <a:endParaRPr lang="en-US" dirty="0"/>
          </a:p>
        </p:txBody>
      </p:sp>
    </p:spTree>
    <p:extLst>
      <p:ext uri="{BB962C8B-B14F-4D97-AF65-F5344CB8AC3E}">
        <p14:creationId xmlns:p14="http://schemas.microsoft.com/office/powerpoint/2010/main" val="15416598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xample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7110E547-E237-4E17-8363-3FC8F7FE0291}"/>
              </a:ext>
            </a:extLst>
          </p:cNvPr>
          <p:cNvSpPr>
            <a:spLocks noGrp="1"/>
          </p:cNvSpPr>
          <p:nvPr>
            <p:ph sz="quarter" idx="11" hasCustomPrompt="1"/>
          </p:nvPr>
        </p:nvSpPr>
        <p:spPr>
          <a:xfrm>
            <a:off x="457200" y="1081890"/>
            <a:ext cx="8229600" cy="4850597"/>
          </a:xfrm>
          <a:prstGeom prst="rect">
            <a:avLst/>
          </a:prstGeom>
        </p:spPr>
        <p:txBody>
          <a:bodyPr/>
          <a:lstStyle>
            <a:lvl1pPr marL="0" indent="0">
              <a:buNone/>
              <a:defRPr/>
            </a:lvl1pPr>
          </a:lstStyle>
          <a:p>
            <a:pPr lvl="0"/>
            <a:r>
              <a:rPr lang="en-US" dirty="0"/>
              <a:t> </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2457249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xample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3" name="Table Placeholder 2">
            <a:extLst>
              <a:ext uri="{FF2B5EF4-FFF2-40B4-BE49-F238E27FC236}">
                <a16:creationId xmlns:a16="http://schemas.microsoft.com/office/drawing/2014/main" id="{2AE9D435-6335-42D3-BEA2-55D97E207BB9}"/>
              </a:ext>
            </a:extLst>
          </p:cNvPr>
          <p:cNvSpPr>
            <a:spLocks noGrp="1"/>
          </p:cNvSpPr>
          <p:nvPr>
            <p:ph type="tbl" sz="quarter" idx="10"/>
          </p:nvPr>
        </p:nvSpPr>
        <p:spPr>
          <a:xfrm>
            <a:off x="457200" y="1105523"/>
            <a:ext cx="8229600" cy="4838040"/>
          </a:xfrm>
          <a:prstGeom prst="rect">
            <a:avLst/>
          </a:prstGeom>
        </p:spPr>
        <p:txBody>
          <a:bodyPr/>
          <a:lstStyle>
            <a:lvl1pPr>
              <a:defRPr sz="2800"/>
            </a:lvl1pPr>
          </a:lstStyle>
          <a:p>
            <a:endParaRPr lang="en-US" dirty="0"/>
          </a:p>
        </p:txBody>
      </p:sp>
    </p:spTree>
    <p:extLst>
      <p:ext uri="{BB962C8B-B14F-4D97-AF65-F5344CB8AC3E}">
        <p14:creationId xmlns:p14="http://schemas.microsoft.com/office/powerpoint/2010/main" val="36006380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 examp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029393"/>
            <a:ext cx="4069080" cy="523220"/>
          </a:xfrm>
          <a:prstGeom prst="rect">
            <a:avLst/>
          </a:prstGeom>
        </p:spPr>
        <p:txBody>
          <a:bodyPr>
            <a:sp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Content Placeholder 2">
            <a:extLst>
              <a:ext uri="{FF2B5EF4-FFF2-40B4-BE49-F238E27FC236}">
                <a16:creationId xmlns:a16="http://schemas.microsoft.com/office/drawing/2014/main" id="{0487DEF6-2239-4AD8-B0A9-28BD2B313F4C}"/>
              </a:ext>
            </a:extLst>
          </p:cNvPr>
          <p:cNvSpPr>
            <a:spLocks noGrp="1"/>
          </p:cNvSpPr>
          <p:nvPr>
            <p:ph idx="10"/>
          </p:nvPr>
        </p:nvSpPr>
        <p:spPr>
          <a:xfrm>
            <a:off x="4617722" y="1051454"/>
            <a:ext cx="4069080" cy="523220"/>
          </a:xfrm>
          <a:prstGeom prst="rect">
            <a:avLst/>
          </a:prstGeom>
        </p:spPr>
        <p:txBody>
          <a:bodyPr>
            <a:spAutoFit/>
          </a:bodyPr>
          <a:lstStyle>
            <a:lvl1pPr marL="0" indent="0">
              <a:buFontTx/>
              <a:buNone/>
              <a:defRPr sz="2800" b="0" i="0" baseline="0">
                <a:solidFill>
                  <a:srgbClr val="366092"/>
                </a:solidFill>
              </a:defRPr>
            </a:lvl1pPr>
          </a:lstStyle>
          <a:p>
            <a:pPr lvl="0"/>
            <a:r>
              <a:rPr lang="en-US" dirty="0"/>
              <a:t>Click to edit Master text styles</a:t>
            </a:r>
          </a:p>
        </p:txBody>
      </p:sp>
    </p:spTree>
    <p:extLst>
      <p:ext uri="{BB962C8B-B14F-4D97-AF65-F5344CB8AC3E}">
        <p14:creationId xmlns:p14="http://schemas.microsoft.com/office/powerpoint/2010/main" val="9860110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oxe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DC699DB4-7F7E-4F05-A990-D3F6EB60137D}"/>
              </a:ext>
            </a:extLst>
          </p:cNvPr>
          <p:cNvSpPr>
            <a:spLocks noGrp="1"/>
          </p:cNvSpPr>
          <p:nvPr>
            <p:ph type="body" sz="quarter" idx="10"/>
          </p:nvPr>
        </p:nvSpPr>
        <p:spPr>
          <a:xfrm>
            <a:off x="457200" y="1082078"/>
            <a:ext cx="8229600" cy="4914276"/>
          </a:xfrm>
          <a:prstGeom prst="rect">
            <a:avLst/>
          </a:prstGeom>
          <a:solidFill>
            <a:schemeClr val="accent3"/>
          </a:solidFill>
          <a:ln w="28575">
            <a:solidFill>
              <a:srgbClr val="000000"/>
            </a:solidFill>
          </a:ln>
        </p:spPr>
        <p:txBody>
          <a:bodyPr/>
          <a:lstStyle>
            <a:lvl1pPr marL="0" indent="0">
              <a:buNone/>
              <a:defRPr sz="2800">
                <a:solidFill>
                  <a:srgbClr val="000000"/>
                </a:solidFill>
              </a:defRPr>
            </a:lvl1pPr>
          </a:lstStyle>
          <a:p>
            <a:pPr lvl="0"/>
            <a:endParaRPr lang="en-US" dirty="0"/>
          </a:p>
        </p:txBody>
      </p:sp>
    </p:spTree>
    <p:extLst>
      <p:ext uri="{BB962C8B-B14F-4D97-AF65-F5344CB8AC3E}">
        <p14:creationId xmlns:p14="http://schemas.microsoft.com/office/powerpoint/2010/main" val="6768373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oxed Content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4" name="Rectangle 3">
            <a:extLst>
              <a:ext uri="{FF2B5EF4-FFF2-40B4-BE49-F238E27FC236}">
                <a16:creationId xmlns:a16="http://schemas.microsoft.com/office/drawing/2014/main" id="{949F836F-7518-4E43-8BE5-A4862374099F}"/>
              </a:ext>
            </a:extLst>
          </p:cNvPr>
          <p:cNvSpPr/>
          <p:nvPr userDrawn="1"/>
        </p:nvSpPr>
        <p:spPr>
          <a:xfrm>
            <a:off x="457200" y="1092966"/>
            <a:ext cx="8229599" cy="4850594"/>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6ABF354-AAD7-4AAE-8F83-04212DA95FEB}"/>
              </a:ext>
            </a:extLst>
          </p:cNvPr>
          <p:cNvSpPr>
            <a:spLocks noGrp="1"/>
          </p:cNvSpPr>
          <p:nvPr>
            <p:ph sz="quarter" idx="11" hasCustomPrompt="1"/>
          </p:nvPr>
        </p:nvSpPr>
        <p:spPr>
          <a:xfrm>
            <a:off x="457200" y="1127482"/>
            <a:ext cx="8229600" cy="4826964"/>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40173421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oxed Content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127B2CAE-CE9C-4DB3-8071-2D2FAD58E82C}"/>
              </a:ext>
            </a:extLst>
          </p:cNvPr>
          <p:cNvSpPr>
            <a:spLocks noGrp="1"/>
          </p:cNvSpPr>
          <p:nvPr>
            <p:ph type="tbl" sz="quarter" idx="10"/>
          </p:nvPr>
        </p:nvSpPr>
        <p:spPr>
          <a:xfrm>
            <a:off x="457200" y="1105523"/>
            <a:ext cx="8229600" cy="4838040"/>
          </a:xfrm>
          <a:prstGeom prst="rect">
            <a:avLst/>
          </a:prstGeom>
          <a:solidFill>
            <a:schemeClr val="accent3"/>
          </a:solidFill>
          <a:ln w="28575">
            <a:solidFill>
              <a:srgbClr val="000000"/>
            </a:solidFill>
          </a:ln>
        </p:spPr>
        <p:txBody>
          <a:bodyPr/>
          <a:lstStyle>
            <a:lvl1pPr>
              <a:defRPr sz="2800"/>
            </a:lvl1pPr>
          </a:lstStyle>
          <a:p>
            <a:endParaRPr lang="en-US" dirty="0"/>
          </a:p>
        </p:txBody>
      </p:sp>
    </p:spTree>
    <p:extLst>
      <p:ext uri="{BB962C8B-B14F-4D97-AF65-F5344CB8AC3E}">
        <p14:creationId xmlns:p14="http://schemas.microsoft.com/office/powerpoint/2010/main" val="377477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extBox 5">
            <a:extLst>
              <a:ext uri="{FF2B5EF4-FFF2-40B4-BE49-F238E27FC236}">
                <a16:creationId xmlns:a16="http://schemas.microsoft.com/office/drawing/2014/main" id="{9551E07D-D596-4BD6-9B19-8F8F85176474}"/>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pic>
        <p:nvPicPr>
          <p:cNvPr id="3" name="Picture 2">
            <a:extLst>
              <a:ext uri="{FF2B5EF4-FFF2-40B4-BE49-F238E27FC236}">
                <a16:creationId xmlns:a16="http://schemas.microsoft.com/office/drawing/2014/main" id="{35E78946-C571-42A5-BF43-11444CD22EFB}"/>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53" r:id="rId1"/>
    <p:sldLayoutId id="2147483652" r:id="rId2"/>
    <p:sldLayoutId id="2147483650" r:id="rId3"/>
    <p:sldLayoutId id="2147483658" r:id="rId4"/>
    <p:sldLayoutId id="2147483662" r:id="rId5"/>
    <p:sldLayoutId id="2147483657" r:id="rId6"/>
    <p:sldLayoutId id="2147483654" r:id="rId7"/>
    <p:sldLayoutId id="2147483659" r:id="rId8"/>
    <p:sldLayoutId id="2147483663" r:id="rId9"/>
    <p:sldLayoutId id="2147483655" r:id="rId10"/>
    <p:sldLayoutId id="2147483660" r:id="rId11"/>
    <p:sldLayoutId id="2147483664" r:id="rId12"/>
    <p:sldLayoutId id="2147483656" r:id="rId13"/>
    <p:sldLayoutId id="2147483661" r:id="rId14"/>
    <p:sldLayoutId id="2147483665" r:id="rId15"/>
    <p:sldLayoutId id="2147483651" r:id="rId1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35.svg"/><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45.svg"/><Relationship Id="rId2" Type="http://schemas.openxmlformats.org/officeDocument/2006/relationships/image" Target="../media/image44.pn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image" Target="../media/image53.svg"/><Relationship Id="rId2" Type="http://schemas.openxmlformats.org/officeDocument/2006/relationships/image" Target="../media/image52.png"/><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2" Type="http://schemas.openxmlformats.org/officeDocument/2006/relationships/image" Target="../media/image590.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3" Type="http://schemas.openxmlformats.org/officeDocument/2006/relationships/image" Target="../media/image64.svg"/><Relationship Id="rId2" Type="http://schemas.openxmlformats.org/officeDocument/2006/relationships/image" Target="../media/image63.png"/><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algn="ctr"/>
            <a:r>
              <a:t>Finding Values of a Normally Distributed Random Variable</a:t>
            </a:r>
          </a:p>
        </p:txBody>
      </p:sp>
      <p:sp>
        <p:nvSpPr>
          <p:cNvPr id="3" name="Title 2"/>
          <p:cNvSpPr>
            <a:spLocks noGrp="1"/>
          </p:cNvSpPr>
          <p:nvPr>
            <p:ph type="title"/>
          </p:nvPr>
        </p:nvSpPr>
        <p:spPr/>
        <p:txBody>
          <a:bodyPr/>
          <a:lstStyle/>
          <a:p>
            <a:r>
              <a:t>Section 6.4</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6.4.1: Finding the </a:t>
            </a:r>
            <a:r>
              <a:rPr i="1" dirty="0"/>
              <a:t>z</a:t>
            </a:r>
            <a:r>
              <a:rPr dirty="0"/>
              <a:t>-value with a Given Area to Its Left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fontScale="92500" lnSpcReduction="20000"/>
              </a:bodyPr>
              <a:lstStyle/>
              <a:p>
                <a:pPr>
                  <a:defRPr b="1"/>
                </a:pPr>
                <a:r>
                  <a:rPr sz="2800"/>
                  <a:t>TI-83/84 Plus:</a:t>
                </a:r>
              </a:p>
              <a:p>
                <a:pPr>
                  <a:defRPr sz="2800"/>
                </a:pPr>
                <a:r>
                  <a:rPr sz="2800"/>
                  <a:t>The calculator function </a:t>
                </a:r>
                <a:r>
                  <a:rPr sz="2800" b="1"/>
                  <a:t>invNorm</a:t>
                </a:r>
                <a:r>
                  <a:rPr sz="2800"/>
                  <a:t> (inverse normal probability distribution function) will calculate a specific cutoff point on any normal curve for a given area under the curve. The calculator asks for the area (probability), mean, and standard deviation of the distribution in the form invNorm(area to the left, μ, σ). Press </a:t>
                </a:r>
                <a:r>
                  <a:rPr sz="2800" b="1"/>
                  <a:t>2ND</a:t>
                </a:r>
                <a:r>
                  <a:rPr sz="2800"/>
                  <a:t> and </a:t>
                </a:r>
                <a:r>
                  <a:rPr sz="2800" b="1"/>
                  <a:t>VARS</a:t>
                </a:r>
                <a:r>
                  <a:rPr sz="2800"/>
                  <a:t> to access the </a:t>
                </a:r>
                <a:r>
                  <a:rPr sz="2800" b="1"/>
                  <a:t>DISTR</a:t>
                </a:r>
                <a:r>
                  <a:rPr sz="2800"/>
                  <a:t> menu. Then, choose option </a:t>
                </a:r>
                <a:r>
                  <a:rPr sz="2800" b="1"/>
                  <a:t>invNorm(</a:t>
                </a:r>
                <a:r>
                  <a:rPr sz="2800"/>
                  <a:t>. The area to the left of the </a:t>
                </a:r>
                <a14:m>
                  <m:oMath xmlns:m="http://schemas.openxmlformats.org/officeDocument/2006/math">
                    <m:r>
                      <a:rPr>
                        <a:latin typeface="Cambria Math" panose="02040503050406030204" pitchFamily="18" charset="0"/>
                      </a:rPr>
                      <m:t>𝑧</m:t>
                    </m:r>
                  </m:oMath>
                </a14:m>
                <a:r>
                  <a:rPr sz="2800"/>
                  <a:t>-value we are interested in is </a:t>
                </a:r>
                <a:r>
                  <a:rPr sz="2800">
                    <a:latin typeface="Cambria Math"/>
                  </a:rPr>
                  <a:t>0.7357</a:t>
                </a:r>
                <a:r>
                  <a:rPr sz="2800"/>
                  <a:t>. The calculator's default mode is the standard normal curve where </a:t>
                </a:r>
                <a14:m>
                  <m:oMath xmlns:m="http://schemas.openxmlformats.org/officeDocument/2006/math">
                    <m:r>
                      <a:rPr>
                        <a:latin typeface="Cambria Math" panose="02040503050406030204" pitchFamily="18" charset="0"/>
                      </a:rPr>
                      <m:t>𝜇</m:t>
                    </m:r>
                    <m:r>
                      <a:rPr>
                        <a:latin typeface="Cambria Math" panose="02040503050406030204" pitchFamily="18" charset="0"/>
                      </a:rPr>
                      <m:t>=0</m:t>
                    </m:r>
                  </m:oMath>
                </a14:m>
                <a:r>
                  <a:rPr sz="2800"/>
                  <a:t> and </a:t>
                </a:r>
                <a14:m>
                  <m:oMath xmlns:m="http://schemas.openxmlformats.org/officeDocument/2006/math">
                    <m:r>
                      <a:rPr>
                        <a:latin typeface="Cambria Math" panose="02040503050406030204" pitchFamily="18" charset="0"/>
                      </a:rPr>
                      <m:t>𝜎</m:t>
                    </m:r>
                    <m:r>
                      <a:rPr>
                        <a:latin typeface="Cambria Math" panose="02040503050406030204" pitchFamily="18" charset="0"/>
                      </a:rPr>
                      <m:t>=1</m:t>
                    </m:r>
                  </m:oMath>
                </a14:m>
                <a:r>
                  <a:rPr sz="2800"/>
                  <a:t>, so we do not need to enter μ or σ. Enter </a:t>
                </a:r>
                <a:r>
                  <a:rPr sz="2800" b="1"/>
                  <a:t>invNorm(0.7357)</a:t>
                </a:r>
                <a:r>
                  <a:rPr sz="2800"/>
                  <a:t> as shown in the screenshot below. This produces a </a:t>
                </a:r>
                <a14:m>
                  <m:oMath xmlns:m="http://schemas.openxmlformats.org/officeDocument/2006/math">
                    <m:r>
                      <a:rPr>
                        <a:latin typeface="Cambria Math" panose="02040503050406030204" pitchFamily="18" charset="0"/>
                      </a:rPr>
                      <m:t>𝑧</m:t>
                    </m:r>
                  </m:oMath>
                </a14:m>
                <a:r>
                  <a:rPr sz="2800"/>
                  <a:t>-value of </a:t>
                </a:r>
                <a:r>
                  <a:rPr sz="2800">
                    <a:latin typeface="Cambria Math"/>
                  </a:rPr>
                  <a:t>0.63</a:t>
                </a:r>
                <a:r>
                  <a:rPr sz="2800"/>
                  <a:t> rounded to two decimal places.</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33" t="-2454" r="-2148"/>
                </a:stretch>
              </a:blipFill>
            </p:spPr>
            <p:txBody>
              <a:bodyPr/>
              <a:lstStyle/>
              <a:p>
                <a:r>
                  <a:rPr lang="en-US">
                    <a:noFill/>
                  </a:rPr>
                  <a:t> </a:t>
                </a:r>
              </a:p>
            </p:txBody>
          </p:sp>
        </mc:Fallback>
      </mc:AlternateContent>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6.4.1: Finding the </a:t>
            </a:r>
            <a:r>
              <a:rPr i="1" dirty="0"/>
              <a:t>z</a:t>
            </a:r>
            <a:r>
              <a:rPr dirty="0"/>
              <a:t>-value with a Given Area to Its Left (cont.)</a:t>
            </a:r>
          </a:p>
        </p:txBody>
      </p:sp>
      <p:pic>
        <p:nvPicPr>
          <p:cNvPr id="5" name="Content Placeholder 4">
            <a:extLst>
              <a:ext uri="{FF2B5EF4-FFF2-40B4-BE49-F238E27FC236}">
                <a16:creationId xmlns:a16="http://schemas.microsoft.com/office/drawing/2014/main" id="{24B4717F-465C-4F40-B600-AEFA97B2F17F}"/>
              </a:ext>
            </a:extLst>
          </p:cNvPr>
          <p:cNvPicPr>
            <a:picLocks noGrp="1" noChangeAspect="1"/>
          </p:cNvPicPr>
          <p:nvPr>
            <p:ph sz="quarter" idx="11"/>
          </p:nvPr>
        </p:nvPicPr>
        <p:blipFill>
          <a:blip r:embed="rId2">
            <a:extLst>
              <a:ext uri="{28A0092B-C50C-407E-A947-70E740481C1C}">
                <a14:useLocalDpi xmlns:a14="http://schemas.microsoft.com/office/drawing/2010/main" val="0"/>
              </a:ext>
            </a:extLst>
          </a:blip>
          <a:stretch>
            <a:fillRect/>
          </a:stretch>
        </p:blipFill>
        <p:spPr>
          <a:xfrm>
            <a:off x="2286189" y="1983707"/>
            <a:ext cx="4571622" cy="3047748"/>
          </a:xfr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6.4.1: Finding the </a:t>
            </a:r>
            <a:r>
              <a:rPr i="1" dirty="0"/>
              <a:t>z</a:t>
            </a:r>
            <a:r>
              <a:rPr dirty="0"/>
              <a:t>-value with a Given Area to Its Left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dirty="0"/>
                  <a:t>Therefore, an area of </a:t>
                </a:r>
                <a:r>
                  <a:rPr sz="2800" dirty="0">
                    <a:latin typeface="Cambria Math"/>
                  </a:rPr>
                  <a:t>0.7357</a:t>
                </a:r>
                <a:r>
                  <a:rPr sz="2800" dirty="0"/>
                  <a:t> to the left corresponds to a </a:t>
                </a:r>
                <a14:m>
                  <m:oMath xmlns:m="http://schemas.openxmlformats.org/officeDocument/2006/math">
                    <m:r>
                      <a:rPr>
                        <a:latin typeface="Cambria Math" panose="02040503050406030204" pitchFamily="18" charset="0"/>
                      </a:rPr>
                      <m:t>𝑧</m:t>
                    </m:r>
                  </m:oMath>
                </a14:m>
                <a:r>
                  <a:rPr sz="2800" dirty="0"/>
                  <a:t>-value of approximately </a:t>
                </a:r>
                <a:r>
                  <a:rPr sz="2800" dirty="0">
                    <a:latin typeface="Cambria Math"/>
                  </a:rPr>
                  <a:t>0.63</a:t>
                </a:r>
                <a:r>
                  <a:rPr sz="2800"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595" r="-1037"/>
                </a:stretch>
              </a:blipFill>
            </p:spPr>
            <p:txBody>
              <a:bodyPr/>
              <a:lstStyle/>
              <a:p>
                <a:r>
                  <a:rPr lang="en-US">
                    <a:noFill/>
                  </a:rPr>
                  <a:t> </a:t>
                </a:r>
              </a:p>
            </p:txBody>
          </p:sp>
        </mc:Fallback>
      </mc:AlternateContent>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Technology Tip</a:t>
            </a:r>
          </a:p>
        </p:txBody>
      </p:sp>
      <p:sp>
        <p:nvSpPr>
          <p:cNvPr id="3" name="Text Placeholder 2"/>
          <p:cNvSpPr>
            <a:spLocks noGrp="1"/>
          </p:cNvSpPr>
          <p:nvPr>
            <p:ph type="body" sz="quarter" idx="10"/>
          </p:nvPr>
        </p:nvSpPr>
        <p:spPr>
          <a:xfrm>
            <a:off x="457200" y="1082078"/>
            <a:ext cx="8229600" cy="2346922"/>
          </a:xfrm>
        </p:spPr>
        <p:txBody>
          <a:bodyPr>
            <a:normAutofit/>
          </a:bodyPr>
          <a:lstStyle/>
          <a:p>
            <a:r>
              <a:rPr sz="2800" dirty="0"/>
              <a:t>For further instructions on finding values from a normal distribution with a TI-83/84 Plus calculator or other technology, please visit stat.hawkeslearning.com and see </a:t>
            </a:r>
            <a:r>
              <a:rPr sz="2800" b="1" dirty="0"/>
              <a:t>Technology Instructions &gt; Normal Distribution &gt; Inverse Normal</a:t>
            </a:r>
            <a:r>
              <a:rPr sz="2800" dirty="0"/>
              <a:t>.</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Example 6.4.2: Finding the </a:t>
            </a:r>
            <a:r>
              <a:rPr i="1" dirty="0"/>
              <a:t>z</a:t>
            </a:r>
            <a:r>
              <a:rPr dirty="0"/>
              <a:t>-value That Represents a Given Percentile</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a:t>What </a:t>
                </a:r>
                <a14:m>
                  <m:oMath xmlns:m="http://schemas.openxmlformats.org/officeDocument/2006/math">
                    <m:r>
                      <a:rPr>
                        <a:latin typeface="Cambria Math" panose="02040503050406030204" pitchFamily="18" charset="0"/>
                      </a:rPr>
                      <m:t>𝑧</m:t>
                    </m:r>
                  </m:oMath>
                </a14:m>
                <a:r>
                  <a:rPr sz="2800"/>
                  <a:t>-value represents the </a:t>
                </a:r>
                <a:r>
                  <a:rPr sz="2800">
                    <a:latin typeface="Cambria Math"/>
                  </a:rPr>
                  <a:t>90</a:t>
                </a:r>
                <a:r>
                  <a:rPr sz="2800" baseline="30000"/>
                  <a:t>th</a:t>
                </a:r>
                <a:r>
                  <a:rPr sz="2800"/>
                  <a:t> percentile? Round to </a:t>
                </a:r>
                <a:r>
                  <a:rPr sz="2800">
                    <a:latin typeface="Cambria Math"/>
                  </a:rPr>
                  <a:t>2</a:t>
                </a:r>
                <a:r>
                  <a:rPr sz="2800"/>
                  <a:t> decimal places.</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595" r="-444"/>
                </a:stretch>
              </a:blipFill>
            </p:spPr>
            <p:txBody>
              <a:bodyPr/>
              <a:lstStyle/>
              <a:p>
                <a:r>
                  <a:rPr lang="en-US">
                    <a:noFill/>
                  </a:rPr>
                  <a:t> </a:t>
                </a:r>
              </a:p>
            </p:txBody>
          </p:sp>
        </mc:Fallback>
      </mc:AlternateContent>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6.4.2: Finding the </a:t>
            </a:r>
            <a:r>
              <a:rPr i="1" dirty="0"/>
              <a:t>z</a:t>
            </a:r>
            <a:r>
              <a:rPr dirty="0"/>
              <a:t>-value That Represents a Given Percentile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b="1"/>
                  <a:t>Solution</a:t>
                </a:r>
              </a:p>
              <a:p>
                <a:pPr>
                  <a:defRPr sz="2800"/>
                </a:pPr>
                <a:r>
                  <a:rPr sz="2800"/>
                  <a:t>In order to sketch the curve, we must first know the area in which we are interested. The </a:t>
                </a:r>
                <a:r>
                  <a:rPr sz="2800">
                    <a:latin typeface="Cambria Math"/>
                  </a:rPr>
                  <a:t>90</a:t>
                </a:r>
                <a:r>
                  <a:rPr sz="2800" baseline="30000"/>
                  <a:t>th</a:t>
                </a:r>
                <a:r>
                  <a:rPr sz="2800"/>
                  <a:t> percentile corresponds to the </a:t>
                </a:r>
                <a14:m>
                  <m:oMath xmlns:m="http://schemas.openxmlformats.org/officeDocument/2006/math">
                    <m:r>
                      <a:rPr>
                        <a:latin typeface="Cambria Math" panose="02040503050406030204" pitchFamily="18" charset="0"/>
                      </a:rPr>
                      <m:t>𝑧</m:t>
                    </m:r>
                  </m:oMath>
                </a14:m>
                <a:r>
                  <a:rPr sz="2800"/>
                  <a:t>-value for which </a:t>
                </a:r>
                <a14:m>
                  <m:oMath xmlns:m="http://schemas.openxmlformats.org/officeDocument/2006/math">
                    <m:r>
                      <a:rPr>
                        <a:latin typeface="Cambria Math" panose="02040503050406030204" pitchFamily="18" charset="0"/>
                      </a:rPr>
                      <m:t>90%</m:t>
                    </m:r>
                  </m:oMath>
                </a14:m>
                <a:r>
                  <a:rPr sz="2800"/>
                  <a:t> of the area under the standard normal curve is to the left of </a:t>
                </a:r>
                <a14:m>
                  <m:oMath xmlns:m="http://schemas.openxmlformats.org/officeDocument/2006/math">
                    <m:r>
                      <a:rPr>
                        <a:latin typeface="Cambria Math" panose="02040503050406030204" pitchFamily="18" charset="0"/>
                      </a:rPr>
                      <m:t>𝑧</m:t>
                    </m:r>
                  </m:oMath>
                </a14:m>
                <a:r>
                  <a:rPr sz="2800"/>
                  <a:t>. So, we need to find the value of </a:t>
                </a:r>
                <a14:m>
                  <m:oMath xmlns:m="http://schemas.openxmlformats.org/officeDocument/2006/math">
                    <m:r>
                      <a:rPr>
                        <a:latin typeface="Cambria Math" panose="02040503050406030204" pitchFamily="18" charset="0"/>
                      </a:rPr>
                      <m:t>𝑧</m:t>
                    </m:r>
                  </m:oMath>
                </a14:m>
                <a:r>
                  <a:rPr sz="2800"/>
                  <a:t> that has an area of </a:t>
                </a:r>
                <a:r>
                  <a:rPr sz="2800">
                    <a:latin typeface="Cambria Math"/>
                  </a:rPr>
                  <a:t>0.9000</a:t>
                </a:r>
                <a:r>
                  <a:rPr sz="2800"/>
                  <a:t> to its left.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6.4.2: Finding the </a:t>
            </a:r>
            <a:r>
              <a:rPr i="1" dirty="0"/>
              <a:t>z</a:t>
            </a:r>
            <a:r>
              <a:rPr dirty="0"/>
              <a:t>-value That Represents a Given Percentile (cont.)</a:t>
            </a:r>
          </a:p>
        </p:txBody>
      </p:sp>
      <p:pic>
        <p:nvPicPr>
          <p:cNvPr id="5" name="Content Placeholder 4">
            <a:extLst>
              <a:ext uri="{FF2B5EF4-FFF2-40B4-BE49-F238E27FC236}">
                <a16:creationId xmlns:a16="http://schemas.microsoft.com/office/drawing/2014/main" id="{0F0CDE2E-5BDF-47A8-BDE1-6155E23E2B8F}"/>
              </a:ext>
            </a:extLst>
          </p:cNvPr>
          <p:cNvPicPr>
            <a:picLocks noGrp="1" noChangeAspect="1"/>
          </p:cNvPicPr>
          <p:nvPr>
            <p:ph sz="quarter" idx="11"/>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905000" y="2031206"/>
            <a:ext cx="5334000" cy="2952750"/>
          </a:xfr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Side Note</a:t>
            </a:r>
          </a:p>
        </p:txBody>
      </p:sp>
      <p:sp>
        <p:nvSpPr>
          <p:cNvPr id="3" name="Text Placeholder 2"/>
          <p:cNvSpPr>
            <a:spLocks noGrp="1"/>
          </p:cNvSpPr>
          <p:nvPr>
            <p:ph type="body" sz="quarter" idx="10"/>
          </p:nvPr>
        </p:nvSpPr>
        <p:spPr>
          <a:xfrm>
            <a:off x="457200" y="1082078"/>
            <a:ext cx="8229600" cy="975322"/>
          </a:xfrm>
        </p:spPr>
        <p:txBody>
          <a:bodyPr>
            <a:normAutofit/>
          </a:bodyPr>
          <a:lstStyle/>
          <a:p>
            <a:r>
              <a:rPr sz="2800"/>
              <a:t>If an exact area is not listed in the cumulative table, we will use the area closest in value.</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6.4.2: Finding the </a:t>
            </a:r>
            <a:r>
              <a:rPr i="1" dirty="0"/>
              <a:t>z</a:t>
            </a:r>
            <a:r>
              <a:rPr dirty="0"/>
              <a:t>-value That Represents a Given Percentile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b="1"/>
                </a:pPr>
                <a:r>
                  <a:rPr sz="2800" dirty="0"/>
                  <a:t>Tables:</a:t>
                </a:r>
              </a:p>
              <a:p>
                <a:pPr>
                  <a:defRPr sz="2800"/>
                </a:pPr>
                <a:r>
                  <a:rPr sz="2800" dirty="0"/>
                  <a:t>Looking for </a:t>
                </a:r>
                <a:r>
                  <a:rPr sz="2800" dirty="0">
                    <a:latin typeface="Cambria Math"/>
                  </a:rPr>
                  <a:t>0.9000</a:t>
                </a:r>
                <a:r>
                  <a:rPr sz="2800" dirty="0"/>
                  <a:t> (or the closest area) in the interior of the cumulative normal tables, we find </a:t>
                </a:r>
                <a:r>
                  <a:rPr sz="2800" dirty="0">
                    <a:latin typeface="Cambria Math"/>
                  </a:rPr>
                  <a:t>0.8997</a:t>
                </a:r>
                <a:r>
                  <a:rPr sz="2800" dirty="0"/>
                  <a:t>, which corresponds to a </a:t>
                </a:r>
                <a14:m>
                  <m:oMath xmlns:m="http://schemas.openxmlformats.org/officeDocument/2006/math">
                    <m:r>
                      <a:rPr>
                        <a:latin typeface="Cambria Math" panose="02040503050406030204" pitchFamily="18" charset="0"/>
                      </a:rPr>
                      <m:t>𝑧</m:t>
                    </m:r>
                  </m:oMath>
                </a14:m>
                <a:r>
                  <a:rPr sz="2800" dirty="0"/>
                  <a:t>-value of </a:t>
                </a:r>
                <a:r>
                  <a:rPr sz="2800" dirty="0">
                    <a:latin typeface="Cambria Math"/>
                  </a:rPr>
                  <a:t>1.28</a:t>
                </a:r>
                <a:r>
                  <a:rPr sz="2800" dirty="0"/>
                  <a:t>. Thus we will use </a:t>
                </a:r>
                <a:br>
                  <a:rPr lang="en-US" dirty="0">
                    <a:latin typeface="Cambria Math" panose="02040503050406030204" pitchFamily="18" charset="0"/>
                  </a:rPr>
                </a:br>
                <a14:m>
                  <m:oMath xmlns:m="http://schemas.openxmlformats.org/officeDocument/2006/math">
                    <m:r>
                      <a:rPr>
                        <a:latin typeface="Cambria Math" panose="02040503050406030204" pitchFamily="18" charset="0"/>
                      </a:rPr>
                      <m:t>𝑧</m:t>
                    </m:r>
                    <m:r>
                      <a:rPr>
                        <a:latin typeface="Cambria Math" panose="02040503050406030204" pitchFamily="18" charset="0"/>
                      </a:rPr>
                      <m:t>=1.28</m:t>
                    </m:r>
                  </m:oMath>
                </a14:m>
                <a:r>
                  <a:rPr sz="2800" dirty="0"/>
                  <a:t> to represent the </a:t>
                </a:r>
                <a:r>
                  <a:rPr sz="2800" dirty="0">
                    <a:latin typeface="Cambria Math"/>
                  </a:rPr>
                  <a:t>90</a:t>
                </a:r>
                <a:r>
                  <a:rPr sz="2800" baseline="30000" dirty="0"/>
                  <a:t>th</a:t>
                </a:r>
                <a:r>
                  <a:rPr sz="2800" dirty="0"/>
                  <a:t> percentile.</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1926"/>
                </a:stretch>
              </a:blipFill>
            </p:spPr>
            <p:txBody>
              <a:bodyPr/>
              <a:lstStyle/>
              <a:p>
                <a:r>
                  <a:rPr lang="en-US">
                    <a:noFill/>
                  </a:rPr>
                  <a:t> </a:t>
                </a:r>
              </a:p>
            </p:txBody>
          </p:sp>
        </mc:Fallback>
      </mc:AlternateContent>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6.4.2: Finding the z-value That Represents a Given Percentile (cont.)</a:t>
            </a:r>
          </a:p>
        </p:txBody>
      </p:sp>
      <mc:AlternateContent xmlns:mc="http://schemas.openxmlformats.org/markup-compatibility/2006" xmlns:a14="http://schemas.microsoft.com/office/drawing/2010/main">
        <mc:Choice Requires="a14">
          <p:graphicFrame>
            <p:nvGraphicFramePr>
              <p:cNvPr id="3" name="Table Placeholder 2"/>
              <p:cNvGraphicFramePr>
                <a:graphicFrameLocks noGrp="1"/>
              </p:cNvGraphicFramePr>
              <p:nvPr>
                <p:ph type="tbl" sz="quarter" idx="10"/>
                <p:extLst>
                  <p:ext uri="{D42A27DB-BD31-4B8C-83A1-F6EECF244321}">
                    <p14:modId xmlns:p14="http://schemas.microsoft.com/office/powerpoint/2010/main" val="3962970051"/>
                  </p:ext>
                </p:extLst>
              </p:nvPr>
            </p:nvGraphicFramePr>
            <p:xfrm>
              <a:off x="457200" y="2128520"/>
              <a:ext cx="8229600" cy="2595880"/>
            </p:xfrm>
            <a:graphic>
              <a:graphicData uri="http://schemas.openxmlformats.org/drawingml/2006/table">
                <a:tbl>
                  <a:tblPr firstRow="1" bandRow="1">
                    <a:tableStyleId>{5C22544A-7EE6-4342-B048-85BDC9FD1C3A}</a:tableStyleId>
                  </a:tblPr>
                  <a:tblGrid>
                    <a:gridCol w="1371600">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gridCol w="1371600">
                      <a:extLst>
                        <a:ext uri="{9D8B030D-6E8A-4147-A177-3AD203B41FA5}">
                          <a16:colId xmlns:a16="http://schemas.microsoft.com/office/drawing/2014/main" val="20002"/>
                        </a:ext>
                      </a:extLst>
                    </a:gridCol>
                    <a:gridCol w="1371600">
                      <a:extLst>
                        <a:ext uri="{9D8B030D-6E8A-4147-A177-3AD203B41FA5}">
                          <a16:colId xmlns:a16="http://schemas.microsoft.com/office/drawing/2014/main" val="20003"/>
                        </a:ext>
                      </a:extLst>
                    </a:gridCol>
                    <a:gridCol w="1371600">
                      <a:extLst>
                        <a:ext uri="{9D8B030D-6E8A-4147-A177-3AD203B41FA5}">
                          <a16:colId xmlns:a16="http://schemas.microsoft.com/office/drawing/2014/main" val="20004"/>
                        </a:ext>
                      </a:extLst>
                    </a:gridCol>
                    <a:gridCol w="1371600">
                      <a:extLst>
                        <a:ext uri="{9D8B030D-6E8A-4147-A177-3AD203B41FA5}">
                          <a16:colId xmlns:a16="http://schemas.microsoft.com/office/drawing/2014/main" val="20005"/>
                        </a:ext>
                      </a:extLst>
                    </a:gridCol>
                  </a:tblGrid>
                  <a:tr h="370840">
                    <a:tc>
                      <a:txBody>
                        <a:bodyPr/>
                        <a:lstStyle/>
                        <a:p>
                          <a:pPr algn="ctr">
                            <a:defRPr sz="1400" b="1">
                              <a:solidFill>
                                <a:schemeClr val="tx1"/>
                              </a:solidFill>
                            </a:defRPr>
                          </a:pPr>
                          <a14:m>
                            <m:oMathPara xmlns:m="http://schemas.openxmlformats.org/officeDocument/2006/math">
                              <m:oMathParaPr>
                                <m:jc m:val="centerGroup"/>
                              </m:oMathParaPr>
                              <m:oMath xmlns:m="http://schemas.openxmlformats.org/officeDocument/2006/math">
                                <m:r>
                                  <a:rPr sz="1400">
                                    <a:latin typeface="Cambria Math"/>
                                  </a:rPr>
                                  <m:t>𝑧</m:t>
                                </m:r>
                              </m:oMath>
                            </m:oMathPara>
                          </a14:m>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E7E9EC"/>
                        </a:solidFill>
                      </a:tcPr>
                    </a:tc>
                    <a:tc>
                      <a:txBody>
                        <a:bodyPr/>
                        <a:lstStyle/>
                        <a:p>
                          <a:pPr algn="ctr">
                            <a:defRPr b="1">
                              <a:solidFill>
                                <a:schemeClr val="tx1"/>
                              </a:solidFill>
                            </a:defRPr>
                          </a:pPr>
                          <a:r>
                            <a:rPr sz="1400">
                              <a:latin typeface="Cambria Math"/>
                            </a:rPr>
                            <a:t>0.05</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rgbClr val="E7E9EC"/>
                        </a:solidFill>
                      </a:tcPr>
                    </a:tc>
                    <a:tc>
                      <a:txBody>
                        <a:bodyPr/>
                        <a:lstStyle/>
                        <a:p>
                          <a:pPr algn="ctr">
                            <a:defRPr b="1">
                              <a:solidFill>
                                <a:schemeClr val="tx1"/>
                              </a:solidFill>
                            </a:defRPr>
                          </a:pPr>
                          <a:r>
                            <a:rPr sz="1400">
                              <a:latin typeface="Cambria Math"/>
                            </a:rPr>
                            <a:t>0.06</a:t>
                          </a:r>
                        </a:p>
                      </a:txBody>
                      <a:tcPr>
                        <a:lnB w="12700" cap="flat" cmpd="sng" algn="ctr">
                          <a:solidFill>
                            <a:schemeClr val="tx1"/>
                          </a:solidFill>
                          <a:prstDash val="solid"/>
                          <a:round/>
                          <a:headEnd type="none" w="med" len="med"/>
                          <a:tailEnd type="none" w="med" len="med"/>
                        </a:lnB>
                        <a:solidFill>
                          <a:srgbClr val="E7E9EC"/>
                        </a:solidFill>
                      </a:tcPr>
                    </a:tc>
                    <a:tc>
                      <a:txBody>
                        <a:bodyPr/>
                        <a:lstStyle/>
                        <a:p>
                          <a:pPr algn="ctr">
                            <a:defRPr b="1">
                              <a:solidFill>
                                <a:schemeClr val="tx1"/>
                              </a:solidFill>
                            </a:defRPr>
                          </a:pPr>
                          <a:r>
                            <a:rPr sz="1400">
                              <a:latin typeface="Cambria Math"/>
                            </a:rPr>
                            <a:t>0.07</a:t>
                          </a:r>
                        </a:p>
                      </a:txBody>
                      <a:tcPr>
                        <a:lnB w="12700" cap="flat" cmpd="sng" algn="ctr">
                          <a:solidFill>
                            <a:schemeClr val="tx1"/>
                          </a:solidFill>
                          <a:prstDash val="solid"/>
                          <a:round/>
                          <a:headEnd type="none" w="med" len="med"/>
                          <a:tailEnd type="none" w="med" len="med"/>
                        </a:lnB>
                        <a:solidFill>
                          <a:srgbClr val="E7E9EC"/>
                        </a:solidFill>
                      </a:tcPr>
                    </a:tc>
                    <a:tc>
                      <a:txBody>
                        <a:bodyPr/>
                        <a:lstStyle/>
                        <a:p>
                          <a:pPr algn="ctr">
                            <a:defRPr b="1">
                              <a:solidFill>
                                <a:schemeClr val="tx1"/>
                              </a:solidFill>
                            </a:defRPr>
                          </a:pPr>
                          <a:r>
                            <a:rPr sz="1400">
                              <a:latin typeface="Cambria Math"/>
                            </a:rPr>
                            <a:t>0.08</a:t>
                          </a:r>
                        </a:p>
                      </a:txBody>
                      <a:tcPr>
                        <a:lnB w="12700" cap="flat" cmpd="sng" algn="ctr">
                          <a:solidFill>
                            <a:schemeClr val="tx1"/>
                          </a:solidFill>
                          <a:prstDash val="solid"/>
                          <a:round/>
                          <a:headEnd type="none" w="med" len="med"/>
                          <a:tailEnd type="none" w="med" len="med"/>
                        </a:lnB>
                        <a:solidFill>
                          <a:srgbClr val="92D050"/>
                        </a:solidFill>
                      </a:tcPr>
                    </a:tc>
                    <a:tc>
                      <a:txBody>
                        <a:bodyPr/>
                        <a:lstStyle/>
                        <a:p>
                          <a:pPr algn="ctr">
                            <a:defRPr b="1">
                              <a:solidFill>
                                <a:schemeClr val="tx1"/>
                              </a:solidFill>
                            </a:defRPr>
                          </a:pPr>
                          <a:r>
                            <a:rPr sz="1400">
                              <a:latin typeface="Cambria Math"/>
                            </a:rPr>
                            <a:t>0.09</a:t>
                          </a:r>
                        </a:p>
                      </a:txBody>
                      <a:tcPr>
                        <a:lnB w="12700" cap="flat" cmpd="sng" algn="ctr">
                          <a:solidFill>
                            <a:schemeClr val="tx1"/>
                          </a:solidFill>
                          <a:prstDash val="solid"/>
                          <a:round/>
                          <a:headEnd type="none" w="med" len="med"/>
                          <a:tailEnd type="none" w="med" len="med"/>
                        </a:lnB>
                        <a:solidFill>
                          <a:srgbClr val="E7E9EC"/>
                        </a:solidFill>
                      </a:tcPr>
                    </a:tc>
                    <a:extLst>
                      <a:ext uri="{0D108BD9-81ED-4DB2-BD59-A6C34878D82A}">
                        <a16:rowId xmlns:a16="http://schemas.microsoft.com/office/drawing/2014/main" val="10000"/>
                      </a:ext>
                    </a:extLst>
                  </a:tr>
                  <a:tr h="370840">
                    <a:tc>
                      <a:txBody>
                        <a:bodyPr/>
                        <a:lstStyle/>
                        <a:p>
                          <a:pPr algn="ctr">
                            <a:defRPr b="1">
                              <a:solidFill>
                                <a:schemeClr val="tx1"/>
                              </a:solidFill>
                            </a:defRPr>
                          </a:pPr>
                          <a:r>
                            <a:rPr sz="1400">
                              <a:latin typeface="Cambria Math"/>
                            </a:rPr>
                            <a:t>1.0</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defRPr>
                              <a:solidFill>
                                <a:schemeClr val="tx1"/>
                              </a:solidFill>
                            </a:defRPr>
                          </a:pPr>
                          <a:r>
                            <a:rPr sz="1400">
                              <a:latin typeface="Cambria Math"/>
                            </a:rPr>
                            <a:t>0.8531</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defRPr>
                              <a:solidFill>
                                <a:schemeClr val="tx1"/>
                              </a:solidFill>
                            </a:defRPr>
                          </a:pPr>
                          <a:r>
                            <a:rPr sz="1400">
                              <a:latin typeface="Cambria Math"/>
                            </a:rPr>
                            <a:t>0.8554</a:t>
                          </a:r>
                        </a:p>
                      </a:txBody>
                      <a:tcPr>
                        <a:lnT w="12700" cap="flat" cmpd="sng" algn="ctr">
                          <a:solidFill>
                            <a:schemeClr val="tx1"/>
                          </a:solidFill>
                          <a:prstDash val="solid"/>
                          <a:round/>
                          <a:headEnd type="none" w="med" len="med"/>
                          <a:tailEnd type="none" w="med" len="med"/>
                        </a:lnT>
                      </a:tcPr>
                    </a:tc>
                    <a:tc>
                      <a:txBody>
                        <a:bodyPr/>
                        <a:lstStyle/>
                        <a:p>
                          <a:pPr algn="ctr">
                            <a:defRPr>
                              <a:solidFill>
                                <a:schemeClr val="tx1"/>
                              </a:solidFill>
                            </a:defRPr>
                          </a:pPr>
                          <a:r>
                            <a:rPr sz="1400">
                              <a:latin typeface="Cambria Math"/>
                            </a:rPr>
                            <a:t>0.8577</a:t>
                          </a:r>
                        </a:p>
                      </a:txBody>
                      <a:tcPr>
                        <a:lnT w="12700" cap="flat" cmpd="sng" algn="ctr">
                          <a:solidFill>
                            <a:schemeClr val="tx1"/>
                          </a:solidFill>
                          <a:prstDash val="solid"/>
                          <a:round/>
                          <a:headEnd type="none" w="med" len="med"/>
                          <a:tailEnd type="none" w="med" len="med"/>
                        </a:lnT>
                      </a:tcPr>
                    </a:tc>
                    <a:tc>
                      <a:txBody>
                        <a:bodyPr/>
                        <a:lstStyle/>
                        <a:p>
                          <a:pPr algn="ctr">
                            <a:defRPr>
                              <a:solidFill>
                                <a:schemeClr val="tx1"/>
                              </a:solidFill>
                            </a:defRPr>
                          </a:pPr>
                          <a:r>
                            <a:rPr sz="1400">
                              <a:latin typeface="Cambria Math"/>
                            </a:rPr>
                            <a:t>0.8599</a:t>
                          </a:r>
                        </a:p>
                      </a:txBody>
                      <a:tcPr>
                        <a:lnT w="12700" cap="flat" cmpd="sng" algn="ctr">
                          <a:solidFill>
                            <a:schemeClr val="tx1"/>
                          </a:solidFill>
                          <a:prstDash val="solid"/>
                          <a:round/>
                          <a:headEnd type="none" w="med" len="med"/>
                          <a:tailEnd type="none" w="med" len="med"/>
                        </a:lnT>
                        <a:solidFill>
                          <a:srgbClr val="92D050"/>
                        </a:solidFill>
                      </a:tcPr>
                    </a:tc>
                    <a:tc>
                      <a:txBody>
                        <a:bodyPr/>
                        <a:lstStyle/>
                        <a:p>
                          <a:pPr algn="ctr">
                            <a:defRPr>
                              <a:solidFill>
                                <a:schemeClr val="tx1"/>
                              </a:solidFill>
                            </a:defRPr>
                          </a:pPr>
                          <a:r>
                            <a:rPr sz="1400">
                              <a:latin typeface="Cambria Math"/>
                            </a:rPr>
                            <a:t>0.8621</a:t>
                          </a: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1"/>
                      </a:ext>
                    </a:extLst>
                  </a:tr>
                  <a:tr h="370840">
                    <a:tc>
                      <a:txBody>
                        <a:bodyPr/>
                        <a:lstStyle/>
                        <a:p>
                          <a:pPr algn="ctr">
                            <a:defRPr b="1">
                              <a:solidFill>
                                <a:schemeClr val="tx1"/>
                              </a:solidFill>
                            </a:defRPr>
                          </a:pPr>
                          <a:r>
                            <a:rPr sz="1400">
                              <a:latin typeface="Cambria Math"/>
                            </a:rPr>
                            <a:t>1.1</a:t>
                          </a:r>
                        </a:p>
                      </a:txBody>
                      <a:tcPr>
                        <a:lnR w="12700" cap="flat" cmpd="sng" algn="ctr">
                          <a:solidFill>
                            <a:schemeClr val="tx1"/>
                          </a:solidFill>
                          <a:prstDash val="solid"/>
                          <a:round/>
                          <a:headEnd type="none" w="med" len="med"/>
                          <a:tailEnd type="none" w="med" len="med"/>
                        </a:lnR>
                      </a:tcPr>
                    </a:tc>
                    <a:tc>
                      <a:txBody>
                        <a:bodyPr/>
                        <a:lstStyle/>
                        <a:p>
                          <a:pPr algn="ctr">
                            <a:defRPr>
                              <a:solidFill>
                                <a:schemeClr val="tx1"/>
                              </a:solidFill>
                            </a:defRPr>
                          </a:pPr>
                          <a:r>
                            <a:rPr sz="1400">
                              <a:latin typeface="Cambria Math"/>
                            </a:rPr>
                            <a:t>0.8749</a:t>
                          </a:r>
                        </a:p>
                      </a:txBody>
                      <a:tcPr>
                        <a:lnL w="12700" cap="flat" cmpd="sng" algn="ctr">
                          <a:solidFill>
                            <a:schemeClr val="tx1"/>
                          </a:solidFill>
                          <a:prstDash val="solid"/>
                          <a:round/>
                          <a:headEnd type="none" w="med" len="med"/>
                          <a:tailEnd type="none" w="med" len="med"/>
                        </a:lnL>
                      </a:tcPr>
                    </a:tc>
                    <a:tc>
                      <a:txBody>
                        <a:bodyPr/>
                        <a:lstStyle/>
                        <a:p>
                          <a:pPr algn="ctr">
                            <a:defRPr>
                              <a:solidFill>
                                <a:schemeClr val="tx1"/>
                              </a:solidFill>
                            </a:defRPr>
                          </a:pPr>
                          <a:r>
                            <a:rPr sz="1400">
                              <a:latin typeface="Cambria Math"/>
                            </a:rPr>
                            <a:t>0.8770</a:t>
                          </a:r>
                        </a:p>
                      </a:txBody>
                      <a:tcPr/>
                    </a:tc>
                    <a:tc>
                      <a:txBody>
                        <a:bodyPr/>
                        <a:lstStyle/>
                        <a:p>
                          <a:pPr algn="ctr">
                            <a:defRPr>
                              <a:solidFill>
                                <a:schemeClr val="tx1"/>
                              </a:solidFill>
                            </a:defRPr>
                          </a:pPr>
                          <a:r>
                            <a:rPr sz="1400">
                              <a:latin typeface="Cambria Math"/>
                            </a:rPr>
                            <a:t>0.8790</a:t>
                          </a:r>
                        </a:p>
                      </a:txBody>
                      <a:tcPr/>
                    </a:tc>
                    <a:tc>
                      <a:txBody>
                        <a:bodyPr/>
                        <a:lstStyle/>
                        <a:p>
                          <a:pPr algn="ctr">
                            <a:defRPr>
                              <a:solidFill>
                                <a:schemeClr val="tx1"/>
                              </a:solidFill>
                            </a:defRPr>
                          </a:pPr>
                          <a:r>
                            <a:rPr sz="1400">
                              <a:latin typeface="Cambria Math"/>
                            </a:rPr>
                            <a:t>0.8810</a:t>
                          </a:r>
                        </a:p>
                      </a:txBody>
                      <a:tcPr>
                        <a:solidFill>
                          <a:srgbClr val="92D050"/>
                        </a:solidFill>
                      </a:tcPr>
                    </a:tc>
                    <a:tc>
                      <a:txBody>
                        <a:bodyPr/>
                        <a:lstStyle/>
                        <a:p>
                          <a:pPr algn="ctr">
                            <a:defRPr>
                              <a:solidFill>
                                <a:schemeClr val="tx1"/>
                              </a:solidFill>
                            </a:defRPr>
                          </a:pPr>
                          <a:r>
                            <a:rPr sz="1400">
                              <a:latin typeface="Cambria Math"/>
                            </a:rPr>
                            <a:t>0.8830</a:t>
                          </a:r>
                        </a:p>
                      </a:txBody>
                      <a:tcPr/>
                    </a:tc>
                    <a:extLst>
                      <a:ext uri="{0D108BD9-81ED-4DB2-BD59-A6C34878D82A}">
                        <a16:rowId xmlns:a16="http://schemas.microsoft.com/office/drawing/2014/main" val="10002"/>
                      </a:ext>
                    </a:extLst>
                  </a:tr>
                  <a:tr h="370840">
                    <a:tc>
                      <a:txBody>
                        <a:bodyPr/>
                        <a:lstStyle/>
                        <a:p>
                          <a:pPr algn="ctr">
                            <a:defRPr b="1">
                              <a:solidFill>
                                <a:schemeClr val="tx1"/>
                              </a:solidFill>
                            </a:defRPr>
                          </a:pPr>
                          <a:r>
                            <a:rPr sz="1400">
                              <a:latin typeface="Cambria Math"/>
                            </a:rPr>
                            <a:t>1.2</a:t>
                          </a:r>
                        </a:p>
                      </a:txBody>
                      <a:tcPr>
                        <a:lnR w="12700" cap="flat" cmpd="sng" algn="ctr">
                          <a:solidFill>
                            <a:schemeClr val="tx1"/>
                          </a:solidFill>
                          <a:prstDash val="solid"/>
                          <a:round/>
                          <a:headEnd type="none" w="med" len="med"/>
                          <a:tailEnd type="none" w="med" len="med"/>
                        </a:lnR>
                        <a:solidFill>
                          <a:srgbClr val="92D050"/>
                        </a:solidFill>
                      </a:tcPr>
                    </a:tc>
                    <a:tc>
                      <a:txBody>
                        <a:bodyPr/>
                        <a:lstStyle/>
                        <a:p>
                          <a:pPr algn="ctr">
                            <a:defRPr>
                              <a:solidFill>
                                <a:schemeClr val="tx1"/>
                              </a:solidFill>
                            </a:defRPr>
                          </a:pPr>
                          <a:r>
                            <a:rPr sz="1400">
                              <a:latin typeface="Cambria Math"/>
                            </a:rPr>
                            <a:t>0.8944</a:t>
                          </a:r>
                        </a:p>
                      </a:txBody>
                      <a:tcPr>
                        <a:lnL w="12700" cap="flat" cmpd="sng" algn="ctr">
                          <a:solidFill>
                            <a:schemeClr val="tx1"/>
                          </a:solidFill>
                          <a:prstDash val="solid"/>
                          <a:round/>
                          <a:headEnd type="none" w="med" len="med"/>
                          <a:tailEnd type="none" w="med" len="med"/>
                        </a:lnL>
                        <a:solidFill>
                          <a:srgbClr val="92D050"/>
                        </a:solidFill>
                      </a:tcPr>
                    </a:tc>
                    <a:tc>
                      <a:txBody>
                        <a:bodyPr/>
                        <a:lstStyle/>
                        <a:p>
                          <a:pPr algn="ctr">
                            <a:defRPr>
                              <a:solidFill>
                                <a:schemeClr val="tx1"/>
                              </a:solidFill>
                            </a:defRPr>
                          </a:pPr>
                          <a:r>
                            <a:rPr sz="1400">
                              <a:latin typeface="Cambria Math"/>
                            </a:rPr>
                            <a:t>0.8962</a:t>
                          </a:r>
                        </a:p>
                      </a:txBody>
                      <a:tcPr>
                        <a:solidFill>
                          <a:srgbClr val="92D050"/>
                        </a:solidFill>
                      </a:tcPr>
                    </a:tc>
                    <a:tc>
                      <a:txBody>
                        <a:bodyPr/>
                        <a:lstStyle/>
                        <a:p>
                          <a:pPr algn="ctr">
                            <a:defRPr>
                              <a:solidFill>
                                <a:schemeClr val="tx1"/>
                              </a:solidFill>
                            </a:defRPr>
                          </a:pPr>
                          <a:r>
                            <a:rPr sz="1400">
                              <a:latin typeface="Cambria Math"/>
                            </a:rPr>
                            <a:t>0.8980</a:t>
                          </a:r>
                        </a:p>
                      </a:txBody>
                      <a:tcPr>
                        <a:solidFill>
                          <a:srgbClr val="92D050"/>
                        </a:solidFill>
                      </a:tcPr>
                    </a:tc>
                    <a:tc>
                      <a:txBody>
                        <a:bodyPr/>
                        <a:lstStyle/>
                        <a:p>
                          <a:pPr algn="ctr">
                            <a:defRPr sz="1400">
                              <a:solidFill>
                                <a:schemeClr val="tx1"/>
                              </a:solidFill>
                            </a:defRPr>
                          </a:pPr>
                          <a:r>
                            <a:rPr sz="1400">
                              <a:highlight>
                                <a:srgbClr val="FFFF00"/>
                              </a:highlight>
                              <a:latin typeface="Cambria Math"/>
                            </a:rPr>
                            <a:t>0.8997</a:t>
                          </a:r>
                        </a:p>
                      </a:txBody>
                      <a:tcPr>
                        <a:solidFill>
                          <a:srgbClr val="FFFF00"/>
                        </a:solidFill>
                      </a:tcPr>
                    </a:tc>
                    <a:tc>
                      <a:txBody>
                        <a:bodyPr/>
                        <a:lstStyle/>
                        <a:p>
                          <a:pPr algn="ctr">
                            <a:defRPr>
                              <a:solidFill>
                                <a:schemeClr val="tx1"/>
                              </a:solidFill>
                            </a:defRPr>
                          </a:pPr>
                          <a:r>
                            <a:rPr sz="1400">
                              <a:latin typeface="Cambria Math"/>
                            </a:rPr>
                            <a:t>0.9015</a:t>
                          </a:r>
                        </a:p>
                      </a:txBody>
                      <a:tcPr>
                        <a:solidFill>
                          <a:srgbClr val="92D050"/>
                        </a:solidFill>
                      </a:tcPr>
                    </a:tc>
                    <a:extLst>
                      <a:ext uri="{0D108BD9-81ED-4DB2-BD59-A6C34878D82A}">
                        <a16:rowId xmlns:a16="http://schemas.microsoft.com/office/drawing/2014/main" val="10003"/>
                      </a:ext>
                    </a:extLst>
                  </a:tr>
                  <a:tr h="370840">
                    <a:tc>
                      <a:txBody>
                        <a:bodyPr/>
                        <a:lstStyle/>
                        <a:p>
                          <a:pPr algn="ctr">
                            <a:defRPr b="1">
                              <a:solidFill>
                                <a:schemeClr val="tx1"/>
                              </a:solidFill>
                            </a:defRPr>
                          </a:pPr>
                          <a:r>
                            <a:rPr sz="1400">
                              <a:latin typeface="Cambria Math"/>
                            </a:rPr>
                            <a:t>1.3</a:t>
                          </a:r>
                        </a:p>
                      </a:txBody>
                      <a:tcPr>
                        <a:lnR w="12700" cap="flat" cmpd="sng" algn="ctr">
                          <a:solidFill>
                            <a:schemeClr val="tx1"/>
                          </a:solidFill>
                          <a:prstDash val="solid"/>
                          <a:round/>
                          <a:headEnd type="none" w="med" len="med"/>
                          <a:tailEnd type="none" w="med" len="med"/>
                        </a:lnR>
                      </a:tcPr>
                    </a:tc>
                    <a:tc>
                      <a:txBody>
                        <a:bodyPr/>
                        <a:lstStyle/>
                        <a:p>
                          <a:pPr algn="ctr">
                            <a:defRPr>
                              <a:solidFill>
                                <a:schemeClr val="tx1"/>
                              </a:solidFill>
                            </a:defRPr>
                          </a:pPr>
                          <a:r>
                            <a:rPr sz="1400">
                              <a:latin typeface="Cambria Math"/>
                            </a:rPr>
                            <a:t>0.9115</a:t>
                          </a:r>
                        </a:p>
                      </a:txBody>
                      <a:tcPr>
                        <a:lnL w="12700" cap="flat" cmpd="sng" algn="ctr">
                          <a:solidFill>
                            <a:schemeClr val="tx1"/>
                          </a:solidFill>
                          <a:prstDash val="solid"/>
                          <a:round/>
                          <a:headEnd type="none" w="med" len="med"/>
                          <a:tailEnd type="none" w="med" len="med"/>
                        </a:lnL>
                      </a:tcPr>
                    </a:tc>
                    <a:tc>
                      <a:txBody>
                        <a:bodyPr/>
                        <a:lstStyle/>
                        <a:p>
                          <a:pPr algn="ctr">
                            <a:defRPr>
                              <a:solidFill>
                                <a:schemeClr val="tx1"/>
                              </a:solidFill>
                            </a:defRPr>
                          </a:pPr>
                          <a:r>
                            <a:rPr sz="1400">
                              <a:latin typeface="Cambria Math"/>
                            </a:rPr>
                            <a:t>0.9131</a:t>
                          </a:r>
                        </a:p>
                      </a:txBody>
                      <a:tcPr/>
                    </a:tc>
                    <a:tc>
                      <a:txBody>
                        <a:bodyPr/>
                        <a:lstStyle/>
                        <a:p>
                          <a:pPr algn="ctr">
                            <a:defRPr>
                              <a:solidFill>
                                <a:schemeClr val="tx1"/>
                              </a:solidFill>
                            </a:defRPr>
                          </a:pPr>
                          <a:r>
                            <a:rPr sz="1400">
                              <a:latin typeface="Cambria Math"/>
                            </a:rPr>
                            <a:t>0.9147</a:t>
                          </a:r>
                        </a:p>
                      </a:txBody>
                      <a:tcPr/>
                    </a:tc>
                    <a:tc>
                      <a:txBody>
                        <a:bodyPr/>
                        <a:lstStyle/>
                        <a:p>
                          <a:pPr algn="ctr">
                            <a:defRPr>
                              <a:solidFill>
                                <a:schemeClr val="tx1"/>
                              </a:solidFill>
                            </a:defRPr>
                          </a:pPr>
                          <a:r>
                            <a:rPr sz="1400">
                              <a:latin typeface="Cambria Math"/>
                            </a:rPr>
                            <a:t>0.9162</a:t>
                          </a:r>
                        </a:p>
                      </a:txBody>
                      <a:tcPr>
                        <a:solidFill>
                          <a:srgbClr val="92D050"/>
                        </a:solidFill>
                      </a:tcPr>
                    </a:tc>
                    <a:tc>
                      <a:txBody>
                        <a:bodyPr/>
                        <a:lstStyle/>
                        <a:p>
                          <a:pPr algn="ctr">
                            <a:defRPr>
                              <a:solidFill>
                                <a:schemeClr val="tx1"/>
                              </a:solidFill>
                            </a:defRPr>
                          </a:pPr>
                          <a:r>
                            <a:rPr sz="1400">
                              <a:latin typeface="Cambria Math"/>
                            </a:rPr>
                            <a:t>0.9177</a:t>
                          </a:r>
                        </a:p>
                      </a:txBody>
                      <a:tcPr/>
                    </a:tc>
                    <a:extLst>
                      <a:ext uri="{0D108BD9-81ED-4DB2-BD59-A6C34878D82A}">
                        <a16:rowId xmlns:a16="http://schemas.microsoft.com/office/drawing/2014/main" val="10004"/>
                      </a:ext>
                    </a:extLst>
                  </a:tr>
                  <a:tr h="370840">
                    <a:tc>
                      <a:txBody>
                        <a:bodyPr/>
                        <a:lstStyle/>
                        <a:p>
                          <a:pPr algn="ctr">
                            <a:defRPr b="1">
                              <a:solidFill>
                                <a:schemeClr val="tx1"/>
                              </a:solidFill>
                            </a:defRPr>
                          </a:pPr>
                          <a:r>
                            <a:rPr sz="1400">
                              <a:latin typeface="Cambria Math"/>
                            </a:rPr>
                            <a:t>1.4</a:t>
                          </a:r>
                        </a:p>
                      </a:txBody>
                      <a:tcPr>
                        <a:lnR w="12700" cap="flat" cmpd="sng" algn="ctr">
                          <a:solidFill>
                            <a:schemeClr val="tx1"/>
                          </a:solidFill>
                          <a:prstDash val="solid"/>
                          <a:round/>
                          <a:headEnd type="none" w="med" len="med"/>
                          <a:tailEnd type="none" w="med" len="med"/>
                        </a:lnR>
                      </a:tcPr>
                    </a:tc>
                    <a:tc>
                      <a:txBody>
                        <a:bodyPr/>
                        <a:lstStyle/>
                        <a:p>
                          <a:pPr algn="ctr">
                            <a:defRPr>
                              <a:solidFill>
                                <a:schemeClr val="tx1"/>
                              </a:solidFill>
                            </a:defRPr>
                          </a:pPr>
                          <a:r>
                            <a:rPr sz="1400">
                              <a:latin typeface="Cambria Math"/>
                            </a:rPr>
                            <a:t>0.9265</a:t>
                          </a:r>
                        </a:p>
                      </a:txBody>
                      <a:tcPr>
                        <a:lnL w="12700" cap="flat" cmpd="sng" algn="ctr">
                          <a:solidFill>
                            <a:schemeClr val="tx1"/>
                          </a:solidFill>
                          <a:prstDash val="solid"/>
                          <a:round/>
                          <a:headEnd type="none" w="med" len="med"/>
                          <a:tailEnd type="none" w="med" len="med"/>
                        </a:lnL>
                      </a:tcPr>
                    </a:tc>
                    <a:tc>
                      <a:txBody>
                        <a:bodyPr/>
                        <a:lstStyle/>
                        <a:p>
                          <a:pPr algn="ctr">
                            <a:defRPr>
                              <a:solidFill>
                                <a:schemeClr val="tx1"/>
                              </a:solidFill>
                            </a:defRPr>
                          </a:pPr>
                          <a:r>
                            <a:rPr sz="1400">
                              <a:latin typeface="Cambria Math"/>
                            </a:rPr>
                            <a:t>0.9279</a:t>
                          </a:r>
                        </a:p>
                      </a:txBody>
                      <a:tcPr/>
                    </a:tc>
                    <a:tc>
                      <a:txBody>
                        <a:bodyPr/>
                        <a:lstStyle/>
                        <a:p>
                          <a:pPr algn="ctr">
                            <a:defRPr>
                              <a:solidFill>
                                <a:schemeClr val="tx1"/>
                              </a:solidFill>
                            </a:defRPr>
                          </a:pPr>
                          <a:r>
                            <a:rPr sz="1400">
                              <a:latin typeface="Cambria Math"/>
                            </a:rPr>
                            <a:t>0.9292</a:t>
                          </a:r>
                        </a:p>
                      </a:txBody>
                      <a:tcPr/>
                    </a:tc>
                    <a:tc>
                      <a:txBody>
                        <a:bodyPr/>
                        <a:lstStyle/>
                        <a:p>
                          <a:pPr algn="ctr">
                            <a:defRPr>
                              <a:solidFill>
                                <a:schemeClr val="tx1"/>
                              </a:solidFill>
                            </a:defRPr>
                          </a:pPr>
                          <a:r>
                            <a:rPr sz="1400">
                              <a:latin typeface="Cambria Math"/>
                            </a:rPr>
                            <a:t>0.9306</a:t>
                          </a:r>
                        </a:p>
                      </a:txBody>
                      <a:tcPr>
                        <a:solidFill>
                          <a:srgbClr val="92D050"/>
                        </a:solidFill>
                      </a:tcPr>
                    </a:tc>
                    <a:tc>
                      <a:txBody>
                        <a:bodyPr/>
                        <a:lstStyle/>
                        <a:p>
                          <a:pPr algn="ctr">
                            <a:defRPr>
                              <a:solidFill>
                                <a:schemeClr val="tx1"/>
                              </a:solidFill>
                            </a:defRPr>
                          </a:pPr>
                          <a:r>
                            <a:rPr sz="1400">
                              <a:latin typeface="Cambria Math"/>
                            </a:rPr>
                            <a:t>0.9319</a:t>
                          </a:r>
                        </a:p>
                      </a:txBody>
                      <a:tcPr/>
                    </a:tc>
                    <a:extLst>
                      <a:ext uri="{0D108BD9-81ED-4DB2-BD59-A6C34878D82A}">
                        <a16:rowId xmlns:a16="http://schemas.microsoft.com/office/drawing/2014/main" val="10005"/>
                      </a:ext>
                    </a:extLst>
                  </a:tr>
                  <a:tr h="370840">
                    <a:tc>
                      <a:txBody>
                        <a:bodyPr/>
                        <a:lstStyle/>
                        <a:p>
                          <a:pPr algn="ctr">
                            <a:defRPr b="1">
                              <a:solidFill>
                                <a:schemeClr val="tx1"/>
                              </a:solidFill>
                            </a:defRPr>
                          </a:pPr>
                          <a:r>
                            <a:rPr sz="1400">
                              <a:latin typeface="Cambria Math"/>
                            </a:rPr>
                            <a:t>1.5</a:t>
                          </a:r>
                        </a:p>
                      </a:txBody>
                      <a:tcPr>
                        <a:lnR w="12700" cap="flat" cmpd="sng" algn="ctr">
                          <a:solidFill>
                            <a:schemeClr val="tx1"/>
                          </a:solidFill>
                          <a:prstDash val="solid"/>
                          <a:round/>
                          <a:headEnd type="none" w="med" len="med"/>
                          <a:tailEnd type="none" w="med" len="med"/>
                        </a:lnR>
                      </a:tcPr>
                    </a:tc>
                    <a:tc>
                      <a:txBody>
                        <a:bodyPr/>
                        <a:lstStyle/>
                        <a:p>
                          <a:pPr algn="ctr">
                            <a:defRPr>
                              <a:solidFill>
                                <a:schemeClr val="tx1"/>
                              </a:solidFill>
                            </a:defRPr>
                          </a:pPr>
                          <a:r>
                            <a:rPr sz="1400">
                              <a:latin typeface="Cambria Math"/>
                            </a:rPr>
                            <a:t>0.9394</a:t>
                          </a:r>
                        </a:p>
                      </a:txBody>
                      <a:tcPr>
                        <a:lnL w="12700" cap="flat" cmpd="sng" algn="ctr">
                          <a:solidFill>
                            <a:schemeClr val="tx1"/>
                          </a:solidFill>
                          <a:prstDash val="solid"/>
                          <a:round/>
                          <a:headEnd type="none" w="med" len="med"/>
                          <a:tailEnd type="none" w="med" len="med"/>
                        </a:lnL>
                      </a:tcPr>
                    </a:tc>
                    <a:tc>
                      <a:txBody>
                        <a:bodyPr/>
                        <a:lstStyle/>
                        <a:p>
                          <a:pPr algn="ctr">
                            <a:defRPr>
                              <a:solidFill>
                                <a:schemeClr val="tx1"/>
                              </a:solidFill>
                            </a:defRPr>
                          </a:pPr>
                          <a:r>
                            <a:rPr sz="1400">
                              <a:latin typeface="Cambria Math"/>
                            </a:rPr>
                            <a:t>0.9406</a:t>
                          </a:r>
                        </a:p>
                      </a:txBody>
                      <a:tcPr/>
                    </a:tc>
                    <a:tc>
                      <a:txBody>
                        <a:bodyPr/>
                        <a:lstStyle/>
                        <a:p>
                          <a:pPr algn="ctr">
                            <a:defRPr>
                              <a:solidFill>
                                <a:schemeClr val="tx1"/>
                              </a:solidFill>
                            </a:defRPr>
                          </a:pPr>
                          <a:r>
                            <a:rPr sz="1400">
                              <a:latin typeface="Cambria Math"/>
                            </a:rPr>
                            <a:t>0.9418</a:t>
                          </a:r>
                        </a:p>
                      </a:txBody>
                      <a:tcPr/>
                    </a:tc>
                    <a:tc>
                      <a:txBody>
                        <a:bodyPr/>
                        <a:lstStyle/>
                        <a:p>
                          <a:pPr algn="ctr">
                            <a:defRPr>
                              <a:solidFill>
                                <a:schemeClr val="tx1"/>
                              </a:solidFill>
                            </a:defRPr>
                          </a:pPr>
                          <a:r>
                            <a:rPr sz="1400">
                              <a:latin typeface="Cambria Math"/>
                            </a:rPr>
                            <a:t>0.9429</a:t>
                          </a:r>
                        </a:p>
                      </a:txBody>
                      <a:tcPr>
                        <a:solidFill>
                          <a:srgbClr val="92D050"/>
                        </a:solidFill>
                      </a:tcPr>
                    </a:tc>
                    <a:tc>
                      <a:txBody>
                        <a:bodyPr/>
                        <a:lstStyle/>
                        <a:p>
                          <a:pPr algn="ctr">
                            <a:defRPr>
                              <a:solidFill>
                                <a:schemeClr val="tx1"/>
                              </a:solidFill>
                            </a:defRPr>
                          </a:pPr>
                          <a:r>
                            <a:rPr sz="1400" dirty="0">
                              <a:latin typeface="Cambria Math"/>
                            </a:rPr>
                            <a:t>0.9441</a:t>
                          </a:r>
                        </a:p>
                      </a:txBody>
                      <a:tcPr/>
                    </a:tc>
                    <a:extLst>
                      <a:ext uri="{0D108BD9-81ED-4DB2-BD59-A6C34878D82A}">
                        <a16:rowId xmlns:a16="http://schemas.microsoft.com/office/drawing/2014/main" val="10006"/>
                      </a:ext>
                    </a:extLst>
                  </a:tr>
                </a:tbl>
              </a:graphicData>
            </a:graphic>
          </p:graphicFrame>
        </mc:Choice>
        <mc:Fallback xmlns="">
          <p:graphicFrame>
            <p:nvGraphicFramePr>
              <p:cNvPr id="3" name="Table Placeholder 2"/>
              <p:cNvGraphicFramePr>
                <a:graphicFrameLocks noGrp="1"/>
              </p:cNvGraphicFramePr>
              <p:nvPr>
                <p:ph type="tbl" sz="quarter" idx="10"/>
                <p:extLst>
                  <p:ext uri="{D42A27DB-BD31-4B8C-83A1-F6EECF244321}">
                    <p14:modId xmlns:p14="http://schemas.microsoft.com/office/powerpoint/2010/main" val="3962970051"/>
                  </p:ext>
                </p:extLst>
              </p:nvPr>
            </p:nvGraphicFramePr>
            <p:xfrm>
              <a:off x="457200" y="2128520"/>
              <a:ext cx="8229600" cy="2595880"/>
            </p:xfrm>
            <a:graphic>
              <a:graphicData uri="http://schemas.openxmlformats.org/drawingml/2006/table">
                <a:tbl>
                  <a:tblPr firstRow="1" bandRow="1">
                    <a:tableStyleId>{5C22544A-7EE6-4342-B048-85BDC9FD1C3A}</a:tableStyleId>
                  </a:tblPr>
                  <a:tblGrid>
                    <a:gridCol w="1371600">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gridCol w="1371600">
                      <a:extLst>
                        <a:ext uri="{9D8B030D-6E8A-4147-A177-3AD203B41FA5}">
                          <a16:colId xmlns:a16="http://schemas.microsoft.com/office/drawing/2014/main" val="20002"/>
                        </a:ext>
                      </a:extLst>
                    </a:gridCol>
                    <a:gridCol w="1371600">
                      <a:extLst>
                        <a:ext uri="{9D8B030D-6E8A-4147-A177-3AD203B41FA5}">
                          <a16:colId xmlns:a16="http://schemas.microsoft.com/office/drawing/2014/main" val="20003"/>
                        </a:ext>
                      </a:extLst>
                    </a:gridCol>
                    <a:gridCol w="1371600">
                      <a:extLst>
                        <a:ext uri="{9D8B030D-6E8A-4147-A177-3AD203B41FA5}">
                          <a16:colId xmlns:a16="http://schemas.microsoft.com/office/drawing/2014/main" val="20004"/>
                        </a:ext>
                      </a:extLst>
                    </a:gridCol>
                    <a:gridCol w="1371600">
                      <a:extLst>
                        <a:ext uri="{9D8B030D-6E8A-4147-A177-3AD203B41FA5}">
                          <a16:colId xmlns:a16="http://schemas.microsoft.com/office/drawing/2014/main" val="20005"/>
                        </a:ext>
                      </a:extLst>
                    </a:gridCol>
                  </a:tblGrid>
                  <a:tr h="370840">
                    <a:tc>
                      <a:txBody>
                        <a:bodyPr/>
                        <a:lstStyle/>
                        <a:p>
                          <a:endParaRPr lang="en-US"/>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blipFill>
                          <a:blip r:embed="rId2"/>
                          <a:stretch>
                            <a:fillRect l="-889" t="-4918" r="-501333" b="-603279"/>
                          </a:stretch>
                        </a:blipFill>
                      </a:tcPr>
                    </a:tc>
                    <a:tc>
                      <a:txBody>
                        <a:bodyPr/>
                        <a:lstStyle/>
                        <a:p>
                          <a:pPr algn="ctr">
                            <a:defRPr b="1">
                              <a:solidFill>
                                <a:schemeClr val="tx1"/>
                              </a:solidFill>
                            </a:defRPr>
                          </a:pPr>
                          <a:r>
                            <a:rPr sz="1400">
                              <a:latin typeface="Cambria Math"/>
                            </a:rPr>
                            <a:t>0.05</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rgbClr val="E7E9EC"/>
                        </a:solidFill>
                      </a:tcPr>
                    </a:tc>
                    <a:tc>
                      <a:txBody>
                        <a:bodyPr/>
                        <a:lstStyle/>
                        <a:p>
                          <a:pPr algn="ctr">
                            <a:defRPr b="1">
                              <a:solidFill>
                                <a:schemeClr val="tx1"/>
                              </a:solidFill>
                            </a:defRPr>
                          </a:pPr>
                          <a:r>
                            <a:rPr sz="1400">
                              <a:latin typeface="Cambria Math"/>
                            </a:rPr>
                            <a:t>0.06</a:t>
                          </a:r>
                        </a:p>
                      </a:txBody>
                      <a:tcPr>
                        <a:lnB w="12700" cap="flat" cmpd="sng" algn="ctr">
                          <a:solidFill>
                            <a:schemeClr val="tx1"/>
                          </a:solidFill>
                          <a:prstDash val="solid"/>
                          <a:round/>
                          <a:headEnd type="none" w="med" len="med"/>
                          <a:tailEnd type="none" w="med" len="med"/>
                        </a:lnB>
                        <a:solidFill>
                          <a:srgbClr val="E7E9EC"/>
                        </a:solidFill>
                      </a:tcPr>
                    </a:tc>
                    <a:tc>
                      <a:txBody>
                        <a:bodyPr/>
                        <a:lstStyle/>
                        <a:p>
                          <a:pPr algn="ctr">
                            <a:defRPr b="1">
                              <a:solidFill>
                                <a:schemeClr val="tx1"/>
                              </a:solidFill>
                            </a:defRPr>
                          </a:pPr>
                          <a:r>
                            <a:rPr sz="1400">
                              <a:latin typeface="Cambria Math"/>
                            </a:rPr>
                            <a:t>0.07</a:t>
                          </a:r>
                        </a:p>
                      </a:txBody>
                      <a:tcPr>
                        <a:lnB w="12700" cap="flat" cmpd="sng" algn="ctr">
                          <a:solidFill>
                            <a:schemeClr val="tx1"/>
                          </a:solidFill>
                          <a:prstDash val="solid"/>
                          <a:round/>
                          <a:headEnd type="none" w="med" len="med"/>
                          <a:tailEnd type="none" w="med" len="med"/>
                        </a:lnB>
                        <a:solidFill>
                          <a:srgbClr val="E7E9EC"/>
                        </a:solidFill>
                      </a:tcPr>
                    </a:tc>
                    <a:tc>
                      <a:txBody>
                        <a:bodyPr/>
                        <a:lstStyle/>
                        <a:p>
                          <a:pPr algn="ctr">
                            <a:defRPr b="1">
                              <a:solidFill>
                                <a:schemeClr val="tx1"/>
                              </a:solidFill>
                            </a:defRPr>
                          </a:pPr>
                          <a:r>
                            <a:rPr sz="1400">
                              <a:latin typeface="Cambria Math"/>
                            </a:rPr>
                            <a:t>0.08</a:t>
                          </a:r>
                        </a:p>
                      </a:txBody>
                      <a:tcPr>
                        <a:lnB w="12700" cap="flat" cmpd="sng" algn="ctr">
                          <a:solidFill>
                            <a:schemeClr val="tx1"/>
                          </a:solidFill>
                          <a:prstDash val="solid"/>
                          <a:round/>
                          <a:headEnd type="none" w="med" len="med"/>
                          <a:tailEnd type="none" w="med" len="med"/>
                        </a:lnB>
                        <a:solidFill>
                          <a:srgbClr val="92D050"/>
                        </a:solidFill>
                      </a:tcPr>
                    </a:tc>
                    <a:tc>
                      <a:txBody>
                        <a:bodyPr/>
                        <a:lstStyle/>
                        <a:p>
                          <a:pPr algn="ctr">
                            <a:defRPr b="1">
                              <a:solidFill>
                                <a:schemeClr val="tx1"/>
                              </a:solidFill>
                            </a:defRPr>
                          </a:pPr>
                          <a:r>
                            <a:rPr sz="1400">
                              <a:latin typeface="Cambria Math"/>
                            </a:rPr>
                            <a:t>0.09</a:t>
                          </a:r>
                        </a:p>
                      </a:txBody>
                      <a:tcPr>
                        <a:lnB w="12700" cap="flat" cmpd="sng" algn="ctr">
                          <a:solidFill>
                            <a:schemeClr val="tx1"/>
                          </a:solidFill>
                          <a:prstDash val="solid"/>
                          <a:round/>
                          <a:headEnd type="none" w="med" len="med"/>
                          <a:tailEnd type="none" w="med" len="med"/>
                        </a:lnB>
                        <a:solidFill>
                          <a:srgbClr val="E7E9EC"/>
                        </a:solidFill>
                      </a:tcPr>
                    </a:tc>
                    <a:extLst>
                      <a:ext uri="{0D108BD9-81ED-4DB2-BD59-A6C34878D82A}">
                        <a16:rowId xmlns:a16="http://schemas.microsoft.com/office/drawing/2014/main" val="10000"/>
                      </a:ext>
                    </a:extLst>
                  </a:tr>
                  <a:tr h="370840">
                    <a:tc>
                      <a:txBody>
                        <a:bodyPr/>
                        <a:lstStyle/>
                        <a:p>
                          <a:pPr algn="ctr">
                            <a:defRPr b="1">
                              <a:solidFill>
                                <a:schemeClr val="tx1"/>
                              </a:solidFill>
                            </a:defRPr>
                          </a:pPr>
                          <a:r>
                            <a:rPr sz="1400">
                              <a:latin typeface="Cambria Math"/>
                            </a:rPr>
                            <a:t>1.0</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defRPr>
                              <a:solidFill>
                                <a:schemeClr val="tx1"/>
                              </a:solidFill>
                            </a:defRPr>
                          </a:pPr>
                          <a:r>
                            <a:rPr sz="1400">
                              <a:latin typeface="Cambria Math"/>
                            </a:rPr>
                            <a:t>0.8531</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defRPr>
                              <a:solidFill>
                                <a:schemeClr val="tx1"/>
                              </a:solidFill>
                            </a:defRPr>
                          </a:pPr>
                          <a:r>
                            <a:rPr sz="1400">
                              <a:latin typeface="Cambria Math"/>
                            </a:rPr>
                            <a:t>0.8554</a:t>
                          </a:r>
                        </a:p>
                      </a:txBody>
                      <a:tcPr>
                        <a:lnT w="12700" cap="flat" cmpd="sng" algn="ctr">
                          <a:solidFill>
                            <a:schemeClr val="tx1"/>
                          </a:solidFill>
                          <a:prstDash val="solid"/>
                          <a:round/>
                          <a:headEnd type="none" w="med" len="med"/>
                          <a:tailEnd type="none" w="med" len="med"/>
                        </a:lnT>
                      </a:tcPr>
                    </a:tc>
                    <a:tc>
                      <a:txBody>
                        <a:bodyPr/>
                        <a:lstStyle/>
                        <a:p>
                          <a:pPr algn="ctr">
                            <a:defRPr>
                              <a:solidFill>
                                <a:schemeClr val="tx1"/>
                              </a:solidFill>
                            </a:defRPr>
                          </a:pPr>
                          <a:r>
                            <a:rPr sz="1400">
                              <a:latin typeface="Cambria Math"/>
                            </a:rPr>
                            <a:t>0.8577</a:t>
                          </a:r>
                        </a:p>
                      </a:txBody>
                      <a:tcPr>
                        <a:lnT w="12700" cap="flat" cmpd="sng" algn="ctr">
                          <a:solidFill>
                            <a:schemeClr val="tx1"/>
                          </a:solidFill>
                          <a:prstDash val="solid"/>
                          <a:round/>
                          <a:headEnd type="none" w="med" len="med"/>
                          <a:tailEnd type="none" w="med" len="med"/>
                        </a:lnT>
                      </a:tcPr>
                    </a:tc>
                    <a:tc>
                      <a:txBody>
                        <a:bodyPr/>
                        <a:lstStyle/>
                        <a:p>
                          <a:pPr algn="ctr">
                            <a:defRPr>
                              <a:solidFill>
                                <a:schemeClr val="tx1"/>
                              </a:solidFill>
                            </a:defRPr>
                          </a:pPr>
                          <a:r>
                            <a:rPr sz="1400">
                              <a:latin typeface="Cambria Math"/>
                            </a:rPr>
                            <a:t>0.8599</a:t>
                          </a:r>
                        </a:p>
                      </a:txBody>
                      <a:tcPr>
                        <a:lnT w="12700" cap="flat" cmpd="sng" algn="ctr">
                          <a:solidFill>
                            <a:schemeClr val="tx1"/>
                          </a:solidFill>
                          <a:prstDash val="solid"/>
                          <a:round/>
                          <a:headEnd type="none" w="med" len="med"/>
                          <a:tailEnd type="none" w="med" len="med"/>
                        </a:lnT>
                        <a:solidFill>
                          <a:srgbClr val="92D050"/>
                        </a:solidFill>
                      </a:tcPr>
                    </a:tc>
                    <a:tc>
                      <a:txBody>
                        <a:bodyPr/>
                        <a:lstStyle/>
                        <a:p>
                          <a:pPr algn="ctr">
                            <a:defRPr>
                              <a:solidFill>
                                <a:schemeClr val="tx1"/>
                              </a:solidFill>
                            </a:defRPr>
                          </a:pPr>
                          <a:r>
                            <a:rPr sz="1400">
                              <a:latin typeface="Cambria Math"/>
                            </a:rPr>
                            <a:t>0.8621</a:t>
                          </a: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1"/>
                      </a:ext>
                    </a:extLst>
                  </a:tr>
                  <a:tr h="370840">
                    <a:tc>
                      <a:txBody>
                        <a:bodyPr/>
                        <a:lstStyle/>
                        <a:p>
                          <a:pPr algn="ctr">
                            <a:defRPr b="1">
                              <a:solidFill>
                                <a:schemeClr val="tx1"/>
                              </a:solidFill>
                            </a:defRPr>
                          </a:pPr>
                          <a:r>
                            <a:rPr sz="1400">
                              <a:latin typeface="Cambria Math"/>
                            </a:rPr>
                            <a:t>1.1</a:t>
                          </a:r>
                        </a:p>
                      </a:txBody>
                      <a:tcPr>
                        <a:lnR w="12700" cap="flat" cmpd="sng" algn="ctr">
                          <a:solidFill>
                            <a:schemeClr val="tx1"/>
                          </a:solidFill>
                          <a:prstDash val="solid"/>
                          <a:round/>
                          <a:headEnd type="none" w="med" len="med"/>
                          <a:tailEnd type="none" w="med" len="med"/>
                        </a:lnR>
                      </a:tcPr>
                    </a:tc>
                    <a:tc>
                      <a:txBody>
                        <a:bodyPr/>
                        <a:lstStyle/>
                        <a:p>
                          <a:pPr algn="ctr">
                            <a:defRPr>
                              <a:solidFill>
                                <a:schemeClr val="tx1"/>
                              </a:solidFill>
                            </a:defRPr>
                          </a:pPr>
                          <a:r>
                            <a:rPr sz="1400">
                              <a:latin typeface="Cambria Math"/>
                            </a:rPr>
                            <a:t>0.8749</a:t>
                          </a:r>
                        </a:p>
                      </a:txBody>
                      <a:tcPr>
                        <a:lnL w="12700" cap="flat" cmpd="sng" algn="ctr">
                          <a:solidFill>
                            <a:schemeClr val="tx1"/>
                          </a:solidFill>
                          <a:prstDash val="solid"/>
                          <a:round/>
                          <a:headEnd type="none" w="med" len="med"/>
                          <a:tailEnd type="none" w="med" len="med"/>
                        </a:lnL>
                      </a:tcPr>
                    </a:tc>
                    <a:tc>
                      <a:txBody>
                        <a:bodyPr/>
                        <a:lstStyle/>
                        <a:p>
                          <a:pPr algn="ctr">
                            <a:defRPr>
                              <a:solidFill>
                                <a:schemeClr val="tx1"/>
                              </a:solidFill>
                            </a:defRPr>
                          </a:pPr>
                          <a:r>
                            <a:rPr sz="1400">
                              <a:latin typeface="Cambria Math"/>
                            </a:rPr>
                            <a:t>0.8770</a:t>
                          </a:r>
                        </a:p>
                      </a:txBody>
                      <a:tcPr/>
                    </a:tc>
                    <a:tc>
                      <a:txBody>
                        <a:bodyPr/>
                        <a:lstStyle/>
                        <a:p>
                          <a:pPr algn="ctr">
                            <a:defRPr>
                              <a:solidFill>
                                <a:schemeClr val="tx1"/>
                              </a:solidFill>
                            </a:defRPr>
                          </a:pPr>
                          <a:r>
                            <a:rPr sz="1400">
                              <a:latin typeface="Cambria Math"/>
                            </a:rPr>
                            <a:t>0.8790</a:t>
                          </a:r>
                        </a:p>
                      </a:txBody>
                      <a:tcPr/>
                    </a:tc>
                    <a:tc>
                      <a:txBody>
                        <a:bodyPr/>
                        <a:lstStyle/>
                        <a:p>
                          <a:pPr algn="ctr">
                            <a:defRPr>
                              <a:solidFill>
                                <a:schemeClr val="tx1"/>
                              </a:solidFill>
                            </a:defRPr>
                          </a:pPr>
                          <a:r>
                            <a:rPr sz="1400">
                              <a:latin typeface="Cambria Math"/>
                            </a:rPr>
                            <a:t>0.8810</a:t>
                          </a:r>
                        </a:p>
                      </a:txBody>
                      <a:tcPr>
                        <a:solidFill>
                          <a:srgbClr val="92D050"/>
                        </a:solidFill>
                      </a:tcPr>
                    </a:tc>
                    <a:tc>
                      <a:txBody>
                        <a:bodyPr/>
                        <a:lstStyle/>
                        <a:p>
                          <a:pPr algn="ctr">
                            <a:defRPr>
                              <a:solidFill>
                                <a:schemeClr val="tx1"/>
                              </a:solidFill>
                            </a:defRPr>
                          </a:pPr>
                          <a:r>
                            <a:rPr sz="1400">
                              <a:latin typeface="Cambria Math"/>
                            </a:rPr>
                            <a:t>0.8830</a:t>
                          </a:r>
                        </a:p>
                      </a:txBody>
                      <a:tcPr/>
                    </a:tc>
                    <a:extLst>
                      <a:ext uri="{0D108BD9-81ED-4DB2-BD59-A6C34878D82A}">
                        <a16:rowId xmlns:a16="http://schemas.microsoft.com/office/drawing/2014/main" val="10002"/>
                      </a:ext>
                    </a:extLst>
                  </a:tr>
                  <a:tr h="370840">
                    <a:tc>
                      <a:txBody>
                        <a:bodyPr/>
                        <a:lstStyle/>
                        <a:p>
                          <a:pPr algn="ctr">
                            <a:defRPr b="1">
                              <a:solidFill>
                                <a:schemeClr val="tx1"/>
                              </a:solidFill>
                            </a:defRPr>
                          </a:pPr>
                          <a:r>
                            <a:rPr sz="1400">
                              <a:latin typeface="Cambria Math"/>
                            </a:rPr>
                            <a:t>1.2</a:t>
                          </a:r>
                        </a:p>
                      </a:txBody>
                      <a:tcPr>
                        <a:lnR w="12700" cap="flat" cmpd="sng" algn="ctr">
                          <a:solidFill>
                            <a:schemeClr val="tx1"/>
                          </a:solidFill>
                          <a:prstDash val="solid"/>
                          <a:round/>
                          <a:headEnd type="none" w="med" len="med"/>
                          <a:tailEnd type="none" w="med" len="med"/>
                        </a:lnR>
                        <a:solidFill>
                          <a:srgbClr val="92D050"/>
                        </a:solidFill>
                      </a:tcPr>
                    </a:tc>
                    <a:tc>
                      <a:txBody>
                        <a:bodyPr/>
                        <a:lstStyle/>
                        <a:p>
                          <a:pPr algn="ctr">
                            <a:defRPr>
                              <a:solidFill>
                                <a:schemeClr val="tx1"/>
                              </a:solidFill>
                            </a:defRPr>
                          </a:pPr>
                          <a:r>
                            <a:rPr sz="1400">
                              <a:latin typeface="Cambria Math"/>
                            </a:rPr>
                            <a:t>0.8944</a:t>
                          </a:r>
                        </a:p>
                      </a:txBody>
                      <a:tcPr>
                        <a:lnL w="12700" cap="flat" cmpd="sng" algn="ctr">
                          <a:solidFill>
                            <a:schemeClr val="tx1"/>
                          </a:solidFill>
                          <a:prstDash val="solid"/>
                          <a:round/>
                          <a:headEnd type="none" w="med" len="med"/>
                          <a:tailEnd type="none" w="med" len="med"/>
                        </a:lnL>
                        <a:solidFill>
                          <a:srgbClr val="92D050"/>
                        </a:solidFill>
                      </a:tcPr>
                    </a:tc>
                    <a:tc>
                      <a:txBody>
                        <a:bodyPr/>
                        <a:lstStyle/>
                        <a:p>
                          <a:pPr algn="ctr">
                            <a:defRPr>
                              <a:solidFill>
                                <a:schemeClr val="tx1"/>
                              </a:solidFill>
                            </a:defRPr>
                          </a:pPr>
                          <a:r>
                            <a:rPr sz="1400">
                              <a:latin typeface="Cambria Math"/>
                            </a:rPr>
                            <a:t>0.8962</a:t>
                          </a:r>
                        </a:p>
                      </a:txBody>
                      <a:tcPr>
                        <a:solidFill>
                          <a:srgbClr val="92D050"/>
                        </a:solidFill>
                      </a:tcPr>
                    </a:tc>
                    <a:tc>
                      <a:txBody>
                        <a:bodyPr/>
                        <a:lstStyle/>
                        <a:p>
                          <a:pPr algn="ctr">
                            <a:defRPr>
                              <a:solidFill>
                                <a:schemeClr val="tx1"/>
                              </a:solidFill>
                            </a:defRPr>
                          </a:pPr>
                          <a:r>
                            <a:rPr sz="1400">
                              <a:latin typeface="Cambria Math"/>
                            </a:rPr>
                            <a:t>0.8980</a:t>
                          </a:r>
                        </a:p>
                      </a:txBody>
                      <a:tcPr>
                        <a:solidFill>
                          <a:srgbClr val="92D050"/>
                        </a:solidFill>
                      </a:tcPr>
                    </a:tc>
                    <a:tc>
                      <a:txBody>
                        <a:bodyPr/>
                        <a:lstStyle/>
                        <a:p>
                          <a:pPr algn="ctr">
                            <a:defRPr sz="1400">
                              <a:solidFill>
                                <a:schemeClr val="tx1"/>
                              </a:solidFill>
                            </a:defRPr>
                          </a:pPr>
                          <a:r>
                            <a:rPr sz="1400">
                              <a:highlight>
                                <a:srgbClr val="FFFF00"/>
                              </a:highlight>
                              <a:latin typeface="Cambria Math"/>
                            </a:rPr>
                            <a:t>0.8997</a:t>
                          </a:r>
                        </a:p>
                      </a:txBody>
                      <a:tcPr>
                        <a:solidFill>
                          <a:srgbClr val="FFFF00"/>
                        </a:solidFill>
                      </a:tcPr>
                    </a:tc>
                    <a:tc>
                      <a:txBody>
                        <a:bodyPr/>
                        <a:lstStyle/>
                        <a:p>
                          <a:pPr algn="ctr">
                            <a:defRPr>
                              <a:solidFill>
                                <a:schemeClr val="tx1"/>
                              </a:solidFill>
                            </a:defRPr>
                          </a:pPr>
                          <a:r>
                            <a:rPr sz="1400">
                              <a:latin typeface="Cambria Math"/>
                            </a:rPr>
                            <a:t>0.9015</a:t>
                          </a:r>
                        </a:p>
                      </a:txBody>
                      <a:tcPr>
                        <a:solidFill>
                          <a:srgbClr val="92D050"/>
                        </a:solidFill>
                      </a:tcPr>
                    </a:tc>
                    <a:extLst>
                      <a:ext uri="{0D108BD9-81ED-4DB2-BD59-A6C34878D82A}">
                        <a16:rowId xmlns:a16="http://schemas.microsoft.com/office/drawing/2014/main" val="10003"/>
                      </a:ext>
                    </a:extLst>
                  </a:tr>
                  <a:tr h="370840">
                    <a:tc>
                      <a:txBody>
                        <a:bodyPr/>
                        <a:lstStyle/>
                        <a:p>
                          <a:pPr algn="ctr">
                            <a:defRPr b="1">
                              <a:solidFill>
                                <a:schemeClr val="tx1"/>
                              </a:solidFill>
                            </a:defRPr>
                          </a:pPr>
                          <a:r>
                            <a:rPr sz="1400">
                              <a:latin typeface="Cambria Math"/>
                            </a:rPr>
                            <a:t>1.3</a:t>
                          </a:r>
                        </a:p>
                      </a:txBody>
                      <a:tcPr>
                        <a:lnR w="12700" cap="flat" cmpd="sng" algn="ctr">
                          <a:solidFill>
                            <a:schemeClr val="tx1"/>
                          </a:solidFill>
                          <a:prstDash val="solid"/>
                          <a:round/>
                          <a:headEnd type="none" w="med" len="med"/>
                          <a:tailEnd type="none" w="med" len="med"/>
                        </a:lnR>
                      </a:tcPr>
                    </a:tc>
                    <a:tc>
                      <a:txBody>
                        <a:bodyPr/>
                        <a:lstStyle/>
                        <a:p>
                          <a:pPr algn="ctr">
                            <a:defRPr>
                              <a:solidFill>
                                <a:schemeClr val="tx1"/>
                              </a:solidFill>
                            </a:defRPr>
                          </a:pPr>
                          <a:r>
                            <a:rPr sz="1400">
                              <a:latin typeface="Cambria Math"/>
                            </a:rPr>
                            <a:t>0.9115</a:t>
                          </a:r>
                        </a:p>
                      </a:txBody>
                      <a:tcPr>
                        <a:lnL w="12700" cap="flat" cmpd="sng" algn="ctr">
                          <a:solidFill>
                            <a:schemeClr val="tx1"/>
                          </a:solidFill>
                          <a:prstDash val="solid"/>
                          <a:round/>
                          <a:headEnd type="none" w="med" len="med"/>
                          <a:tailEnd type="none" w="med" len="med"/>
                        </a:lnL>
                      </a:tcPr>
                    </a:tc>
                    <a:tc>
                      <a:txBody>
                        <a:bodyPr/>
                        <a:lstStyle/>
                        <a:p>
                          <a:pPr algn="ctr">
                            <a:defRPr>
                              <a:solidFill>
                                <a:schemeClr val="tx1"/>
                              </a:solidFill>
                            </a:defRPr>
                          </a:pPr>
                          <a:r>
                            <a:rPr sz="1400">
                              <a:latin typeface="Cambria Math"/>
                            </a:rPr>
                            <a:t>0.9131</a:t>
                          </a:r>
                        </a:p>
                      </a:txBody>
                      <a:tcPr/>
                    </a:tc>
                    <a:tc>
                      <a:txBody>
                        <a:bodyPr/>
                        <a:lstStyle/>
                        <a:p>
                          <a:pPr algn="ctr">
                            <a:defRPr>
                              <a:solidFill>
                                <a:schemeClr val="tx1"/>
                              </a:solidFill>
                            </a:defRPr>
                          </a:pPr>
                          <a:r>
                            <a:rPr sz="1400">
                              <a:latin typeface="Cambria Math"/>
                            </a:rPr>
                            <a:t>0.9147</a:t>
                          </a:r>
                        </a:p>
                      </a:txBody>
                      <a:tcPr/>
                    </a:tc>
                    <a:tc>
                      <a:txBody>
                        <a:bodyPr/>
                        <a:lstStyle/>
                        <a:p>
                          <a:pPr algn="ctr">
                            <a:defRPr>
                              <a:solidFill>
                                <a:schemeClr val="tx1"/>
                              </a:solidFill>
                            </a:defRPr>
                          </a:pPr>
                          <a:r>
                            <a:rPr sz="1400">
                              <a:latin typeface="Cambria Math"/>
                            </a:rPr>
                            <a:t>0.9162</a:t>
                          </a:r>
                        </a:p>
                      </a:txBody>
                      <a:tcPr>
                        <a:solidFill>
                          <a:srgbClr val="92D050"/>
                        </a:solidFill>
                      </a:tcPr>
                    </a:tc>
                    <a:tc>
                      <a:txBody>
                        <a:bodyPr/>
                        <a:lstStyle/>
                        <a:p>
                          <a:pPr algn="ctr">
                            <a:defRPr>
                              <a:solidFill>
                                <a:schemeClr val="tx1"/>
                              </a:solidFill>
                            </a:defRPr>
                          </a:pPr>
                          <a:r>
                            <a:rPr sz="1400">
                              <a:latin typeface="Cambria Math"/>
                            </a:rPr>
                            <a:t>0.9177</a:t>
                          </a:r>
                        </a:p>
                      </a:txBody>
                      <a:tcPr/>
                    </a:tc>
                    <a:extLst>
                      <a:ext uri="{0D108BD9-81ED-4DB2-BD59-A6C34878D82A}">
                        <a16:rowId xmlns:a16="http://schemas.microsoft.com/office/drawing/2014/main" val="10004"/>
                      </a:ext>
                    </a:extLst>
                  </a:tr>
                  <a:tr h="370840">
                    <a:tc>
                      <a:txBody>
                        <a:bodyPr/>
                        <a:lstStyle/>
                        <a:p>
                          <a:pPr algn="ctr">
                            <a:defRPr b="1">
                              <a:solidFill>
                                <a:schemeClr val="tx1"/>
                              </a:solidFill>
                            </a:defRPr>
                          </a:pPr>
                          <a:r>
                            <a:rPr sz="1400">
                              <a:latin typeface="Cambria Math"/>
                            </a:rPr>
                            <a:t>1.4</a:t>
                          </a:r>
                        </a:p>
                      </a:txBody>
                      <a:tcPr>
                        <a:lnR w="12700" cap="flat" cmpd="sng" algn="ctr">
                          <a:solidFill>
                            <a:schemeClr val="tx1"/>
                          </a:solidFill>
                          <a:prstDash val="solid"/>
                          <a:round/>
                          <a:headEnd type="none" w="med" len="med"/>
                          <a:tailEnd type="none" w="med" len="med"/>
                        </a:lnR>
                      </a:tcPr>
                    </a:tc>
                    <a:tc>
                      <a:txBody>
                        <a:bodyPr/>
                        <a:lstStyle/>
                        <a:p>
                          <a:pPr algn="ctr">
                            <a:defRPr>
                              <a:solidFill>
                                <a:schemeClr val="tx1"/>
                              </a:solidFill>
                            </a:defRPr>
                          </a:pPr>
                          <a:r>
                            <a:rPr sz="1400">
                              <a:latin typeface="Cambria Math"/>
                            </a:rPr>
                            <a:t>0.9265</a:t>
                          </a:r>
                        </a:p>
                      </a:txBody>
                      <a:tcPr>
                        <a:lnL w="12700" cap="flat" cmpd="sng" algn="ctr">
                          <a:solidFill>
                            <a:schemeClr val="tx1"/>
                          </a:solidFill>
                          <a:prstDash val="solid"/>
                          <a:round/>
                          <a:headEnd type="none" w="med" len="med"/>
                          <a:tailEnd type="none" w="med" len="med"/>
                        </a:lnL>
                      </a:tcPr>
                    </a:tc>
                    <a:tc>
                      <a:txBody>
                        <a:bodyPr/>
                        <a:lstStyle/>
                        <a:p>
                          <a:pPr algn="ctr">
                            <a:defRPr>
                              <a:solidFill>
                                <a:schemeClr val="tx1"/>
                              </a:solidFill>
                            </a:defRPr>
                          </a:pPr>
                          <a:r>
                            <a:rPr sz="1400">
                              <a:latin typeface="Cambria Math"/>
                            </a:rPr>
                            <a:t>0.9279</a:t>
                          </a:r>
                        </a:p>
                      </a:txBody>
                      <a:tcPr/>
                    </a:tc>
                    <a:tc>
                      <a:txBody>
                        <a:bodyPr/>
                        <a:lstStyle/>
                        <a:p>
                          <a:pPr algn="ctr">
                            <a:defRPr>
                              <a:solidFill>
                                <a:schemeClr val="tx1"/>
                              </a:solidFill>
                            </a:defRPr>
                          </a:pPr>
                          <a:r>
                            <a:rPr sz="1400">
                              <a:latin typeface="Cambria Math"/>
                            </a:rPr>
                            <a:t>0.9292</a:t>
                          </a:r>
                        </a:p>
                      </a:txBody>
                      <a:tcPr/>
                    </a:tc>
                    <a:tc>
                      <a:txBody>
                        <a:bodyPr/>
                        <a:lstStyle/>
                        <a:p>
                          <a:pPr algn="ctr">
                            <a:defRPr>
                              <a:solidFill>
                                <a:schemeClr val="tx1"/>
                              </a:solidFill>
                            </a:defRPr>
                          </a:pPr>
                          <a:r>
                            <a:rPr sz="1400">
                              <a:latin typeface="Cambria Math"/>
                            </a:rPr>
                            <a:t>0.9306</a:t>
                          </a:r>
                        </a:p>
                      </a:txBody>
                      <a:tcPr>
                        <a:solidFill>
                          <a:srgbClr val="92D050"/>
                        </a:solidFill>
                      </a:tcPr>
                    </a:tc>
                    <a:tc>
                      <a:txBody>
                        <a:bodyPr/>
                        <a:lstStyle/>
                        <a:p>
                          <a:pPr algn="ctr">
                            <a:defRPr>
                              <a:solidFill>
                                <a:schemeClr val="tx1"/>
                              </a:solidFill>
                            </a:defRPr>
                          </a:pPr>
                          <a:r>
                            <a:rPr sz="1400">
                              <a:latin typeface="Cambria Math"/>
                            </a:rPr>
                            <a:t>0.9319</a:t>
                          </a:r>
                        </a:p>
                      </a:txBody>
                      <a:tcPr/>
                    </a:tc>
                    <a:extLst>
                      <a:ext uri="{0D108BD9-81ED-4DB2-BD59-A6C34878D82A}">
                        <a16:rowId xmlns:a16="http://schemas.microsoft.com/office/drawing/2014/main" val="10005"/>
                      </a:ext>
                    </a:extLst>
                  </a:tr>
                  <a:tr h="370840">
                    <a:tc>
                      <a:txBody>
                        <a:bodyPr/>
                        <a:lstStyle/>
                        <a:p>
                          <a:pPr algn="ctr">
                            <a:defRPr b="1">
                              <a:solidFill>
                                <a:schemeClr val="tx1"/>
                              </a:solidFill>
                            </a:defRPr>
                          </a:pPr>
                          <a:r>
                            <a:rPr sz="1400">
                              <a:latin typeface="Cambria Math"/>
                            </a:rPr>
                            <a:t>1.5</a:t>
                          </a:r>
                        </a:p>
                      </a:txBody>
                      <a:tcPr>
                        <a:lnR w="12700" cap="flat" cmpd="sng" algn="ctr">
                          <a:solidFill>
                            <a:schemeClr val="tx1"/>
                          </a:solidFill>
                          <a:prstDash val="solid"/>
                          <a:round/>
                          <a:headEnd type="none" w="med" len="med"/>
                          <a:tailEnd type="none" w="med" len="med"/>
                        </a:lnR>
                      </a:tcPr>
                    </a:tc>
                    <a:tc>
                      <a:txBody>
                        <a:bodyPr/>
                        <a:lstStyle/>
                        <a:p>
                          <a:pPr algn="ctr">
                            <a:defRPr>
                              <a:solidFill>
                                <a:schemeClr val="tx1"/>
                              </a:solidFill>
                            </a:defRPr>
                          </a:pPr>
                          <a:r>
                            <a:rPr sz="1400">
                              <a:latin typeface="Cambria Math"/>
                            </a:rPr>
                            <a:t>0.9394</a:t>
                          </a:r>
                        </a:p>
                      </a:txBody>
                      <a:tcPr>
                        <a:lnL w="12700" cap="flat" cmpd="sng" algn="ctr">
                          <a:solidFill>
                            <a:schemeClr val="tx1"/>
                          </a:solidFill>
                          <a:prstDash val="solid"/>
                          <a:round/>
                          <a:headEnd type="none" w="med" len="med"/>
                          <a:tailEnd type="none" w="med" len="med"/>
                        </a:lnL>
                      </a:tcPr>
                    </a:tc>
                    <a:tc>
                      <a:txBody>
                        <a:bodyPr/>
                        <a:lstStyle/>
                        <a:p>
                          <a:pPr algn="ctr">
                            <a:defRPr>
                              <a:solidFill>
                                <a:schemeClr val="tx1"/>
                              </a:solidFill>
                            </a:defRPr>
                          </a:pPr>
                          <a:r>
                            <a:rPr sz="1400">
                              <a:latin typeface="Cambria Math"/>
                            </a:rPr>
                            <a:t>0.9406</a:t>
                          </a:r>
                        </a:p>
                      </a:txBody>
                      <a:tcPr/>
                    </a:tc>
                    <a:tc>
                      <a:txBody>
                        <a:bodyPr/>
                        <a:lstStyle/>
                        <a:p>
                          <a:pPr algn="ctr">
                            <a:defRPr>
                              <a:solidFill>
                                <a:schemeClr val="tx1"/>
                              </a:solidFill>
                            </a:defRPr>
                          </a:pPr>
                          <a:r>
                            <a:rPr sz="1400">
                              <a:latin typeface="Cambria Math"/>
                            </a:rPr>
                            <a:t>0.9418</a:t>
                          </a:r>
                        </a:p>
                      </a:txBody>
                      <a:tcPr/>
                    </a:tc>
                    <a:tc>
                      <a:txBody>
                        <a:bodyPr/>
                        <a:lstStyle/>
                        <a:p>
                          <a:pPr algn="ctr">
                            <a:defRPr>
                              <a:solidFill>
                                <a:schemeClr val="tx1"/>
                              </a:solidFill>
                            </a:defRPr>
                          </a:pPr>
                          <a:r>
                            <a:rPr sz="1400">
                              <a:latin typeface="Cambria Math"/>
                            </a:rPr>
                            <a:t>0.9429</a:t>
                          </a:r>
                        </a:p>
                      </a:txBody>
                      <a:tcPr>
                        <a:solidFill>
                          <a:srgbClr val="92D050"/>
                        </a:solidFill>
                      </a:tcPr>
                    </a:tc>
                    <a:tc>
                      <a:txBody>
                        <a:bodyPr/>
                        <a:lstStyle/>
                        <a:p>
                          <a:pPr algn="ctr">
                            <a:defRPr>
                              <a:solidFill>
                                <a:schemeClr val="tx1"/>
                              </a:solidFill>
                            </a:defRPr>
                          </a:pPr>
                          <a:r>
                            <a:rPr sz="1400" dirty="0">
                              <a:latin typeface="Cambria Math"/>
                            </a:rPr>
                            <a:t>0.9441</a:t>
                          </a:r>
                        </a:p>
                      </a:txBody>
                      <a:tcPr/>
                    </a:tc>
                    <a:extLst>
                      <a:ext uri="{0D108BD9-81ED-4DB2-BD59-A6C34878D82A}">
                        <a16:rowId xmlns:a16="http://schemas.microsoft.com/office/drawing/2014/main" val="10006"/>
                      </a:ext>
                    </a:extLst>
                  </a:tr>
                </a:tbl>
              </a:graphicData>
            </a:graphic>
          </p:graphicFrame>
        </mc:Fallback>
      </mc:AlternateContent>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Memory Booster</a:t>
            </a:r>
          </a:p>
        </p:txBody>
      </p:sp>
      <p:sp>
        <p:nvSpPr>
          <p:cNvPr id="3" name="Text Placeholder 2"/>
          <p:cNvSpPr>
            <a:spLocks noGrp="1"/>
          </p:cNvSpPr>
          <p:nvPr>
            <p:ph type="body" sz="quarter" idx="10"/>
          </p:nvPr>
        </p:nvSpPr>
        <p:spPr>
          <a:xfrm>
            <a:off x="457200" y="1082078"/>
            <a:ext cx="8229600" cy="975322"/>
          </a:xfrm>
        </p:spPr>
        <p:txBody>
          <a:bodyPr>
            <a:normAutofit/>
          </a:bodyPr>
          <a:lstStyle/>
          <a:p>
            <a:r>
              <a:rPr sz="2800"/>
              <a:t>Not sure about your answer? Draw a sketch to make sure your answer makes sense.</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6.4.2: Finding the </a:t>
            </a:r>
            <a:r>
              <a:rPr i="1" dirty="0"/>
              <a:t>z</a:t>
            </a:r>
            <a:r>
              <a:rPr dirty="0"/>
              <a:t>-value That Represents a Given Percentile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b="1"/>
                </a:pPr>
                <a:r>
                  <a:rPr sz="2800"/>
                  <a:t>TI-83/84 Plus:</a:t>
                </a:r>
              </a:p>
              <a:p>
                <a:pPr>
                  <a:defRPr sz="2800"/>
                </a:pPr>
                <a:r>
                  <a:rPr sz="2800"/>
                  <a:t>To find a value of </a:t>
                </a:r>
                <a14:m>
                  <m:oMath xmlns:m="http://schemas.openxmlformats.org/officeDocument/2006/math">
                    <m:r>
                      <a:rPr>
                        <a:latin typeface="Cambria Math" panose="02040503050406030204" pitchFamily="18" charset="0"/>
                      </a:rPr>
                      <m:t>𝑧</m:t>
                    </m:r>
                  </m:oMath>
                </a14:m>
                <a:r>
                  <a:rPr sz="2800"/>
                  <a:t> with a given area to its left, under the </a:t>
                </a:r>
                <a:r>
                  <a:rPr sz="2800" b="1"/>
                  <a:t>DISTR</a:t>
                </a:r>
                <a:r>
                  <a:rPr sz="2800"/>
                  <a:t> menu choose </a:t>
                </a:r>
                <a:r>
                  <a:rPr sz="2800" b="1"/>
                  <a:t>invNorm</a:t>
                </a:r>
                <a:r>
                  <a:rPr sz="2800"/>
                  <a:t>. As noted previously, the </a:t>
                </a:r>
                <a:r>
                  <a:rPr sz="2800">
                    <a:latin typeface="Cambria Math"/>
                  </a:rPr>
                  <a:t>90</a:t>
                </a:r>
                <a:r>
                  <a:rPr sz="2800" baseline="30000"/>
                  <a:t>th</a:t>
                </a:r>
                <a:r>
                  <a:rPr sz="2800"/>
                  <a:t> percentile is the </a:t>
                </a:r>
                <a14:m>
                  <m:oMath xmlns:m="http://schemas.openxmlformats.org/officeDocument/2006/math">
                    <m:r>
                      <a:rPr>
                        <a:latin typeface="Cambria Math" panose="02040503050406030204" pitchFamily="18" charset="0"/>
                      </a:rPr>
                      <m:t>𝑧</m:t>
                    </m:r>
                  </m:oMath>
                </a14:m>
                <a:r>
                  <a:rPr sz="2800"/>
                  <a:t>-value that has an area of </a:t>
                </a:r>
                <a:r>
                  <a:rPr sz="2800">
                    <a:latin typeface="Cambria Math"/>
                  </a:rPr>
                  <a:t>0.9000</a:t>
                </a:r>
                <a:r>
                  <a:rPr sz="2800"/>
                  <a:t> to its left. Since the standard normal is the default for the calculator, we only need to enter the area to the left. Enter </a:t>
                </a:r>
                <a:r>
                  <a:rPr sz="2800" b="1"/>
                  <a:t>invNorm(0.9000)</a:t>
                </a:r>
                <a:r>
                  <a:rPr sz="2800"/>
                  <a:t>, as shown in the screenshot below. This produces a </a:t>
                </a:r>
                <a14:m>
                  <m:oMath xmlns:m="http://schemas.openxmlformats.org/officeDocument/2006/math">
                    <m:r>
                      <a:rPr>
                        <a:latin typeface="Cambria Math" panose="02040503050406030204" pitchFamily="18" charset="0"/>
                      </a:rPr>
                      <m:t>𝑧</m:t>
                    </m:r>
                  </m:oMath>
                </a14:m>
                <a:r>
                  <a:rPr sz="2800"/>
                  <a:t>-value of </a:t>
                </a:r>
                <a:r>
                  <a:rPr sz="2800">
                    <a:latin typeface="Cambria Math"/>
                  </a:rPr>
                  <a:t>1.28</a:t>
                </a:r>
                <a:r>
                  <a:rPr sz="2800"/>
                  <a:t> rounded to two decimal places.</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519"/>
                </a:stretch>
              </a:blipFill>
            </p:spPr>
            <p:txBody>
              <a:bodyPr/>
              <a:lstStyle/>
              <a:p>
                <a:r>
                  <a:rPr lang="en-US">
                    <a:noFill/>
                  </a:rPr>
                  <a:t> </a:t>
                </a:r>
              </a:p>
            </p:txBody>
          </p:sp>
        </mc:Fallback>
      </mc:AlternateContent>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6.4.2: Finding the </a:t>
            </a:r>
            <a:r>
              <a:rPr i="1" dirty="0"/>
              <a:t>z</a:t>
            </a:r>
            <a:r>
              <a:rPr dirty="0"/>
              <a:t>-value That Represents a Given Percentile (cont.)</a:t>
            </a:r>
          </a:p>
        </p:txBody>
      </p:sp>
      <p:pic>
        <p:nvPicPr>
          <p:cNvPr id="5" name="Content Placeholder 4">
            <a:extLst>
              <a:ext uri="{FF2B5EF4-FFF2-40B4-BE49-F238E27FC236}">
                <a16:creationId xmlns:a16="http://schemas.microsoft.com/office/drawing/2014/main" id="{E9E22B1A-5B04-47C5-9C59-D4FAC5EB9183}"/>
              </a:ext>
            </a:extLst>
          </p:cNvPr>
          <p:cNvPicPr>
            <a:picLocks noGrp="1" noChangeAspect="1"/>
          </p:cNvPicPr>
          <p:nvPr>
            <p:ph sz="quarter" idx="11"/>
          </p:nvPr>
        </p:nvPicPr>
        <p:blipFill>
          <a:blip r:embed="rId2">
            <a:extLst>
              <a:ext uri="{28A0092B-C50C-407E-A947-70E740481C1C}">
                <a14:useLocalDpi xmlns:a14="http://schemas.microsoft.com/office/drawing/2010/main" val="0"/>
              </a:ext>
            </a:extLst>
          </a:blip>
          <a:stretch>
            <a:fillRect/>
          </a:stretch>
        </p:blipFill>
        <p:spPr>
          <a:xfrm>
            <a:off x="2286189" y="1983707"/>
            <a:ext cx="4571622" cy="3047748"/>
          </a:xfr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6.4.2: Finding the </a:t>
            </a:r>
            <a:r>
              <a:rPr i="1" dirty="0"/>
              <a:t>z</a:t>
            </a:r>
            <a:r>
              <a:rPr dirty="0"/>
              <a:t>-value That Represents a Given Percentile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a:t>Thus, the </a:t>
                </a:r>
                <a14:m>
                  <m:oMath xmlns:m="http://schemas.openxmlformats.org/officeDocument/2006/math">
                    <m:r>
                      <a:rPr>
                        <a:latin typeface="Cambria Math" panose="02040503050406030204" pitchFamily="18" charset="0"/>
                      </a:rPr>
                      <m:t>𝑧</m:t>
                    </m:r>
                  </m:oMath>
                </a14:m>
                <a:r>
                  <a:rPr sz="2800"/>
                  <a:t>-value representing the </a:t>
                </a:r>
                <a:r>
                  <a:rPr sz="2800">
                    <a:latin typeface="Cambria Math"/>
                  </a:rPr>
                  <a:t>90</a:t>
                </a:r>
                <a:r>
                  <a:rPr sz="2800" baseline="30000"/>
                  <a:t>th</a:t>
                </a:r>
                <a:r>
                  <a:rPr sz="2800"/>
                  <a:t> percentile is approximately </a:t>
                </a:r>
                <a:r>
                  <a:rPr sz="2800">
                    <a:latin typeface="Cambria Math"/>
                  </a:rPr>
                  <a:t>1.28</a:t>
                </a:r>
                <a:r>
                  <a:rPr sz="280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595"/>
                </a:stretch>
              </a:blipFill>
            </p:spPr>
            <p:txBody>
              <a:bodyPr/>
              <a:lstStyle/>
              <a:p>
                <a:r>
                  <a:rPr lang="en-US">
                    <a:noFill/>
                  </a:rPr>
                  <a:t> </a:t>
                </a:r>
              </a:p>
            </p:txBody>
          </p:sp>
        </mc:Fallback>
      </mc:AlternateContent>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Example 6.4.3: Finding the </a:t>
            </a:r>
            <a:r>
              <a:rPr i="1" dirty="0"/>
              <a:t>z</a:t>
            </a:r>
            <a:r>
              <a:rPr dirty="0"/>
              <a:t>-value with a Given Area to Its Right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a:t>What </a:t>
                </a:r>
                <a14:m>
                  <m:oMath xmlns:m="http://schemas.openxmlformats.org/officeDocument/2006/math">
                    <m:r>
                      <a:rPr>
                        <a:latin typeface="Cambria Math" panose="02040503050406030204" pitchFamily="18" charset="0"/>
                      </a:rPr>
                      <m:t>𝑧</m:t>
                    </m:r>
                  </m:oMath>
                </a14:m>
                <a:r>
                  <a:rPr sz="2800"/>
                  <a:t>-value has an area of </a:t>
                </a:r>
                <a:r>
                  <a:rPr sz="2800">
                    <a:latin typeface="Cambria Math"/>
                  </a:rPr>
                  <a:t>0.0096</a:t>
                </a:r>
                <a:r>
                  <a:rPr sz="2800"/>
                  <a:t> to its right? Round to </a:t>
                </a:r>
                <a:r>
                  <a:rPr sz="2800">
                    <a:latin typeface="Cambria Math"/>
                  </a:rPr>
                  <a:t>2</a:t>
                </a:r>
                <a:r>
                  <a:rPr sz="2800"/>
                  <a:t> decimal places.</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595" r="-889"/>
                </a:stretch>
              </a:blipFill>
            </p:spPr>
            <p:txBody>
              <a:bodyPr/>
              <a:lstStyle/>
              <a:p>
                <a:r>
                  <a:rPr lang="en-US">
                    <a:noFill/>
                  </a:rPr>
                  <a:t> </a:t>
                </a:r>
              </a:p>
            </p:txBody>
          </p:sp>
        </mc:Fallback>
      </mc:AlternateContent>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6.4.3: Finding the </a:t>
            </a:r>
            <a:r>
              <a:rPr i="1" dirty="0"/>
              <a:t>z</a:t>
            </a:r>
            <a:r>
              <a:rPr dirty="0"/>
              <a:t>-value with a Given Area to Its Right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b="1"/>
                  <a:t>Solution</a:t>
                </a:r>
              </a:p>
              <a:p>
                <a:pPr>
                  <a:defRPr sz="2800"/>
                </a:pPr>
                <a:r>
                  <a:rPr sz="2800"/>
                  <a:t>First, sketch a graph of the curve. Because </a:t>
                </a:r>
                <a:r>
                  <a:rPr sz="2800">
                    <a:latin typeface="Cambria Math"/>
                  </a:rPr>
                  <a:t>0.0096</a:t>
                </a:r>
                <a:r>
                  <a:rPr sz="2800"/>
                  <a:t> is such a small area on the right, we know we should sketch the </a:t>
                </a:r>
                <a14:m>
                  <m:oMath xmlns:m="http://schemas.openxmlformats.org/officeDocument/2006/math">
                    <m:r>
                      <a:rPr>
                        <a:latin typeface="Cambria Math" panose="02040503050406030204" pitchFamily="18" charset="0"/>
                      </a:rPr>
                      <m:t>𝑧</m:t>
                    </m:r>
                  </m:oMath>
                </a14:m>
                <a:r>
                  <a:rPr sz="2800"/>
                  <a:t>-score on the positive side of the graph. Since we need the area to the left in order to use the tables or calculators, subtract the area to the right of </a:t>
                </a:r>
                <a14:m>
                  <m:oMath xmlns:m="http://schemas.openxmlformats.org/officeDocument/2006/math">
                    <m:r>
                      <a:rPr>
                        <a:latin typeface="Cambria Math" panose="02040503050406030204" pitchFamily="18" charset="0"/>
                      </a:rPr>
                      <m:t>𝑧</m:t>
                    </m:r>
                  </m:oMath>
                </a14:m>
                <a:r>
                  <a:rPr sz="2800"/>
                  <a:t> from </a:t>
                </a:r>
                <a:r>
                  <a:rPr sz="2800">
                    <a:latin typeface="Cambria Math"/>
                  </a:rPr>
                  <a:t>1</a:t>
                </a:r>
                <a:r>
                  <a:rPr sz="2800"/>
                  <a:t>. This gives us an area to the left of </a:t>
                </a:r>
                <a14:m>
                  <m:oMath xmlns:m="http://schemas.openxmlformats.org/officeDocument/2006/math">
                    <m:r>
                      <a:rPr>
                        <a:latin typeface="Cambria Math" panose="02040503050406030204" pitchFamily="18" charset="0"/>
                      </a:rPr>
                      <m:t>𝑧</m:t>
                    </m:r>
                  </m:oMath>
                </a14:m>
                <a:r>
                  <a:rPr sz="2800"/>
                  <a:t> equal to </a:t>
                </a:r>
                <a:r>
                  <a:rPr sz="2800">
                    <a:latin typeface="Cambria Math"/>
                  </a:rPr>
                  <a:t>0.9904</a:t>
                </a:r>
                <a:r>
                  <a:rPr sz="280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6.4.3: Finding the </a:t>
            </a:r>
            <a:r>
              <a:rPr i="1" dirty="0"/>
              <a:t>z</a:t>
            </a:r>
            <a:r>
              <a:rPr dirty="0"/>
              <a:t>-value with a Given Area to Its Right (cont.)</a:t>
            </a:r>
          </a:p>
        </p:txBody>
      </p:sp>
      <p:pic>
        <p:nvPicPr>
          <p:cNvPr id="5" name="Content Placeholder 4">
            <a:extLst>
              <a:ext uri="{FF2B5EF4-FFF2-40B4-BE49-F238E27FC236}">
                <a16:creationId xmlns:a16="http://schemas.microsoft.com/office/drawing/2014/main" id="{A90303C4-895A-4A39-9358-8C4F2F00F58B}"/>
              </a:ext>
            </a:extLst>
          </p:cNvPr>
          <p:cNvPicPr>
            <a:picLocks noGrp="1" noChangeAspect="1"/>
          </p:cNvPicPr>
          <p:nvPr>
            <p:ph sz="quarter" idx="11"/>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905000" y="2031206"/>
            <a:ext cx="5334000" cy="2952750"/>
          </a:xfr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6.4.3: Finding the </a:t>
            </a:r>
            <a:r>
              <a:rPr i="1" dirty="0"/>
              <a:t>z</a:t>
            </a:r>
            <a:r>
              <a:rPr dirty="0"/>
              <a:t>-value with a Given Area to Its Right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b="1"/>
                </a:pPr>
                <a:r>
                  <a:rPr sz="2800"/>
                  <a:t>Tables:</a:t>
                </a:r>
              </a:p>
              <a:p>
                <a:pPr>
                  <a:defRPr sz="2800"/>
                </a:pPr>
                <a:r>
                  <a:rPr sz="2800"/>
                  <a:t>Scan through the interior of the table for an area of </a:t>
                </a:r>
                <a:r>
                  <a:rPr sz="2800">
                    <a:latin typeface="Cambria Math"/>
                  </a:rPr>
                  <a:t>0.9904</a:t>
                </a:r>
                <a:r>
                  <a:rPr sz="2800"/>
                  <a:t>. Look to the left and above to find the corresponding </a:t>
                </a:r>
                <a14:m>
                  <m:oMath xmlns:m="http://schemas.openxmlformats.org/officeDocument/2006/math">
                    <m:r>
                      <a:rPr>
                        <a:latin typeface="Cambria Math" panose="02040503050406030204" pitchFamily="18" charset="0"/>
                      </a:rPr>
                      <m:t>𝑧</m:t>
                    </m:r>
                  </m:oMath>
                </a14:m>
                <a:r>
                  <a:rPr sz="2800"/>
                  <a:t>-value. What we find is that </a:t>
                </a:r>
                <a14:m>
                  <m:oMath xmlns:m="http://schemas.openxmlformats.org/officeDocument/2006/math">
                    <m:r>
                      <a:rPr>
                        <a:latin typeface="Cambria Math" panose="02040503050406030204" pitchFamily="18" charset="0"/>
                      </a:rPr>
                      <m:t>𝑧</m:t>
                    </m:r>
                    <m:r>
                      <a:rPr>
                        <a:latin typeface="Cambria Math" panose="02040503050406030204" pitchFamily="18" charset="0"/>
                      </a:rPr>
                      <m:t>=2.34</m:t>
                    </m:r>
                  </m:oMath>
                </a14:m>
                <a:r>
                  <a:rPr sz="280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6.4.3: Finding the </a:t>
            </a:r>
            <a:r>
              <a:rPr i="1" dirty="0"/>
              <a:t>z</a:t>
            </a:r>
            <a:r>
              <a:rPr dirty="0"/>
              <a:t>-value with a Given Area to Its Right (cont.)</a:t>
            </a:r>
          </a:p>
        </p:txBody>
      </p:sp>
      <mc:AlternateContent xmlns:mc="http://schemas.openxmlformats.org/markup-compatibility/2006" xmlns:a14="http://schemas.microsoft.com/office/drawing/2010/main">
        <mc:Choice Requires="a14">
          <p:graphicFrame>
            <p:nvGraphicFramePr>
              <p:cNvPr id="3" name="Table Placeholder 2"/>
              <p:cNvGraphicFramePr>
                <a:graphicFrameLocks noGrp="1"/>
              </p:cNvGraphicFramePr>
              <p:nvPr>
                <p:ph type="tbl" sz="quarter" idx="10"/>
                <p:extLst>
                  <p:ext uri="{D42A27DB-BD31-4B8C-83A1-F6EECF244321}">
                    <p14:modId xmlns:p14="http://schemas.microsoft.com/office/powerpoint/2010/main" val="3426421866"/>
                  </p:ext>
                </p:extLst>
              </p:nvPr>
            </p:nvGraphicFramePr>
            <p:xfrm>
              <a:off x="457200" y="2131060"/>
              <a:ext cx="8229600" cy="2595880"/>
            </p:xfrm>
            <a:graphic>
              <a:graphicData uri="http://schemas.openxmlformats.org/drawingml/2006/table">
                <a:tbl>
                  <a:tblPr firstRow="1" bandRow="1">
                    <a:tableStyleId>{5C22544A-7EE6-4342-B048-85BDC9FD1C3A}</a:tableStyleId>
                  </a:tblPr>
                  <a:tblGrid>
                    <a:gridCol w="1371600">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gridCol w="1371600">
                      <a:extLst>
                        <a:ext uri="{9D8B030D-6E8A-4147-A177-3AD203B41FA5}">
                          <a16:colId xmlns:a16="http://schemas.microsoft.com/office/drawing/2014/main" val="20002"/>
                        </a:ext>
                      </a:extLst>
                    </a:gridCol>
                    <a:gridCol w="1371600">
                      <a:extLst>
                        <a:ext uri="{9D8B030D-6E8A-4147-A177-3AD203B41FA5}">
                          <a16:colId xmlns:a16="http://schemas.microsoft.com/office/drawing/2014/main" val="20003"/>
                        </a:ext>
                      </a:extLst>
                    </a:gridCol>
                    <a:gridCol w="1371600">
                      <a:extLst>
                        <a:ext uri="{9D8B030D-6E8A-4147-A177-3AD203B41FA5}">
                          <a16:colId xmlns:a16="http://schemas.microsoft.com/office/drawing/2014/main" val="20004"/>
                        </a:ext>
                      </a:extLst>
                    </a:gridCol>
                    <a:gridCol w="1371600">
                      <a:extLst>
                        <a:ext uri="{9D8B030D-6E8A-4147-A177-3AD203B41FA5}">
                          <a16:colId xmlns:a16="http://schemas.microsoft.com/office/drawing/2014/main" val="20005"/>
                        </a:ext>
                      </a:extLst>
                    </a:gridCol>
                  </a:tblGrid>
                  <a:tr h="370840">
                    <a:tc>
                      <a:txBody>
                        <a:bodyPr/>
                        <a:lstStyle/>
                        <a:p>
                          <a:pPr algn="ctr">
                            <a:defRPr sz="1400" b="1">
                              <a:solidFill>
                                <a:schemeClr val="tx1"/>
                              </a:solidFill>
                            </a:defRPr>
                          </a:pPr>
                          <a14:m>
                            <m:oMathPara xmlns:m="http://schemas.openxmlformats.org/officeDocument/2006/math">
                              <m:oMathParaPr>
                                <m:jc m:val="centerGroup"/>
                              </m:oMathParaPr>
                              <m:oMath xmlns:m="http://schemas.openxmlformats.org/officeDocument/2006/math">
                                <m:r>
                                  <a:rPr sz="1400">
                                    <a:latin typeface="Cambria Math"/>
                                  </a:rPr>
                                  <m:t>𝑧</m:t>
                                </m:r>
                              </m:oMath>
                            </m:oMathPara>
                          </a14:m>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E7E9EC"/>
                        </a:solidFill>
                      </a:tcPr>
                    </a:tc>
                    <a:tc>
                      <a:txBody>
                        <a:bodyPr/>
                        <a:lstStyle/>
                        <a:p>
                          <a:pPr algn="ctr">
                            <a:defRPr b="1">
                              <a:solidFill>
                                <a:schemeClr val="tx1"/>
                              </a:solidFill>
                            </a:defRPr>
                          </a:pPr>
                          <a:r>
                            <a:rPr sz="1400">
                              <a:latin typeface="Cambria Math"/>
                            </a:rPr>
                            <a:t>0.00</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rgbClr val="E7E9EC"/>
                        </a:solidFill>
                      </a:tcPr>
                    </a:tc>
                    <a:tc>
                      <a:txBody>
                        <a:bodyPr/>
                        <a:lstStyle/>
                        <a:p>
                          <a:pPr algn="ctr">
                            <a:defRPr b="1">
                              <a:solidFill>
                                <a:schemeClr val="tx1"/>
                              </a:solidFill>
                            </a:defRPr>
                          </a:pPr>
                          <a:r>
                            <a:rPr sz="1400">
                              <a:latin typeface="Cambria Math"/>
                            </a:rPr>
                            <a:t>0.01</a:t>
                          </a:r>
                        </a:p>
                      </a:txBody>
                      <a:tcPr>
                        <a:lnB w="12700" cap="flat" cmpd="sng" algn="ctr">
                          <a:solidFill>
                            <a:schemeClr val="tx1"/>
                          </a:solidFill>
                          <a:prstDash val="solid"/>
                          <a:round/>
                          <a:headEnd type="none" w="med" len="med"/>
                          <a:tailEnd type="none" w="med" len="med"/>
                        </a:lnB>
                        <a:solidFill>
                          <a:srgbClr val="E7E9EC"/>
                        </a:solidFill>
                      </a:tcPr>
                    </a:tc>
                    <a:tc>
                      <a:txBody>
                        <a:bodyPr/>
                        <a:lstStyle/>
                        <a:p>
                          <a:pPr algn="ctr">
                            <a:defRPr b="1">
                              <a:solidFill>
                                <a:schemeClr val="tx1"/>
                              </a:solidFill>
                            </a:defRPr>
                          </a:pPr>
                          <a:r>
                            <a:rPr sz="1400">
                              <a:latin typeface="Cambria Math"/>
                            </a:rPr>
                            <a:t>0.02</a:t>
                          </a:r>
                        </a:p>
                      </a:txBody>
                      <a:tcPr>
                        <a:lnB w="12700" cap="flat" cmpd="sng" algn="ctr">
                          <a:solidFill>
                            <a:schemeClr val="tx1"/>
                          </a:solidFill>
                          <a:prstDash val="solid"/>
                          <a:round/>
                          <a:headEnd type="none" w="med" len="med"/>
                          <a:tailEnd type="none" w="med" len="med"/>
                        </a:lnB>
                        <a:solidFill>
                          <a:srgbClr val="E7E9EC"/>
                        </a:solidFill>
                      </a:tcPr>
                    </a:tc>
                    <a:tc>
                      <a:txBody>
                        <a:bodyPr/>
                        <a:lstStyle/>
                        <a:p>
                          <a:pPr algn="ctr">
                            <a:defRPr b="1">
                              <a:solidFill>
                                <a:schemeClr val="tx1"/>
                              </a:solidFill>
                            </a:defRPr>
                          </a:pPr>
                          <a:r>
                            <a:rPr sz="1400">
                              <a:latin typeface="Cambria Math"/>
                            </a:rPr>
                            <a:t>0.03</a:t>
                          </a:r>
                        </a:p>
                      </a:txBody>
                      <a:tcPr>
                        <a:lnB w="12700" cap="flat" cmpd="sng" algn="ctr">
                          <a:solidFill>
                            <a:schemeClr val="tx1"/>
                          </a:solidFill>
                          <a:prstDash val="solid"/>
                          <a:round/>
                          <a:headEnd type="none" w="med" len="med"/>
                          <a:tailEnd type="none" w="med" len="med"/>
                        </a:lnB>
                        <a:solidFill>
                          <a:srgbClr val="E7E9EC"/>
                        </a:solidFill>
                      </a:tcPr>
                    </a:tc>
                    <a:tc>
                      <a:txBody>
                        <a:bodyPr/>
                        <a:lstStyle/>
                        <a:p>
                          <a:pPr algn="ctr">
                            <a:defRPr b="1">
                              <a:solidFill>
                                <a:schemeClr val="tx1"/>
                              </a:solidFill>
                            </a:defRPr>
                          </a:pPr>
                          <a:r>
                            <a:rPr sz="1400">
                              <a:latin typeface="Cambria Math"/>
                            </a:rPr>
                            <a:t>0.04</a:t>
                          </a:r>
                        </a:p>
                      </a:txBody>
                      <a:tcPr>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10000"/>
                      </a:ext>
                    </a:extLst>
                  </a:tr>
                  <a:tr h="370840">
                    <a:tc>
                      <a:txBody>
                        <a:bodyPr/>
                        <a:lstStyle/>
                        <a:p>
                          <a:pPr algn="ctr">
                            <a:defRPr b="1">
                              <a:solidFill>
                                <a:schemeClr val="tx1"/>
                              </a:solidFill>
                            </a:defRPr>
                          </a:pPr>
                          <a:r>
                            <a:rPr sz="1400">
                              <a:latin typeface="Cambria Math"/>
                            </a:rPr>
                            <a:t>2.0</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defRPr>
                              <a:solidFill>
                                <a:schemeClr val="tx1"/>
                              </a:solidFill>
                            </a:defRPr>
                          </a:pPr>
                          <a:r>
                            <a:rPr sz="1400">
                              <a:latin typeface="Cambria Math"/>
                            </a:rPr>
                            <a:t>0.9772</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defRPr>
                              <a:solidFill>
                                <a:schemeClr val="tx1"/>
                              </a:solidFill>
                            </a:defRPr>
                          </a:pPr>
                          <a:r>
                            <a:rPr sz="1400">
                              <a:latin typeface="Cambria Math"/>
                            </a:rPr>
                            <a:t>0.9778</a:t>
                          </a:r>
                        </a:p>
                      </a:txBody>
                      <a:tcPr>
                        <a:lnT w="12700" cap="flat" cmpd="sng" algn="ctr">
                          <a:solidFill>
                            <a:schemeClr val="tx1"/>
                          </a:solidFill>
                          <a:prstDash val="solid"/>
                          <a:round/>
                          <a:headEnd type="none" w="med" len="med"/>
                          <a:tailEnd type="none" w="med" len="med"/>
                        </a:lnT>
                      </a:tcPr>
                    </a:tc>
                    <a:tc>
                      <a:txBody>
                        <a:bodyPr/>
                        <a:lstStyle/>
                        <a:p>
                          <a:pPr algn="ctr">
                            <a:defRPr>
                              <a:solidFill>
                                <a:schemeClr val="tx1"/>
                              </a:solidFill>
                            </a:defRPr>
                          </a:pPr>
                          <a:r>
                            <a:rPr sz="1400">
                              <a:latin typeface="Cambria Math"/>
                            </a:rPr>
                            <a:t>0.9783</a:t>
                          </a:r>
                        </a:p>
                      </a:txBody>
                      <a:tcPr>
                        <a:lnT w="12700" cap="flat" cmpd="sng" algn="ctr">
                          <a:solidFill>
                            <a:schemeClr val="tx1"/>
                          </a:solidFill>
                          <a:prstDash val="solid"/>
                          <a:round/>
                          <a:headEnd type="none" w="med" len="med"/>
                          <a:tailEnd type="none" w="med" len="med"/>
                        </a:lnT>
                      </a:tcPr>
                    </a:tc>
                    <a:tc>
                      <a:txBody>
                        <a:bodyPr/>
                        <a:lstStyle/>
                        <a:p>
                          <a:pPr algn="ctr">
                            <a:defRPr>
                              <a:solidFill>
                                <a:schemeClr val="tx1"/>
                              </a:solidFill>
                            </a:defRPr>
                          </a:pPr>
                          <a:r>
                            <a:rPr sz="1400">
                              <a:latin typeface="Cambria Math"/>
                            </a:rPr>
                            <a:t>0.9788</a:t>
                          </a:r>
                        </a:p>
                      </a:txBody>
                      <a:tcPr>
                        <a:lnT w="12700" cap="flat" cmpd="sng" algn="ctr">
                          <a:solidFill>
                            <a:schemeClr val="tx1"/>
                          </a:solidFill>
                          <a:prstDash val="solid"/>
                          <a:round/>
                          <a:headEnd type="none" w="med" len="med"/>
                          <a:tailEnd type="none" w="med" len="med"/>
                        </a:lnT>
                      </a:tcPr>
                    </a:tc>
                    <a:tc>
                      <a:txBody>
                        <a:bodyPr/>
                        <a:lstStyle/>
                        <a:p>
                          <a:pPr algn="ctr">
                            <a:defRPr>
                              <a:solidFill>
                                <a:schemeClr val="tx1"/>
                              </a:solidFill>
                            </a:defRPr>
                          </a:pPr>
                          <a:r>
                            <a:rPr sz="1400">
                              <a:latin typeface="Cambria Math"/>
                            </a:rPr>
                            <a:t>0.9793</a:t>
                          </a:r>
                        </a:p>
                      </a:txBody>
                      <a:tcPr>
                        <a:lnT w="12700" cap="flat" cmpd="sng" algn="ctr">
                          <a:solidFill>
                            <a:schemeClr val="tx1"/>
                          </a:solidFill>
                          <a:prstDash val="solid"/>
                          <a:round/>
                          <a:headEnd type="none" w="med" len="med"/>
                          <a:tailEnd type="none" w="med" len="med"/>
                        </a:lnT>
                        <a:solidFill>
                          <a:srgbClr val="92D050"/>
                        </a:solidFill>
                      </a:tcPr>
                    </a:tc>
                    <a:extLst>
                      <a:ext uri="{0D108BD9-81ED-4DB2-BD59-A6C34878D82A}">
                        <a16:rowId xmlns:a16="http://schemas.microsoft.com/office/drawing/2014/main" val="10001"/>
                      </a:ext>
                    </a:extLst>
                  </a:tr>
                  <a:tr h="370840">
                    <a:tc>
                      <a:txBody>
                        <a:bodyPr/>
                        <a:lstStyle/>
                        <a:p>
                          <a:pPr algn="ctr">
                            <a:defRPr b="1">
                              <a:solidFill>
                                <a:schemeClr val="tx1"/>
                              </a:solidFill>
                            </a:defRPr>
                          </a:pPr>
                          <a:r>
                            <a:rPr sz="1400">
                              <a:latin typeface="Cambria Math"/>
                            </a:rPr>
                            <a:t>2.1</a:t>
                          </a:r>
                        </a:p>
                      </a:txBody>
                      <a:tcPr>
                        <a:lnR w="12700" cap="flat" cmpd="sng" algn="ctr">
                          <a:solidFill>
                            <a:schemeClr val="tx1"/>
                          </a:solidFill>
                          <a:prstDash val="solid"/>
                          <a:round/>
                          <a:headEnd type="none" w="med" len="med"/>
                          <a:tailEnd type="none" w="med" len="med"/>
                        </a:lnR>
                      </a:tcPr>
                    </a:tc>
                    <a:tc>
                      <a:txBody>
                        <a:bodyPr/>
                        <a:lstStyle/>
                        <a:p>
                          <a:pPr algn="ctr">
                            <a:defRPr>
                              <a:solidFill>
                                <a:schemeClr val="tx1"/>
                              </a:solidFill>
                            </a:defRPr>
                          </a:pPr>
                          <a:r>
                            <a:rPr sz="1400">
                              <a:latin typeface="Cambria Math"/>
                            </a:rPr>
                            <a:t>0.9821</a:t>
                          </a:r>
                        </a:p>
                      </a:txBody>
                      <a:tcPr>
                        <a:lnL w="12700" cap="flat" cmpd="sng" algn="ctr">
                          <a:solidFill>
                            <a:schemeClr val="tx1"/>
                          </a:solidFill>
                          <a:prstDash val="solid"/>
                          <a:round/>
                          <a:headEnd type="none" w="med" len="med"/>
                          <a:tailEnd type="none" w="med" len="med"/>
                        </a:lnL>
                      </a:tcPr>
                    </a:tc>
                    <a:tc>
                      <a:txBody>
                        <a:bodyPr/>
                        <a:lstStyle/>
                        <a:p>
                          <a:pPr algn="ctr">
                            <a:defRPr>
                              <a:solidFill>
                                <a:schemeClr val="tx1"/>
                              </a:solidFill>
                            </a:defRPr>
                          </a:pPr>
                          <a:r>
                            <a:rPr sz="1400">
                              <a:latin typeface="Cambria Math"/>
                            </a:rPr>
                            <a:t>0.9826</a:t>
                          </a:r>
                        </a:p>
                      </a:txBody>
                      <a:tcPr/>
                    </a:tc>
                    <a:tc>
                      <a:txBody>
                        <a:bodyPr/>
                        <a:lstStyle/>
                        <a:p>
                          <a:pPr algn="ctr">
                            <a:defRPr>
                              <a:solidFill>
                                <a:schemeClr val="tx1"/>
                              </a:solidFill>
                            </a:defRPr>
                          </a:pPr>
                          <a:r>
                            <a:rPr sz="1400">
                              <a:latin typeface="Cambria Math"/>
                            </a:rPr>
                            <a:t>0.9830</a:t>
                          </a:r>
                        </a:p>
                      </a:txBody>
                      <a:tcPr/>
                    </a:tc>
                    <a:tc>
                      <a:txBody>
                        <a:bodyPr/>
                        <a:lstStyle/>
                        <a:p>
                          <a:pPr algn="ctr">
                            <a:defRPr>
                              <a:solidFill>
                                <a:schemeClr val="tx1"/>
                              </a:solidFill>
                            </a:defRPr>
                          </a:pPr>
                          <a:r>
                            <a:rPr sz="1400">
                              <a:latin typeface="Cambria Math"/>
                            </a:rPr>
                            <a:t>0.9834</a:t>
                          </a:r>
                        </a:p>
                      </a:txBody>
                      <a:tcPr/>
                    </a:tc>
                    <a:tc>
                      <a:txBody>
                        <a:bodyPr/>
                        <a:lstStyle/>
                        <a:p>
                          <a:pPr algn="ctr">
                            <a:defRPr>
                              <a:solidFill>
                                <a:schemeClr val="tx1"/>
                              </a:solidFill>
                            </a:defRPr>
                          </a:pPr>
                          <a:r>
                            <a:rPr sz="1400">
                              <a:latin typeface="Cambria Math"/>
                            </a:rPr>
                            <a:t>0.9838</a:t>
                          </a:r>
                        </a:p>
                      </a:txBody>
                      <a:tcPr>
                        <a:solidFill>
                          <a:srgbClr val="92D050"/>
                        </a:solidFill>
                      </a:tcPr>
                    </a:tc>
                    <a:extLst>
                      <a:ext uri="{0D108BD9-81ED-4DB2-BD59-A6C34878D82A}">
                        <a16:rowId xmlns:a16="http://schemas.microsoft.com/office/drawing/2014/main" val="10002"/>
                      </a:ext>
                    </a:extLst>
                  </a:tr>
                  <a:tr h="370840">
                    <a:tc>
                      <a:txBody>
                        <a:bodyPr/>
                        <a:lstStyle/>
                        <a:p>
                          <a:pPr algn="ctr">
                            <a:defRPr b="1">
                              <a:solidFill>
                                <a:schemeClr val="tx1"/>
                              </a:solidFill>
                            </a:defRPr>
                          </a:pPr>
                          <a:r>
                            <a:rPr sz="1400">
                              <a:latin typeface="Cambria Math"/>
                            </a:rPr>
                            <a:t>2.2</a:t>
                          </a:r>
                        </a:p>
                      </a:txBody>
                      <a:tcPr>
                        <a:lnR w="12700" cap="flat" cmpd="sng" algn="ctr">
                          <a:solidFill>
                            <a:schemeClr val="tx1"/>
                          </a:solidFill>
                          <a:prstDash val="solid"/>
                          <a:round/>
                          <a:headEnd type="none" w="med" len="med"/>
                          <a:tailEnd type="none" w="med" len="med"/>
                        </a:lnR>
                      </a:tcPr>
                    </a:tc>
                    <a:tc>
                      <a:txBody>
                        <a:bodyPr/>
                        <a:lstStyle/>
                        <a:p>
                          <a:pPr algn="ctr">
                            <a:defRPr>
                              <a:solidFill>
                                <a:schemeClr val="tx1"/>
                              </a:solidFill>
                            </a:defRPr>
                          </a:pPr>
                          <a:r>
                            <a:rPr sz="1400">
                              <a:latin typeface="Cambria Math"/>
                            </a:rPr>
                            <a:t>0.9861</a:t>
                          </a:r>
                        </a:p>
                      </a:txBody>
                      <a:tcPr>
                        <a:lnL w="12700" cap="flat" cmpd="sng" algn="ctr">
                          <a:solidFill>
                            <a:schemeClr val="tx1"/>
                          </a:solidFill>
                          <a:prstDash val="solid"/>
                          <a:round/>
                          <a:headEnd type="none" w="med" len="med"/>
                          <a:tailEnd type="none" w="med" len="med"/>
                        </a:lnL>
                      </a:tcPr>
                    </a:tc>
                    <a:tc>
                      <a:txBody>
                        <a:bodyPr/>
                        <a:lstStyle/>
                        <a:p>
                          <a:pPr algn="ctr">
                            <a:defRPr>
                              <a:solidFill>
                                <a:schemeClr val="tx1"/>
                              </a:solidFill>
                            </a:defRPr>
                          </a:pPr>
                          <a:r>
                            <a:rPr sz="1400">
                              <a:latin typeface="Cambria Math"/>
                            </a:rPr>
                            <a:t>0.9864</a:t>
                          </a:r>
                        </a:p>
                      </a:txBody>
                      <a:tcPr/>
                    </a:tc>
                    <a:tc>
                      <a:txBody>
                        <a:bodyPr/>
                        <a:lstStyle/>
                        <a:p>
                          <a:pPr algn="ctr">
                            <a:defRPr>
                              <a:solidFill>
                                <a:schemeClr val="tx1"/>
                              </a:solidFill>
                            </a:defRPr>
                          </a:pPr>
                          <a:r>
                            <a:rPr sz="1400">
                              <a:latin typeface="Cambria Math"/>
                            </a:rPr>
                            <a:t>0.9868</a:t>
                          </a:r>
                        </a:p>
                      </a:txBody>
                      <a:tcPr/>
                    </a:tc>
                    <a:tc>
                      <a:txBody>
                        <a:bodyPr/>
                        <a:lstStyle/>
                        <a:p>
                          <a:pPr algn="ctr">
                            <a:defRPr>
                              <a:solidFill>
                                <a:schemeClr val="tx1"/>
                              </a:solidFill>
                            </a:defRPr>
                          </a:pPr>
                          <a:r>
                            <a:rPr sz="1400">
                              <a:latin typeface="Cambria Math"/>
                            </a:rPr>
                            <a:t>0.9871</a:t>
                          </a:r>
                        </a:p>
                      </a:txBody>
                      <a:tcPr/>
                    </a:tc>
                    <a:tc>
                      <a:txBody>
                        <a:bodyPr/>
                        <a:lstStyle/>
                        <a:p>
                          <a:pPr algn="ctr">
                            <a:defRPr>
                              <a:solidFill>
                                <a:schemeClr val="tx1"/>
                              </a:solidFill>
                            </a:defRPr>
                          </a:pPr>
                          <a:r>
                            <a:rPr sz="1400">
                              <a:latin typeface="Cambria Math"/>
                            </a:rPr>
                            <a:t>0.9875</a:t>
                          </a:r>
                        </a:p>
                      </a:txBody>
                      <a:tcPr>
                        <a:solidFill>
                          <a:srgbClr val="92D050"/>
                        </a:solidFill>
                      </a:tcPr>
                    </a:tc>
                    <a:extLst>
                      <a:ext uri="{0D108BD9-81ED-4DB2-BD59-A6C34878D82A}">
                        <a16:rowId xmlns:a16="http://schemas.microsoft.com/office/drawing/2014/main" val="10003"/>
                      </a:ext>
                    </a:extLst>
                  </a:tr>
                  <a:tr h="370840">
                    <a:tc>
                      <a:txBody>
                        <a:bodyPr/>
                        <a:lstStyle/>
                        <a:p>
                          <a:pPr algn="ctr">
                            <a:defRPr b="1">
                              <a:solidFill>
                                <a:schemeClr val="tx1"/>
                              </a:solidFill>
                            </a:defRPr>
                          </a:pPr>
                          <a:r>
                            <a:rPr sz="1400">
                              <a:latin typeface="Cambria Math"/>
                            </a:rPr>
                            <a:t>2.3</a:t>
                          </a:r>
                        </a:p>
                      </a:txBody>
                      <a:tcPr>
                        <a:lnR w="12700" cap="flat" cmpd="sng" algn="ctr">
                          <a:solidFill>
                            <a:schemeClr val="tx1"/>
                          </a:solidFill>
                          <a:prstDash val="solid"/>
                          <a:round/>
                          <a:headEnd type="none" w="med" len="med"/>
                          <a:tailEnd type="none" w="med" len="med"/>
                        </a:lnR>
                        <a:solidFill>
                          <a:srgbClr val="92D050"/>
                        </a:solidFill>
                      </a:tcPr>
                    </a:tc>
                    <a:tc>
                      <a:txBody>
                        <a:bodyPr/>
                        <a:lstStyle/>
                        <a:p>
                          <a:pPr algn="ctr">
                            <a:defRPr>
                              <a:solidFill>
                                <a:schemeClr val="tx1"/>
                              </a:solidFill>
                            </a:defRPr>
                          </a:pPr>
                          <a:r>
                            <a:rPr sz="1400">
                              <a:latin typeface="Cambria Math"/>
                            </a:rPr>
                            <a:t>0.9893</a:t>
                          </a:r>
                        </a:p>
                      </a:txBody>
                      <a:tcPr>
                        <a:lnL w="12700" cap="flat" cmpd="sng" algn="ctr">
                          <a:solidFill>
                            <a:schemeClr val="tx1"/>
                          </a:solidFill>
                          <a:prstDash val="solid"/>
                          <a:round/>
                          <a:headEnd type="none" w="med" len="med"/>
                          <a:tailEnd type="none" w="med" len="med"/>
                        </a:lnL>
                        <a:solidFill>
                          <a:srgbClr val="92D050"/>
                        </a:solidFill>
                      </a:tcPr>
                    </a:tc>
                    <a:tc>
                      <a:txBody>
                        <a:bodyPr/>
                        <a:lstStyle/>
                        <a:p>
                          <a:pPr algn="ctr">
                            <a:defRPr>
                              <a:solidFill>
                                <a:schemeClr val="tx1"/>
                              </a:solidFill>
                            </a:defRPr>
                          </a:pPr>
                          <a:r>
                            <a:rPr sz="1400">
                              <a:latin typeface="Cambria Math"/>
                            </a:rPr>
                            <a:t>0.9896</a:t>
                          </a:r>
                        </a:p>
                      </a:txBody>
                      <a:tcPr>
                        <a:solidFill>
                          <a:srgbClr val="92D050"/>
                        </a:solidFill>
                      </a:tcPr>
                    </a:tc>
                    <a:tc>
                      <a:txBody>
                        <a:bodyPr/>
                        <a:lstStyle/>
                        <a:p>
                          <a:pPr algn="ctr">
                            <a:defRPr>
                              <a:solidFill>
                                <a:schemeClr val="tx1"/>
                              </a:solidFill>
                            </a:defRPr>
                          </a:pPr>
                          <a:r>
                            <a:rPr sz="1400">
                              <a:latin typeface="Cambria Math"/>
                            </a:rPr>
                            <a:t>0.9898</a:t>
                          </a:r>
                        </a:p>
                      </a:txBody>
                      <a:tcPr>
                        <a:solidFill>
                          <a:srgbClr val="92D050"/>
                        </a:solidFill>
                      </a:tcPr>
                    </a:tc>
                    <a:tc>
                      <a:txBody>
                        <a:bodyPr/>
                        <a:lstStyle/>
                        <a:p>
                          <a:pPr algn="ctr">
                            <a:defRPr>
                              <a:solidFill>
                                <a:schemeClr val="tx1"/>
                              </a:solidFill>
                            </a:defRPr>
                          </a:pPr>
                          <a:r>
                            <a:rPr sz="1400">
                              <a:latin typeface="Cambria Math"/>
                            </a:rPr>
                            <a:t>0.9901</a:t>
                          </a:r>
                        </a:p>
                      </a:txBody>
                      <a:tcPr>
                        <a:solidFill>
                          <a:srgbClr val="92D050"/>
                        </a:solidFill>
                      </a:tcPr>
                    </a:tc>
                    <a:tc>
                      <a:txBody>
                        <a:bodyPr/>
                        <a:lstStyle/>
                        <a:p>
                          <a:pPr algn="ctr">
                            <a:defRPr sz="1400">
                              <a:solidFill>
                                <a:schemeClr val="tx1"/>
                              </a:solidFill>
                            </a:defRPr>
                          </a:pPr>
                          <a:r>
                            <a:rPr sz="1400">
                              <a:highlight>
                                <a:srgbClr val="FFFF00"/>
                              </a:highlight>
                              <a:latin typeface="Cambria Math"/>
                            </a:rPr>
                            <a:t>0.9904</a:t>
                          </a:r>
                        </a:p>
                      </a:txBody>
                      <a:tcPr>
                        <a:solidFill>
                          <a:srgbClr val="FFFF00"/>
                        </a:solidFill>
                      </a:tcPr>
                    </a:tc>
                    <a:extLst>
                      <a:ext uri="{0D108BD9-81ED-4DB2-BD59-A6C34878D82A}">
                        <a16:rowId xmlns:a16="http://schemas.microsoft.com/office/drawing/2014/main" val="10004"/>
                      </a:ext>
                    </a:extLst>
                  </a:tr>
                  <a:tr h="370840">
                    <a:tc>
                      <a:txBody>
                        <a:bodyPr/>
                        <a:lstStyle/>
                        <a:p>
                          <a:pPr algn="ctr">
                            <a:defRPr b="1">
                              <a:solidFill>
                                <a:schemeClr val="tx1"/>
                              </a:solidFill>
                            </a:defRPr>
                          </a:pPr>
                          <a:r>
                            <a:rPr sz="1400">
                              <a:latin typeface="Cambria Math"/>
                            </a:rPr>
                            <a:t>2.4</a:t>
                          </a:r>
                        </a:p>
                      </a:txBody>
                      <a:tcPr>
                        <a:lnR w="12700" cap="flat" cmpd="sng" algn="ctr">
                          <a:solidFill>
                            <a:schemeClr val="tx1"/>
                          </a:solidFill>
                          <a:prstDash val="solid"/>
                          <a:round/>
                          <a:headEnd type="none" w="med" len="med"/>
                          <a:tailEnd type="none" w="med" len="med"/>
                        </a:lnR>
                      </a:tcPr>
                    </a:tc>
                    <a:tc>
                      <a:txBody>
                        <a:bodyPr/>
                        <a:lstStyle/>
                        <a:p>
                          <a:pPr algn="ctr">
                            <a:defRPr>
                              <a:solidFill>
                                <a:schemeClr val="tx1"/>
                              </a:solidFill>
                            </a:defRPr>
                          </a:pPr>
                          <a:r>
                            <a:rPr sz="1400">
                              <a:latin typeface="Cambria Math"/>
                            </a:rPr>
                            <a:t>0.9918</a:t>
                          </a:r>
                        </a:p>
                      </a:txBody>
                      <a:tcPr>
                        <a:lnL w="12700" cap="flat" cmpd="sng" algn="ctr">
                          <a:solidFill>
                            <a:schemeClr val="tx1"/>
                          </a:solidFill>
                          <a:prstDash val="solid"/>
                          <a:round/>
                          <a:headEnd type="none" w="med" len="med"/>
                          <a:tailEnd type="none" w="med" len="med"/>
                        </a:lnL>
                      </a:tcPr>
                    </a:tc>
                    <a:tc>
                      <a:txBody>
                        <a:bodyPr/>
                        <a:lstStyle/>
                        <a:p>
                          <a:pPr algn="ctr">
                            <a:defRPr>
                              <a:solidFill>
                                <a:schemeClr val="tx1"/>
                              </a:solidFill>
                            </a:defRPr>
                          </a:pPr>
                          <a:r>
                            <a:rPr sz="1400">
                              <a:latin typeface="Cambria Math"/>
                            </a:rPr>
                            <a:t>0.9920</a:t>
                          </a:r>
                        </a:p>
                      </a:txBody>
                      <a:tcPr/>
                    </a:tc>
                    <a:tc>
                      <a:txBody>
                        <a:bodyPr/>
                        <a:lstStyle/>
                        <a:p>
                          <a:pPr algn="ctr">
                            <a:defRPr>
                              <a:solidFill>
                                <a:schemeClr val="tx1"/>
                              </a:solidFill>
                            </a:defRPr>
                          </a:pPr>
                          <a:r>
                            <a:rPr sz="1400">
                              <a:latin typeface="Cambria Math"/>
                            </a:rPr>
                            <a:t>0.9922</a:t>
                          </a:r>
                        </a:p>
                      </a:txBody>
                      <a:tcPr/>
                    </a:tc>
                    <a:tc>
                      <a:txBody>
                        <a:bodyPr/>
                        <a:lstStyle/>
                        <a:p>
                          <a:pPr algn="ctr">
                            <a:defRPr>
                              <a:solidFill>
                                <a:schemeClr val="tx1"/>
                              </a:solidFill>
                            </a:defRPr>
                          </a:pPr>
                          <a:r>
                            <a:rPr sz="1400">
                              <a:latin typeface="Cambria Math"/>
                            </a:rPr>
                            <a:t>0.9925</a:t>
                          </a:r>
                        </a:p>
                      </a:txBody>
                      <a:tcPr/>
                    </a:tc>
                    <a:tc>
                      <a:txBody>
                        <a:bodyPr/>
                        <a:lstStyle/>
                        <a:p>
                          <a:pPr algn="ctr">
                            <a:defRPr>
                              <a:solidFill>
                                <a:schemeClr val="tx1"/>
                              </a:solidFill>
                            </a:defRPr>
                          </a:pPr>
                          <a:r>
                            <a:rPr sz="1400">
                              <a:latin typeface="Cambria Math"/>
                            </a:rPr>
                            <a:t>0.9927</a:t>
                          </a:r>
                        </a:p>
                      </a:txBody>
                      <a:tcPr>
                        <a:solidFill>
                          <a:srgbClr val="92D050"/>
                        </a:solidFill>
                      </a:tcPr>
                    </a:tc>
                    <a:extLst>
                      <a:ext uri="{0D108BD9-81ED-4DB2-BD59-A6C34878D82A}">
                        <a16:rowId xmlns:a16="http://schemas.microsoft.com/office/drawing/2014/main" val="10005"/>
                      </a:ext>
                    </a:extLst>
                  </a:tr>
                  <a:tr h="370840">
                    <a:tc>
                      <a:txBody>
                        <a:bodyPr/>
                        <a:lstStyle/>
                        <a:p>
                          <a:pPr algn="ctr">
                            <a:defRPr b="1">
                              <a:solidFill>
                                <a:schemeClr val="tx1"/>
                              </a:solidFill>
                            </a:defRPr>
                          </a:pPr>
                          <a:r>
                            <a:rPr sz="1400">
                              <a:latin typeface="Cambria Math"/>
                            </a:rPr>
                            <a:t>2.5</a:t>
                          </a:r>
                        </a:p>
                      </a:txBody>
                      <a:tcPr>
                        <a:lnR w="12700" cap="flat" cmpd="sng" algn="ctr">
                          <a:solidFill>
                            <a:schemeClr val="tx1"/>
                          </a:solidFill>
                          <a:prstDash val="solid"/>
                          <a:round/>
                          <a:headEnd type="none" w="med" len="med"/>
                          <a:tailEnd type="none" w="med" len="med"/>
                        </a:lnR>
                      </a:tcPr>
                    </a:tc>
                    <a:tc>
                      <a:txBody>
                        <a:bodyPr/>
                        <a:lstStyle/>
                        <a:p>
                          <a:pPr algn="ctr">
                            <a:defRPr>
                              <a:solidFill>
                                <a:schemeClr val="tx1"/>
                              </a:solidFill>
                            </a:defRPr>
                          </a:pPr>
                          <a:r>
                            <a:rPr sz="1400">
                              <a:latin typeface="Cambria Math"/>
                            </a:rPr>
                            <a:t>0.9938</a:t>
                          </a:r>
                        </a:p>
                      </a:txBody>
                      <a:tcPr>
                        <a:lnL w="12700" cap="flat" cmpd="sng" algn="ctr">
                          <a:solidFill>
                            <a:schemeClr val="tx1"/>
                          </a:solidFill>
                          <a:prstDash val="solid"/>
                          <a:round/>
                          <a:headEnd type="none" w="med" len="med"/>
                          <a:tailEnd type="none" w="med" len="med"/>
                        </a:lnL>
                      </a:tcPr>
                    </a:tc>
                    <a:tc>
                      <a:txBody>
                        <a:bodyPr/>
                        <a:lstStyle/>
                        <a:p>
                          <a:pPr algn="ctr">
                            <a:defRPr>
                              <a:solidFill>
                                <a:schemeClr val="tx1"/>
                              </a:solidFill>
                            </a:defRPr>
                          </a:pPr>
                          <a:r>
                            <a:rPr sz="1400">
                              <a:latin typeface="Cambria Math"/>
                            </a:rPr>
                            <a:t>0.9940</a:t>
                          </a:r>
                        </a:p>
                      </a:txBody>
                      <a:tcPr/>
                    </a:tc>
                    <a:tc>
                      <a:txBody>
                        <a:bodyPr/>
                        <a:lstStyle/>
                        <a:p>
                          <a:pPr algn="ctr">
                            <a:defRPr>
                              <a:solidFill>
                                <a:schemeClr val="tx1"/>
                              </a:solidFill>
                            </a:defRPr>
                          </a:pPr>
                          <a:r>
                            <a:rPr sz="1400">
                              <a:latin typeface="Cambria Math"/>
                            </a:rPr>
                            <a:t>0.9941</a:t>
                          </a:r>
                        </a:p>
                      </a:txBody>
                      <a:tcPr/>
                    </a:tc>
                    <a:tc>
                      <a:txBody>
                        <a:bodyPr/>
                        <a:lstStyle/>
                        <a:p>
                          <a:pPr algn="ctr">
                            <a:defRPr>
                              <a:solidFill>
                                <a:schemeClr val="tx1"/>
                              </a:solidFill>
                            </a:defRPr>
                          </a:pPr>
                          <a:r>
                            <a:rPr sz="1400">
                              <a:latin typeface="Cambria Math"/>
                            </a:rPr>
                            <a:t>0.9943</a:t>
                          </a:r>
                        </a:p>
                      </a:txBody>
                      <a:tcPr/>
                    </a:tc>
                    <a:tc>
                      <a:txBody>
                        <a:bodyPr/>
                        <a:lstStyle/>
                        <a:p>
                          <a:pPr algn="ctr">
                            <a:defRPr>
                              <a:solidFill>
                                <a:schemeClr val="tx1"/>
                              </a:solidFill>
                            </a:defRPr>
                          </a:pPr>
                          <a:r>
                            <a:rPr sz="1400" dirty="0">
                              <a:latin typeface="Cambria Math"/>
                            </a:rPr>
                            <a:t>0.9945</a:t>
                          </a:r>
                        </a:p>
                      </a:txBody>
                      <a:tcPr>
                        <a:solidFill>
                          <a:srgbClr val="92D050"/>
                        </a:solidFill>
                      </a:tcPr>
                    </a:tc>
                    <a:extLst>
                      <a:ext uri="{0D108BD9-81ED-4DB2-BD59-A6C34878D82A}">
                        <a16:rowId xmlns:a16="http://schemas.microsoft.com/office/drawing/2014/main" val="10006"/>
                      </a:ext>
                    </a:extLst>
                  </a:tr>
                </a:tbl>
              </a:graphicData>
            </a:graphic>
          </p:graphicFrame>
        </mc:Choice>
        <mc:Fallback xmlns="">
          <p:graphicFrame>
            <p:nvGraphicFramePr>
              <p:cNvPr id="3" name="Table Placeholder 2"/>
              <p:cNvGraphicFramePr>
                <a:graphicFrameLocks noGrp="1"/>
              </p:cNvGraphicFramePr>
              <p:nvPr>
                <p:ph type="tbl" sz="quarter" idx="10"/>
                <p:extLst>
                  <p:ext uri="{D42A27DB-BD31-4B8C-83A1-F6EECF244321}">
                    <p14:modId xmlns:p14="http://schemas.microsoft.com/office/powerpoint/2010/main" val="3426421866"/>
                  </p:ext>
                </p:extLst>
              </p:nvPr>
            </p:nvGraphicFramePr>
            <p:xfrm>
              <a:off x="457200" y="2131060"/>
              <a:ext cx="8229600" cy="2595880"/>
            </p:xfrm>
            <a:graphic>
              <a:graphicData uri="http://schemas.openxmlformats.org/drawingml/2006/table">
                <a:tbl>
                  <a:tblPr firstRow="1" bandRow="1">
                    <a:tableStyleId>{5C22544A-7EE6-4342-B048-85BDC9FD1C3A}</a:tableStyleId>
                  </a:tblPr>
                  <a:tblGrid>
                    <a:gridCol w="1371600">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gridCol w="1371600">
                      <a:extLst>
                        <a:ext uri="{9D8B030D-6E8A-4147-A177-3AD203B41FA5}">
                          <a16:colId xmlns:a16="http://schemas.microsoft.com/office/drawing/2014/main" val="20002"/>
                        </a:ext>
                      </a:extLst>
                    </a:gridCol>
                    <a:gridCol w="1371600">
                      <a:extLst>
                        <a:ext uri="{9D8B030D-6E8A-4147-A177-3AD203B41FA5}">
                          <a16:colId xmlns:a16="http://schemas.microsoft.com/office/drawing/2014/main" val="20003"/>
                        </a:ext>
                      </a:extLst>
                    </a:gridCol>
                    <a:gridCol w="1371600">
                      <a:extLst>
                        <a:ext uri="{9D8B030D-6E8A-4147-A177-3AD203B41FA5}">
                          <a16:colId xmlns:a16="http://schemas.microsoft.com/office/drawing/2014/main" val="20004"/>
                        </a:ext>
                      </a:extLst>
                    </a:gridCol>
                    <a:gridCol w="1371600">
                      <a:extLst>
                        <a:ext uri="{9D8B030D-6E8A-4147-A177-3AD203B41FA5}">
                          <a16:colId xmlns:a16="http://schemas.microsoft.com/office/drawing/2014/main" val="20005"/>
                        </a:ext>
                      </a:extLst>
                    </a:gridCol>
                  </a:tblGrid>
                  <a:tr h="370840">
                    <a:tc>
                      <a:txBody>
                        <a:bodyPr/>
                        <a:lstStyle/>
                        <a:p>
                          <a:endParaRPr lang="en-US"/>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blipFill>
                          <a:blip r:embed="rId2"/>
                          <a:stretch>
                            <a:fillRect l="-889" t="-3279" r="-501333" b="-603279"/>
                          </a:stretch>
                        </a:blipFill>
                      </a:tcPr>
                    </a:tc>
                    <a:tc>
                      <a:txBody>
                        <a:bodyPr/>
                        <a:lstStyle/>
                        <a:p>
                          <a:pPr algn="ctr">
                            <a:defRPr b="1">
                              <a:solidFill>
                                <a:schemeClr val="tx1"/>
                              </a:solidFill>
                            </a:defRPr>
                          </a:pPr>
                          <a:r>
                            <a:rPr sz="1400">
                              <a:latin typeface="Cambria Math"/>
                            </a:rPr>
                            <a:t>0.00</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rgbClr val="E7E9EC"/>
                        </a:solidFill>
                      </a:tcPr>
                    </a:tc>
                    <a:tc>
                      <a:txBody>
                        <a:bodyPr/>
                        <a:lstStyle/>
                        <a:p>
                          <a:pPr algn="ctr">
                            <a:defRPr b="1">
                              <a:solidFill>
                                <a:schemeClr val="tx1"/>
                              </a:solidFill>
                            </a:defRPr>
                          </a:pPr>
                          <a:r>
                            <a:rPr sz="1400">
                              <a:latin typeface="Cambria Math"/>
                            </a:rPr>
                            <a:t>0.01</a:t>
                          </a:r>
                        </a:p>
                      </a:txBody>
                      <a:tcPr>
                        <a:lnB w="12700" cap="flat" cmpd="sng" algn="ctr">
                          <a:solidFill>
                            <a:schemeClr val="tx1"/>
                          </a:solidFill>
                          <a:prstDash val="solid"/>
                          <a:round/>
                          <a:headEnd type="none" w="med" len="med"/>
                          <a:tailEnd type="none" w="med" len="med"/>
                        </a:lnB>
                        <a:solidFill>
                          <a:srgbClr val="E7E9EC"/>
                        </a:solidFill>
                      </a:tcPr>
                    </a:tc>
                    <a:tc>
                      <a:txBody>
                        <a:bodyPr/>
                        <a:lstStyle/>
                        <a:p>
                          <a:pPr algn="ctr">
                            <a:defRPr b="1">
                              <a:solidFill>
                                <a:schemeClr val="tx1"/>
                              </a:solidFill>
                            </a:defRPr>
                          </a:pPr>
                          <a:r>
                            <a:rPr sz="1400">
                              <a:latin typeface="Cambria Math"/>
                            </a:rPr>
                            <a:t>0.02</a:t>
                          </a:r>
                        </a:p>
                      </a:txBody>
                      <a:tcPr>
                        <a:lnB w="12700" cap="flat" cmpd="sng" algn="ctr">
                          <a:solidFill>
                            <a:schemeClr val="tx1"/>
                          </a:solidFill>
                          <a:prstDash val="solid"/>
                          <a:round/>
                          <a:headEnd type="none" w="med" len="med"/>
                          <a:tailEnd type="none" w="med" len="med"/>
                        </a:lnB>
                        <a:solidFill>
                          <a:srgbClr val="E7E9EC"/>
                        </a:solidFill>
                      </a:tcPr>
                    </a:tc>
                    <a:tc>
                      <a:txBody>
                        <a:bodyPr/>
                        <a:lstStyle/>
                        <a:p>
                          <a:pPr algn="ctr">
                            <a:defRPr b="1">
                              <a:solidFill>
                                <a:schemeClr val="tx1"/>
                              </a:solidFill>
                            </a:defRPr>
                          </a:pPr>
                          <a:r>
                            <a:rPr sz="1400">
                              <a:latin typeface="Cambria Math"/>
                            </a:rPr>
                            <a:t>0.03</a:t>
                          </a:r>
                        </a:p>
                      </a:txBody>
                      <a:tcPr>
                        <a:lnB w="12700" cap="flat" cmpd="sng" algn="ctr">
                          <a:solidFill>
                            <a:schemeClr val="tx1"/>
                          </a:solidFill>
                          <a:prstDash val="solid"/>
                          <a:round/>
                          <a:headEnd type="none" w="med" len="med"/>
                          <a:tailEnd type="none" w="med" len="med"/>
                        </a:lnB>
                        <a:solidFill>
                          <a:srgbClr val="E7E9EC"/>
                        </a:solidFill>
                      </a:tcPr>
                    </a:tc>
                    <a:tc>
                      <a:txBody>
                        <a:bodyPr/>
                        <a:lstStyle/>
                        <a:p>
                          <a:pPr algn="ctr">
                            <a:defRPr b="1">
                              <a:solidFill>
                                <a:schemeClr val="tx1"/>
                              </a:solidFill>
                            </a:defRPr>
                          </a:pPr>
                          <a:r>
                            <a:rPr sz="1400">
                              <a:latin typeface="Cambria Math"/>
                            </a:rPr>
                            <a:t>0.04</a:t>
                          </a:r>
                        </a:p>
                      </a:txBody>
                      <a:tcPr>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10000"/>
                      </a:ext>
                    </a:extLst>
                  </a:tr>
                  <a:tr h="370840">
                    <a:tc>
                      <a:txBody>
                        <a:bodyPr/>
                        <a:lstStyle/>
                        <a:p>
                          <a:pPr algn="ctr">
                            <a:defRPr b="1">
                              <a:solidFill>
                                <a:schemeClr val="tx1"/>
                              </a:solidFill>
                            </a:defRPr>
                          </a:pPr>
                          <a:r>
                            <a:rPr sz="1400">
                              <a:latin typeface="Cambria Math"/>
                            </a:rPr>
                            <a:t>2.0</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defRPr>
                              <a:solidFill>
                                <a:schemeClr val="tx1"/>
                              </a:solidFill>
                            </a:defRPr>
                          </a:pPr>
                          <a:r>
                            <a:rPr sz="1400">
                              <a:latin typeface="Cambria Math"/>
                            </a:rPr>
                            <a:t>0.9772</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defRPr>
                              <a:solidFill>
                                <a:schemeClr val="tx1"/>
                              </a:solidFill>
                            </a:defRPr>
                          </a:pPr>
                          <a:r>
                            <a:rPr sz="1400">
                              <a:latin typeface="Cambria Math"/>
                            </a:rPr>
                            <a:t>0.9778</a:t>
                          </a:r>
                        </a:p>
                      </a:txBody>
                      <a:tcPr>
                        <a:lnT w="12700" cap="flat" cmpd="sng" algn="ctr">
                          <a:solidFill>
                            <a:schemeClr val="tx1"/>
                          </a:solidFill>
                          <a:prstDash val="solid"/>
                          <a:round/>
                          <a:headEnd type="none" w="med" len="med"/>
                          <a:tailEnd type="none" w="med" len="med"/>
                        </a:lnT>
                      </a:tcPr>
                    </a:tc>
                    <a:tc>
                      <a:txBody>
                        <a:bodyPr/>
                        <a:lstStyle/>
                        <a:p>
                          <a:pPr algn="ctr">
                            <a:defRPr>
                              <a:solidFill>
                                <a:schemeClr val="tx1"/>
                              </a:solidFill>
                            </a:defRPr>
                          </a:pPr>
                          <a:r>
                            <a:rPr sz="1400">
                              <a:latin typeface="Cambria Math"/>
                            </a:rPr>
                            <a:t>0.9783</a:t>
                          </a:r>
                        </a:p>
                      </a:txBody>
                      <a:tcPr>
                        <a:lnT w="12700" cap="flat" cmpd="sng" algn="ctr">
                          <a:solidFill>
                            <a:schemeClr val="tx1"/>
                          </a:solidFill>
                          <a:prstDash val="solid"/>
                          <a:round/>
                          <a:headEnd type="none" w="med" len="med"/>
                          <a:tailEnd type="none" w="med" len="med"/>
                        </a:lnT>
                      </a:tcPr>
                    </a:tc>
                    <a:tc>
                      <a:txBody>
                        <a:bodyPr/>
                        <a:lstStyle/>
                        <a:p>
                          <a:pPr algn="ctr">
                            <a:defRPr>
                              <a:solidFill>
                                <a:schemeClr val="tx1"/>
                              </a:solidFill>
                            </a:defRPr>
                          </a:pPr>
                          <a:r>
                            <a:rPr sz="1400">
                              <a:latin typeface="Cambria Math"/>
                            </a:rPr>
                            <a:t>0.9788</a:t>
                          </a:r>
                        </a:p>
                      </a:txBody>
                      <a:tcPr>
                        <a:lnT w="12700" cap="flat" cmpd="sng" algn="ctr">
                          <a:solidFill>
                            <a:schemeClr val="tx1"/>
                          </a:solidFill>
                          <a:prstDash val="solid"/>
                          <a:round/>
                          <a:headEnd type="none" w="med" len="med"/>
                          <a:tailEnd type="none" w="med" len="med"/>
                        </a:lnT>
                      </a:tcPr>
                    </a:tc>
                    <a:tc>
                      <a:txBody>
                        <a:bodyPr/>
                        <a:lstStyle/>
                        <a:p>
                          <a:pPr algn="ctr">
                            <a:defRPr>
                              <a:solidFill>
                                <a:schemeClr val="tx1"/>
                              </a:solidFill>
                            </a:defRPr>
                          </a:pPr>
                          <a:r>
                            <a:rPr sz="1400">
                              <a:latin typeface="Cambria Math"/>
                            </a:rPr>
                            <a:t>0.9793</a:t>
                          </a:r>
                        </a:p>
                      </a:txBody>
                      <a:tcPr>
                        <a:lnT w="12700" cap="flat" cmpd="sng" algn="ctr">
                          <a:solidFill>
                            <a:schemeClr val="tx1"/>
                          </a:solidFill>
                          <a:prstDash val="solid"/>
                          <a:round/>
                          <a:headEnd type="none" w="med" len="med"/>
                          <a:tailEnd type="none" w="med" len="med"/>
                        </a:lnT>
                        <a:solidFill>
                          <a:srgbClr val="92D050"/>
                        </a:solidFill>
                      </a:tcPr>
                    </a:tc>
                    <a:extLst>
                      <a:ext uri="{0D108BD9-81ED-4DB2-BD59-A6C34878D82A}">
                        <a16:rowId xmlns:a16="http://schemas.microsoft.com/office/drawing/2014/main" val="10001"/>
                      </a:ext>
                    </a:extLst>
                  </a:tr>
                  <a:tr h="370840">
                    <a:tc>
                      <a:txBody>
                        <a:bodyPr/>
                        <a:lstStyle/>
                        <a:p>
                          <a:pPr algn="ctr">
                            <a:defRPr b="1">
                              <a:solidFill>
                                <a:schemeClr val="tx1"/>
                              </a:solidFill>
                            </a:defRPr>
                          </a:pPr>
                          <a:r>
                            <a:rPr sz="1400">
                              <a:latin typeface="Cambria Math"/>
                            </a:rPr>
                            <a:t>2.1</a:t>
                          </a:r>
                        </a:p>
                      </a:txBody>
                      <a:tcPr>
                        <a:lnR w="12700" cap="flat" cmpd="sng" algn="ctr">
                          <a:solidFill>
                            <a:schemeClr val="tx1"/>
                          </a:solidFill>
                          <a:prstDash val="solid"/>
                          <a:round/>
                          <a:headEnd type="none" w="med" len="med"/>
                          <a:tailEnd type="none" w="med" len="med"/>
                        </a:lnR>
                      </a:tcPr>
                    </a:tc>
                    <a:tc>
                      <a:txBody>
                        <a:bodyPr/>
                        <a:lstStyle/>
                        <a:p>
                          <a:pPr algn="ctr">
                            <a:defRPr>
                              <a:solidFill>
                                <a:schemeClr val="tx1"/>
                              </a:solidFill>
                            </a:defRPr>
                          </a:pPr>
                          <a:r>
                            <a:rPr sz="1400">
                              <a:latin typeface="Cambria Math"/>
                            </a:rPr>
                            <a:t>0.9821</a:t>
                          </a:r>
                        </a:p>
                      </a:txBody>
                      <a:tcPr>
                        <a:lnL w="12700" cap="flat" cmpd="sng" algn="ctr">
                          <a:solidFill>
                            <a:schemeClr val="tx1"/>
                          </a:solidFill>
                          <a:prstDash val="solid"/>
                          <a:round/>
                          <a:headEnd type="none" w="med" len="med"/>
                          <a:tailEnd type="none" w="med" len="med"/>
                        </a:lnL>
                      </a:tcPr>
                    </a:tc>
                    <a:tc>
                      <a:txBody>
                        <a:bodyPr/>
                        <a:lstStyle/>
                        <a:p>
                          <a:pPr algn="ctr">
                            <a:defRPr>
                              <a:solidFill>
                                <a:schemeClr val="tx1"/>
                              </a:solidFill>
                            </a:defRPr>
                          </a:pPr>
                          <a:r>
                            <a:rPr sz="1400">
                              <a:latin typeface="Cambria Math"/>
                            </a:rPr>
                            <a:t>0.9826</a:t>
                          </a:r>
                        </a:p>
                      </a:txBody>
                      <a:tcPr/>
                    </a:tc>
                    <a:tc>
                      <a:txBody>
                        <a:bodyPr/>
                        <a:lstStyle/>
                        <a:p>
                          <a:pPr algn="ctr">
                            <a:defRPr>
                              <a:solidFill>
                                <a:schemeClr val="tx1"/>
                              </a:solidFill>
                            </a:defRPr>
                          </a:pPr>
                          <a:r>
                            <a:rPr sz="1400">
                              <a:latin typeface="Cambria Math"/>
                            </a:rPr>
                            <a:t>0.9830</a:t>
                          </a:r>
                        </a:p>
                      </a:txBody>
                      <a:tcPr/>
                    </a:tc>
                    <a:tc>
                      <a:txBody>
                        <a:bodyPr/>
                        <a:lstStyle/>
                        <a:p>
                          <a:pPr algn="ctr">
                            <a:defRPr>
                              <a:solidFill>
                                <a:schemeClr val="tx1"/>
                              </a:solidFill>
                            </a:defRPr>
                          </a:pPr>
                          <a:r>
                            <a:rPr sz="1400">
                              <a:latin typeface="Cambria Math"/>
                            </a:rPr>
                            <a:t>0.9834</a:t>
                          </a:r>
                        </a:p>
                      </a:txBody>
                      <a:tcPr/>
                    </a:tc>
                    <a:tc>
                      <a:txBody>
                        <a:bodyPr/>
                        <a:lstStyle/>
                        <a:p>
                          <a:pPr algn="ctr">
                            <a:defRPr>
                              <a:solidFill>
                                <a:schemeClr val="tx1"/>
                              </a:solidFill>
                            </a:defRPr>
                          </a:pPr>
                          <a:r>
                            <a:rPr sz="1400">
                              <a:latin typeface="Cambria Math"/>
                            </a:rPr>
                            <a:t>0.9838</a:t>
                          </a:r>
                        </a:p>
                      </a:txBody>
                      <a:tcPr>
                        <a:solidFill>
                          <a:srgbClr val="92D050"/>
                        </a:solidFill>
                      </a:tcPr>
                    </a:tc>
                    <a:extLst>
                      <a:ext uri="{0D108BD9-81ED-4DB2-BD59-A6C34878D82A}">
                        <a16:rowId xmlns:a16="http://schemas.microsoft.com/office/drawing/2014/main" val="10002"/>
                      </a:ext>
                    </a:extLst>
                  </a:tr>
                  <a:tr h="370840">
                    <a:tc>
                      <a:txBody>
                        <a:bodyPr/>
                        <a:lstStyle/>
                        <a:p>
                          <a:pPr algn="ctr">
                            <a:defRPr b="1">
                              <a:solidFill>
                                <a:schemeClr val="tx1"/>
                              </a:solidFill>
                            </a:defRPr>
                          </a:pPr>
                          <a:r>
                            <a:rPr sz="1400">
                              <a:latin typeface="Cambria Math"/>
                            </a:rPr>
                            <a:t>2.2</a:t>
                          </a:r>
                        </a:p>
                      </a:txBody>
                      <a:tcPr>
                        <a:lnR w="12700" cap="flat" cmpd="sng" algn="ctr">
                          <a:solidFill>
                            <a:schemeClr val="tx1"/>
                          </a:solidFill>
                          <a:prstDash val="solid"/>
                          <a:round/>
                          <a:headEnd type="none" w="med" len="med"/>
                          <a:tailEnd type="none" w="med" len="med"/>
                        </a:lnR>
                      </a:tcPr>
                    </a:tc>
                    <a:tc>
                      <a:txBody>
                        <a:bodyPr/>
                        <a:lstStyle/>
                        <a:p>
                          <a:pPr algn="ctr">
                            <a:defRPr>
                              <a:solidFill>
                                <a:schemeClr val="tx1"/>
                              </a:solidFill>
                            </a:defRPr>
                          </a:pPr>
                          <a:r>
                            <a:rPr sz="1400">
                              <a:latin typeface="Cambria Math"/>
                            </a:rPr>
                            <a:t>0.9861</a:t>
                          </a:r>
                        </a:p>
                      </a:txBody>
                      <a:tcPr>
                        <a:lnL w="12700" cap="flat" cmpd="sng" algn="ctr">
                          <a:solidFill>
                            <a:schemeClr val="tx1"/>
                          </a:solidFill>
                          <a:prstDash val="solid"/>
                          <a:round/>
                          <a:headEnd type="none" w="med" len="med"/>
                          <a:tailEnd type="none" w="med" len="med"/>
                        </a:lnL>
                      </a:tcPr>
                    </a:tc>
                    <a:tc>
                      <a:txBody>
                        <a:bodyPr/>
                        <a:lstStyle/>
                        <a:p>
                          <a:pPr algn="ctr">
                            <a:defRPr>
                              <a:solidFill>
                                <a:schemeClr val="tx1"/>
                              </a:solidFill>
                            </a:defRPr>
                          </a:pPr>
                          <a:r>
                            <a:rPr sz="1400">
                              <a:latin typeface="Cambria Math"/>
                            </a:rPr>
                            <a:t>0.9864</a:t>
                          </a:r>
                        </a:p>
                      </a:txBody>
                      <a:tcPr/>
                    </a:tc>
                    <a:tc>
                      <a:txBody>
                        <a:bodyPr/>
                        <a:lstStyle/>
                        <a:p>
                          <a:pPr algn="ctr">
                            <a:defRPr>
                              <a:solidFill>
                                <a:schemeClr val="tx1"/>
                              </a:solidFill>
                            </a:defRPr>
                          </a:pPr>
                          <a:r>
                            <a:rPr sz="1400">
                              <a:latin typeface="Cambria Math"/>
                            </a:rPr>
                            <a:t>0.9868</a:t>
                          </a:r>
                        </a:p>
                      </a:txBody>
                      <a:tcPr/>
                    </a:tc>
                    <a:tc>
                      <a:txBody>
                        <a:bodyPr/>
                        <a:lstStyle/>
                        <a:p>
                          <a:pPr algn="ctr">
                            <a:defRPr>
                              <a:solidFill>
                                <a:schemeClr val="tx1"/>
                              </a:solidFill>
                            </a:defRPr>
                          </a:pPr>
                          <a:r>
                            <a:rPr sz="1400">
                              <a:latin typeface="Cambria Math"/>
                            </a:rPr>
                            <a:t>0.9871</a:t>
                          </a:r>
                        </a:p>
                      </a:txBody>
                      <a:tcPr/>
                    </a:tc>
                    <a:tc>
                      <a:txBody>
                        <a:bodyPr/>
                        <a:lstStyle/>
                        <a:p>
                          <a:pPr algn="ctr">
                            <a:defRPr>
                              <a:solidFill>
                                <a:schemeClr val="tx1"/>
                              </a:solidFill>
                            </a:defRPr>
                          </a:pPr>
                          <a:r>
                            <a:rPr sz="1400">
                              <a:latin typeface="Cambria Math"/>
                            </a:rPr>
                            <a:t>0.9875</a:t>
                          </a:r>
                        </a:p>
                      </a:txBody>
                      <a:tcPr>
                        <a:solidFill>
                          <a:srgbClr val="92D050"/>
                        </a:solidFill>
                      </a:tcPr>
                    </a:tc>
                    <a:extLst>
                      <a:ext uri="{0D108BD9-81ED-4DB2-BD59-A6C34878D82A}">
                        <a16:rowId xmlns:a16="http://schemas.microsoft.com/office/drawing/2014/main" val="10003"/>
                      </a:ext>
                    </a:extLst>
                  </a:tr>
                  <a:tr h="370840">
                    <a:tc>
                      <a:txBody>
                        <a:bodyPr/>
                        <a:lstStyle/>
                        <a:p>
                          <a:pPr algn="ctr">
                            <a:defRPr b="1">
                              <a:solidFill>
                                <a:schemeClr val="tx1"/>
                              </a:solidFill>
                            </a:defRPr>
                          </a:pPr>
                          <a:r>
                            <a:rPr sz="1400">
                              <a:latin typeface="Cambria Math"/>
                            </a:rPr>
                            <a:t>2.3</a:t>
                          </a:r>
                        </a:p>
                      </a:txBody>
                      <a:tcPr>
                        <a:lnR w="12700" cap="flat" cmpd="sng" algn="ctr">
                          <a:solidFill>
                            <a:schemeClr val="tx1"/>
                          </a:solidFill>
                          <a:prstDash val="solid"/>
                          <a:round/>
                          <a:headEnd type="none" w="med" len="med"/>
                          <a:tailEnd type="none" w="med" len="med"/>
                        </a:lnR>
                        <a:solidFill>
                          <a:srgbClr val="92D050"/>
                        </a:solidFill>
                      </a:tcPr>
                    </a:tc>
                    <a:tc>
                      <a:txBody>
                        <a:bodyPr/>
                        <a:lstStyle/>
                        <a:p>
                          <a:pPr algn="ctr">
                            <a:defRPr>
                              <a:solidFill>
                                <a:schemeClr val="tx1"/>
                              </a:solidFill>
                            </a:defRPr>
                          </a:pPr>
                          <a:r>
                            <a:rPr sz="1400">
                              <a:latin typeface="Cambria Math"/>
                            </a:rPr>
                            <a:t>0.9893</a:t>
                          </a:r>
                        </a:p>
                      </a:txBody>
                      <a:tcPr>
                        <a:lnL w="12700" cap="flat" cmpd="sng" algn="ctr">
                          <a:solidFill>
                            <a:schemeClr val="tx1"/>
                          </a:solidFill>
                          <a:prstDash val="solid"/>
                          <a:round/>
                          <a:headEnd type="none" w="med" len="med"/>
                          <a:tailEnd type="none" w="med" len="med"/>
                        </a:lnL>
                        <a:solidFill>
                          <a:srgbClr val="92D050"/>
                        </a:solidFill>
                      </a:tcPr>
                    </a:tc>
                    <a:tc>
                      <a:txBody>
                        <a:bodyPr/>
                        <a:lstStyle/>
                        <a:p>
                          <a:pPr algn="ctr">
                            <a:defRPr>
                              <a:solidFill>
                                <a:schemeClr val="tx1"/>
                              </a:solidFill>
                            </a:defRPr>
                          </a:pPr>
                          <a:r>
                            <a:rPr sz="1400">
                              <a:latin typeface="Cambria Math"/>
                            </a:rPr>
                            <a:t>0.9896</a:t>
                          </a:r>
                        </a:p>
                      </a:txBody>
                      <a:tcPr>
                        <a:solidFill>
                          <a:srgbClr val="92D050"/>
                        </a:solidFill>
                      </a:tcPr>
                    </a:tc>
                    <a:tc>
                      <a:txBody>
                        <a:bodyPr/>
                        <a:lstStyle/>
                        <a:p>
                          <a:pPr algn="ctr">
                            <a:defRPr>
                              <a:solidFill>
                                <a:schemeClr val="tx1"/>
                              </a:solidFill>
                            </a:defRPr>
                          </a:pPr>
                          <a:r>
                            <a:rPr sz="1400">
                              <a:latin typeface="Cambria Math"/>
                            </a:rPr>
                            <a:t>0.9898</a:t>
                          </a:r>
                        </a:p>
                      </a:txBody>
                      <a:tcPr>
                        <a:solidFill>
                          <a:srgbClr val="92D050"/>
                        </a:solidFill>
                      </a:tcPr>
                    </a:tc>
                    <a:tc>
                      <a:txBody>
                        <a:bodyPr/>
                        <a:lstStyle/>
                        <a:p>
                          <a:pPr algn="ctr">
                            <a:defRPr>
                              <a:solidFill>
                                <a:schemeClr val="tx1"/>
                              </a:solidFill>
                            </a:defRPr>
                          </a:pPr>
                          <a:r>
                            <a:rPr sz="1400">
                              <a:latin typeface="Cambria Math"/>
                            </a:rPr>
                            <a:t>0.9901</a:t>
                          </a:r>
                        </a:p>
                      </a:txBody>
                      <a:tcPr>
                        <a:solidFill>
                          <a:srgbClr val="92D050"/>
                        </a:solidFill>
                      </a:tcPr>
                    </a:tc>
                    <a:tc>
                      <a:txBody>
                        <a:bodyPr/>
                        <a:lstStyle/>
                        <a:p>
                          <a:pPr algn="ctr">
                            <a:defRPr sz="1400">
                              <a:solidFill>
                                <a:schemeClr val="tx1"/>
                              </a:solidFill>
                            </a:defRPr>
                          </a:pPr>
                          <a:r>
                            <a:rPr sz="1400">
                              <a:highlight>
                                <a:srgbClr val="FFFF00"/>
                              </a:highlight>
                              <a:latin typeface="Cambria Math"/>
                            </a:rPr>
                            <a:t>0.9904</a:t>
                          </a:r>
                        </a:p>
                      </a:txBody>
                      <a:tcPr>
                        <a:solidFill>
                          <a:srgbClr val="FFFF00"/>
                        </a:solidFill>
                      </a:tcPr>
                    </a:tc>
                    <a:extLst>
                      <a:ext uri="{0D108BD9-81ED-4DB2-BD59-A6C34878D82A}">
                        <a16:rowId xmlns:a16="http://schemas.microsoft.com/office/drawing/2014/main" val="10004"/>
                      </a:ext>
                    </a:extLst>
                  </a:tr>
                  <a:tr h="370840">
                    <a:tc>
                      <a:txBody>
                        <a:bodyPr/>
                        <a:lstStyle/>
                        <a:p>
                          <a:pPr algn="ctr">
                            <a:defRPr b="1">
                              <a:solidFill>
                                <a:schemeClr val="tx1"/>
                              </a:solidFill>
                            </a:defRPr>
                          </a:pPr>
                          <a:r>
                            <a:rPr sz="1400">
                              <a:latin typeface="Cambria Math"/>
                            </a:rPr>
                            <a:t>2.4</a:t>
                          </a:r>
                        </a:p>
                      </a:txBody>
                      <a:tcPr>
                        <a:lnR w="12700" cap="flat" cmpd="sng" algn="ctr">
                          <a:solidFill>
                            <a:schemeClr val="tx1"/>
                          </a:solidFill>
                          <a:prstDash val="solid"/>
                          <a:round/>
                          <a:headEnd type="none" w="med" len="med"/>
                          <a:tailEnd type="none" w="med" len="med"/>
                        </a:lnR>
                      </a:tcPr>
                    </a:tc>
                    <a:tc>
                      <a:txBody>
                        <a:bodyPr/>
                        <a:lstStyle/>
                        <a:p>
                          <a:pPr algn="ctr">
                            <a:defRPr>
                              <a:solidFill>
                                <a:schemeClr val="tx1"/>
                              </a:solidFill>
                            </a:defRPr>
                          </a:pPr>
                          <a:r>
                            <a:rPr sz="1400">
                              <a:latin typeface="Cambria Math"/>
                            </a:rPr>
                            <a:t>0.9918</a:t>
                          </a:r>
                        </a:p>
                      </a:txBody>
                      <a:tcPr>
                        <a:lnL w="12700" cap="flat" cmpd="sng" algn="ctr">
                          <a:solidFill>
                            <a:schemeClr val="tx1"/>
                          </a:solidFill>
                          <a:prstDash val="solid"/>
                          <a:round/>
                          <a:headEnd type="none" w="med" len="med"/>
                          <a:tailEnd type="none" w="med" len="med"/>
                        </a:lnL>
                      </a:tcPr>
                    </a:tc>
                    <a:tc>
                      <a:txBody>
                        <a:bodyPr/>
                        <a:lstStyle/>
                        <a:p>
                          <a:pPr algn="ctr">
                            <a:defRPr>
                              <a:solidFill>
                                <a:schemeClr val="tx1"/>
                              </a:solidFill>
                            </a:defRPr>
                          </a:pPr>
                          <a:r>
                            <a:rPr sz="1400">
                              <a:latin typeface="Cambria Math"/>
                            </a:rPr>
                            <a:t>0.9920</a:t>
                          </a:r>
                        </a:p>
                      </a:txBody>
                      <a:tcPr/>
                    </a:tc>
                    <a:tc>
                      <a:txBody>
                        <a:bodyPr/>
                        <a:lstStyle/>
                        <a:p>
                          <a:pPr algn="ctr">
                            <a:defRPr>
                              <a:solidFill>
                                <a:schemeClr val="tx1"/>
                              </a:solidFill>
                            </a:defRPr>
                          </a:pPr>
                          <a:r>
                            <a:rPr sz="1400">
                              <a:latin typeface="Cambria Math"/>
                            </a:rPr>
                            <a:t>0.9922</a:t>
                          </a:r>
                        </a:p>
                      </a:txBody>
                      <a:tcPr/>
                    </a:tc>
                    <a:tc>
                      <a:txBody>
                        <a:bodyPr/>
                        <a:lstStyle/>
                        <a:p>
                          <a:pPr algn="ctr">
                            <a:defRPr>
                              <a:solidFill>
                                <a:schemeClr val="tx1"/>
                              </a:solidFill>
                            </a:defRPr>
                          </a:pPr>
                          <a:r>
                            <a:rPr sz="1400">
                              <a:latin typeface="Cambria Math"/>
                            </a:rPr>
                            <a:t>0.9925</a:t>
                          </a:r>
                        </a:p>
                      </a:txBody>
                      <a:tcPr/>
                    </a:tc>
                    <a:tc>
                      <a:txBody>
                        <a:bodyPr/>
                        <a:lstStyle/>
                        <a:p>
                          <a:pPr algn="ctr">
                            <a:defRPr>
                              <a:solidFill>
                                <a:schemeClr val="tx1"/>
                              </a:solidFill>
                            </a:defRPr>
                          </a:pPr>
                          <a:r>
                            <a:rPr sz="1400">
                              <a:latin typeface="Cambria Math"/>
                            </a:rPr>
                            <a:t>0.9927</a:t>
                          </a:r>
                        </a:p>
                      </a:txBody>
                      <a:tcPr>
                        <a:solidFill>
                          <a:srgbClr val="92D050"/>
                        </a:solidFill>
                      </a:tcPr>
                    </a:tc>
                    <a:extLst>
                      <a:ext uri="{0D108BD9-81ED-4DB2-BD59-A6C34878D82A}">
                        <a16:rowId xmlns:a16="http://schemas.microsoft.com/office/drawing/2014/main" val="10005"/>
                      </a:ext>
                    </a:extLst>
                  </a:tr>
                  <a:tr h="370840">
                    <a:tc>
                      <a:txBody>
                        <a:bodyPr/>
                        <a:lstStyle/>
                        <a:p>
                          <a:pPr algn="ctr">
                            <a:defRPr b="1">
                              <a:solidFill>
                                <a:schemeClr val="tx1"/>
                              </a:solidFill>
                            </a:defRPr>
                          </a:pPr>
                          <a:r>
                            <a:rPr sz="1400">
                              <a:latin typeface="Cambria Math"/>
                            </a:rPr>
                            <a:t>2.5</a:t>
                          </a:r>
                        </a:p>
                      </a:txBody>
                      <a:tcPr>
                        <a:lnR w="12700" cap="flat" cmpd="sng" algn="ctr">
                          <a:solidFill>
                            <a:schemeClr val="tx1"/>
                          </a:solidFill>
                          <a:prstDash val="solid"/>
                          <a:round/>
                          <a:headEnd type="none" w="med" len="med"/>
                          <a:tailEnd type="none" w="med" len="med"/>
                        </a:lnR>
                      </a:tcPr>
                    </a:tc>
                    <a:tc>
                      <a:txBody>
                        <a:bodyPr/>
                        <a:lstStyle/>
                        <a:p>
                          <a:pPr algn="ctr">
                            <a:defRPr>
                              <a:solidFill>
                                <a:schemeClr val="tx1"/>
                              </a:solidFill>
                            </a:defRPr>
                          </a:pPr>
                          <a:r>
                            <a:rPr sz="1400">
                              <a:latin typeface="Cambria Math"/>
                            </a:rPr>
                            <a:t>0.9938</a:t>
                          </a:r>
                        </a:p>
                      </a:txBody>
                      <a:tcPr>
                        <a:lnL w="12700" cap="flat" cmpd="sng" algn="ctr">
                          <a:solidFill>
                            <a:schemeClr val="tx1"/>
                          </a:solidFill>
                          <a:prstDash val="solid"/>
                          <a:round/>
                          <a:headEnd type="none" w="med" len="med"/>
                          <a:tailEnd type="none" w="med" len="med"/>
                        </a:lnL>
                      </a:tcPr>
                    </a:tc>
                    <a:tc>
                      <a:txBody>
                        <a:bodyPr/>
                        <a:lstStyle/>
                        <a:p>
                          <a:pPr algn="ctr">
                            <a:defRPr>
                              <a:solidFill>
                                <a:schemeClr val="tx1"/>
                              </a:solidFill>
                            </a:defRPr>
                          </a:pPr>
                          <a:r>
                            <a:rPr sz="1400">
                              <a:latin typeface="Cambria Math"/>
                            </a:rPr>
                            <a:t>0.9940</a:t>
                          </a:r>
                        </a:p>
                      </a:txBody>
                      <a:tcPr/>
                    </a:tc>
                    <a:tc>
                      <a:txBody>
                        <a:bodyPr/>
                        <a:lstStyle/>
                        <a:p>
                          <a:pPr algn="ctr">
                            <a:defRPr>
                              <a:solidFill>
                                <a:schemeClr val="tx1"/>
                              </a:solidFill>
                            </a:defRPr>
                          </a:pPr>
                          <a:r>
                            <a:rPr sz="1400">
                              <a:latin typeface="Cambria Math"/>
                            </a:rPr>
                            <a:t>0.9941</a:t>
                          </a:r>
                        </a:p>
                      </a:txBody>
                      <a:tcPr/>
                    </a:tc>
                    <a:tc>
                      <a:txBody>
                        <a:bodyPr/>
                        <a:lstStyle/>
                        <a:p>
                          <a:pPr algn="ctr">
                            <a:defRPr>
                              <a:solidFill>
                                <a:schemeClr val="tx1"/>
                              </a:solidFill>
                            </a:defRPr>
                          </a:pPr>
                          <a:r>
                            <a:rPr sz="1400">
                              <a:latin typeface="Cambria Math"/>
                            </a:rPr>
                            <a:t>0.9943</a:t>
                          </a:r>
                        </a:p>
                      </a:txBody>
                      <a:tcPr/>
                    </a:tc>
                    <a:tc>
                      <a:txBody>
                        <a:bodyPr/>
                        <a:lstStyle/>
                        <a:p>
                          <a:pPr algn="ctr">
                            <a:defRPr>
                              <a:solidFill>
                                <a:schemeClr val="tx1"/>
                              </a:solidFill>
                            </a:defRPr>
                          </a:pPr>
                          <a:r>
                            <a:rPr sz="1400" dirty="0">
                              <a:latin typeface="Cambria Math"/>
                            </a:rPr>
                            <a:t>0.9945</a:t>
                          </a:r>
                        </a:p>
                      </a:txBody>
                      <a:tcPr>
                        <a:solidFill>
                          <a:srgbClr val="92D050"/>
                        </a:solidFill>
                      </a:tcPr>
                    </a:tc>
                    <a:extLst>
                      <a:ext uri="{0D108BD9-81ED-4DB2-BD59-A6C34878D82A}">
                        <a16:rowId xmlns:a16="http://schemas.microsoft.com/office/drawing/2014/main" val="10006"/>
                      </a:ext>
                    </a:extLst>
                  </a:tr>
                </a:tbl>
              </a:graphicData>
            </a:graphic>
          </p:graphicFrame>
        </mc:Fallback>
      </mc:AlternateContent>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Technology Tip</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a:xfrm>
                <a:off x="457200" y="1082078"/>
                <a:ext cx="8229600" cy="975322"/>
              </a:xfrm>
            </p:spPr>
            <p:txBody>
              <a:bodyPr>
                <a:normAutofit/>
              </a:bodyPr>
              <a:lstStyle/>
              <a:p>
                <a:pPr>
                  <a:defRPr sz="2800"/>
                </a:pPr>
                <a:r>
                  <a:rPr sz="2800" dirty="0"/>
                  <a:t>The area entered must be to the </a:t>
                </a:r>
                <a:r>
                  <a:rPr sz="2800" b="1" dirty="0"/>
                  <a:t>left</a:t>
                </a:r>
                <a:r>
                  <a:rPr sz="2800" dirty="0"/>
                  <a:t> of the unknown </a:t>
                </a:r>
                <a:br>
                  <a:rPr lang="en-US" sz="2800" dirty="0"/>
                </a:br>
                <a14:m>
                  <m:oMath xmlns:m="http://schemas.openxmlformats.org/officeDocument/2006/math">
                    <m:r>
                      <a:rPr>
                        <a:latin typeface="Cambria Math" panose="02040503050406030204" pitchFamily="18" charset="0"/>
                      </a:rPr>
                      <m:t>𝑧</m:t>
                    </m:r>
                  </m:oMath>
                </a14:m>
                <a:r>
                  <a:rPr sz="2800" dirty="0"/>
                  <a:t>-value when using </a:t>
                </a:r>
                <a:r>
                  <a:rPr sz="2800" b="1" dirty="0" err="1"/>
                  <a:t>invNorm</a:t>
                </a:r>
                <a:r>
                  <a:rPr sz="2800"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xfrm>
                <a:off x="457200" y="1082078"/>
                <a:ext cx="8229600" cy="975322"/>
              </a:xfrm>
              <a:blipFill>
                <a:blip r:embed="rId2"/>
                <a:stretch>
                  <a:fillRect l="-1328" t="-4848" b="-12727"/>
                </a:stretch>
              </a:blipFill>
            </p:spPr>
            <p:txBody>
              <a:bodyPr/>
              <a:lstStyle/>
              <a:p>
                <a:r>
                  <a:rPr lang="en-US">
                    <a:noFill/>
                  </a:rPr>
                  <a:t> </a:t>
                </a:r>
              </a:p>
            </p:txBody>
          </p:sp>
        </mc:Fallback>
      </mc:AlternateContent>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6.4.3: Finding the z-value with a Given Area to Its Right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b="1"/>
                </a:pPr>
                <a:r>
                  <a:rPr sz="2800"/>
                  <a:t>TI-83/84 Plus:</a:t>
                </a:r>
              </a:p>
              <a:p>
                <a:pPr>
                  <a:defRPr sz="2800"/>
                </a:pPr>
                <a:r>
                  <a:rPr sz="2800"/>
                  <a:t>Using a TI-83/84 Plus calculator we have two options. The first is to enter the area to the left of </a:t>
                </a:r>
                <a14:m>
                  <m:oMath xmlns:m="http://schemas.openxmlformats.org/officeDocument/2006/math">
                    <m:r>
                      <a:rPr>
                        <a:latin typeface="Cambria Math" panose="02040503050406030204" pitchFamily="18" charset="0"/>
                      </a:rPr>
                      <m:t>𝑧</m:t>
                    </m:r>
                  </m:oMath>
                </a14:m>
                <a:r>
                  <a:rPr sz="2800"/>
                  <a:t> which we have already calculated above as </a:t>
                </a:r>
                <a:r>
                  <a:rPr sz="2800">
                    <a:latin typeface="Cambria Math"/>
                  </a:rPr>
                  <a:t>0.9904</a:t>
                </a:r>
                <a:r>
                  <a:rPr sz="2800"/>
                  <a:t>. The other option is to have the calculator do this subtraction for us at the same time that it finds the </a:t>
                </a:r>
                <a14:m>
                  <m:oMath xmlns:m="http://schemas.openxmlformats.org/officeDocument/2006/math">
                    <m:r>
                      <a:rPr>
                        <a:latin typeface="Cambria Math" panose="02040503050406030204" pitchFamily="18" charset="0"/>
                      </a:rPr>
                      <m:t>𝑧</m:t>
                    </m:r>
                  </m:oMath>
                </a14:m>
                <a:r>
                  <a:rPr sz="2800"/>
                  <a:t>-score. To use the second option enter </a:t>
                </a:r>
                <a:r>
                  <a:rPr sz="2800" b="1"/>
                  <a:t>invNorm(1−0.0096)</a:t>
                </a:r>
                <a:r>
                  <a:rPr sz="2800"/>
                  <a:t>, as shown in the screenshot below, which produces a value of </a:t>
                </a:r>
                <a:r>
                  <a:rPr sz="2800">
                    <a:latin typeface="Cambria Math"/>
                  </a:rPr>
                  <a:t>2.34</a:t>
                </a:r>
                <a:r>
                  <a:rPr sz="2800"/>
                  <a:t> rounded to two decimal places.</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1111"/>
                </a:stretch>
              </a:blipFill>
            </p:spPr>
            <p:txBody>
              <a:bodyPr/>
              <a:lstStyle/>
              <a:p>
                <a:r>
                  <a:rPr lang="en-US">
                    <a:noFill/>
                  </a:rPr>
                  <a:t> </a:t>
                </a:r>
              </a:p>
            </p:txBody>
          </p:sp>
        </mc:Fallback>
      </mc:AlternateContent>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Caution</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a:xfrm>
                <a:off x="457200" y="1082078"/>
                <a:ext cx="8229600" cy="1432522"/>
              </a:xfrm>
            </p:spPr>
            <p:txBody>
              <a:bodyPr>
                <a:normAutofit/>
              </a:bodyPr>
              <a:lstStyle/>
              <a:p>
                <a:pPr>
                  <a:defRPr sz="2800"/>
                </a:pPr>
                <a:r>
                  <a:rPr sz="2800"/>
                  <a:t>Careful! If the problem asks for a </a:t>
                </a:r>
                <a14:m>
                  <m:oMath xmlns:m="http://schemas.openxmlformats.org/officeDocument/2006/math">
                    <m:r>
                      <a:rPr>
                        <a:latin typeface="Cambria Math" panose="02040503050406030204" pitchFamily="18" charset="0"/>
                      </a:rPr>
                      <m:t>𝑧</m:t>
                    </m:r>
                  </m:oMath>
                </a14:m>
                <a:r>
                  <a:rPr sz="2800"/>
                  <a:t>-score, then the answer should come from the edges of the table, not the middle.</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xfrm>
                <a:off x="457200" y="1082078"/>
                <a:ext cx="8229600" cy="1432522"/>
              </a:xfrm>
              <a:blipFill>
                <a:blip r:embed="rId2"/>
                <a:stretch>
                  <a:fillRect l="-1328" t="-3333" b="-6667"/>
                </a:stretch>
              </a:blipFill>
            </p:spPr>
            <p:txBody>
              <a:bodyPr/>
              <a:lstStyle/>
              <a:p>
                <a:r>
                  <a:rPr lang="en-US">
                    <a:noFill/>
                  </a:rPr>
                  <a:t> </a:t>
                </a:r>
              </a:p>
            </p:txBody>
          </p:sp>
        </mc:Fallback>
      </mc:AlternateContent>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6.4.3: Finding the z-value with a Given Area to Its Right (cont.)</a:t>
            </a:r>
          </a:p>
        </p:txBody>
      </p:sp>
      <p:pic>
        <p:nvPicPr>
          <p:cNvPr id="5" name="Content Placeholder 4">
            <a:extLst>
              <a:ext uri="{FF2B5EF4-FFF2-40B4-BE49-F238E27FC236}">
                <a16:creationId xmlns:a16="http://schemas.microsoft.com/office/drawing/2014/main" id="{40832B1F-D0F8-4F8A-8434-5609C8B76AD1}"/>
              </a:ext>
            </a:extLst>
          </p:cNvPr>
          <p:cNvPicPr>
            <a:picLocks noGrp="1" noChangeAspect="1"/>
          </p:cNvPicPr>
          <p:nvPr>
            <p:ph sz="quarter" idx="11"/>
          </p:nvPr>
        </p:nvPicPr>
        <p:blipFill>
          <a:blip r:embed="rId2">
            <a:extLst>
              <a:ext uri="{28A0092B-C50C-407E-A947-70E740481C1C}">
                <a14:useLocalDpi xmlns:a14="http://schemas.microsoft.com/office/drawing/2010/main" val="0"/>
              </a:ext>
            </a:extLst>
          </a:blip>
          <a:stretch>
            <a:fillRect/>
          </a:stretch>
        </p:blipFill>
        <p:spPr>
          <a:xfrm>
            <a:off x="2286189" y="1983707"/>
            <a:ext cx="4571622" cy="3047748"/>
          </a:xfr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6.4.3: Finding the z-value with a Given Area to Its Right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a:t>Therefore, the </a:t>
                </a:r>
                <a14:m>
                  <m:oMath xmlns:m="http://schemas.openxmlformats.org/officeDocument/2006/math">
                    <m:r>
                      <a:rPr>
                        <a:latin typeface="Cambria Math" panose="02040503050406030204" pitchFamily="18" charset="0"/>
                      </a:rPr>
                      <m:t>𝑧</m:t>
                    </m:r>
                  </m:oMath>
                </a14:m>
                <a:r>
                  <a:rPr sz="2800"/>
                  <a:t>-value which has an area of </a:t>
                </a:r>
                <a:r>
                  <a:rPr sz="2800">
                    <a:latin typeface="Cambria Math"/>
                  </a:rPr>
                  <a:t>0.0096</a:t>
                </a:r>
                <a:r>
                  <a:rPr sz="2800"/>
                  <a:t> to its right is approximately </a:t>
                </a:r>
                <a:r>
                  <a:rPr sz="2800">
                    <a:latin typeface="Cambria Math"/>
                  </a:rPr>
                  <a:t>2.34</a:t>
                </a:r>
                <a:r>
                  <a:rPr sz="280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595"/>
                </a:stretch>
              </a:blipFill>
            </p:spPr>
            <p:txBody>
              <a:bodyPr/>
              <a:lstStyle/>
              <a:p>
                <a:r>
                  <a:rPr lang="en-US">
                    <a:noFill/>
                  </a:rPr>
                  <a:t> </a:t>
                </a:r>
              </a:p>
            </p:txBody>
          </p:sp>
        </mc:Fallback>
      </mc:AlternateContent>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Example 6.4.4: Finding the </a:t>
            </a:r>
            <a:r>
              <a:rPr i="1" dirty="0"/>
              <a:t>z</a:t>
            </a:r>
            <a:r>
              <a:rPr dirty="0"/>
              <a:t>-value with a Given Area between −</a:t>
            </a:r>
            <a:r>
              <a:rPr i="1" dirty="0"/>
              <a:t>z</a:t>
            </a:r>
            <a:r>
              <a:rPr dirty="0"/>
              <a:t> and </a:t>
            </a:r>
            <a:r>
              <a:rPr i="1" dirty="0"/>
              <a:t>z</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dirty="0"/>
                  <a:t>Find the value of </a:t>
                </a:r>
                <a14:m>
                  <m:oMath xmlns:m="http://schemas.openxmlformats.org/officeDocument/2006/math">
                    <m:r>
                      <a:rPr>
                        <a:latin typeface="Cambria Math" panose="02040503050406030204" pitchFamily="18" charset="0"/>
                      </a:rPr>
                      <m:t>𝑧</m:t>
                    </m:r>
                  </m:oMath>
                </a14:m>
                <a:r>
                  <a:rPr sz="2800" dirty="0"/>
                  <a:t> such that the area between </a:t>
                </a:r>
                <a14:m>
                  <m:oMath xmlns:m="http://schemas.openxmlformats.org/officeDocument/2006/math">
                    <m:r>
                      <a:rPr>
                        <a:latin typeface="Cambria Math" panose="02040503050406030204" pitchFamily="18" charset="0"/>
                      </a:rPr>
                      <m:t>−</m:t>
                    </m:r>
                    <m:r>
                      <a:rPr>
                        <a:latin typeface="Cambria Math" panose="02040503050406030204" pitchFamily="18" charset="0"/>
                      </a:rPr>
                      <m:t>𝑧</m:t>
                    </m:r>
                  </m:oMath>
                </a14:m>
                <a:r>
                  <a:rPr sz="2800" dirty="0"/>
                  <a:t> and </a:t>
                </a:r>
                <a14:m>
                  <m:oMath xmlns:m="http://schemas.openxmlformats.org/officeDocument/2006/math">
                    <m:r>
                      <a:rPr>
                        <a:latin typeface="Cambria Math" panose="02040503050406030204" pitchFamily="18" charset="0"/>
                      </a:rPr>
                      <m:t>𝑧</m:t>
                    </m:r>
                  </m:oMath>
                </a14:m>
                <a:r>
                  <a:rPr sz="2800" dirty="0"/>
                  <a:t> is </a:t>
                </a:r>
                <a:r>
                  <a:rPr sz="2800" dirty="0">
                    <a:latin typeface="Cambria Math"/>
                  </a:rPr>
                  <a:t>0.90</a:t>
                </a:r>
                <a:r>
                  <a:rPr sz="2800" dirty="0"/>
                  <a:t>. Round to </a:t>
                </a:r>
                <a:r>
                  <a:rPr sz="2800" dirty="0">
                    <a:latin typeface="Cambria Math"/>
                  </a:rPr>
                  <a:t>3</a:t>
                </a:r>
                <a:r>
                  <a:rPr sz="2800" dirty="0"/>
                  <a:t> decimal places.</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296"/>
                </a:stretch>
              </a:blipFill>
            </p:spPr>
            <p:txBody>
              <a:bodyPr/>
              <a:lstStyle/>
              <a:p>
                <a:r>
                  <a:rPr lang="en-US">
                    <a:noFill/>
                  </a:rPr>
                  <a:t> </a:t>
                </a:r>
              </a:p>
            </p:txBody>
          </p:sp>
        </mc:Fallback>
      </mc:AlternateContent>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6.4.4: Finding the </a:t>
            </a:r>
            <a:r>
              <a:rPr i="1" dirty="0"/>
              <a:t>z</a:t>
            </a:r>
            <a:r>
              <a:rPr dirty="0"/>
              <a:t>-value with a Given Area between −</a:t>
            </a:r>
            <a:r>
              <a:rPr i="1" dirty="0"/>
              <a:t>z</a:t>
            </a:r>
            <a:r>
              <a:rPr dirty="0"/>
              <a:t> and </a:t>
            </a:r>
            <a:r>
              <a:rPr i="1" dirty="0"/>
              <a:t>z</a:t>
            </a:r>
            <a:r>
              <a:rPr dirty="0"/>
              <a:t>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b="1"/>
                  <a:t>Solution</a:t>
                </a:r>
              </a:p>
              <a:p>
                <a:pPr>
                  <a:defRPr sz="2800"/>
                </a:pPr>
                <a:r>
                  <a:rPr sz="2800"/>
                  <a:t>If the area between </a:t>
                </a:r>
                <a14:m>
                  <m:oMath xmlns:m="http://schemas.openxmlformats.org/officeDocument/2006/math">
                    <m:r>
                      <a:rPr>
                        <a:latin typeface="Cambria Math" panose="02040503050406030204" pitchFamily="18" charset="0"/>
                      </a:rPr>
                      <m:t>−</m:t>
                    </m:r>
                    <m:r>
                      <a:rPr>
                        <a:latin typeface="Cambria Math" panose="02040503050406030204" pitchFamily="18" charset="0"/>
                      </a:rPr>
                      <m:t>𝑧</m:t>
                    </m:r>
                  </m:oMath>
                </a14:m>
                <a:r>
                  <a:rPr sz="2800"/>
                  <a:t> and </a:t>
                </a:r>
                <a14:m>
                  <m:oMath xmlns:m="http://schemas.openxmlformats.org/officeDocument/2006/math">
                    <m:r>
                      <a:rPr>
                        <a:latin typeface="Cambria Math" panose="02040503050406030204" pitchFamily="18" charset="0"/>
                      </a:rPr>
                      <m:t>𝑧</m:t>
                    </m:r>
                  </m:oMath>
                </a14:m>
                <a:r>
                  <a:rPr sz="2800"/>
                  <a:t> is </a:t>
                </a:r>
                <a:r>
                  <a:rPr sz="2800">
                    <a:latin typeface="Cambria Math"/>
                  </a:rPr>
                  <a:t>0.90</a:t>
                </a:r>
                <a:r>
                  <a:rPr sz="2800"/>
                  <a:t>, then the total area in the two tails must be </a:t>
                </a:r>
                <a14:m>
                  <m:oMath xmlns:m="http://schemas.openxmlformats.org/officeDocument/2006/math">
                    <m:r>
                      <a:rPr>
                        <a:latin typeface="Cambria Math" panose="02040503050406030204" pitchFamily="18" charset="0"/>
                      </a:rPr>
                      <m:t>1−0.90=0.10</m:t>
                    </m:r>
                  </m:oMath>
                </a14:m>
                <a:r>
                  <a:rPr sz="2800"/>
                  <a:t>. In our sketch, the shaded area will take up most of the area under the curve. Because the curve is symmetric, the area left after subtracting from </a:t>
                </a:r>
                <a:r>
                  <a:rPr sz="2800">
                    <a:latin typeface="Cambria Math"/>
                  </a:rPr>
                  <a:t>1</a:t>
                </a:r>
                <a:r>
                  <a:rPr sz="2800"/>
                  <a:t> is divided equally between the two tails. So, half of that area, which is </a:t>
                </a:r>
                <a14:m>
                  <m:oMath xmlns:m="http://schemas.openxmlformats.org/officeDocument/2006/math">
                    <m:f>
                      <m:fPr>
                        <m:ctrlPr>
                          <a:rPr i="1">
                            <a:latin typeface="Cambria Math" panose="02040503050406030204" pitchFamily="18" charset="0"/>
                          </a:rPr>
                        </m:ctrlPr>
                      </m:fPr>
                      <m:num>
                        <m:r>
                          <a:rPr>
                            <a:latin typeface="Cambria Math" panose="02040503050406030204" pitchFamily="18" charset="0"/>
                          </a:rPr>
                          <m:t>0.10</m:t>
                        </m:r>
                      </m:num>
                      <m:den>
                        <m:r>
                          <a:rPr>
                            <a:latin typeface="Cambria Math" panose="02040503050406030204" pitchFamily="18" charset="0"/>
                          </a:rPr>
                          <m:t>2</m:t>
                        </m:r>
                      </m:den>
                    </m:f>
                    <m:r>
                      <a:rPr>
                        <a:latin typeface="Cambria Math" panose="02040503050406030204" pitchFamily="18" charset="0"/>
                      </a:rPr>
                      <m:t>=0.05</m:t>
                    </m:r>
                  </m:oMath>
                </a14:m>
                <a:r>
                  <a:rPr sz="2800"/>
                  <a:t>, is in each tail.</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6.4.4: Finding the </a:t>
            </a:r>
            <a:r>
              <a:rPr i="1" dirty="0"/>
              <a:t>z</a:t>
            </a:r>
            <a:r>
              <a:rPr dirty="0"/>
              <a:t>-value with a Given Area between −</a:t>
            </a:r>
            <a:r>
              <a:rPr i="1" dirty="0"/>
              <a:t>z</a:t>
            </a:r>
            <a:r>
              <a:rPr dirty="0"/>
              <a:t> and </a:t>
            </a:r>
            <a:r>
              <a:rPr i="1" dirty="0"/>
              <a:t>z</a:t>
            </a:r>
            <a:r>
              <a:rPr dirty="0"/>
              <a:t> (cont.)</a:t>
            </a:r>
          </a:p>
        </p:txBody>
      </p:sp>
      <p:pic>
        <p:nvPicPr>
          <p:cNvPr id="5" name="Content Placeholder 4">
            <a:extLst>
              <a:ext uri="{FF2B5EF4-FFF2-40B4-BE49-F238E27FC236}">
                <a16:creationId xmlns:a16="http://schemas.microsoft.com/office/drawing/2014/main" id="{425DF902-EA65-43E6-AE9B-5007CA49471A}"/>
              </a:ext>
            </a:extLst>
          </p:cNvPr>
          <p:cNvPicPr>
            <a:picLocks noGrp="1" noChangeAspect="1"/>
          </p:cNvPicPr>
          <p:nvPr>
            <p:ph sz="quarter" idx="11"/>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905000" y="2031206"/>
            <a:ext cx="5334000" cy="2952750"/>
          </a:xfr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6.4.4: Finding the </a:t>
            </a:r>
            <a:r>
              <a:rPr i="1" dirty="0"/>
              <a:t>z</a:t>
            </a:r>
            <a:r>
              <a:rPr dirty="0"/>
              <a:t>-value with a Given Area between −</a:t>
            </a:r>
            <a:r>
              <a:rPr i="1" dirty="0"/>
              <a:t>z</a:t>
            </a:r>
            <a:r>
              <a:rPr dirty="0"/>
              <a:t> and </a:t>
            </a:r>
            <a:r>
              <a:rPr i="1" dirty="0"/>
              <a:t>z</a:t>
            </a:r>
            <a:r>
              <a:rPr dirty="0"/>
              <a:t>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b="1"/>
                </a:pPr>
                <a:r>
                  <a:rPr sz="2800"/>
                  <a:t>Tables:</a:t>
                </a:r>
              </a:p>
              <a:p>
                <a:pPr>
                  <a:defRPr sz="2800"/>
                </a:pPr>
                <a:r>
                  <a:rPr sz="2800"/>
                  <a:t>Because the cumulative normal tables give the area to the left, we can look up the area in the left tail and find its corresponding </a:t>
                </a:r>
                <a14:m>
                  <m:oMath xmlns:m="http://schemas.openxmlformats.org/officeDocument/2006/math">
                    <m:r>
                      <a:rPr>
                        <a:latin typeface="Cambria Math" panose="02040503050406030204" pitchFamily="18" charset="0"/>
                      </a:rPr>
                      <m:t>𝑧</m:t>
                    </m:r>
                  </m:oMath>
                </a14:m>
                <a:r>
                  <a:rPr sz="2800"/>
                  <a:t>-value. Since the probabilities in the normal tables are given to four decimal places, we look for the probability that is closest to the left tail area of </a:t>
                </a:r>
                <a:r>
                  <a:rPr sz="2800">
                    <a:latin typeface="Cambria Math"/>
                  </a:rPr>
                  <a:t>0.0500</a:t>
                </a:r>
                <a:r>
                  <a:rPr sz="280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1111"/>
                </a:stretch>
              </a:blipFill>
            </p:spPr>
            <p:txBody>
              <a:bodyPr/>
              <a:lstStyle/>
              <a:p>
                <a:r>
                  <a:rPr lang="en-US">
                    <a:noFill/>
                  </a:rPr>
                  <a:t> </a:t>
                </a:r>
              </a:p>
            </p:txBody>
          </p:sp>
        </mc:Fallback>
      </mc:AlternateContent>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6.4.4: Finding the </a:t>
            </a:r>
            <a:r>
              <a:rPr i="1" dirty="0"/>
              <a:t>z</a:t>
            </a:r>
            <a:r>
              <a:rPr dirty="0"/>
              <a:t>-value with a Given Area between −</a:t>
            </a:r>
            <a:r>
              <a:rPr i="1" dirty="0"/>
              <a:t>z</a:t>
            </a:r>
            <a:r>
              <a:rPr dirty="0"/>
              <a:t> and </a:t>
            </a:r>
            <a:r>
              <a:rPr i="1" dirty="0"/>
              <a:t>z</a:t>
            </a:r>
            <a:r>
              <a:rPr dirty="0"/>
              <a:t> (cont.)</a:t>
            </a:r>
          </a:p>
        </p:txBody>
      </p:sp>
      <mc:AlternateContent xmlns:mc="http://schemas.openxmlformats.org/markup-compatibility/2006" xmlns:a14="http://schemas.microsoft.com/office/drawing/2010/main">
        <mc:Choice Requires="a14">
          <p:graphicFrame>
            <p:nvGraphicFramePr>
              <p:cNvPr id="3" name="Table Placeholder 2"/>
              <p:cNvGraphicFramePr>
                <a:graphicFrameLocks noGrp="1"/>
              </p:cNvGraphicFramePr>
              <p:nvPr>
                <p:ph type="tbl" sz="quarter" idx="10"/>
                <p:extLst>
                  <p:ext uri="{D42A27DB-BD31-4B8C-83A1-F6EECF244321}">
                    <p14:modId xmlns:p14="http://schemas.microsoft.com/office/powerpoint/2010/main" val="1451765858"/>
                  </p:ext>
                </p:extLst>
              </p:nvPr>
            </p:nvGraphicFramePr>
            <p:xfrm>
              <a:off x="457200" y="1105523"/>
              <a:ext cx="8229600" cy="2595880"/>
            </p:xfrm>
            <a:graphic>
              <a:graphicData uri="http://schemas.openxmlformats.org/drawingml/2006/table">
                <a:tbl>
                  <a:tblPr firstRow="1" bandRow="1">
                    <a:tableStyleId>{5C22544A-7EE6-4342-B048-85BDC9FD1C3A}</a:tableStyleId>
                  </a:tblPr>
                  <a:tblGrid>
                    <a:gridCol w="1371600">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gridCol w="1371600">
                      <a:extLst>
                        <a:ext uri="{9D8B030D-6E8A-4147-A177-3AD203B41FA5}">
                          <a16:colId xmlns:a16="http://schemas.microsoft.com/office/drawing/2014/main" val="20002"/>
                        </a:ext>
                      </a:extLst>
                    </a:gridCol>
                    <a:gridCol w="1371600">
                      <a:extLst>
                        <a:ext uri="{9D8B030D-6E8A-4147-A177-3AD203B41FA5}">
                          <a16:colId xmlns:a16="http://schemas.microsoft.com/office/drawing/2014/main" val="20003"/>
                        </a:ext>
                      </a:extLst>
                    </a:gridCol>
                    <a:gridCol w="1371600">
                      <a:extLst>
                        <a:ext uri="{9D8B030D-6E8A-4147-A177-3AD203B41FA5}">
                          <a16:colId xmlns:a16="http://schemas.microsoft.com/office/drawing/2014/main" val="20004"/>
                        </a:ext>
                      </a:extLst>
                    </a:gridCol>
                    <a:gridCol w="1371600">
                      <a:extLst>
                        <a:ext uri="{9D8B030D-6E8A-4147-A177-3AD203B41FA5}">
                          <a16:colId xmlns:a16="http://schemas.microsoft.com/office/drawing/2014/main" val="20005"/>
                        </a:ext>
                      </a:extLst>
                    </a:gridCol>
                  </a:tblGrid>
                  <a:tr h="370840">
                    <a:tc>
                      <a:txBody>
                        <a:bodyPr/>
                        <a:lstStyle/>
                        <a:p>
                          <a:pPr algn="ctr">
                            <a:defRPr sz="1400" b="1">
                              <a:solidFill>
                                <a:schemeClr val="tx1"/>
                              </a:solidFill>
                            </a:defRPr>
                          </a:pPr>
                          <a14:m>
                            <m:oMathPara xmlns:m="http://schemas.openxmlformats.org/officeDocument/2006/math">
                              <m:oMathParaPr>
                                <m:jc m:val="centerGroup"/>
                              </m:oMathParaPr>
                              <m:oMath xmlns:m="http://schemas.openxmlformats.org/officeDocument/2006/math">
                                <m:r>
                                  <a:rPr sz="1400">
                                    <a:latin typeface="Cambria Math"/>
                                  </a:rPr>
                                  <m:t>𝑧</m:t>
                                </m:r>
                              </m:oMath>
                            </m:oMathPara>
                          </a14:m>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E7E9EC"/>
                        </a:solidFill>
                      </a:tcPr>
                    </a:tc>
                    <a:tc>
                      <a:txBody>
                        <a:bodyPr/>
                        <a:lstStyle/>
                        <a:p>
                          <a:pPr algn="ctr">
                            <a:defRPr b="1">
                              <a:solidFill>
                                <a:schemeClr val="tx1"/>
                              </a:solidFill>
                            </a:defRPr>
                          </a:pPr>
                          <a:r>
                            <a:rPr sz="1400">
                              <a:latin typeface="Cambria Math"/>
                            </a:rPr>
                            <a:t>0.07</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rgbClr val="E7E9EC"/>
                        </a:solidFill>
                      </a:tcPr>
                    </a:tc>
                    <a:tc>
                      <a:txBody>
                        <a:bodyPr/>
                        <a:lstStyle/>
                        <a:p>
                          <a:pPr algn="ctr">
                            <a:defRPr b="1">
                              <a:solidFill>
                                <a:schemeClr val="tx1"/>
                              </a:solidFill>
                            </a:defRPr>
                          </a:pPr>
                          <a:r>
                            <a:rPr sz="1400">
                              <a:latin typeface="Cambria Math"/>
                            </a:rPr>
                            <a:t>0.06</a:t>
                          </a:r>
                        </a:p>
                      </a:txBody>
                      <a:tcPr>
                        <a:lnB w="12700" cap="flat" cmpd="sng" algn="ctr">
                          <a:solidFill>
                            <a:schemeClr val="tx1"/>
                          </a:solidFill>
                          <a:prstDash val="solid"/>
                          <a:round/>
                          <a:headEnd type="none" w="med" len="med"/>
                          <a:tailEnd type="none" w="med" len="med"/>
                        </a:lnB>
                        <a:solidFill>
                          <a:srgbClr val="E7E9EC"/>
                        </a:solidFill>
                      </a:tcPr>
                    </a:tc>
                    <a:tc>
                      <a:txBody>
                        <a:bodyPr/>
                        <a:lstStyle/>
                        <a:p>
                          <a:pPr algn="ctr">
                            <a:defRPr b="1">
                              <a:solidFill>
                                <a:schemeClr val="tx1"/>
                              </a:solidFill>
                            </a:defRPr>
                          </a:pPr>
                          <a:r>
                            <a:rPr sz="1400">
                              <a:latin typeface="Cambria Math"/>
                            </a:rPr>
                            <a:t>0.05</a:t>
                          </a:r>
                        </a:p>
                      </a:txBody>
                      <a:tcPr>
                        <a:lnB w="12700" cap="flat" cmpd="sng" algn="ctr">
                          <a:solidFill>
                            <a:schemeClr val="tx1"/>
                          </a:solidFill>
                          <a:prstDash val="solid"/>
                          <a:round/>
                          <a:headEnd type="none" w="med" len="med"/>
                          <a:tailEnd type="none" w="med" len="med"/>
                        </a:lnB>
                        <a:solidFill>
                          <a:srgbClr val="92D050"/>
                        </a:solidFill>
                      </a:tcPr>
                    </a:tc>
                    <a:tc>
                      <a:txBody>
                        <a:bodyPr/>
                        <a:lstStyle/>
                        <a:p>
                          <a:pPr algn="ctr">
                            <a:defRPr b="1">
                              <a:solidFill>
                                <a:schemeClr val="tx1"/>
                              </a:solidFill>
                            </a:defRPr>
                          </a:pPr>
                          <a:r>
                            <a:rPr sz="1400" dirty="0">
                              <a:latin typeface="Cambria Math"/>
                            </a:rPr>
                            <a:t>0.04</a:t>
                          </a:r>
                        </a:p>
                      </a:txBody>
                      <a:tcPr>
                        <a:lnB w="12700" cap="flat" cmpd="sng" algn="ctr">
                          <a:solidFill>
                            <a:schemeClr val="tx1"/>
                          </a:solidFill>
                          <a:prstDash val="solid"/>
                          <a:round/>
                          <a:headEnd type="none" w="med" len="med"/>
                          <a:tailEnd type="none" w="med" len="med"/>
                        </a:lnB>
                        <a:solidFill>
                          <a:srgbClr val="92D050"/>
                        </a:solidFill>
                      </a:tcPr>
                    </a:tc>
                    <a:tc>
                      <a:txBody>
                        <a:bodyPr/>
                        <a:lstStyle/>
                        <a:p>
                          <a:pPr algn="ctr">
                            <a:defRPr b="1">
                              <a:solidFill>
                                <a:schemeClr val="tx1"/>
                              </a:solidFill>
                            </a:defRPr>
                          </a:pPr>
                          <a:r>
                            <a:rPr sz="1400">
                              <a:latin typeface="Cambria Math"/>
                            </a:rPr>
                            <a:t>0.03</a:t>
                          </a:r>
                        </a:p>
                      </a:txBody>
                      <a:tcPr>
                        <a:lnB w="12700" cap="flat" cmpd="sng" algn="ctr">
                          <a:solidFill>
                            <a:schemeClr val="tx1"/>
                          </a:solidFill>
                          <a:prstDash val="solid"/>
                          <a:round/>
                          <a:headEnd type="none" w="med" len="med"/>
                          <a:tailEnd type="none" w="med" len="med"/>
                        </a:lnB>
                        <a:solidFill>
                          <a:srgbClr val="E7E9EC"/>
                        </a:solidFill>
                      </a:tcPr>
                    </a:tc>
                    <a:extLst>
                      <a:ext uri="{0D108BD9-81ED-4DB2-BD59-A6C34878D82A}">
                        <a16:rowId xmlns:a16="http://schemas.microsoft.com/office/drawing/2014/main" val="10000"/>
                      </a:ext>
                    </a:extLst>
                  </a:tr>
                  <a:tr h="370840">
                    <a:tc>
                      <a:txBody>
                        <a:bodyPr/>
                        <a:lstStyle/>
                        <a:p>
                          <a:pPr algn="ctr">
                            <a:defRPr sz="1400" b="1">
                              <a:solidFill>
                                <a:schemeClr val="tx1"/>
                              </a:solidFill>
                            </a:defRPr>
                          </a:pPr>
                          <a14:m>
                            <m:oMathPara xmlns:m="http://schemas.openxmlformats.org/officeDocument/2006/math">
                              <m:oMathParaPr>
                                <m:jc m:val="centerGroup"/>
                              </m:oMathParaPr>
                              <m:oMath xmlns:m="http://schemas.openxmlformats.org/officeDocument/2006/math">
                                <m:r>
                                  <a:rPr sz="1400">
                                    <a:latin typeface="Cambria Math"/>
                                  </a:rPr>
                                  <m:t>−2.0</m:t>
                                </m:r>
                              </m:oMath>
                            </m:oMathPara>
                          </a14:m>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defRPr>
                              <a:solidFill>
                                <a:schemeClr val="tx1"/>
                              </a:solidFill>
                            </a:defRPr>
                          </a:pPr>
                          <a:r>
                            <a:rPr sz="1400">
                              <a:latin typeface="Cambria Math"/>
                            </a:rPr>
                            <a:t>0.0192</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defRPr>
                              <a:solidFill>
                                <a:schemeClr val="tx1"/>
                              </a:solidFill>
                            </a:defRPr>
                          </a:pPr>
                          <a:r>
                            <a:rPr sz="1400">
                              <a:latin typeface="Cambria Math"/>
                            </a:rPr>
                            <a:t>0.0197</a:t>
                          </a:r>
                        </a:p>
                      </a:txBody>
                      <a:tcPr>
                        <a:lnT w="12700" cap="flat" cmpd="sng" algn="ctr">
                          <a:solidFill>
                            <a:schemeClr val="tx1"/>
                          </a:solidFill>
                          <a:prstDash val="solid"/>
                          <a:round/>
                          <a:headEnd type="none" w="med" len="med"/>
                          <a:tailEnd type="none" w="med" len="med"/>
                        </a:lnT>
                      </a:tcPr>
                    </a:tc>
                    <a:tc>
                      <a:txBody>
                        <a:bodyPr/>
                        <a:lstStyle/>
                        <a:p>
                          <a:pPr algn="ctr">
                            <a:defRPr>
                              <a:solidFill>
                                <a:schemeClr val="tx1"/>
                              </a:solidFill>
                            </a:defRPr>
                          </a:pPr>
                          <a:r>
                            <a:rPr sz="1400">
                              <a:latin typeface="Cambria Math"/>
                            </a:rPr>
                            <a:t>0.0202</a:t>
                          </a:r>
                        </a:p>
                      </a:txBody>
                      <a:tcPr>
                        <a:lnT w="12700" cap="flat" cmpd="sng" algn="ctr">
                          <a:solidFill>
                            <a:schemeClr val="tx1"/>
                          </a:solidFill>
                          <a:prstDash val="solid"/>
                          <a:round/>
                          <a:headEnd type="none" w="med" len="med"/>
                          <a:tailEnd type="none" w="med" len="med"/>
                        </a:lnT>
                        <a:solidFill>
                          <a:srgbClr val="92D050"/>
                        </a:solidFill>
                      </a:tcPr>
                    </a:tc>
                    <a:tc>
                      <a:txBody>
                        <a:bodyPr/>
                        <a:lstStyle/>
                        <a:p>
                          <a:pPr algn="ctr">
                            <a:defRPr>
                              <a:solidFill>
                                <a:schemeClr val="tx1"/>
                              </a:solidFill>
                            </a:defRPr>
                          </a:pPr>
                          <a:r>
                            <a:rPr sz="1400" dirty="0">
                              <a:latin typeface="Cambria Math"/>
                            </a:rPr>
                            <a:t>0.0207</a:t>
                          </a:r>
                        </a:p>
                      </a:txBody>
                      <a:tcPr>
                        <a:lnT w="12700" cap="flat" cmpd="sng" algn="ctr">
                          <a:solidFill>
                            <a:schemeClr val="tx1"/>
                          </a:solidFill>
                          <a:prstDash val="solid"/>
                          <a:round/>
                          <a:headEnd type="none" w="med" len="med"/>
                          <a:tailEnd type="none" w="med" len="med"/>
                        </a:lnT>
                        <a:solidFill>
                          <a:srgbClr val="92D050"/>
                        </a:solidFill>
                      </a:tcPr>
                    </a:tc>
                    <a:tc>
                      <a:txBody>
                        <a:bodyPr/>
                        <a:lstStyle/>
                        <a:p>
                          <a:pPr algn="ctr">
                            <a:defRPr>
                              <a:solidFill>
                                <a:schemeClr val="tx1"/>
                              </a:solidFill>
                            </a:defRPr>
                          </a:pPr>
                          <a:r>
                            <a:rPr sz="1400">
                              <a:latin typeface="Cambria Math"/>
                            </a:rPr>
                            <a:t>0.0212</a:t>
                          </a: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1"/>
                      </a:ext>
                    </a:extLst>
                  </a:tr>
                  <a:tr h="370840">
                    <a:tc>
                      <a:txBody>
                        <a:bodyPr/>
                        <a:lstStyle/>
                        <a:p>
                          <a:pPr algn="ctr">
                            <a:defRPr sz="1400" b="1">
                              <a:solidFill>
                                <a:schemeClr val="tx1"/>
                              </a:solidFill>
                            </a:defRPr>
                          </a:pPr>
                          <a14:m>
                            <m:oMathPara xmlns:m="http://schemas.openxmlformats.org/officeDocument/2006/math">
                              <m:oMathParaPr>
                                <m:jc m:val="centerGroup"/>
                              </m:oMathParaPr>
                              <m:oMath xmlns:m="http://schemas.openxmlformats.org/officeDocument/2006/math">
                                <m:r>
                                  <a:rPr sz="1400">
                                    <a:latin typeface="Cambria Math"/>
                                  </a:rPr>
                                  <m:t>−1.9</m:t>
                                </m:r>
                              </m:oMath>
                            </m:oMathPara>
                          </a14:m>
                          <a:endParaRPr/>
                        </a:p>
                      </a:txBody>
                      <a:tcPr>
                        <a:lnR w="12700" cap="flat" cmpd="sng" algn="ctr">
                          <a:solidFill>
                            <a:schemeClr val="tx1"/>
                          </a:solidFill>
                          <a:prstDash val="solid"/>
                          <a:round/>
                          <a:headEnd type="none" w="med" len="med"/>
                          <a:tailEnd type="none" w="med" len="med"/>
                        </a:lnR>
                      </a:tcPr>
                    </a:tc>
                    <a:tc>
                      <a:txBody>
                        <a:bodyPr/>
                        <a:lstStyle/>
                        <a:p>
                          <a:pPr algn="ctr">
                            <a:defRPr>
                              <a:solidFill>
                                <a:schemeClr val="tx1"/>
                              </a:solidFill>
                            </a:defRPr>
                          </a:pPr>
                          <a:r>
                            <a:rPr sz="1400">
                              <a:latin typeface="Cambria Math"/>
                            </a:rPr>
                            <a:t>0.0244</a:t>
                          </a:r>
                        </a:p>
                      </a:txBody>
                      <a:tcPr>
                        <a:lnL w="12700" cap="flat" cmpd="sng" algn="ctr">
                          <a:solidFill>
                            <a:schemeClr val="tx1"/>
                          </a:solidFill>
                          <a:prstDash val="solid"/>
                          <a:round/>
                          <a:headEnd type="none" w="med" len="med"/>
                          <a:tailEnd type="none" w="med" len="med"/>
                        </a:lnL>
                      </a:tcPr>
                    </a:tc>
                    <a:tc>
                      <a:txBody>
                        <a:bodyPr/>
                        <a:lstStyle/>
                        <a:p>
                          <a:pPr algn="ctr">
                            <a:defRPr>
                              <a:solidFill>
                                <a:schemeClr val="tx1"/>
                              </a:solidFill>
                            </a:defRPr>
                          </a:pPr>
                          <a:r>
                            <a:rPr sz="1400">
                              <a:latin typeface="Cambria Math"/>
                            </a:rPr>
                            <a:t>0.0250</a:t>
                          </a:r>
                        </a:p>
                      </a:txBody>
                      <a:tcPr/>
                    </a:tc>
                    <a:tc>
                      <a:txBody>
                        <a:bodyPr/>
                        <a:lstStyle/>
                        <a:p>
                          <a:pPr algn="ctr">
                            <a:defRPr>
                              <a:solidFill>
                                <a:schemeClr val="tx1"/>
                              </a:solidFill>
                            </a:defRPr>
                          </a:pPr>
                          <a:r>
                            <a:rPr sz="1400">
                              <a:latin typeface="Cambria Math"/>
                            </a:rPr>
                            <a:t>0.0256</a:t>
                          </a:r>
                        </a:p>
                      </a:txBody>
                      <a:tcPr>
                        <a:solidFill>
                          <a:srgbClr val="92D050"/>
                        </a:solidFill>
                      </a:tcPr>
                    </a:tc>
                    <a:tc>
                      <a:txBody>
                        <a:bodyPr/>
                        <a:lstStyle/>
                        <a:p>
                          <a:pPr algn="ctr">
                            <a:defRPr>
                              <a:solidFill>
                                <a:schemeClr val="tx1"/>
                              </a:solidFill>
                            </a:defRPr>
                          </a:pPr>
                          <a:r>
                            <a:rPr sz="1400" dirty="0">
                              <a:latin typeface="Cambria Math"/>
                            </a:rPr>
                            <a:t>0.0262</a:t>
                          </a:r>
                        </a:p>
                      </a:txBody>
                      <a:tcPr>
                        <a:solidFill>
                          <a:srgbClr val="92D050"/>
                        </a:solidFill>
                      </a:tcPr>
                    </a:tc>
                    <a:tc>
                      <a:txBody>
                        <a:bodyPr/>
                        <a:lstStyle/>
                        <a:p>
                          <a:pPr algn="ctr">
                            <a:defRPr>
                              <a:solidFill>
                                <a:schemeClr val="tx1"/>
                              </a:solidFill>
                            </a:defRPr>
                          </a:pPr>
                          <a:r>
                            <a:rPr sz="1400">
                              <a:latin typeface="Cambria Math"/>
                            </a:rPr>
                            <a:t>0.0268</a:t>
                          </a:r>
                        </a:p>
                      </a:txBody>
                      <a:tcPr/>
                    </a:tc>
                    <a:extLst>
                      <a:ext uri="{0D108BD9-81ED-4DB2-BD59-A6C34878D82A}">
                        <a16:rowId xmlns:a16="http://schemas.microsoft.com/office/drawing/2014/main" val="10002"/>
                      </a:ext>
                    </a:extLst>
                  </a:tr>
                  <a:tr h="370840">
                    <a:tc>
                      <a:txBody>
                        <a:bodyPr/>
                        <a:lstStyle/>
                        <a:p>
                          <a:pPr algn="ctr">
                            <a:defRPr sz="1400" b="1">
                              <a:solidFill>
                                <a:schemeClr val="tx1"/>
                              </a:solidFill>
                            </a:defRPr>
                          </a:pPr>
                          <a14:m>
                            <m:oMathPara xmlns:m="http://schemas.openxmlformats.org/officeDocument/2006/math">
                              <m:oMathParaPr>
                                <m:jc m:val="centerGroup"/>
                              </m:oMathParaPr>
                              <m:oMath xmlns:m="http://schemas.openxmlformats.org/officeDocument/2006/math">
                                <m:r>
                                  <a:rPr sz="1400">
                                    <a:latin typeface="Cambria Math"/>
                                  </a:rPr>
                                  <m:t>−1.8</m:t>
                                </m:r>
                              </m:oMath>
                            </m:oMathPara>
                          </a14:m>
                          <a:endParaRPr/>
                        </a:p>
                      </a:txBody>
                      <a:tcPr>
                        <a:lnR w="12700" cap="flat" cmpd="sng" algn="ctr">
                          <a:solidFill>
                            <a:schemeClr val="tx1"/>
                          </a:solidFill>
                          <a:prstDash val="solid"/>
                          <a:round/>
                          <a:headEnd type="none" w="med" len="med"/>
                          <a:tailEnd type="none" w="med" len="med"/>
                        </a:lnR>
                      </a:tcPr>
                    </a:tc>
                    <a:tc>
                      <a:txBody>
                        <a:bodyPr/>
                        <a:lstStyle/>
                        <a:p>
                          <a:pPr algn="ctr">
                            <a:defRPr>
                              <a:solidFill>
                                <a:schemeClr val="tx1"/>
                              </a:solidFill>
                            </a:defRPr>
                          </a:pPr>
                          <a:r>
                            <a:rPr sz="1400">
                              <a:latin typeface="Cambria Math"/>
                            </a:rPr>
                            <a:t>0.0307</a:t>
                          </a:r>
                        </a:p>
                      </a:txBody>
                      <a:tcPr>
                        <a:lnL w="12700" cap="flat" cmpd="sng" algn="ctr">
                          <a:solidFill>
                            <a:schemeClr val="tx1"/>
                          </a:solidFill>
                          <a:prstDash val="solid"/>
                          <a:round/>
                          <a:headEnd type="none" w="med" len="med"/>
                          <a:tailEnd type="none" w="med" len="med"/>
                        </a:lnL>
                      </a:tcPr>
                    </a:tc>
                    <a:tc>
                      <a:txBody>
                        <a:bodyPr/>
                        <a:lstStyle/>
                        <a:p>
                          <a:pPr algn="ctr">
                            <a:defRPr>
                              <a:solidFill>
                                <a:schemeClr val="tx1"/>
                              </a:solidFill>
                            </a:defRPr>
                          </a:pPr>
                          <a:r>
                            <a:rPr sz="1400">
                              <a:latin typeface="Cambria Math"/>
                            </a:rPr>
                            <a:t>0.0314</a:t>
                          </a:r>
                        </a:p>
                      </a:txBody>
                      <a:tcPr/>
                    </a:tc>
                    <a:tc>
                      <a:txBody>
                        <a:bodyPr/>
                        <a:lstStyle/>
                        <a:p>
                          <a:pPr algn="ctr">
                            <a:defRPr>
                              <a:solidFill>
                                <a:schemeClr val="tx1"/>
                              </a:solidFill>
                            </a:defRPr>
                          </a:pPr>
                          <a:r>
                            <a:rPr sz="1400">
                              <a:latin typeface="Cambria Math"/>
                            </a:rPr>
                            <a:t>0.0322</a:t>
                          </a:r>
                        </a:p>
                      </a:txBody>
                      <a:tcPr>
                        <a:solidFill>
                          <a:srgbClr val="92D050"/>
                        </a:solidFill>
                      </a:tcPr>
                    </a:tc>
                    <a:tc>
                      <a:txBody>
                        <a:bodyPr/>
                        <a:lstStyle/>
                        <a:p>
                          <a:pPr algn="ctr">
                            <a:defRPr>
                              <a:solidFill>
                                <a:schemeClr val="tx1"/>
                              </a:solidFill>
                            </a:defRPr>
                          </a:pPr>
                          <a:r>
                            <a:rPr sz="1400" dirty="0">
                              <a:latin typeface="Cambria Math"/>
                            </a:rPr>
                            <a:t>0.0329</a:t>
                          </a:r>
                        </a:p>
                      </a:txBody>
                      <a:tcPr>
                        <a:solidFill>
                          <a:srgbClr val="92D050"/>
                        </a:solidFill>
                      </a:tcPr>
                    </a:tc>
                    <a:tc>
                      <a:txBody>
                        <a:bodyPr/>
                        <a:lstStyle/>
                        <a:p>
                          <a:pPr algn="ctr">
                            <a:defRPr>
                              <a:solidFill>
                                <a:schemeClr val="tx1"/>
                              </a:solidFill>
                            </a:defRPr>
                          </a:pPr>
                          <a:r>
                            <a:rPr sz="1400">
                              <a:latin typeface="Cambria Math"/>
                            </a:rPr>
                            <a:t>0.0336</a:t>
                          </a:r>
                        </a:p>
                      </a:txBody>
                      <a:tcPr/>
                    </a:tc>
                    <a:extLst>
                      <a:ext uri="{0D108BD9-81ED-4DB2-BD59-A6C34878D82A}">
                        <a16:rowId xmlns:a16="http://schemas.microsoft.com/office/drawing/2014/main" val="10003"/>
                      </a:ext>
                    </a:extLst>
                  </a:tr>
                  <a:tr h="370840">
                    <a:tc>
                      <a:txBody>
                        <a:bodyPr/>
                        <a:lstStyle/>
                        <a:p>
                          <a:pPr algn="ctr">
                            <a:defRPr sz="1400" b="1">
                              <a:solidFill>
                                <a:schemeClr val="tx1"/>
                              </a:solidFill>
                            </a:defRPr>
                          </a:pPr>
                          <a14:m>
                            <m:oMathPara xmlns:m="http://schemas.openxmlformats.org/officeDocument/2006/math">
                              <m:oMathParaPr>
                                <m:jc m:val="centerGroup"/>
                              </m:oMathParaPr>
                              <m:oMath xmlns:m="http://schemas.openxmlformats.org/officeDocument/2006/math">
                                <m:r>
                                  <a:rPr sz="1400">
                                    <a:latin typeface="Cambria Math"/>
                                  </a:rPr>
                                  <m:t>−1.7</m:t>
                                </m:r>
                              </m:oMath>
                            </m:oMathPara>
                          </a14:m>
                          <a:endParaRPr/>
                        </a:p>
                      </a:txBody>
                      <a:tcPr>
                        <a:lnR w="12700" cap="flat" cmpd="sng" algn="ctr">
                          <a:solidFill>
                            <a:schemeClr val="tx1"/>
                          </a:solidFill>
                          <a:prstDash val="solid"/>
                          <a:round/>
                          <a:headEnd type="none" w="med" len="med"/>
                          <a:tailEnd type="none" w="med" len="med"/>
                        </a:lnR>
                      </a:tcPr>
                    </a:tc>
                    <a:tc>
                      <a:txBody>
                        <a:bodyPr/>
                        <a:lstStyle/>
                        <a:p>
                          <a:pPr algn="ctr">
                            <a:defRPr>
                              <a:solidFill>
                                <a:schemeClr val="tx1"/>
                              </a:solidFill>
                            </a:defRPr>
                          </a:pPr>
                          <a:r>
                            <a:rPr sz="1400">
                              <a:latin typeface="Cambria Math"/>
                            </a:rPr>
                            <a:t>0.0384</a:t>
                          </a:r>
                        </a:p>
                      </a:txBody>
                      <a:tcPr>
                        <a:lnL w="12700" cap="flat" cmpd="sng" algn="ctr">
                          <a:solidFill>
                            <a:schemeClr val="tx1"/>
                          </a:solidFill>
                          <a:prstDash val="solid"/>
                          <a:round/>
                          <a:headEnd type="none" w="med" len="med"/>
                          <a:tailEnd type="none" w="med" len="med"/>
                        </a:lnL>
                      </a:tcPr>
                    </a:tc>
                    <a:tc>
                      <a:txBody>
                        <a:bodyPr/>
                        <a:lstStyle/>
                        <a:p>
                          <a:pPr algn="ctr">
                            <a:defRPr>
                              <a:solidFill>
                                <a:schemeClr val="tx1"/>
                              </a:solidFill>
                            </a:defRPr>
                          </a:pPr>
                          <a:r>
                            <a:rPr sz="1400">
                              <a:latin typeface="Cambria Math"/>
                            </a:rPr>
                            <a:t>0.0392</a:t>
                          </a:r>
                        </a:p>
                      </a:txBody>
                      <a:tcPr/>
                    </a:tc>
                    <a:tc>
                      <a:txBody>
                        <a:bodyPr/>
                        <a:lstStyle/>
                        <a:p>
                          <a:pPr algn="ctr">
                            <a:defRPr>
                              <a:solidFill>
                                <a:schemeClr val="tx1"/>
                              </a:solidFill>
                            </a:defRPr>
                          </a:pPr>
                          <a:r>
                            <a:rPr sz="1400">
                              <a:latin typeface="Cambria Math"/>
                            </a:rPr>
                            <a:t>0.0401</a:t>
                          </a:r>
                        </a:p>
                      </a:txBody>
                      <a:tcPr>
                        <a:solidFill>
                          <a:srgbClr val="92D050"/>
                        </a:solidFill>
                      </a:tcPr>
                    </a:tc>
                    <a:tc>
                      <a:txBody>
                        <a:bodyPr/>
                        <a:lstStyle/>
                        <a:p>
                          <a:pPr algn="ctr">
                            <a:defRPr>
                              <a:solidFill>
                                <a:schemeClr val="tx1"/>
                              </a:solidFill>
                            </a:defRPr>
                          </a:pPr>
                          <a:r>
                            <a:rPr sz="1400" dirty="0">
                              <a:latin typeface="Cambria Math"/>
                            </a:rPr>
                            <a:t>0.0409</a:t>
                          </a:r>
                        </a:p>
                      </a:txBody>
                      <a:tcPr>
                        <a:solidFill>
                          <a:srgbClr val="92D050"/>
                        </a:solidFill>
                      </a:tcPr>
                    </a:tc>
                    <a:tc>
                      <a:txBody>
                        <a:bodyPr/>
                        <a:lstStyle/>
                        <a:p>
                          <a:pPr algn="ctr">
                            <a:defRPr>
                              <a:solidFill>
                                <a:schemeClr val="tx1"/>
                              </a:solidFill>
                            </a:defRPr>
                          </a:pPr>
                          <a:r>
                            <a:rPr sz="1400">
                              <a:latin typeface="Cambria Math"/>
                            </a:rPr>
                            <a:t>0.0418</a:t>
                          </a:r>
                        </a:p>
                      </a:txBody>
                      <a:tcPr/>
                    </a:tc>
                    <a:extLst>
                      <a:ext uri="{0D108BD9-81ED-4DB2-BD59-A6C34878D82A}">
                        <a16:rowId xmlns:a16="http://schemas.microsoft.com/office/drawing/2014/main" val="10004"/>
                      </a:ext>
                    </a:extLst>
                  </a:tr>
                  <a:tr h="370840">
                    <a:tc>
                      <a:txBody>
                        <a:bodyPr/>
                        <a:lstStyle/>
                        <a:p>
                          <a:pPr algn="ctr">
                            <a:defRPr sz="1400" b="1">
                              <a:solidFill>
                                <a:schemeClr val="tx1"/>
                              </a:solidFill>
                            </a:defRPr>
                          </a:pPr>
                          <a14:m>
                            <m:oMathPara xmlns:m="http://schemas.openxmlformats.org/officeDocument/2006/math">
                              <m:oMathParaPr>
                                <m:jc m:val="centerGroup"/>
                              </m:oMathParaPr>
                              <m:oMath xmlns:m="http://schemas.openxmlformats.org/officeDocument/2006/math">
                                <m:r>
                                  <a:rPr sz="1400">
                                    <a:latin typeface="Cambria Math"/>
                                  </a:rPr>
                                  <m:t>−1.6</m:t>
                                </m:r>
                              </m:oMath>
                            </m:oMathPara>
                          </a14:m>
                          <a:endParaRPr/>
                        </a:p>
                      </a:txBody>
                      <a:tcPr>
                        <a:lnR w="12700" cap="flat" cmpd="sng" algn="ctr">
                          <a:solidFill>
                            <a:schemeClr val="tx1"/>
                          </a:solidFill>
                          <a:prstDash val="solid"/>
                          <a:round/>
                          <a:headEnd type="none" w="med" len="med"/>
                          <a:tailEnd type="none" w="med" len="med"/>
                        </a:lnR>
                        <a:solidFill>
                          <a:srgbClr val="92D050"/>
                        </a:solidFill>
                      </a:tcPr>
                    </a:tc>
                    <a:tc>
                      <a:txBody>
                        <a:bodyPr/>
                        <a:lstStyle/>
                        <a:p>
                          <a:pPr algn="ctr">
                            <a:defRPr>
                              <a:solidFill>
                                <a:schemeClr val="tx1"/>
                              </a:solidFill>
                            </a:defRPr>
                          </a:pPr>
                          <a:r>
                            <a:rPr sz="1400">
                              <a:latin typeface="Cambria Math"/>
                            </a:rPr>
                            <a:t>0.0475</a:t>
                          </a:r>
                        </a:p>
                      </a:txBody>
                      <a:tcPr>
                        <a:lnL w="12700" cap="flat" cmpd="sng" algn="ctr">
                          <a:solidFill>
                            <a:schemeClr val="tx1"/>
                          </a:solidFill>
                          <a:prstDash val="solid"/>
                          <a:round/>
                          <a:headEnd type="none" w="med" len="med"/>
                          <a:tailEnd type="none" w="med" len="med"/>
                        </a:lnL>
                        <a:solidFill>
                          <a:srgbClr val="92D050"/>
                        </a:solidFill>
                      </a:tcPr>
                    </a:tc>
                    <a:tc>
                      <a:txBody>
                        <a:bodyPr/>
                        <a:lstStyle/>
                        <a:p>
                          <a:pPr algn="ctr">
                            <a:defRPr>
                              <a:solidFill>
                                <a:schemeClr val="tx1"/>
                              </a:solidFill>
                            </a:defRPr>
                          </a:pPr>
                          <a:r>
                            <a:rPr sz="1400">
                              <a:latin typeface="Cambria Math"/>
                            </a:rPr>
                            <a:t>0.0485</a:t>
                          </a:r>
                        </a:p>
                      </a:txBody>
                      <a:tcPr>
                        <a:solidFill>
                          <a:srgbClr val="92D050"/>
                        </a:solidFill>
                      </a:tcPr>
                    </a:tc>
                    <a:tc>
                      <a:txBody>
                        <a:bodyPr/>
                        <a:lstStyle/>
                        <a:p>
                          <a:pPr algn="ctr">
                            <a:defRPr sz="1400">
                              <a:solidFill>
                                <a:schemeClr val="tx1"/>
                              </a:solidFill>
                            </a:defRPr>
                          </a:pPr>
                          <a:r>
                            <a:rPr sz="1400">
                              <a:highlight>
                                <a:srgbClr val="FFFF00"/>
                              </a:highlight>
                              <a:latin typeface="Cambria Math"/>
                            </a:rPr>
                            <a:t>0.0495</a:t>
                          </a:r>
                        </a:p>
                      </a:txBody>
                      <a:tcPr>
                        <a:solidFill>
                          <a:srgbClr val="FFFF00"/>
                        </a:solidFill>
                      </a:tcPr>
                    </a:tc>
                    <a:tc>
                      <a:txBody>
                        <a:bodyPr/>
                        <a:lstStyle/>
                        <a:p>
                          <a:pPr algn="ctr">
                            <a:defRPr sz="1400">
                              <a:solidFill>
                                <a:schemeClr val="tx1"/>
                              </a:solidFill>
                            </a:defRPr>
                          </a:pPr>
                          <a:r>
                            <a:rPr sz="1400" dirty="0">
                              <a:highlight>
                                <a:srgbClr val="FFFF00"/>
                              </a:highlight>
                              <a:latin typeface="Cambria Math"/>
                            </a:rPr>
                            <a:t>0.0505</a:t>
                          </a:r>
                        </a:p>
                      </a:txBody>
                      <a:tcPr>
                        <a:solidFill>
                          <a:srgbClr val="FFFF00"/>
                        </a:solidFill>
                      </a:tcPr>
                    </a:tc>
                    <a:tc>
                      <a:txBody>
                        <a:bodyPr/>
                        <a:lstStyle/>
                        <a:p>
                          <a:pPr algn="ctr">
                            <a:defRPr>
                              <a:solidFill>
                                <a:schemeClr val="tx1"/>
                              </a:solidFill>
                            </a:defRPr>
                          </a:pPr>
                          <a:r>
                            <a:rPr sz="1400">
                              <a:latin typeface="Cambria Math"/>
                            </a:rPr>
                            <a:t>0.0516</a:t>
                          </a:r>
                        </a:p>
                      </a:txBody>
                      <a:tcPr>
                        <a:solidFill>
                          <a:srgbClr val="92D050"/>
                        </a:solidFill>
                      </a:tcPr>
                    </a:tc>
                    <a:extLst>
                      <a:ext uri="{0D108BD9-81ED-4DB2-BD59-A6C34878D82A}">
                        <a16:rowId xmlns:a16="http://schemas.microsoft.com/office/drawing/2014/main" val="10005"/>
                      </a:ext>
                    </a:extLst>
                  </a:tr>
                  <a:tr h="370840">
                    <a:tc>
                      <a:txBody>
                        <a:bodyPr/>
                        <a:lstStyle/>
                        <a:p>
                          <a:pPr algn="ctr">
                            <a:defRPr sz="1400" b="1">
                              <a:solidFill>
                                <a:schemeClr val="tx1"/>
                              </a:solidFill>
                            </a:defRPr>
                          </a:pPr>
                          <a14:m>
                            <m:oMathPara xmlns:m="http://schemas.openxmlformats.org/officeDocument/2006/math">
                              <m:oMathParaPr>
                                <m:jc m:val="centerGroup"/>
                              </m:oMathParaPr>
                              <m:oMath xmlns:m="http://schemas.openxmlformats.org/officeDocument/2006/math">
                                <m:r>
                                  <a:rPr sz="1400">
                                    <a:latin typeface="Cambria Math"/>
                                  </a:rPr>
                                  <m:t>−1.5</m:t>
                                </m:r>
                              </m:oMath>
                            </m:oMathPara>
                          </a14:m>
                          <a:endParaRPr/>
                        </a:p>
                      </a:txBody>
                      <a:tcPr>
                        <a:lnR w="12700" cap="flat" cmpd="sng" algn="ctr">
                          <a:solidFill>
                            <a:schemeClr val="tx1"/>
                          </a:solidFill>
                          <a:prstDash val="solid"/>
                          <a:round/>
                          <a:headEnd type="none" w="med" len="med"/>
                          <a:tailEnd type="none" w="med" len="med"/>
                        </a:lnR>
                      </a:tcPr>
                    </a:tc>
                    <a:tc>
                      <a:txBody>
                        <a:bodyPr/>
                        <a:lstStyle/>
                        <a:p>
                          <a:pPr algn="ctr">
                            <a:defRPr>
                              <a:solidFill>
                                <a:schemeClr val="tx1"/>
                              </a:solidFill>
                            </a:defRPr>
                          </a:pPr>
                          <a:r>
                            <a:rPr sz="1400">
                              <a:latin typeface="Cambria Math"/>
                            </a:rPr>
                            <a:t>0.0582</a:t>
                          </a:r>
                        </a:p>
                      </a:txBody>
                      <a:tcPr>
                        <a:lnL w="12700" cap="flat" cmpd="sng" algn="ctr">
                          <a:solidFill>
                            <a:schemeClr val="tx1"/>
                          </a:solidFill>
                          <a:prstDash val="solid"/>
                          <a:round/>
                          <a:headEnd type="none" w="med" len="med"/>
                          <a:tailEnd type="none" w="med" len="med"/>
                        </a:lnL>
                      </a:tcPr>
                    </a:tc>
                    <a:tc>
                      <a:txBody>
                        <a:bodyPr/>
                        <a:lstStyle/>
                        <a:p>
                          <a:pPr algn="ctr">
                            <a:defRPr>
                              <a:solidFill>
                                <a:schemeClr val="tx1"/>
                              </a:solidFill>
                            </a:defRPr>
                          </a:pPr>
                          <a:r>
                            <a:rPr sz="1400">
                              <a:latin typeface="Cambria Math"/>
                            </a:rPr>
                            <a:t>0.0594</a:t>
                          </a:r>
                        </a:p>
                      </a:txBody>
                      <a:tcPr/>
                    </a:tc>
                    <a:tc>
                      <a:txBody>
                        <a:bodyPr/>
                        <a:lstStyle/>
                        <a:p>
                          <a:pPr algn="ctr">
                            <a:defRPr>
                              <a:solidFill>
                                <a:schemeClr val="tx1"/>
                              </a:solidFill>
                            </a:defRPr>
                          </a:pPr>
                          <a:r>
                            <a:rPr sz="1400">
                              <a:latin typeface="Cambria Math"/>
                            </a:rPr>
                            <a:t>0.0606</a:t>
                          </a:r>
                        </a:p>
                      </a:txBody>
                      <a:tcPr>
                        <a:solidFill>
                          <a:srgbClr val="92D050"/>
                        </a:solidFill>
                      </a:tcPr>
                    </a:tc>
                    <a:tc>
                      <a:txBody>
                        <a:bodyPr/>
                        <a:lstStyle/>
                        <a:p>
                          <a:pPr algn="ctr">
                            <a:defRPr>
                              <a:solidFill>
                                <a:schemeClr val="tx1"/>
                              </a:solidFill>
                            </a:defRPr>
                          </a:pPr>
                          <a:r>
                            <a:rPr sz="1400" dirty="0">
                              <a:latin typeface="Cambria Math"/>
                            </a:rPr>
                            <a:t>0.0618</a:t>
                          </a:r>
                        </a:p>
                      </a:txBody>
                      <a:tcPr>
                        <a:solidFill>
                          <a:srgbClr val="92D050"/>
                        </a:solidFill>
                      </a:tcPr>
                    </a:tc>
                    <a:tc>
                      <a:txBody>
                        <a:bodyPr/>
                        <a:lstStyle/>
                        <a:p>
                          <a:pPr algn="ctr">
                            <a:defRPr>
                              <a:solidFill>
                                <a:schemeClr val="tx1"/>
                              </a:solidFill>
                            </a:defRPr>
                          </a:pPr>
                          <a:r>
                            <a:rPr sz="1400" dirty="0">
                              <a:latin typeface="Cambria Math"/>
                            </a:rPr>
                            <a:t>0.0630</a:t>
                          </a:r>
                        </a:p>
                      </a:txBody>
                      <a:tcPr/>
                    </a:tc>
                    <a:extLst>
                      <a:ext uri="{0D108BD9-81ED-4DB2-BD59-A6C34878D82A}">
                        <a16:rowId xmlns:a16="http://schemas.microsoft.com/office/drawing/2014/main" val="10006"/>
                      </a:ext>
                    </a:extLst>
                  </a:tr>
                </a:tbl>
              </a:graphicData>
            </a:graphic>
          </p:graphicFrame>
        </mc:Choice>
        <mc:Fallback xmlns="">
          <p:graphicFrame>
            <p:nvGraphicFramePr>
              <p:cNvPr id="3" name="Table Placeholder 2"/>
              <p:cNvGraphicFramePr>
                <a:graphicFrameLocks noGrp="1"/>
              </p:cNvGraphicFramePr>
              <p:nvPr>
                <p:ph type="tbl" sz="quarter" idx="10"/>
                <p:extLst>
                  <p:ext uri="{D42A27DB-BD31-4B8C-83A1-F6EECF244321}">
                    <p14:modId xmlns:p14="http://schemas.microsoft.com/office/powerpoint/2010/main" val="1451765858"/>
                  </p:ext>
                </p:extLst>
              </p:nvPr>
            </p:nvGraphicFramePr>
            <p:xfrm>
              <a:off x="457200" y="1105523"/>
              <a:ext cx="8229600" cy="2595880"/>
            </p:xfrm>
            <a:graphic>
              <a:graphicData uri="http://schemas.openxmlformats.org/drawingml/2006/table">
                <a:tbl>
                  <a:tblPr firstRow="1" bandRow="1">
                    <a:tableStyleId>{5C22544A-7EE6-4342-B048-85BDC9FD1C3A}</a:tableStyleId>
                  </a:tblPr>
                  <a:tblGrid>
                    <a:gridCol w="1371600">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gridCol w="1371600">
                      <a:extLst>
                        <a:ext uri="{9D8B030D-6E8A-4147-A177-3AD203B41FA5}">
                          <a16:colId xmlns:a16="http://schemas.microsoft.com/office/drawing/2014/main" val="20002"/>
                        </a:ext>
                      </a:extLst>
                    </a:gridCol>
                    <a:gridCol w="1371600">
                      <a:extLst>
                        <a:ext uri="{9D8B030D-6E8A-4147-A177-3AD203B41FA5}">
                          <a16:colId xmlns:a16="http://schemas.microsoft.com/office/drawing/2014/main" val="20003"/>
                        </a:ext>
                      </a:extLst>
                    </a:gridCol>
                    <a:gridCol w="1371600">
                      <a:extLst>
                        <a:ext uri="{9D8B030D-6E8A-4147-A177-3AD203B41FA5}">
                          <a16:colId xmlns:a16="http://schemas.microsoft.com/office/drawing/2014/main" val="20004"/>
                        </a:ext>
                      </a:extLst>
                    </a:gridCol>
                    <a:gridCol w="1371600">
                      <a:extLst>
                        <a:ext uri="{9D8B030D-6E8A-4147-A177-3AD203B41FA5}">
                          <a16:colId xmlns:a16="http://schemas.microsoft.com/office/drawing/2014/main" val="20005"/>
                        </a:ext>
                      </a:extLst>
                    </a:gridCol>
                  </a:tblGrid>
                  <a:tr h="370840">
                    <a:tc>
                      <a:txBody>
                        <a:bodyPr/>
                        <a:lstStyle/>
                        <a:p>
                          <a:endParaRPr lang="en-US"/>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blipFill>
                          <a:blip r:embed="rId2"/>
                          <a:stretch>
                            <a:fillRect l="-889" t="-3279" r="-501333" b="-603279"/>
                          </a:stretch>
                        </a:blipFill>
                      </a:tcPr>
                    </a:tc>
                    <a:tc>
                      <a:txBody>
                        <a:bodyPr/>
                        <a:lstStyle/>
                        <a:p>
                          <a:pPr algn="ctr">
                            <a:defRPr b="1">
                              <a:solidFill>
                                <a:schemeClr val="tx1"/>
                              </a:solidFill>
                            </a:defRPr>
                          </a:pPr>
                          <a:r>
                            <a:rPr sz="1400">
                              <a:latin typeface="Cambria Math"/>
                            </a:rPr>
                            <a:t>0.07</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rgbClr val="E7E9EC"/>
                        </a:solidFill>
                      </a:tcPr>
                    </a:tc>
                    <a:tc>
                      <a:txBody>
                        <a:bodyPr/>
                        <a:lstStyle/>
                        <a:p>
                          <a:pPr algn="ctr">
                            <a:defRPr b="1">
                              <a:solidFill>
                                <a:schemeClr val="tx1"/>
                              </a:solidFill>
                            </a:defRPr>
                          </a:pPr>
                          <a:r>
                            <a:rPr sz="1400">
                              <a:latin typeface="Cambria Math"/>
                            </a:rPr>
                            <a:t>0.06</a:t>
                          </a:r>
                        </a:p>
                      </a:txBody>
                      <a:tcPr>
                        <a:lnB w="12700" cap="flat" cmpd="sng" algn="ctr">
                          <a:solidFill>
                            <a:schemeClr val="tx1"/>
                          </a:solidFill>
                          <a:prstDash val="solid"/>
                          <a:round/>
                          <a:headEnd type="none" w="med" len="med"/>
                          <a:tailEnd type="none" w="med" len="med"/>
                        </a:lnB>
                        <a:solidFill>
                          <a:srgbClr val="E7E9EC"/>
                        </a:solidFill>
                      </a:tcPr>
                    </a:tc>
                    <a:tc>
                      <a:txBody>
                        <a:bodyPr/>
                        <a:lstStyle/>
                        <a:p>
                          <a:pPr algn="ctr">
                            <a:defRPr b="1">
                              <a:solidFill>
                                <a:schemeClr val="tx1"/>
                              </a:solidFill>
                            </a:defRPr>
                          </a:pPr>
                          <a:r>
                            <a:rPr sz="1400">
                              <a:latin typeface="Cambria Math"/>
                            </a:rPr>
                            <a:t>0.05</a:t>
                          </a:r>
                        </a:p>
                      </a:txBody>
                      <a:tcPr>
                        <a:lnB w="12700" cap="flat" cmpd="sng" algn="ctr">
                          <a:solidFill>
                            <a:schemeClr val="tx1"/>
                          </a:solidFill>
                          <a:prstDash val="solid"/>
                          <a:round/>
                          <a:headEnd type="none" w="med" len="med"/>
                          <a:tailEnd type="none" w="med" len="med"/>
                        </a:lnB>
                        <a:solidFill>
                          <a:srgbClr val="92D050"/>
                        </a:solidFill>
                      </a:tcPr>
                    </a:tc>
                    <a:tc>
                      <a:txBody>
                        <a:bodyPr/>
                        <a:lstStyle/>
                        <a:p>
                          <a:pPr algn="ctr">
                            <a:defRPr b="1">
                              <a:solidFill>
                                <a:schemeClr val="tx1"/>
                              </a:solidFill>
                            </a:defRPr>
                          </a:pPr>
                          <a:r>
                            <a:rPr sz="1400" dirty="0">
                              <a:latin typeface="Cambria Math"/>
                            </a:rPr>
                            <a:t>0.04</a:t>
                          </a:r>
                        </a:p>
                      </a:txBody>
                      <a:tcPr>
                        <a:lnB w="12700" cap="flat" cmpd="sng" algn="ctr">
                          <a:solidFill>
                            <a:schemeClr val="tx1"/>
                          </a:solidFill>
                          <a:prstDash val="solid"/>
                          <a:round/>
                          <a:headEnd type="none" w="med" len="med"/>
                          <a:tailEnd type="none" w="med" len="med"/>
                        </a:lnB>
                        <a:solidFill>
                          <a:srgbClr val="92D050"/>
                        </a:solidFill>
                      </a:tcPr>
                    </a:tc>
                    <a:tc>
                      <a:txBody>
                        <a:bodyPr/>
                        <a:lstStyle/>
                        <a:p>
                          <a:pPr algn="ctr">
                            <a:defRPr b="1">
                              <a:solidFill>
                                <a:schemeClr val="tx1"/>
                              </a:solidFill>
                            </a:defRPr>
                          </a:pPr>
                          <a:r>
                            <a:rPr sz="1400">
                              <a:latin typeface="Cambria Math"/>
                            </a:rPr>
                            <a:t>0.03</a:t>
                          </a:r>
                        </a:p>
                      </a:txBody>
                      <a:tcPr>
                        <a:lnB w="12700" cap="flat" cmpd="sng" algn="ctr">
                          <a:solidFill>
                            <a:schemeClr val="tx1"/>
                          </a:solidFill>
                          <a:prstDash val="solid"/>
                          <a:round/>
                          <a:headEnd type="none" w="med" len="med"/>
                          <a:tailEnd type="none" w="med" len="med"/>
                        </a:lnB>
                        <a:solidFill>
                          <a:srgbClr val="E7E9EC"/>
                        </a:solidFill>
                      </a:tcPr>
                    </a:tc>
                    <a:extLst>
                      <a:ext uri="{0D108BD9-81ED-4DB2-BD59-A6C34878D82A}">
                        <a16:rowId xmlns:a16="http://schemas.microsoft.com/office/drawing/2014/main" val="10000"/>
                      </a:ext>
                    </a:extLst>
                  </a:tr>
                  <a:tr h="370840">
                    <a:tc>
                      <a:txBody>
                        <a:bodyPr/>
                        <a:lstStyle/>
                        <a:p>
                          <a:endParaRPr lang="en-US"/>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blipFill>
                          <a:blip r:embed="rId2"/>
                          <a:stretch>
                            <a:fillRect l="-889" t="-103279" r="-501333" b="-503279"/>
                          </a:stretch>
                        </a:blipFill>
                      </a:tcPr>
                    </a:tc>
                    <a:tc>
                      <a:txBody>
                        <a:bodyPr/>
                        <a:lstStyle/>
                        <a:p>
                          <a:pPr algn="ctr">
                            <a:defRPr>
                              <a:solidFill>
                                <a:schemeClr val="tx1"/>
                              </a:solidFill>
                            </a:defRPr>
                          </a:pPr>
                          <a:r>
                            <a:rPr sz="1400">
                              <a:latin typeface="Cambria Math"/>
                            </a:rPr>
                            <a:t>0.0192</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defRPr>
                              <a:solidFill>
                                <a:schemeClr val="tx1"/>
                              </a:solidFill>
                            </a:defRPr>
                          </a:pPr>
                          <a:r>
                            <a:rPr sz="1400">
                              <a:latin typeface="Cambria Math"/>
                            </a:rPr>
                            <a:t>0.0197</a:t>
                          </a:r>
                        </a:p>
                      </a:txBody>
                      <a:tcPr>
                        <a:lnT w="12700" cap="flat" cmpd="sng" algn="ctr">
                          <a:solidFill>
                            <a:schemeClr val="tx1"/>
                          </a:solidFill>
                          <a:prstDash val="solid"/>
                          <a:round/>
                          <a:headEnd type="none" w="med" len="med"/>
                          <a:tailEnd type="none" w="med" len="med"/>
                        </a:lnT>
                      </a:tcPr>
                    </a:tc>
                    <a:tc>
                      <a:txBody>
                        <a:bodyPr/>
                        <a:lstStyle/>
                        <a:p>
                          <a:pPr algn="ctr">
                            <a:defRPr>
                              <a:solidFill>
                                <a:schemeClr val="tx1"/>
                              </a:solidFill>
                            </a:defRPr>
                          </a:pPr>
                          <a:r>
                            <a:rPr sz="1400">
                              <a:latin typeface="Cambria Math"/>
                            </a:rPr>
                            <a:t>0.0202</a:t>
                          </a:r>
                        </a:p>
                      </a:txBody>
                      <a:tcPr>
                        <a:lnT w="12700" cap="flat" cmpd="sng" algn="ctr">
                          <a:solidFill>
                            <a:schemeClr val="tx1"/>
                          </a:solidFill>
                          <a:prstDash val="solid"/>
                          <a:round/>
                          <a:headEnd type="none" w="med" len="med"/>
                          <a:tailEnd type="none" w="med" len="med"/>
                        </a:lnT>
                        <a:solidFill>
                          <a:srgbClr val="92D050"/>
                        </a:solidFill>
                      </a:tcPr>
                    </a:tc>
                    <a:tc>
                      <a:txBody>
                        <a:bodyPr/>
                        <a:lstStyle/>
                        <a:p>
                          <a:pPr algn="ctr">
                            <a:defRPr>
                              <a:solidFill>
                                <a:schemeClr val="tx1"/>
                              </a:solidFill>
                            </a:defRPr>
                          </a:pPr>
                          <a:r>
                            <a:rPr sz="1400" dirty="0">
                              <a:latin typeface="Cambria Math"/>
                            </a:rPr>
                            <a:t>0.0207</a:t>
                          </a:r>
                        </a:p>
                      </a:txBody>
                      <a:tcPr>
                        <a:lnT w="12700" cap="flat" cmpd="sng" algn="ctr">
                          <a:solidFill>
                            <a:schemeClr val="tx1"/>
                          </a:solidFill>
                          <a:prstDash val="solid"/>
                          <a:round/>
                          <a:headEnd type="none" w="med" len="med"/>
                          <a:tailEnd type="none" w="med" len="med"/>
                        </a:lnT>
                        <a:solidFill>
                          <a:srgbClr val="92D050"/>
                        </a:solidFill>
                      </a:tcPr>
                    </a:tc>
                    <a:tc>
                      <a:txBody>
                        <a:bodyPr/>
                        <a:lstStyle/>
                        <a:p>
                          <a:pPr algn="ctr">
                            <a:defRPr>
                              <a:solidFill>
                                <a:schemeClr val="tx1"/>
                              </a:solidFill>
                            </a:defRPr>
                          </a:pPr>
                          <a:r>
                            <a:rPr sz="1400">
                              <a:latin typeface="Cambria Math"/>
                            </a:rPr>
                            <a:t>0.0212</a:t>
                          </a: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1"/>
                      </a:ext>
                    </a:extLst>
                  </a:tr>
                  <a:tr h="370840">
                    <a:tc>
                      <a:txBody>
                        <a:bodyPr/>
                        <a:lstStyle/>
                        <a:p>
                          <a:endParaRPr lang="en-US"/>
                        </a:p>
                      </a:txBody>
                      <a:tcPr>
                        <a:lnR w="12700" cap="flat" cmpd="sng" algn="ctr">
                          <a:solidFill>
                            <a:schemeClr val="tx1"/>
                          </a:solidFill>
                          <a:prstDash val="solid"/>
                          <a:round/>
                          <a:headEnd type="none" w="med" len="med"/>
                          <a:tailEnd type="none" w="med" len="med"/>
                        </a:lnR>
                        <a:blipFill>
                          <a:blip r:embed="rId2"/>
                          <a:stretch>
                            <a:fillRect l="-889" t="-203279" r="-501333" b="-403279"/>
                          </a:stretch>
                        </a:blipFill>
                      </a:tcPr>
                    </a:tc>
                    <a:tc>
                      <a:txBody>
                        <a:bodyPr/>
                        <a:lstStyle/>
                        <a:p>
                          <a:pPr algn="ctr">
                            <a:defRPr>
                              <a:solidFill>
                                <a:schemeClr val="tx1"/>
                              </a:solidFill>
                            </a:defRPr>
                          </a:pPr>
                          <a:r>
                            <a:rPr sz="1400">
                              <a:latin typeface="Cambria Math"/>
                            </a:rPr>
                            <a:t>0.0244</a:t>
                          </a:r>
                        </a:p>
                      </a:txBody>
                      <a:tcPr>
                        <a:lnL w="12700" cap="flat" cmpd="sng" algn="ctr">
                          <a:solidFill>
                            <a:schemeClr val="tx1"/>
                          </a:solidFill>
                          <a:prstDash val="solid"/>
                          <a:round/>
                          <a:headEnd type="none" w="med" len="med"/>
                          <a:tailEnd type="none" w="med" len="med"/>
                        </a:lnL>
                      </a:tcPr>
                    </a:tc>
                    <a:tc>
                      <a:txBody>
                        <a:bodyPr/>
                        <a:lstStyle/>
                        <a:p>
                          <a:pPr algn="ctr">
                            <a:defRPr>
                              <a:solidFill>
                                <a:schemeClr val="tx1"/>
                              </a:solidFill>
                            </a:defRPr>
                          </a:pPr>
                          <a:r>
                            <a:rPr sz="1400">
                              <a:latin typeface="Cambria Math"/>
                            </a:rPr>
                            <a:t>0.0250</a:t>
                          </a:r>
                        </a:p>
                      </a:txBody>
                      <a:tcPr/>
                    </a:tc>
                    <a:tc>
                      <a:txBody>
                        <a:bodyPr/>
                        <a:lstStyle/>
                        <a:p>
                          <a:pPr algn="ctr">
                            <a:defRPr>
                              <a:solidFill>
                                <a:schemeClr val="tx1"/>
                              </a:solidFill>
                            </a:defRPr>
                          </a:pPr>
                          <a:r>
                            <a:rPr sz="1400">
                              <a:latin typeface="Cambria Math"/>
                            </a:rPr>
                            <a:t>0.0256</a:t>
                          </a:r>
                        </a:p>
                      </a:txBody>
                      <a:tcPr>
                        <a:solidFill>
                          <a:srgbClr val="92D050"/>
                        </a:solidFill>
                      </a:tcPr>
                    </a:tc>
                    <a:tc>
                      <a:txBody>
                        <a:bodyPr/>
                        <a:lstStyle/>
                        <a:p>
                          <a:pPr algn="ctr">
                            <a:defRPr>
                              <a:solidFill>
                                <a:schemeClr val="tx1"/>
                              </a:solidFill>
                            </a:defRPr>
                          </a:pPr>
                          <a:r>
                            <a:rPr sz="1400" dirty="0">
                              <a:latin typeface="Cambria Math"/>
                            </a:rPr>
                            <a:t>0.0262</a:t>
                          </a:r>
                        </a:p>
                      </a:txBody>
                      <a:tcPr>
                        <a:solidFill>
                          <a:srgbClr val="92D050"/>
                        </a:solidFill>
                      </a:tcPr>
                    </a:tc>
                    <a:tc>
                      <a:txBody>
                        <a:bodyPr/>
                        <a:lstStyle/>
                        <a:p>
                          <a:pPr algn="ctr">
                            <a:defRPr>
                              <a:solidFill>
                                <a:schemeClr val="tx1"/>
                              </a:solidFill>
                            </a:defRPr>
                          </a:pPr>
                          <a:r>
                            <a:rPr sz="1400">
                              <a:latin typeface="Cambria Math"/>
                            </a:rPr>
                            <a:t>0.0268</a:t>
                          </a:r>
                        </a:p>
                      </a:txBody>
                      <a:tcPr/>
                    </a:tc>
                    <a:extLst>
                      <a:ext uri="{0D108BD9-81ED-4DB2-BD59-A6C34878D82A}">
                        <a16:rowId xmlns:a16="http://schemas.microsoft.com/office/drawing/2014/main" val="10002"/>
                      </a:ext>
                    </a:extLst>
                  </a:tr>
                  <a:tr h="370840">
                    <a:tc>
                      <a:txBody>
                        <a:bodyPr/>
                        <a:lstStyle/>
                        <a:p>
                          <a:endParaRPr lang="en-US"/>
                        </a:p>
                      </a:txBody>
                      <a:tcPr>
                        <a:lnR w="12700" cap="flat" cmpd="sng" algn="ctr">
                          <a:solidFill>
                            <a:schemeClr val="tx1"/>
                          </a:solidFill>
                          <a:prstDash val="solid"/>
                          <a:round/>
                          <a:headEnd type="none" w="med" len="med"/>
                          <a:tailEnd type="none" w="med" len="med"/>
                        </a:lnR>
                        <a:blipFill>
                          <a:blip r:embed="rId2"/>
                          <a:stretch>
                            <a:fillRect l="-889" t="-303279" r="-501333" b="-303279"/>
                          </a:stretch>
                        </a:blipFill>
                      </a:tcPr>
                    </a:tc>
                    <a:tc>
                      <a:txBody>
                        <a:bodyPr/>
                        <a:lstStyle/>
                        <a:p>
                          <a:pPr algn="ctr">
                            <a:defRPr>
                              <a:solidFill>
                                <a:schemeClr val="tx1"/>
                              </a:solidFill>
                            </a:defRPr>
                          </a:pPr>
                          <a:r>
                            <a:rPr sz="1400">
                              <a:latin typeface="Cambria Math"/>
                            </a:rPr>
                            <a:t>0.0307</a:t>
                          </a:r>
                        </a:p>
                      </a:txBody>
                      <a:tcPr>
                        <a:lnL w="12700" cap="flat" cmpd="sng" algn="ctr">
                          <a:solidFill>
                            <a:schemeClr val="tx1"/>
                          </a:solidFill>
                          <a:prstDash val="solid"/>
                          <a:round/>
                          <a:headEnd type="none" w="med" len="med"/>
                          <a:tailEnd type="none" w="med" len="med"/>
                        </a:lnL>
                      </a:tcPr>
                    </a:tc>
                    <a:tc>
                      <a:txBody>
                        <a:bodyPr/>
                        <a:lstStyle/>
                        <a:p>
                          <a:pPr algn="ctr">
                            <a:defRPr>
                              <a:solidFill>
                                <a:schemeClr val="tx1"/>
                              </a:solidFill>
                            </a:defRPr>
                          </a:pPr>
                          <a:r>
                            <a:rPr sz="1400">
                              <a:latin typeface="Cambria Math"/>
                            </a:rPr>
                            <a:t>0.0314</a:t>
                          </a:r>
                        </a:p>
                      </a:txBody>
                      <a:tcPr/>
                    </a:tc>
                    <a:tc>
                      <a:txBody>
                        <a:bodyPr/>
                        <a:lstStyle/>
                        <a:p>
                          <a:pPr algn="ctr">
                            <a:defRPr>
                              <a:solidFill>
                                <a:schemeClr val="tx1"/>
                              </a:solidFill>
                            </a:defRPr>
                          </a:pPr>
                          <a:r>
                            <a:rPr sz="1400">
                              <a:latin typeface="Cambria Math"/>
                            </a:rPr>
                            <a:t>0.0322</a:t>
                          </a:r>
                        </a:p>
                      </a:txBody>
                      <a:tcPr>
                        <a:solidFill>
                          <a:srgbClr val="92D050"/>
                        </a:solidFill>
                      </a:tcPr>
                    </a:tc>
                    <a:tc>
                      <a:txBody>
                        <a:bodyPr/>
                        <a:lstStyle/>
                        <a:p>
                          <a:pPr algn="ctr">
                            <a:defRPr>
                              <a:solidFill>
                                <a:schemeClr val="tx1"/>
                              </a:solidFill>
                            </a:defRPr>
                          </a:pPr>
                          <a:r>
                            <a:rPr sz="1400" dirty="0">
                              <a:latin typeface="Cambria Math"/>
                            </a:rPr>
                            <a:t>0.0329</a:t>
                          </a:r>
                        </a:p>
                      </a:txBody>
                      <a:tcPr>
                        <a:solidFill>
                          <a:srgbClr val="92D050"/>
                        </a:solidFill>
                      </a:tcPr>
                    </a:tc>
                    <a:tc>
                      <a:txBody>
                        <a:bodyPr/>
                        <a:lstStyle/>
                        <a:p>
                          <a:pPr algn="ctr">
                            <a:defRPr>
                              <a:solidFill>
                                <a:schemeClr val="tx1"/>
                              </a:solidFill>
                            </a:defRPr>
                          </a:pPr>
                          <a:r>
                            <a:rPr sz="1400">
                              <a:latin typeface="Cambria Math"/>
                            </a:rPr>
                            <a:t>0.0336</a:t>
                          </a:r>
                        </a:p>
                      </a:txBody>
                      <a:tcPr/>
                    </a:tc>
                    <a:extLst>
                      <a:ext uri="{0D108BD9-81ED-4DB2-BD59-A6C34878D82A}">
                        <a16:rowId xmlns:a16="http://schemas.microsoft.com/office/drawing/2014/main" val="10003"/>
                      </a:ext>
                    </a:extLst>
                  </a:tr>
                  <a:tr h="370840">
                    <a:tc>
                      <a:txBody>
                        <a:bodyPr/>
                        <a:lstStyle/>
                        <a:p>
                          <a:endParaRPr lang="en-US"/>
                        </a:p>
                      </a:txBody>
                      <a:tcPr>
                        <a:lnR w="12700" cap="flat" cmpd="sng" algn="ctr">
                          <a:solidFill>
                            <a:schemeClr val="tx1"/>
                          </a:solidFill>
                          <a:prstDash val="solid"/>
                          <a:round/>
                          <a:headEnd type="none" w="med" len="med"/>
                          <a:tailEnd type="none" w="med" len="med"/>
                        </a:lnR>
                        <a:blipFill>
                          <a:blip r:embed="rId2"/>
                          <a:stretch>
                            <a:fillRect l="-889" t="-403279" r="-501333" b="-203279"/>
                          </a:stretch>
                        </a:blipFill>
                      </a:tcPr>
                    </a:tc>
                    <a:tc>
                      <a:txBody>
                        <a:bodyPr/>
                        <a:lstStyle/>
                        <a:p>
                          <a:pPr algn="ctr">
                            <a:defRPr>
                              <a:solidFill>
                                <a:schemeClr val="tx1"/>
                              </a:solidFill>
                            </a:defRPr>
                          </a:pPr>
                          <a:r>
                            <a:rPr sz="1400">
                              <a:latin typeface="Cambria Math"/>
                            </a:rPr>
                            <a:t>0.0384</a:t>
                          </a:r>
                        </a:p>
                      </a:txBody>
                      <a:tcPr>
                        <a:lnL w="12700" cap="flat" cmpd="sng" algn="ctr">
                          <a:solidFill>
                            <a:schemeClr val="tx1"/>
                          </a:solidFill>
                          <a:prstDash val="solid"/>
                          <a:round/>
                          <a:headEnd type="none" w="med" len="med"/>
                          <a:tailEnd type="none" w="med" len="med"/>
                        </a:lnL>
                      </a:tcPr>
                    </a:tc>
                    <a:tc>
                      <a:txBody>
                        <a:bodyPr/>
                        <a:lstStyle/>
                        <a:p>
                          <a:pPr algn="ctr">
                            <a:defRPr>
                              <a:solidFill>
                                <a:schemeClr val="tx1"/>
                              </a:solidFill>
                            </a:defRPr>
                          </a:pPr>
                          <a:r>
                            <a:rPr sz="1400">
                              <a:latin typeface="Cambria Math"/>
                            </a:rPr>
                            <a:t>0.0392</a:t>
                          </a:r>
                        </a:p>
                      </a:txBody>
                      <a:tcPr/>
                    </a:tc>
                    <a:tc>
                      <a:txBody>
                        <a:bodyPr/>
                        <a:lstStyle/>
                        <a:p>
                          <a:pPr algn="ctr">
                            <a:defRPr>
                              <a:solidFill>
                                <a:schemeClr val="tx1"/>
                              </a:solidFill>
                            </a:defRPr>
                          </a:pPr>
                          <a:r>
                            <a:rPr sz="1400">
                              <a:latin typeface="Cambria Math"/>
                            </a:rPr>
                            <a:t>0.0401</a:t>
                          </a:r>
                        </a:p>
                      </a:txBody>
                      <a:tcPr>
                        <a:solidFill>
                          <a:srgbClr val="92D050"/>
                        </a:solidFill>
                      </a:tcPr>
                    </a:tc>
                    <a:tc>
                      <a:txBody>
                        <a:bodyPr/>
                        <a:lstStyle/>
                        <a:p>
                          <a:pPr algn="ctr">
                            <a:defRPr>
                              <a:solidFill>
                                <a:schemeClr val="tx1"/>
                              </a:solidFill>
                            </a:defRPr>
                          </a:pPr>
                          <a:r>
                            <a:rPr sz="1400" dirty="0">
                              <a:latin typeface="Cambria Math"/>
                            </a:rPr>
                            <a:t>0.0409</a:t>
                          </a:r>
                        </a:p>
                      </a:txBody>
                      <a:tcPr>
                        <a:solidFill>
                          <a:srgbClr val="92D050"/>
                        </a:solidFill>
                      </a:tcPr>
                    </a:tc>
                    <a:tc>
                      <a:txBody>
                        <a:bodyPr/>
                        <a:lstStyle/>
                        <a:p>
                          <a:pPr algn="ctr">
                            <a:defRPr>
                              <a:solidFill>
                                <a:schemeClr val="tx1"/>
                              </a:solidFill>
                            </a:defRPr>
                          </a:pPr>
                          <a:r>
                            <a:rPr sz="1400">
                              <a:latin typeface="Cambria Math"/>
                            </a:rPr>
                            <a:t>0.0418</a:t>
                          </a:r>
                        </a:p>
                      </a:txBody>
                      <a:tcPr/>
                    </a:tc>
                    <a:extLst>
                      <a:ext uri="{0D108BD9-81ED-4DB2-BD59-A6C34878D82A}">
                        <a16:rowId xmlns:a16="http://schemas.microsoft.com/office/drawing/2014/main" val="10004"/>
                      </a:ext>
                    </a:extLst>
                  </a:tr>
                  <a:tr h="370840">
                    <a:tc>
                      <a:txBody>
                        <a:bodyPr/>
                        <a:lstStyle/>
                        <a:p>
                          <a:endParaRPr lang="en-US"/>
                        </a:p>
                      </a:txBody>
                      <a:tcPr>
                        <a:lnR w="12700" cap="flat" cmpd="sng" algn="ctr">
                          <a:solidFill>
                            <a:schemeClr val="tx1"/>
                          </a:solidFill>
                          <a:prstDash val="solid"/>
                          <a:round/>
                          <a:headEnd type="none" w="med" len="med"/>
                          <a:tailEnd type="none" w="med" len="med"/>
                        </a:lnR>
                        <a:blipFill>
                          <a:blip r:embed="rId2"/>
                          <a:stretch>
                            <a:fillRect l="-889" t="-503279" r="-501333" b="-103279"/>
                          </a:stretch>
                        </a:blipFill>
                      </a:tcPr>
                    </a:tc>
                    <a:tc>
                      <a:txBody>
                        <a:bodyPr/>
                        <a:lstStyle/>
                        <a:p>
                          <a:pPr algn="ctr">
                            <a:defRPr>
                              <a:solidFill>
                                <a:schemeClr val="tx1"/>
                              </a:solidFill>
                            </a:defRPr>
                          </a:pPr>
                          <a:r>
                            <a:rPr sz="1400">
                              <a:latin typeface="Cambria Math"/>
                            </a:rPr>
                            <a:t>0.0475</a:t>
                          </a:r>
                        </a:p>
                      </a:txBody>
                      <a:tcPr>
                        <a:lnL w="12700" cap="flat" cmpd="sng" algn="ctr">
                          <a:solidFill>
                            <a:schemeClr val="tx1"/>
                          </a:solidFill>
                          <a:prstDash val="solid"/>
                          <a:round/>
                          <a:headEnd type="none" w="med" len="med"/>
                          <a:tailEnd type="none" w="med" len="med"/>
                        </a:lnL>
                        <a:solidFill>
                          <a:srgbClr val="92D050"/>
                        </a:solidFill>
                      </a:tcPr>
                    </a:tc>
                    <a:tc>
                      <a:txBody>
                        <a:bodyPr/>
                        <a:lstStyle/>
                        <a:p>
                          <a:pPr algn="ctr">
                            <a:defRPr>
                              <a:solidFill>
                                <a:schemeClr val="tx1"/>
                              </a:solidFill>
                            </a:defRPr>
                          </a:pPr>
                          <a:r>
                            <a:rPr sz="1400">
                              <a:latin typeface="Cambria Math"/>
                            </a:rPr>
                            <a:t>0.0485</a:t>
                          </a:r>
                        </a:p>
                      </a:txBody>
                      <a:tcPr>
                        <a:solidFill>
                          <a:srgbClr val="92D050"/>
                        </a:solidFill>
                      </a:tcPr>
                    </a:tc>
                    <a:tc>
                      <a:txBody>
                        <a:bodyPr/>
                        <a:lstStyle/>
                        <a:p>
                          <a:pPr algn="ctr">
                            <a:defRPr sz="1400">
                              <a:solidFill>
                                <a:schemeClr val="tx1"/>
                              </a:solidFill>
                            </a:defRPr>
                          </a:pPr>
                          <a:r>
                            <a:rPr sz="1400">
                              <a:highlight>
                                <a:srgbClr val="FFFF00"/>
                              </a:highlight>
                              <a:latin typeface="Cambria Math"/>
                            </a:rPr>
                            <a:t>0.0495</a:t>
                          </a:r>
                        </a:p>
                      </a:txBody>
                      <a:tcPr>
                        <a:solidFill>
                          <a:srgbClr val="FFFF00"/>
                        </a:solidFill>
                      </a:tcPr>
                    </a:tc>
                    <a:tc>
                      <a:txBody>
                        <a:bodyPr/>
                        <a:lstStyle/>
                        <a:p>
                          <a:pPr algn="ctr">
                            <a:defRPr sz="1400">
                              <a:solidFill>
                                <a:schemeClr val="tx1"/>
                              </a:solidFill>
                            </a:defRPr>
                          </a:pPr>
                          <a:r>
                            <a:rPr sz="1400" dirty="0">
                              <a:highlight>
                                <a:srgbClr val="FFFF00"/>
                              </a:highlight>
                              <a:latin typeface="Cambria Math"/>
                            </a:rPr>
                            <a:t>0.0505</a:t>
                          </a:r>
                        </a:p>
                      </a:txBody>
                      <a:tcPr>
                        <a:solidFill>
                          <a:srgbClr val="FFFF00"/>
                        </a:solidFill>
                      </a:tcPr>
                    </a:tc>
                    <a:tc>
                      <a:txBody>
                        <a:bodyPr/>
                        <a:lstStyle/>
                        <a:p>
                          <a:pPr algn="ctr">
                            <a:defRPr>
                              <a:solidFill>
                                <a:schemeClr val="tx1"/>
                              </a:solidFill>
                            </a:defRPr>
                          </a:pPr>
                          <a:r>
                            <a:rPr sz="1400">
                              <a:latin typeface="Cambria Math"/>
                            </a:rPr>
                            <a:t>0.0516</a:t>
                          </a:r>
                        </a:p>
                      </a:txBody>
                      <a:tcPr>
                        <a:solidFill>
                          <a:srgbClr val="92D050"/>
                        </a:solidFill>
                      </a:tcPr>
                    </a:tc>
                    <a:extLst>
                      <a:ext uri="{0D108BD9-81ED-4DB2-BD59-A6C34878D82A}">
                        <a16:rowId xmlns:a16="http://schemas.microsoft.com/office/drawing/2014/main" val="10005"/>
                      </a:ext>
                    </a:extLst>
                  </a:tr>
                  <a:tr h="370840">
                    <a:tc>
                      <a:txBody>
                        <a:bodyPr/>
                        <a:lstStyle/>
                        <a:p>
                          <a:endParaRPr lang="en-US"/>
                        </a:p>
                      </a:txBody>
                      <a:tcPr>
                        <a:lnR w="12700" cap="flat" cmpd="sng" algn="ctr">
                          <a:solidFill>
                            <a:schemeClr val="tx1"/>
                          </a:solidFill>
                          <a:prstDash val="solid"/>
                          <a:round/>
                          <a:headEnd type="none" w="med" len="med"/>
                          <a:tailEnd type="none" w="med" len="med"/>
                        </a:lnR>
                        <a:blipFill>
                          <a:blip r:embed="rId2"/>
                          <a:stretch>
                            <a:fillRect l="-889" t="-603279" r="-501333" b="-3279"/>
                          </a:stretch>
                        </a:blipFill>
                      </a:tcPr>
                    </a:tc>
                    <a:tc>
                      <a:txBody>
                        <a:bodyPr/>
                        <a:lstStyle/>
                        <a:p>
                          <a:pPr algn="ctr">
                            <a:defRPr>
                              <a:solidFill>
                                <a:schemeClr val="tx1"/>
                              </a:solidFill>
                            </a:defRPr>
                          </a:pPr>
                          <a:r>
                            <a:rPr sz="1400">
                              <a:latin typeface="Cambria Math"/>
                            </a:rPr>
                            <a:t>0.0582</a:t>
                          </a:r>
                        </a:p>
                      </a:txBody>
                      <a:tcPr>
                        <a:lnL w="12700" cap="flat" cmpd="sng" algn="ctr">
                          <a:solidFill>
                            <a:schemeClr val="tx1"/>
                          </a:solidFill>
                          <a:prstDash val="solid"/>
                          <a:round/>
                          <a:headEnd type="none" w="med" len="med"/>
                          <a:tailEnd type="none" w="med" len="med"/>
                        </a:lnL>
                      </a:tcPr>
                    </a:tc>
                    <a:tc>
                      <a:txBody>
                        <a:bodyPr/>
                        <a:lstStyle/>
                        <a:p>
                          <a:pPr algn="ctr">
                            <a:defRPr>
                              <a:solidFill>
                                <a:schemeClr val="tx1"/>
                              </a:solidFill>
                            </a:defRPr>
                          </a:pPr>
                          <a:r>
                            <a:rPr sz="1400">
                              <a:latin typeface="Cambria Math"/>
                            </a:rPr>
                            <a:t>0.0594</a:t>
                          </a:r>
                        </a:p>
                      </a:txBody>
                      <a:tcPr/>
                    </a:tc>
                    <a:tc>
                      <a:txBody>
                        <a:bodyPr/>
                        <a:lstStyle/>
                        <a:p>
                          <a:pPr algn="ctr">
                            <a:defRPr>
                              <a:solidFill>
                                <a:schemeClr val="tx1"/>
                              </a:solidFill>
                            </a:defRPr>
                          </a:pPr>
                          <a:r>
                            <a:rPr sz="1400">
                              <a:latin typeface="Cambria Math"/>
                            </a:rPr>
                            <a:t>0.0606</a:t>
                          </a:r>
                        </a:p>
                      </a:txBody>
                      <a:tcPr>
                        <a:solidFill>
                          <a:srgbClr val="92D050"/>
                        </a:solidFill>
                      </a:tcPr>
                    </a:tc>
                    <a:tc>
                      <a:txBody>
                        <a:bodyPr/>
                        <a:lstStyle/>
                        <a:p>
                          <a:pPr algn="ctr">
                            <a:defRPr>
                              <a:solidFill>
                                <a:schemeClr val="tx1"/>
                              </a:solidFill>
                            </a:defRPr>
                          </a:pPr>
                          <a:r>
                            <a:rPr sz="1400" dirty="0">
                              <a:latin typeface="Cambria Math"/>
                            </a:rPr>
                            <a:t>0.0618</a:t>
                          </a:r>
                        </a:p>
                      </a:txBody>
                      <a:tcPr>
                        <a:solidFill>
                          <a:srgbClr val="92D050"/>
                        </a:solidFill>
                      </a:tcPr>
                    </a:tc>
                    <a:tc>
                      <a:txBody>
                        <a:bodyPr/>
                        <a:lstStyle/>
                        <a:p>
                          <a:pPr algn="ctr">
                            <a:defRPr>
                              <a:solidFill>
                                <a:schemeClr val="tx1"/>
                              </a:solidFill>
                            </a:defRPr>
                          </a:pPr>
                          <a:r>
                            <a:rPr sz="1400" dirty="0">
                              <a:latin typeface="Cambria Math"/>
                            </a:rPr>
                            <a:t>0.0630</a:t>
                          </a:r>
                        </a:p>
                      </a:txBody>
                      <a:tcPr/>
                    </a:tc>
                    <a:extLst>
                      <a:ext uri="{0D108BD9-81ED-4DB2-BD59-A6C34878D82A}">
                        <a16:rowId xmlns:a16="http://schemas.microsoft.com/office/drawing/2014/main" val="10006"/>
                      </a:ext>
                    </a:extLst>
                  </a:tr>
                </a:tbl>
              </a:graphicData>
            </a:graphic>
          </p:graphicFrame>
        </mc:Fallback>
      </mc:AlternateContent>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6.4.4: Finding the </a:t>
            </a:r>
            <a:r>
              <a:rPr i="1" dirty="0"/>
              <a:t>z</a:t>
            </a:r>
            <a:r>
              <a:rPr dirty="0"/>
              <a:t>-value with a Given Area between −</a:t>
            </a:r>
            <a:r>
              <a:rPr i="1" dirty="0"/>
              <a:t>z</a:t>
            </a:r>
            <a:r>
              <a:rPr dirty="0"/>
              <a:t> and </a:t>
            </a:r>
            <a:r>
              <a:rPr i="1" dirty="0"/>
              <a:t>z</a:t>
            </a:r>
            <a:r>
              <a:rPr dirty="0"/>
              <a:t> (cont.)</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a:bodyPr>
              <a:lstStyle/>
              <a:p>
                <a:pPr>
                  <a:defRPr sz="2800"/>
                </a:pPr>
                <a:r>
                  <a:rPr sz="2800" dirty="0"/>
                  <a:t>In the interior of the table, we find two areas that are equally close to </a:t>
                </a:r>
                <a:r>
                  <a:rPr sz="2800" dirty="0">
                    <a:latin typeface="Cambria Math"/>
                  </a:rPr>
                  <a:t>0.0500</a:t>
                </a:r>
                <a:r>
                  <a:rPr sz="2800" dirty="0"/>
                  <a:t>, so use the </a:t>
                </a:r>
                <a14:m>
                  <m:oMath xmlns:m="http://schemas.openxmlformats.org/officeDocument/2006/math">
                    <m:r>
                      <a:rPr>
                        <a:latin typeface="Cambria Math" panose="02040503050406030204" pitchFamily="18" charset="0"/>
                      </a:rPr>
                      <m:t>𝑧</m:t>
                    </m:r>
                  </m:oMath>
                </a14:m>
                <a:r>
                  <a:rPr sz="2800" dirty="0"/>
                  <a:t>-value exactly halfway between the </a:t>
                </a:r>
                <a14:m>
                  <m:oMath xmlns:m="http://schemas.openxmlformats.org/officeDocument/2006/math">
                    <m:r>
                      <a:rPr>
                        <a:latin typeface="Cambria Math" panose="02040503050406030204" pitchFamily="18" charset="0"/>
                      </a:rPr>
                      <m:t>𝑧</m:t>
                    </m:r>
                  </m:oMath>
                </a14:m>
                <a:r>
                  <a:rPr sz="2800" dirty="0"/>
                  <a:t>-scores corresponding to those two areas. The </a:t>
                </a:r>
                <a14:m>
                  <m:oMath xmlns:m="http://schemas.openxmlformats.org/officeDocument/2006/math">
                    <m:r>
                      <a:rPr>
                        <a:latin typeface="Cambria Math" panose="02040503050406030204" pitchFamily="18" charset="0"/>
                      </a:rPr>
                      <m:t>𝑧</m:t>
                    </m:r>
                  </m:oMath>
                </a14:m>
                <a:r>
                  <a:rPr sz="2800" dirty="0"/>
                  <a:t>-value halfway between </a:t>
                </a:r>
                <a14:m>
                  <m:oMath xmlns:m="http://schemas.openxmlformats.org/officeDocument/2006/math">
                    <m:r>
                      <a:rPr>
                        <a:latin typeface="Cambria Math" panose="02040503050406030204" pitchFamily="18" charset="0"/>
                      </a:rPr>
                      <m:t>𝑧</m:t>
                    </m:r>
                    <m:r>
                      <a:rPr>
                        <a:latin typeface="Cambria Math" panose="02040503050406030204" pitchFamily="18" charset="0"/>
                      </a:rPr>
                      <m:t>=−1.64</m:t>
                    </m:r>
                  </m:oMath>
                </a14:m>
                <a:r>
                  <a:rPr sz="2800" dirty="0"/>
                  <a:t> and </a:t>
                </a:r>
                <a14:m>
                  <m:oMath xmlns:m="http://schemas.openxmlformats.org/officeDocument/2006/math">
                    <m:r>
                      <a:rPr>
                        <a:latin typeface="Cambria Math" panose="02040503050406030204" pitchFamily="18" charset="0"/>
                      </a:rPr>
                      <m:t>𝑧</m:t>
                    </m:r>
                    <m:r>
                      <a:rPr>
                        <a:latin typeface="Cambria Math" panose="02040503050406030204" pitchFamily="18" charset="0"/>
                      </a:rPr>
                      <m:t>=−1.65</m:t>
                    </m:r>
                  </m:oMath>
                </a14:m>
                <a:r>
                  <a:rPr sz="2800" dirty="0"/>
                  <a:t> is </a:t>
                </a:r>
                <a14:m>
                  <m:oMath xmlns:m="http://schemas.openxmlformats.org/officeDocument/2006/math">
                    <m:r>
                      <a:rPr>
                        <a:latin typeface="Cambria Math" panose="02040503050406030204" pitchFamily="18" charset="0"/>
                      </a:rPr>
                      <m:t>−1.645</m:t>
                    </m:r>
                  </m:oMath>
                </a14:m>
                <a:r>
                  <a:rPr sz="2800" dirty="0"/>
                  <a:t>. Thus the positive </a:t>
                </a:r>
                <a14:m>
                  <m:oMath xmlns:m="http://schemas.openxmlformats.org/officeDocument/2006/math">
                    <m:r>
                      <a:rPr>
                        <a:latin typeface="Cambria Math" panose="02040503050406030204" pitchFamily="18" charset="0"/>
                      </a:rPr>
                      <m:t>𝑧</m:t>
                    </m:r>
                  </m:oMath>
                </a14:m>
                <a:r>
                  <a:rPr sz="2800" dirty="0"/>
                  <a:t>-value such that the area between </a:t>
                </a:r>
                <a14:m>
                  <m:oMath xmlns:m="http://schemas.openxmlformats.org/officeDocument/2006/math">
                    <m:r>
                      <a:rPr>
                        <a:latin typeface="Cambria Math" panose="02040503050406030204" pitchFamily="18" charset="0"/>
                      </a:rPr>
                      <m:t>−</m:t>
                    </m:r>
                    <m:r>
                      <a:rPr>
                        <a:latin typeface="Cambria Math" panose="02040503050406030204" pitchFamily="18" charset="0"/>
                      </a:rPr>
                      <m:t>𝑧</m:t>
                    </m:r>
                  </m:oMath>
                </a14:m>
                <a:r>
                  <a:rPr sz="2800" dirty="0"/>
                  <a:t> and </a:t>
                </a:r>
                <a14:m>
                  <m:oMath xmlns:m="http://schemas.openxmlformats.org/officeDocument/2006/math">
                    <m:r>
                      <a:rPr>
                        <a:latin typeface="Cambria Math" panose="02040503050406030204" pitchFamily="18" charset="0"/>
                      </a:rPr>
                      <m:t>𝑧</m:t>
                    </m:r>
                  </m:oMath>
                </a14:m>
                <a:r>
                  <a:rPr sz="2800" dirty="0"/>
                  <a:t> is </a:t>
                </a:r>
                <a:r>
                  <a:rPr sz="2800" dirty="0">
                    <a:latin typeface="Cambria Math"/>
                  </a:rPr>
                  <a:t>0.90</a:t>
                </a:r>
                <a:r>
                  <a:rPr sz="2800" dirty="0"/>
                  <a:t> is </a:t>
                </a:r>
                <a:br>
                  <a:rPr lang="en-US" dirty="0">
                    <a:latin typeface="Cambria Math" panose="02040503050406030204" pitchFamily="18" charset="0"/>
                  </a:rPr>
                </a:br>
                <a14:m>
                  <m:oMath xmlns:m="http://schemas.openxmlformats.org/officeDocument/2006/math">
                    <m:r>
                      <a:rPr>
                        <a:latin typeface="Cambria Math" panose="02040503050406030204" pitchFamily="18" charset="0"/>
                      </a:rPr>
                      <m:t>𝑧</m:t>
                    </m:r>
                    <m:r>
                      <a:rPr>
                        <a:latin typeface="Cambria Math" panose="02040503050406030204" pitchFamily="18" charset="0"/>
                      </a:rPr>
                      <m:t>=1.645</m:t>
                    </m:r>
                  </m:oMath>
                </a14:m>
                <a:r>
                  <a:rPr sz="2800" dirty="0"/>
                  <a:t>.</a:t>
                </a:r>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6.4.4: Finding the </a:t>
            </a:r>
            <a:r>
              <a:rPr i="1" dirty="0"/>
              <a:t>z</a:t>
            </a:r>
            <a:r>
              <a:rPr dirty="0"/>
              <a:t>-value with a Given Area between −</a:t>
            </a:r>
            <a:r>
              <a:rPr i="1" dirty="0"/>
              <a:t>z</a:t>
            </a:r>
            <a:r>
              <a:rPr dirty="0"/>
              <a:t> and </a:t>
            </a:r>
            <a:r>
              <a:rPr i="1" dirty="0"/>
              <a:t>z</a:t>
            </a:r>
            <a:r>
              <a:rPr dirty="0"/>
              <a:t>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b="1"/>
                </a:pPr>
                <a:r>
                  <a:rPr sz="2800"/>
                  <a:t>TI-83/84 Plus:</a:t>
                </a:r>
              </a:p>
              <a:p>
                <a:pPr>
                  <a:defRPr sz="2800"/>
                </a:pPr>
                <a:r>
                  <a:rPr sz="2800"/>
                  <a:t>Using a TI-83/84 Plus calculator requires that we enter the area to the left of </a:t>
                </a:r>
                <a14:m>
                  <m:oMath xmlns:m="http://schemas.openxmlformats.org/officeDocument/2006/math">
                    <m:r>
                      <a:rPr>
                        <a:latin typeface="Cambria Math" panose="02040503050406030204" pitchFamily="18" charset="0"/>
                      </a:rPr>
                      <m:t>−</m:t>
                    </m:r>
                    <m:r>
                      <a:rPr>
                        <a:latin typeface="Cambria Math" panose="02040503050406030204" pitchFamily="18" charset="0"/>
                      </a:rPr>
                      <m:t>𝑧</m:t>
                    </m:r>
                  </m:oMath>
                </a14:m>
                <a:r>
                  <a:rPr sz="2800"/>
                  <a:t>. Enter </a:t>
                </a:r>
                <a:r>
                  <a:rPr sz="2800" b="1"/>
                  <a:t>invNorm(0.05)</a:t>
                </a:r>
                <a:r>
                  <a:rPr sz="2800"/>
                  <a:t>, as shown in the screenshot below. This gives a value of </a:t>
                </a:r>
                <a14:m>
                  <m:oMath xmlns:m="http://schemas.openxmlformats.org/officeDocument/2006/math">
                    <m:r>
                      <a:rPr>
                        <a:latin typeface="Cambria Math" panose="02040503050406030204" pitchFamily="18" charset="0"/>
                      </a:rPr>
                      <m:t>−1.645</m:t>
                    </m:r>
                  </m:oMath>
                </a14:m>
                <a:r>
                  <a:rPr sz="2800"/>
                  <a:t> rounded to three decimal places.</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6.4.4: Finding the </a:t>
            </a:r>
            <a:r>
              <a:rPr i="1" dirty="0"/>
              <a:t>z</a:t>
            </a:r>
            <a:r>
              <a:rPr dirty="0"/>
              <a:t>-value with a Given Area between −</a:t>
            </a:r>
            <a:r>
              <a:rPr i="1" dirty="0"/>
              <a:t>z</a:t>
            </a:r>
            <a:r>
              <a:rPr dirty="0"/>
              <a:t> and </a:t>
            </a:r>
            <a:r>
              <a:rPr i="1" dirty="0"/>
              <a:t>z</a:t>
            </a:r>
            <a:r>
              <a:rPr dirty="0"/>
              <a:t> (cont.)</a:t>
            </a:r>
          </a:p>
        </p:txBody>
      </p:sp>
      <p:pic>
        <p:nvPicPr>
          <p:cNvPr id="5" name="Content Placeholder 4">
            <a:extLst>
              <a:ext uri="{FF2B5EF4-FFF2-40B4-BE49-F238E27FC236}">
                <a16:creationId xmlns:a16="http://schemas.microsoft.com/office/drawing/2014/main" id="{09558DD4-E499-4145-B085-4F1587E17B79}"/>
              </a:ext>
            </a:extLst>
          </p:cNvPr>
          <p:cNvPicPr>
            <a:picLocks noGrp="1" noChangeAspect="1"/>
          </p:cNvPicPr>
          <p:nvPr>
            <p:ph sz="quarter" idx="11"/>
          </p:nvPr>
        </p:nvPicPr>
        <p:blipFill>
          <a:blip r:embed="rId2">
            <a:extLst>
              <a:ext uri="{28A0092B-C50C-407E-A947-70E740481C1C}">
                <a14:useLocalDpi xmlns:a14="http://schemas.microsoft.com/office/drawing/2010/main" val="0"/>
              </a:ext>
            </a:extLst>
          </a:blip>
          <a:stretch>
            <a:fillRect/>
          </a:stretch>
        </p:blipFill>
        <p:spPr>
          <a:xfrm>
            <a:off x="2286189" y="1983707"/>
            <a:ext cx="4571622" cy="3047748"/>
          </a:xfr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Example 6.4.1: Finding the </a:t>
            </a:r>
            <a:r>
              <a:rPr i="1" dirty="0"/>
              <a:t>z</a:t>
            </a:r>
            <a:r>
              <a:rPr dirty="0"/>
              <a:t>-value with a Given Area to Its Left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a:t>What </a:t>
                </a:r>
                <a14:m>
                  <m:oMath xmlns:m="http://schemas.openxmlformats.org/officeDocument/2006/math">
                    <m:r>
                      <a:rPr>
                        <a:latin typeface="Cambria Math" panose="02040503050406030204" pitchFamily="18" charset="0"/>
                      </a:rPr>
                      <m:t>𝑧</m:t>
                    </m:r>
                  </m:oMath>
                </a14:m>
                <a:r>
                  <a:rPr sz="2800"/>
                  <a:t>-value has an area of </a:t>
                </a:r>
                <a:r>
                  <a:rPr sz="2800">
                    <a:latin typeface="Cambria Math"/>
                  </a:rPr>
                  <a:t>0.7357</a:t>
                </a:r>
                <a:r>
                  <a:rPr sz="2800"/>
                  <a:t> to its left? Round to </a:t>
                </a:r>
                <a:r>
                  <a:rPr sz="2800">
                    <a:latin typeface="Cambria Math"/>
                  </a:rPr>
                  <a:t>2</a:t>
                </a:r>
                <a:r>
                  <a:rPr sz="2800"/>
                  <a:t> decimal places.</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595"/>
                </a:stretch>
              </a:blipFill>
            </p:spPr>
            <p:txBody>
              <a:bodyPr/>
              <a:lstStyle/>
              <a:p>
                <a:r>
                  <a:rPr lang="en-US">
                    <a:noFill/>
                  </a:rPr>
                  <a:t> </a:t>
                </a:r>
              </a:p>
            </p:txBody>
          </p:sp>
        </mc:Fallback>
      </mc:AlternateContent>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6.4.4: Finding the </a:t>
            </a:r>
            <a:r>
              <a:rPr i="1" dirty="0"/>
              <a:t>z</a:t>
            </a:r>
            <a:r>
              <a:rPr dirty="0"/>
              <a:t>-value with a Given Area between −</a:t>
            </a:r>
            <a:r>
              <a:rPr i="1" dirty="0"/>
              <a:t>z</a:t>
            </a:r>
            <a:r>
              <a:rPr dirty="0"/>
              <a:t> and </a:t>
            </a:r>
            <a:r>
              <a:rPr i="1" dirty="0"/>
              <a:t>z</a:t>
            </a:r>
            <a:r>
              <a:rPr dirty="0"/>
              <a:t>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dirty="0"/>
                  <a:t>Therefore, the positive </a:t>
                </a:r>
                <a14:m>
                  <m:oMath xmlns:m="http://schemas.openxmlformats.org/officeDocument/2006/math">
                    <m:r>
                      <a:rPr>
                        <a:latin typeface="Cambria Math" panose="02040503050406030204" pitchFamily="18" charset="0"/>
                      </a:rPr>
                      <m:t>𝑧</m:t>
                    </m:r>
                  </m:oMath>
                </a14:m>
                <a:r>
                  <a:rPr sz="2800" dirty="0"/>
                  <a:t>-value such that the area between </a:t>
                </a:r>
                <a14:m>
                  <m:oMath xmlns:m="http://schemas.openxmlformats.org/officeDocument/2006/math">
                    <m:r>
                      <a:rPr>
                        <a:latin typeface="Cambria Math" panose="02040503050406030204" pitchFamily="18" charset="0"/>
                      </a:rPr>
                      <m:t>−</m:t>
                    </m:r>
                    <m:r>
                      <a:rPr>
                        <a:latin typeface="Cambria Math" panose="02040503050406030204" pitchFamily="18" charset="0"/>
                      </a:rPr>
                      <m:t>𝑧</m:t>
                    </m:r>
                  </m:oMath>
                </a14:m>
                <a:r>
                  <a:rPr sz="2800" dirty="0"/>
                  <a:t> and </a:t>
                </a:r>
                <a14:m>
                  <m:oMath xmlns:m="http://schemas.openxmlformats.org/officeDocument/2006/math">
                    <m:r>
                      <a:rPr>
                        <a:latin typeface="Cambria Math" panose="02040503050406030204" pitchFamily="18" charset="0"/>
                      </a:rPr>
                      <m:t>𝑧</m:t>
                    </m:r>
                  </m:oMath>
                </a14:m>
                <a:r>
                  <a:rPr sz="2800" dirty="0"/>
                  <a:t> is </a:t>
                </a:r>
                <a:r>
                  <a:rPr sz="2800" dirty="0">
                    <a:latin typeface="Cambria Math"/>
                  </a:rPr>
                  <a:t>0.90</a:t>
                </a:r>
                <a:r>
                  <a:rPr sz="2800" dirty="0"/>
                  <a:t> is approximately </a:t>
                </a:r>
                <a:r>
                  <a:rPr sz="2800" dirty="0">
                    <a:latin typeface="Cambria Math"/>
                  </a:rPr>
                  <a:t>1.645</a:t>
                </a:r>
                <a:r>
                  <a:rPr sz="2800"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dirty="0"/>
              <a:t>Example 6.4.5: Finding the </a:t>
            </a:r>
            <a:r>
              <a:rPr i="1" dirty="0"/>
              <a:t>z</a:t>
            </a:r>
            <a:r>
              <a:rPr dirty="0"/>
              <a:t>-value with a Given Area in the Tails to the Left of −</a:t>
            </a:r>
            <a:r>
              <a:rPr i="1" dirty="0"/>
              <a:t>z</a:t>
            </a:r>
            <a:r>
              <a:rPr dirty="0"/>
              <a:t> and to the Right of </a:t>
            </a:r>
            <a:r>
              <a:rPr i="1" dirty="0"/>
              <a:t>z</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a:t>Find the value of </a:t>
                </a:r>
                <a14:m>
                  <m:oMath xmlns:m="http://schemas.openxmlformats.org/officeDocument/2006/math">
                    <m:r>
                      <a:rPr>
                        <a:latin typeface="Cambria Math" panose="02040503050406030204" pitchFamily="18" charset="0"/>
                      </a:rPr>
                      <m:t>𝑧</m:t>
                    </m:r>
                  </m:oMath>
                </a14:m>
                <a:r>
                  <a:rPr sz="2800"/>
                  <a:t> such that the area to the left of </a:t>
                </a:r>
                <a14:m>
                  <m:oMath xmlns:m="http://schemas.openxmlformats.org/officeDocument/2006/math">
                    <m:r>
                      <a:rPr>
                        <a:latin typeface="Cambria Math" panose="02040503050406030204" pitchFamily="18" charset="0"/>
                      </a:rPr>
                      <m:t>−</m:t>
                    </m:r>
                    <m:r>
                      <a:rPr>
                        <a:latin typeface="Cambria Math" panose="02040503050406030204" pitchFamily="18" charset="0"/>
                      </a:rPr>
                      <m:t>𝑧</m:t>
                    </m:r>
                  </m:oMath>
                </a14:m>
                <a:r>
                  <a:rPr sz="2800"/>
                  <a:t> plus the area to the right of </a:t>
                </a:r>
                <a14:m>
                  <m:oMath xmlns:m="http://schemas.openxmlformats.org/officeDocument/2006/math">
                    <m:r>
                      <a:rPr>
                        <a:latin typeface="Cambria Math" panose="02040503050406030204" pitchFamily="18" charset="0"/>
                      </a:rPr>
                      <m:t>𝑧</m:t>
                    </m:r>
                  </m:oMath>
                </a14:m>
                <a:r>
                  <a:rPr sz="2800"/>
                  <a:t> is </a:t>
                </a:r>
                <a:r>
                  <a:rPr sz="2800">
                    <a:latin typeface="Cambria Math"/>
                  </a:rPr>
                  <a:t>0.1616</a:t>
                </a:r>
                <a:r>
                  <a:rPr sz="2800"/>
                  <a:t>. Round to </a:t>
                </a:r>
                <a:r>
                  <a:rPr sz="2800">
                    <a:latin typeface="Cambria Math"/>
                  </a:rPr>
                  <a:t>2</a:t>
                </a:r>
                <a:r>
                  <a:rPr sz="2800"/>
                  <a:t> decimal places.</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defRPr sz="3200"/>
            </a:pPr>
            <a:r>
              <a:rPr sz="2800" dirty="0"/>
              <a:t>Example 6.4.5: Finding the </a:t>
            </a:r>
            <a:r>
              <a:rPr sz="2800" i="1" dirty="0"/>
              <a:t>z</a:t>
            </a:r>
            <a:r>
              <a:rPr sz="2800" dirty="0"/>
              <a:t>-value with a Given Area in the Tails to the Left of −</a:t>
            </a:r>
            <a:r>
              <a:rPr sz="2800" i="1" dirty="0"/>
              <a:t>z</a:t>
            </a:r>
            <a:r>
              <a:rPr sz="2800" dirty="0"/>
              <a:t> and to the Right of </a:t>
            </a:r>
            <a:r>
              <a:rPr sz="2800" i="1" dirty="0"/>
              <a:t>z</a:t>
            </a:r>
            <a:r>
              <a:rPr sz="2800" dirty="0"/>
              <a:t>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b="1"/>
                  <a:t>Solution</a:t>
                </a:r>
              </a:p>
              <a:p>
                <a:pPr>
                  <a:defRPr sz="2800"/>
                </a:pPr>
                <a:r>
                  <a:rPr sz="2800"/>
                  <a:t>If the total area in both tails is </a:t>
                </a:r>
                <a:r>
                  <a:rPr sz="2800">
                    <a:latin typeface="Cambria Math"/>
                  </a:rPr>
                  <a:t>0.1616</a:t>
                </a:r>
                <a:r>
                  <a:rPr sz="2800"/>
                  <a:t>, then the area in one of the tails must be half of that or </a:t>
                </a:r>
                <a14:m>
                  <m:oMath xmlns:m="http://schemas.openxmlformats.org/officeDocument/2006/math">
                    <m:f>
                      <m:fPr>
                        <m:ctrlPr>
                          <a:rPr i="1">
                            <a:latin typeface="Cambria Math" panose="02040503050406030204" pitchFamily="18" charset="0"/>
                          </a:rPr>
                        </m:ctrlPr>
                      </m:fPr>
                      <m:num>
                        <m:r>
                          <a:rPr>
                            <a:latin typeface="Cambria Math" panose="02040503050406030204" pitchFamily="18" charset="0"/>
                          </a:rPr>
                          <m:t>0.1616</m:t>
                        </m:r>
                      </m:num>
                      <m:den>
                        <m:r>
                          <a:rPr>
                            <a:latin typeface="Cambria Math" panose="02040503050406030204" pitchFamily="18" charset="0"/>
                          </a:rPr>
                          <m:t>2</m:t>
                        </m:r>
                      </m:den>
                    </m:f>
                    <m:r>
                      <a:rPr>
                        <a:latin typeface="Cambria Math" panose="02040503050406030204" pitchFamily="18" charset="0"/>
                      </a:rPr>
                      <m:t>=0.0808</m:t>
                    </m:r>
                  </m:oMath>
                </a14:m>
                <a:r>
                  <a:rPr sz="280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815"/>
                </a:stretch>
              </a:blipFill>
            </p:spPr>
            <p:txBody>
              <a:bodyPr/>
              <a:lstStyle/>
              <a:p>
                <a:r>
                  <a:rPr lang="en-US">
                    <a:noFill/>
                  </a:rPr>
                  <a:t> </a:t>
                </a:r>
              </a:p>
            </p:txBody>
          </p:sp>
        </mc:Fallback>
      </mc:AlternateContent>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defRPr sz="3200"/>
            </a:pPr>
            <a:r>
              <a:rPr sz="2800" dirty="0"/>
              <a:t>Example 6.4.5: Finding the </a:t>
            </a:r>
            <a:r>
              <a:rPr sz="2800" i="1" dirty="0"/>
              <a:t>z</a:t>
            </a:r>
            <a:r>
              <a:rPr sz="2800" dirty="0"/>
              <a:t>-value with a Given Area in the Tails to the Left of −</a:t>
            </a:r>
            <a:r>
              <a:rPr sz="2800" i="1" dirty="0"/>
              <a:t>z</a:t>
            </a:r>
            <a:r>
              <a:rPr sz="2800" dirty="0"/>
              <a:t> and to the Right of </a:t>
            </a:r>
            <a:r>
              <a:rPr sz="2800" i="1" dirty="0"/>
              <a:t>z</a:t>
            </a:r>
            <a:r>
              <a:rPr sz="2800" dirty="0"/>
              <a:t> (cont.)</a:t>
            </a:r>
          </a:p>
        </p:txBody>
      </p:sp>
      <p:pic>
        <p:nvPicPr>
          <p:cNvPr id="5" name="Content Placeholder 4">
            <a:extLst>
              <a:ext uri="{FF2B5EF4-FFF2-40B4-BE49-F238E27FC236}">
                <a16:creationId xmlns:a16="http://schemas.microsoft.com/office/drawing/2014/main" id="{03D075B2-8D60-4875-96CF-2C28DADF0679}"/>
              </a:ext>
            </a:extLst>
          </p:cNvPr>
          <p:cNvPicPr>
            <a:picLocks noGrp="1" noChangeAspect="1"/>
          </p:cNvPicPr>
          <p:nvPr>
            <p:ph sz="quarter" idx="11"/>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905000" y="2031206"/>
            <a:ext cx="5334000" cy="2952750"/>
          </a:xfrm>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defRPr sz="3200"/>
            </a:pPr>
            <a:r>
              <a:rPr sz="2800" dirty="0"/>
              <a:t>Example 6.4.5: Finding the </a:t>
            </a:r>
            <a:r>
              <a:rPr sz="2400" i="1" dirty="0"/>
              <a:t>z</a:t>
            </a:r>
            <a:r>
              <a:rPr sz="2800" dirty="0"/>
              <a:t>-value with a Given Area in the Tails to the Left of −</a:t>
            </a:r>
            <a:r>
              <a:rPr sz="2800" i="1" dirty="0"/>
              <a:t>z</a:t>
            </a:r>
            <a:r>
              <a:rPr sz="2800" dirty="0"/>
              <a:t> and to the Right of </a:t>
            </a:r>
            <a:r>
              <a:rPr sz="2800" i="1" dirty="0"/>
              <a:t>z</a:t>
            </a:r>
            <a:r>
              <a:rPr sz="2800" dirty="0"/>
              <a:t>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b="1"/>
                </a:pPr>
                <a:r>
                  <a:rPr sz="2800"/>
                  <a:t>Tables:</a:t>
                </a:r>
              </a:p>
              <a:p>
                <a:pPr>
                  <a:defRPr sz="2800"/>
                </a:pPr>
                <a:r>
                  <a:rPr sz="2800"/>
                  <a:t>Scan through the interior of the cumulative normal table for an area of </a:t>
                </a:r>
                <a:r>
                  <a:rPr sz="2800">
                    <a:latin typeface="Cambria Math"/>
                  </a:rPr>
                  <a:t>0.0808</a:t>
                </a:r>
                <a:r>
                  <a:rPr sz="2800"/>
                  <a:t>. The corresponding </a:t>
                </a:r>
                <a14:m>
                  <m:oMath xmlns:m="http://schemas.openxmlformats.org/officeDocument/2006/math">
                    <m:r>
                      <a:rPr>
                        <a:latin typeface="Cambria Math" panose="02040503050406030204" pitchFamily="18" charset="0"/>
                      </a:rPr>
                      <m:t>𝑧</m:t>
                    </m:r>
                  </m:oMath>
                </a14:m>
                <a:r>
                  <a:rPr sz="2800"/>
                  <a:t>-value is </a:t>
                </a:r>
                <a14:m>
                  <m:oMath xmlns:m="http://schemas.openxmlformats.org/officeDocument/2006/math">
                    <m:r>
                      <a:rPr>
                        <a:latin typeface="Cambria Math" panose="02040503050406030204" pitchFamily="18" charset="0"/>
                      </a:rPr>
                      <m:t>−</m:t>
                    </m:r>
                    <m:r>
                      <a:rPr>
                        <a:latin typeface="Cambria Math" panose="02040503050406030204" pitchFamily="18" charset="0"/>
                      </a:rPr>
                      <m:t>𝑧</m:t>
                    </m:r>
                    <m:r>
                      <a:rPr>
                        <a:latin typeface="Cambria Math" panose="02040503050406030204" pitchFamily="18" charset="0"/>
                      </a:rPr>
                      <m:t>=−1.40</m:t>
                    </m:r>
                  </m:oMath>
                </a14:m>
                <a:r>
                  <a:rPr sz="280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593"/>
                </a:stretch>
              </a:blipFill>
            </p:spPr>
            <p:txBody>
              <a:bodyPr/>
              <a:lstStyle/>
              <a:p>
                <a:r>
                  <a:rPr lang="en-US">
                    <a:noFill/>
                  </a:rPr>
                  <a:t> </a:t>
                </a:r>
              </a:p>
            </p:txBody>
          </p:sp>
        </mc:Fallback>
      </mc:AlternateContent>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defRPr sz="3200"/>
            </a:pPr>
            <a:r>
              <a:rPr sz="2800" dirty="0"/>
              <a:t>Example 6.4.5: Finding the </a:t>
            </a:r>
            <a:r>
              <a:rPr sz="2800" i="1" dirty="0"/>
              <a:t>z</a:t>
            </a:r>
            <a:r>
              <a:rPr sz="2800" dirty="0"/>
              <a:t>-value with a Given Area in the Tails to the Left of −</a:t>
            </a:r>
            <a:r>
              <a:rPr sz="2800" i="1" dirty="0"/>
              <a:t>z</a:t>
            </a:r>
            <a:r>
              <a:rPr sz="2800" dirty="0"/>
              <a:t> and to the Right of </a:t>
            </a:r>
            <a:r>
              <a:rPr sz="2800" i="1" dirty="0"/>
              <a:t>z</a:t>
            </a:r>
            <a:r>
              <a:rPr sz="2800" dirty="0"/>
              <a:t> (cont.)</a:t>
            </a:r>
          </a:p>
        </p:txBody>
      </p:sp>
      <mc:AlternateContent xmlns:mc="http://schemas.openxmlformats.org/markup-compatibility/2006" xmlns:a14="http://schemas.microsoft.com/office/drawing/2010/main">
        <mc:Choice Requires="a14">
          <p:graphicFrame>
            <p:nvGraphicFramePr>
              <p:cNvPr id="3" name="Table Placeholder 2"/>
              <p:cNvGraphicFramePr>
                <a:graphicFrameLocks noGrp="1"/>
              </p:cNvGraphicFramePr>
              <p:nvPr>
                <p:ph type="tbl" sz="quarter" idx="10"/>
                <p:extLst>
                  <p:ext uri="{D42A27DB-BD31-4B8C-83A1-F6EECF244321}">
                    <p14:modId xmlns:p14="http://schemas.microsoft.com/office/powerpoint/2010/main" val="704804100"/>
                  </p:ext>
                </p:extLst>
              </p:nvPr>
            </p:nvGraphicFramePr>
            <p:xfrm>
              <a:off x="457200" y="2052320"/>
              <a:ext cx="8229600" cy="2595880"/>
            </p:xfrm>
            <a:graphic>
              <a:graphicData uri="http://schemas.openxmlformats.org/drawingml/2006/table">
                <a:tbl>
                  <a:tblPr firstRow="1" bandRow="1">
                    <a:tableStyleId>{5C22544A-7EE6-4342-B048-85BDC9FD1C3A}</a:tableStyleId>
                  </a:tblPr>
                  <a:tblGrid>
                    <a:gridCol w="1371600">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gridCol w="1371600">
                      <a:extLst>
                        <a:ext uri="{9D8B030D-6E8A-4147-A177-3AD203B41FA5}">
                          <a16:colId xmlns:a16="http://schemas.microsoft.com/office/drawing/2014/main" val="20002"/>
                        </a:ext>
                      </a:extLst>
                    </a:gridCol>
                    <a:gridCol w="1371600">
                      <a:extLst>
                        <a:ext uri="{9D8B030D-6E8A-4147-A177-3AD203B41FA5}">
                          <a16:colId xmlns:a16="http://schemas.microsoft.com/office/drawing/2014/main" val="20003"/>
                        </a:ext>
                      </a:extLst>
                    </a:gridCol>
                    <a:gridCol w="1371600">
                      <a:extLst>
                        <a:ext uri="{9D8B030D-6E8A-4147-A177-3AD203B41FA5}">
                          <a16:colId xmlns:a16="http://schemas.microsoft.com/office/drawing/2014/main" val="20004"/>
                        </a:ext>
                      </a:extLst>
                    </a:gridCol>
                    <a:gridCol w="1371600">
                      <a:extLst>
                        <a:ext uri="{9D8B030D-6E8A-4147-A177-3AD203B41FA5}">
                          <a16:colId xmlns:a16="http://schemas.microsoft.com/office/drawing/2014/main" val="20005"/>
                        </a:ext>
                      </a:extLst>
                    </a:gridCol>
                  </a:tblGrid>
                  <a:tr h="370840">
                    <a:tc>
                      <a:txBody>
                        <a:bodyPr/>
                        <a:lstStyle/>
                        <a:p>
                          <a:pPr algn="ctr">
                            <a:defRPr sz="1400" b="1">
                              <a:solidFill>
                                <a:schemeClr val="tx1"/>
                              </a:solidFill>
                            </a:defRPr>
                          </a:pPr>
                          <a14:m>
                            <m:oMathPara xmlns:m="http://schemas.openxmlformats.org/officeDocument/2006/math">
                              <m:oMathParaPr>
                                <m:jc m:val="centerGroup"/>
                              </m:oMathParaPr>
                              <m:oMath xmlns:m="http://schemas.openxmlformats.org/officeDocument/2006/math">
                                <m:r>
                                  <a:rPr sz="1400">
                                    <a:latin typeface="Cambria Math"/>
                                  </a:rPr>
                                  <m:t>𝑧</m:t>
                                </m:r>
                              </m:oMath>
                            </m:oMathPara>
                          </a14:m>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E7E9EC"/>
                        </a:solidFill>
                      </a:tcPr>
                    </a:tc>
                    <a:tc>
                      <a:txBody>
                        <a:bodyPr/>
                        <a:lstStyle/>
                        <a:p>
                          <a:pPr algn="ctr">
                            <a:defRPr b="1">
                              <a:solidFill>
                                <a:schemeClr val="tx1"/>
                              </a:solidFill>
                            </a:defRPr>
                          </a:pPr>
                          <a:r>
                            <a:rPr sz="1400" dirty="0">
                              <a:latin typeface="Cambria Math"/>
                            </a:rPr>
                            <a:t>0.04</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rgbClr val="E7E9EC"/>
                        </a:solidFill>
                      </a:tcPr>
                    </a:tc>
                    <a:tc>
                      <a:txBody>
                        <a:bodyPr/>
                        <a:lstStyle/>
                        <a:p>
                          <a:pPr algn="ctr">
                            <a:defRPr b="1">
                              <a:solidFill>
                                <a:schemeClr val="tx1"/>
                              </a:solidFill>
                            </a:defRPr>
                          </a:pPr>
                          <a:r>
                            <a:rPr sz="1400">
                              <a:latin typeface="Cambria Math"/>
                            </a:rPr>
                            <a:t>0.03</a:t>
                          </a:r>
                        </a:p>
                      </a:txBody>
                      <a:tcPr>
                        <a:lnB w="12700" cap="flat" cmpd="sng" algn="ctr">
                          <a:solidFill>
                            <a:schemeClr val="tx1"/>
                          </a:solidFill>
                          <a:prstDash val="solid"/>
                          <a:round/>
                          <a:headEnd type="none" w="med" len="med"/>
                          <a:tailEnd type="none" w="med" len="med"/>
                        </a:lnB>
                        <a:solidFill>
                          <a:srgbClr val="E7E9EC"/>
                        </a:solidFill>
                      </a:tcPr>
                    </a:tc>
                    <a:tc>
                      <a:txBody>
                        <a:bodyPr/>
                        <a:lstStyle/>
                        <a:p>
                          <a:pPr algn="ctr">
                            <a:defRPr b="1">
                              <a:solidFill>
                                <a:schemeClr val="tx1"/>
                              </a:solidFill>
                            </a:defRPr>
                          </a:pPr>
                          <a:r>
                            <a:rPr sz="1400">
                              <a:latin typeface="Cambria Math"/>
                            </a:rPr>
                            <a:t>0.02</a:t>
                          </a:r>
                        </a:p>
                      </a:txBody>
                      <a:tcPr>
                        <a:lnB w="12700" cap="flat" cmpd="sng" algn="ctr">
                          <a:solidFill>
                            <a:schemeClr val="tx1"/>
                          </a:solidFill>
                          <a:prstDash val="solid"/>
                          <a:round/>
                          <a:headEnd type="none" w="med" len="med"/>
                          <a:tailEnd type="none" w="med" len="med"/>
                        </a:lnB>
                        <a:solidFill>
                          <a:srgbClr val="E7E9EC"/>
                        </a:solidFill>
                      </a:tcPr>
                    </a:tc>
                    <a:tc>
                      <a:txBody>
                        <a:bodyPr/>
                        <a:lstStyle/>
                        <a:p>
                          <a:pPr algn="ctr">
                            <a:defRPr b="1">
                              <a:solidFill>
                                <a:schemeClr val="tx1"/>
                              </a:solidFill>
                            </a:defRPr>
                          </a:pPr>
                          <a:r>
                            <a:rPr sz="1400">
                              <a:latin typeface="Cambria Math"/>
                            </a:rPr>
                            <a:t>0.01</a:t>
                          </a:r>
                        </a:p>
                      </a:txBody>
                      <a:tcPr>
                        <a:lnB w="12700" cap="flat" cmpd="sng" algn="ctr">
                          <a:solidFill>
                            <a:schemeClr val="tx1"/>
                          </a:solidFill>
                          <a:prstDash val="solid"/>
                          <a:round/>
                          <a:headEnd type="none" w="med" len="med"/>
                          <a:tailEnd type="none" w="med" len="med"/>
                        </a:lnB>
                        <a:solidFill>
                          <a:srgbClr val="E7E9EC"/>
                        </a:solidFill>
                      </a:tcPr>
                    </a:tc>
                    <a:tc>
                      <a:txBody>
                        <a:bodyPr/>
                        <a:lstStyle/>
                        <a:p>
                          <a:pPr algn="ctr">
                            <a:defRPr b="1">
                              <a:solidFill>
                                <a:schemeClr val="tx1"/>
                              </a:solidFill>
                            </a:defRPr>
                          </a:pPr>
                          <a:r>
                            <a:rPr sz="1400">
                              <a:latin typeface="Cambria Math"/>
                            </a:rPr>
                            <a:t>0.00</a:t>
                          </a:r>
                        </a:p>
                      </a:txBody>
                      <a:tcPr>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10000"/>
                      </a:ext>
                    </a:extLst>
                  </a:tr>
                  <a:tr h="370840">
                    <a:tc>
                      <a:txBody>
                        <a:bodyPr/>
                        <a:lstStyle/>
                        <a:p>
                          <a:pPr algn="ctr">
                            <a:defRPr sz="1400" b="1">
                              <a:solidFill>
                                <a:schemeClr val="tx1"/>
                              </a:solidFill>
                            </a:defRPr>
                          </a:pPr>
                          <a14:m>
                            <m:oMathPara xmlns:m="http://schemas.openxmlformats.org/officeDocument/2006/math">
                              <m:oMathParaPr>
                                <m:jc m:val="centerGroup"/>
                              </m:oMathParaPr>
                              <m:oMath xmlns:m="http://schemas.openxmlformats.org/officeDocument/2006/math">
                                <m:r>
                                  <a:rPr sz="1400">
                                    <a:latin typeface="Cambria Math"/>
                                  </a:rPr>
                                  <m:t>−1.6</m:t>
                                </m:r>
                              </m:oMath>
                            </m:oMathPara>
                          </a14:m>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defRPr>
                              <a:solidFill>
                                <a:schemeClr val="tx1"/>
                              </a:solidFill>
                            </a:defRPr>
                          </a:pPr>
                          <a:r>
                            <a:rPr sz="1400">
                              <a:latin typeface="Cambria Math"/>
                            </a:rPr>
                            <a:t>0.0505</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defRPr>
                              <a:solidFill>
                                <a:schemeClr val="tx1"/>
                              </a:solidFill>
                            </a:defRPr>
                          </a:pPr>
                          <a:r>
                            <a:rPr sz="1400">
                              <a:latin typeface="Cambria Math"/>
                            </a:rPr>
                            <a:t>0.0516</a:t>
                          </a:r>
                        </a:p>
                      </a:txBody>
                      <a:tcPr>
                        <a:lnT w="12700" cap="flat" cmpd="sng" algn="ctr">
                          <a:solidFill>
                            <a:schemeClr val="tx1"/>
                          </a:solidFill>
                          <a:prstDash val="solid"/>
                          <a:round/>
                          <a:headEnd type="none" w="med" len="med"/>
                          <a:tailEnd type="none" w="med" len="med"/>
                        </a:lnT>
                      </a:tcPr>
                    </a:tc>
                    <a:tc>
                      <a:txBody>
                        <a:bodyPr/>
                        <a:lstStyle/>
                        <a:p>
                          <a:pPr algn="ctr">
                            <a:defRPr>
                              <a:solidFill>
                                <a:schemeClr val="tx1"/>
                              </a:solidFill>
                            </a:defRPr>
                          </a:pPr>
                          <a:r>
                            <a:rPr sz="1400">
                              <a:latin typeface="Cambria Math"/>
                            </a:rPr>
                            <a:t>0.0526</a:t>
                          </a:r>
                        </a:p>
                      </a:txBody>
                      <a:tcPr>
                        <a:lnT w="12700" cap="flat" cmpd="sng" algn="ctr">
                          <a:solidFill>
                            <a:schemeClr val="tx1"/>
                          </a:solidFill>
                          <a:prstDash val="solid"/>
                          <a:round/>
                          <a:headEnd type="none" w="med" len="med"/>
                          <a:tailEnd type="none" w="med" len="med"/>
                        </a:lnT>
                      </a:tcPr>
                    </a:tc>
                    <a:tc>
                      <a:txBody>
                        <a:bodyPr/>
                        <a:lstStyle/>
                        <a:p>
                          <a:pPr algn="ctr">
                            <a:defRPr>
                              <a:solidFill>
                                <a:schemeClr val="tx1"/>
                              </a:solidFill>
                            </a:defRPr>
                          </a:pPr>
                          <a:r>
                            <a:rPr sz="1400">
                              <a:latin typeface="Cambria Math"/>
                            </a:rPr>
                            <a:t>0.0537</a:t>
                          </a:r>
                        </a:p>
                      </a:txBody>
                      <a:tcPr>
                        <a:lnT w="12700" cap="flat" cmpd="sng" algn="ctr">
                          <a:solidFill>
                            <a:schemeClr val="tx1"/>
                          </a:solidFill>
                          <a:prstDash val="solid"/>
                          <a:round/>
                          <a:headEnd type="none" w="med" len="med"/>
                          <a:tailEnd type="none" w="med" len="med"/>
                        </a:lnT>
                      </a:tcPr>
                    </a:tc>
                    <a:tc>
                      <a:txBody>
                        <a:bodyPr/>
                        <a:lstStyle/>
                        <a:p>
                          <a:pPr algn="ctr">
                            <a:defRPr>
                              <a:solidFill>
                                <a:schemeClr val="tx1"/>
                              </a:solidFill>
                            </a:defRPr>
                          </a:pPr>
                          <a:r>
                            <a:rPr sz="1400">
                              <a:latin typeface="Cambria Math"/>
                            </a:rPr>
                            <a:t>0.0548</a:t>
                          </a:r>
                        </a:p>
                      </a:txBody>
                      <a:tcPr>
                        <a:lnT w="12700" cap="flat" cmpd="sng" algn="ctr">
                          <a:solidFill>
                            <a:schemeClr val="tx1"/>
                          </a:solidFill>
                          <a:prstDash val="solid"/>
                          <a:round/>
                          <a:headEnd type="none" w="med" len="med"/>
                          <a:tailEnd type="none" w="med" len="med"/>
                        </a:lnT>
                        <a:solidFill>
                          <a:srgbClr val="92D050"/>
                        </a:solidFill>
                      </a:tcPr>
                    </a:tc>
                    <a:extLst>
                      <a:ext uri="{0D108BD9-81ED-4DB2-BD59-A6C34878D82A}">
                        <a16:rowId xmlns:a16="http://schemas.microsoft.com/office/drawing/2014/main" val="10001"/>
                      </a:ext>
                    </a:extLst>
                  </a:tr>
                  <a:tr h="370840">
                    <a:tc>
                      <a:txBody>
                        <a:bodyPr/>
                        <a:lstStyle/>
                        <a:p>
                          <a:pPr algn="ctr">
                            <a:defRPr sz="1400" b="1">
                              <a:solidFill>
                                <a:schemeClr val="tx1"/>
                              </a:solidFill>
                            </a:defRPr>
                          </a:pPr>
                          <a14:m>
                            <m:oMathPara xmlns:m="http://schemas.openxmlformats.org/officeDocument/2006/math">
                              <m:oMathParaPr>
                                <m:jc m:val="centerGroup"/>
                              </m:oMathParaPr>
                              <m:oMath xmlns:m="http://schemas.openxmlformats.org/officeDocument/2006/math">
                                <m:r>
                                  <a:rPr sz="1400">
                                    <a:latin typeface="Cambria Math"/>
                                  </a:rPr>
                                  <m:t>−1.5</m:t>
                                </m:r>
                              </m:oMath>
                            </m:oMathPara>
                          </a14:m>
                          <a:endParaRPr/>
                        </a:p>
                      </a:txBody>
                      <a:tcPr>
                        <a:lnR w="12700" cap="flat" cmpd="sng" algn="ctr">
                          <a:solidFill>
                            <a:schemeClr val="tx1"/>
                          </a:solidFill>
                          <a:prstDash val="solid"/>
                          <a:round/>
                          <a:headEnd type="none" w="med" len="med"/>
                          <a:tailEnd type="none" w="med" len="med"/>
                        </a:lnR>
                      </a:tcPr>
                    </a:tc>
                    <a:tc>
                      <a:txBody>
                        <a:bodyPr/>
                        <a:lstStyle/>
                        <a:p>
                          <a:pPr algn="ctr">
                            <a:defRPr>
                              <a:solidFill>
                                <a:schemeClr val="tx1"/>
                              </a:solidFill>
                            </a:defRPr>
                          </a:pPr>
                          <a:r>
                            <a:rPr sz="1400">
                              <a:latin typeface="Cambria Math"/>
                            </a:rPr>
                            <a:t>0.0618</a:t>
                          </a:r>
                        </a:p>
                      </a:txBody>
                      <a:tcPr>
                        <a:lnL w="12700" cap="flat" cmpd="sng" algn="ctr">
                          <a:solidFill>
                            <a:schemeClr val="tx1"/>
                          </a:solidFill>
                          <a:prstDash val="solid"/>
                          <a:round/>
                          <a:headEnd type="none" w="med" len="med"/>
                          <a:tailEnd type="none" w="med" len="med"/>
                        </a:lnL>
                      </a:tcPr>
                    </a:tc>
                    <a:tc>
                      <a:txBody>
                        <a:bodyPr/>
                        <a:lstStyle/>
                        <a:p>
                          <a:pPr algn="ctr">
                            <a:defRPr>
                              <a:solidFill>
                                <a:schemeClr val="tx1"/>
                              </a:solidFill>
                            </a:defRPr>
                          </a:pPr>
                          <a:r>
                            <a:rPr sz="1400">
                              <a:latin typeface="Cambria Math"/>
                            </a:rPr>
                            <a:t>0.0630</a:t>
                          </a:r>
                        </a:p>
                      </a:txBody>
                      <a:tcPr/>
                    </a:tc>
                    <a:tc>
                      <a:txBody>
                        <a:bodyPr/>
                        <a:lstStyle/>
                        <a:p>
                          <a:pPr algn="ctr">
                            <a:defRPr>
                              <a:solidFill>
                                <a:schemeClr val="tx1"/>
                              </a:solidFill>
                            </a:defRPr>
                          </a:pPr>
                          <a:r>
                            <a:rPr sz="1400">
                              <a:latin typeface="Cambria Math"/>
                            </a:rPr>
                            <a:t>0.0643</a:t>
                          </a:r>
                        </a:p>
                      </a:txBody>
                      <a:tcPr/>
                    </a:tc>
                    <a:tc>
                      <a:txBody>
                        <a:bodyPr/>
                        <a:lstStyle/>
                        <a:p>
                          <a:pPr algn="ctr">
                            <a:defRPr>
                              <a:solidFill>
                                <a:schemeClr val="tx1"/>
                              </a:solidFill>
                            </a:defRPr>
                          </a:pPr>
                          <a:r>
                            <a:rPr sz="1400">
                              <a:latin typeface="Cambria Math"/>
                            </a:rPr>
                            <a:t>0.0655</a:t>
                          </a:r>
                        </a:p>
                      </a:txBody>
                      <a:tcPr/>
                    </a:tc>
                    <a:tc>
                      <a:txBody>
                        <a:bodyPr/>
                        <a:lstStyle/>
                        <a:p>
                          <a:pPr algn="ctr">
                            <a:defRPr>
                              <a:solidFill>
                                <a:schemeClr val="tx1"/>
                              </a:solidFill>
                            </a:defRPr>
                          </a:pPr>
                          <a:r>
                            <a:rPr sz="1400">
                              <a:latin typeface="Cambria Math"/>
                            </a:rPr>
                            <a:t>0.0668</a:t>
                          </a:r>
                        </a:p>
                      </a:txBody>
                      <a:tcPr>
                        <a:solidFill>
                          <a:srgbClr val="92D050"/>
                        </a:solidFill>
                      </a:tcPr>
                    </a:tc>
                    <a:extLst>
                      <a:ext uri="{0D108BD9-81ED-4DB2-BD59-A6C34878D82A}">
                        <a16:rowId xmlns:a16="http://schemas.microsoft.com/office/drawing/2014/main" val="10002"/>
                      </a:ext>
                    </a:extLst>
                  </a:tr>
                  <a:tr h="370840">
                    <a:tc>
                      <a:txBody>
                        <a:bodyPr/>
                        <a:lstStyle/>
                        <a:p>
                          <a:pPr algn="ctr">
                            <a:defRPr sz="1400" b="1">
                              <a:solidFill>
                                <a:schemeClr val="tx1"/>
                              </a:solidFill>
                            </a:defRPr>
                          </a:pPr>
                          <a14:m>
                            <m:oMathPara xmlns:m="http://schemas.openxmlformats.org/officeDocument/2006/math">
                              <m:oMathParaPr>
                                <m:jc m:val="centerGroup"/>
                              </m:oMathParaPr>
                              <m:oMath xmlns:m="http://schemas.openxmlformats.org/officeDocument/2006/math">
                                <m:r>
                                  <a:rPr sz="1400">
                                    <a:latin typeface="Cambria Math"/>
                                  </a:rPr>
                                  <m:t>−1.4</m:t>
                                </m:r>
                              </m:oMath>
                            </m:oMathPara>
                          </a14:m>
                          <a:endParaRPr/>
                        </a:p>
                      </a:txBody>
                      <a:tcPr>
                        <a:lnR w="12700" cap="flat" cmpd="sng" algn="ctr">
                          <a:solidFill>
                            <a:schemeClr val="tx1"/>
                          </a:solidFill>
                          <a:prstDash val="solid"/>
                          <a:round/>
                          <a:headEnd type="none" w="med" len="med"/>
                          <a:tailEnd type="none" w="med" len="med"/>
                        </a:lnR>
                        <a:solidFill>
                          <a:srgbClr val="92D050"/>
                        </a:solidFill>
                      </a:tcPr>
                    </a:tc>
                    <a:tc>
                      <a:txBody>
                        <a:bodyPr/>
                        <a:lstStyle/>
                        <a:p>
                          <a:pPr algn="ctr">
                            <a:defRPr>
                              <a:solidFill>
                                <a:schemeClr val="tx1"/>
                              </a:solidFill>
                            </a:defRPr>
                          </a:pPr>
                          <a:r>
                            <a:rPr sz="1400">
                              <a:latin typeface="Cambria Math"/>
                            </a:rPr>
                            <a:t>0.0749</a:t>
                          </a:r>
                        </a:p>
                      </a:txBody>
                      <a:tcPr>
                        <a:lnL w="12700" cap="flat" cmpd="sng" algn="ctr">
                          <a:solidFill>
                            <a:schemeClr val="tx1"/>
                          </a:solidFill>
                          <a:prstDash val="solid"/>
                          <a:round/>
                          <a:headEnd type="none" w="med" len="med"/>
                          <a:tailEnd type="none" w="med" len="med"/>
                        </a:lnL>
                        <a:solidFill>
                          <a:srgbClr val="92D050"/>
                        </a:solidFill>
                      </a:tcPr>
                    </a:tc>
                    <a:tc>
                      <a:txBody>
                        <a:bodyPr/>
                        <a:lstStyle/>
                        <a:p>
                          <a:pPr algn="ctr">
                            <a:defRPr>
                              <a:solidFill>
                                <a:schemeClr val="tx1"/>
                              </a:solidFill>
                            </a:defRPr>
                          </a:pPr>
                          <a:r>
                            <a:rPr sz="1400">
                              <a:latin typeface="Cambria Math"/>
                            </a:rPr>
                            <a:t>0.0764</a:t>
                          </a:r>
                        </a:p>
                      </a:txBody>
                      <a:tcPr>
                        <a:solidFill>
                          <a:srgbClr val="92D050"/>
                        </a:solidFill>
                      </a:tcPr>
                    </a:tc>
                    <a:tc>
                      <a:txBody>
                        <a:bodyPr/>
                        <a:lstStyle/>
                        <a:p>
                          <a:pPr algn="ctr">
                            <a:defRPr>
                              <a:solidFill>
                                <a:schemeClr val="tx1"/>
                              </a:solidFill>
                            </a:defRPr>
                          </a:pPr>
                          <a:r>
                            <a:rPr sz="1400">
                              <a:latin typeface="Cambria Math"/>
                            </a:rPr>
                            <a:t>0.0778</a:t>
                          </a:r>
                        </a:p>
                      </a:txBody>
                      <a:tcPr>
                        <a:solidFill>
                          <a:srgbClr val="92D050"/>
                        </a:solidFill>
                      </a:tcPr>
                    </a:tc>
                    <a:tc>
                      <a:txBody>
                        <a:bodyPr/>
                        <a:lstStyle/>
                        <a:p>
                          <a:pPr algn="ctr">
                            <a:defRPr>
                              <a:solidFill>
                                <a:schemeClr val="tx1"/>
                              </a:solidFill>
                            </a:defRPr>
                          </a:pPr>
                          <a:r>
                            <a:rPr sz="1400">
                              <a:latin typeface="Cambria Math"/>
                            </a:rPr>
                            <a:t>0.0793</a:t>
                          </a:r>
                        </a:p>
                      </a:txBody>
                      <a:tcPr>
                        <a:solidFill>
                          <a:srgbClr val="92D050"/>
                        </a:solidFill>
                      </a:tcPr>
                    </a:tc>
                    <a:tc>
                      <a:txBody>
                        <a:bodyPr/>
                        <a:lstStyle/>
                        <a:p>
                          <a:pPr algn="ctr">
                            <a:defRPr sz="1400">
                              <a:solidFill>
                                <a:schemeClr val="tx1"/>
                              </a:solidFill>
                            </a:defRPr>
                          </a:pPr>
                          <a:r>
                            <a:rPr sz="1400">
                              <a:highlight>
                                <a:srgbClr val="FFFF00"/>
                              </a:highlight>
                              <a:latin typeface="Cambria Math"/>
                            </a:rPr>
                            <a:t>0.0808</a:t>
                          </a:r>
                        </a:p>
                      </a:txBody>
                      <a:tcPr>
                        <a:solidFill>
                          <a:srgbClr val="FFFF00"/>
                        </a:solidFill>
                      </a:tcPr>
                    </a:tc>
                    <a:extLst>
                      <a:ext uri="{0D108BD9-81ED-4DB2-BD59-A6C34878D82A}">
                        <a16:rowId xmlns:a16="http://schemas.microsoft.com/office/drawing/2014/main" val="10003"/>
                      </a:ext>
                    </a:extLst>
                  </a:tr>
                  <a:tr h="370840">
                    <a:tc>
                      <a:txBody>
                        <a:bodyPr/>
                        <a:lstStyle/>
                        <a:p>
                          <a:pPr algn="ctr">
                            <a:defRPr sz="1400" b="1">
                              <a:solidFill>
                                <a:schemeClr val="tx1"/>
                              </a:solidFill>
                            </a:defRPr>
                          </a:pPr>
                          <a14:m>
                            <m:oMathPara xmlns:m="http://schemas.openxmlformats.org/officeDocument/2006/math">
                              <m:oMathParaPr>
                                <m:jc m:val="centerGroup"/>
                              </m:oMathParaPr>
                              <m:oMath xmlns:m="http://schemas.openxmlformats.org/officeDocument/2006/math">
                                <m:r>
                                  <a:rPr sz="1400">
                                    <a:latin typeface="Cambria Math"/>
                                  </a:rPr>
                                  <m:t>−1.3</m:t>
                                </m:r>
                              </m:oMath>
                            </m:oMathPara>
                          </a14:m>
                          <a:endParaRPr/>
                        </a:p>
                      </a:txBody>
                      <a:tcPr>
                        <a:lnR w="12700" cap="flat" cmpd="sng" algn="ctr">
                          <a:solidFill>
                            <a:schemeClr val="tx1"/>
                          </a:solidFill>
                          <a:prstDash val="solid"/>
                          <a:round/>
                          <a:headEnd type="none" w="med" len="med"/>
                          <a:tailEnd type="none" w="med" len="med"/>
                        </a:lnR>
                      </a:tcPr>
                    </a:tc>
                    <a:tc>
                      <a:txBody>
                        <a:bodyPr/>
                        <a:lstStyle/>
                        <a:p>
                          <a:pPr algn="ctr">
                            <a:defRPr>
                              <a:solidFill>
                                <a:schemeClr val="tx1"/>
                              </a:solidFill>
                            </a:defRPr>
                          </a:pPr>
                          <a:r>
                            <a:rPr sz="1400">
                              <a:latin typeface="Cambria Math"/>
                            </a:rPr>
                            <a:t>0.0901</a:t>
                          </a:r>
                        </a:p>
                      </a:txBody>
                      <a:tcPr>
                        <a:lnL w="12700" cap="flat" cmpd="sng" algn="ctr">
                          <a:solidFill>
                            <a:schemeClr val="tx1"/>
                          </a:solidFill>
                          <a:prstDash val="solid"/>
                          <a:round/>
                          <a:headEnd type="none" w="med" len="med"/>
                          <a:tailEnd type="none" w="med" len="med"/>
                        </a:lnL>
                      </a:tcPr>
                    </a:tc>
                    <a:tc>
                      <a:txBody>
                        <a:bodyPr/>
                        <a:lstStyle/>
                        <a:p>
                          <a:pPr algn="ctr">
                            <a:defRPr>
                              <a:solidFill>
                                <a:schemeClr val="tx1"/>
                              </a:solidFill>
                            </a:defRPr>
                          </a:pPr>
                          <a:r>
                            <a:rPr sz="1400">
                              <a:latin typeface="Cambria Math"/>
                            </a:rPr>
                            <a:t>0.0918</a:t>
                          </a:r>
                        </a:p>
                      </a:txBody>
                      <a:tcPr/>
                    </a:tc>
                    <a:tc>
                      <a:txBody>
                        <a:bodyPr/>
                        <a:lstStyle/>
                        <a:p>
                          <a:pPr algn="ctr">
                            <a:defRPr>
                              <a:solidFill>
                                <a:schemeClr val="tx1"/>
                              </a:solidFill>
                            </a:defRPr>
                          </a:pPr>
                          <a:r>
                            <a:rPr sz="1400">
                              <a:latin typeface="Cambria Math"/>
                            </a:rPr>
                            <a:t>0.0934</a:t>
                          </a:r>
                        </a:p>
                      </a:txBody>
                      <a:tcPr/>
                    </a:tc>
                    <a:tc>
                      <a:txBody>
                        <a:bodyPr/>
                        <a:lstStyle/>
                        <a:p>
                          <a:pPr algn="ctr">
                            <a:defRPr>
                              <a:solidFill>
                                <a:schemeClr val="tx1"/>
                              </a:solidFill>
                            </a:defRPr>
                          </a:pPr>
                          <a:r>
                            <a:rPr sz="1400">
                              <a:latin typeface="Cambria Math"/>
                            </a:rPr>
                            <a:t>0.0951</a:t>
                          </a:r>
                        </a:p>
                      </a:txBody>
                      <a:tcPr/>
                    </a:tc>
                    <a:tc>
                      <a:txBody>
                        <a:bodyPr/>
                        <a:lstStyle/>
                        <a:p>
                          <a:pPr algn="ctr">
                            <a:defRPr>
                              <a:solidFill>
                                <a:schemeClr val="tx1"/>
                              </a:solidFill>
                            </a:defRPr>
                          </a:pPr>
                          <a:r>
                            <a:rPr sz="1400">
                              <a:latin typeface="Cambria Math"/>
                            </a:rPr>
                            <a:t>0.0968</a:t>
                          </a:r>
                        </a:p>
                      </a:txBody>
                      <a:tcPr>
                        <a:solidFill>
                          <a:srgbClr val="92D050"/>
                        </a:solidFill>
                      </a:tcPr>
                    </a:tc>
                    <a:extLst>
                      <a:ext uri="{0D108BD9-81ED-4DB2-BD59-A6C34878D82A}">
                        <a16:rowId xmlns:a16="http://schemas.microsoft.com/office/drawing/2014/main" val="10004"/>
                      </a:ext>
                    </a:extLst>
                  </a:tr>
                  <a:tr h="370840">
                    <a:tc>
                      <a:txBody>
                        <a:bodyPr/>
                        <a:lstStyle/>
                        <a:p>
                          <a:pPr algn="ctr">
                            <a:defRPr sz="1400" b="1">
                              <a:solidFill>
                                <a:schemeClr val="tx1"/>
                              </a:solidFill>
                            </a:defRPr>
                          </a:pPr>
                          <a14:m>
                            <m:oMathPara xmlns:m="http://schemas.openxmlformats.org/officeDocument/2006/math">
                              <m:oMathParaPr>
                                <m:jc m:val="centerGroup"/>
                              </m:oMathParaPr>
                              <m:oMath xmlns:m="http://schemas.openxmlformats.org/officeDocument/2006/math">
                                <m:r>
                                  <a:rPr sz="1400">
                                    <a:latin typeface="Cambria Math"/>
                                  </a:rPr>
                                  <m:t>−1.2</m:t>
                                </m:r>
                              </m:oMath>
                            </m:oMathPara>
                          </a14:m>
                          <a:endParaRPr/>
                        </a:p>
                      </a:txBody>
                      <a:tcPr>
                        <a:lnR w="12700" cap="flat" cmpd="sng" algn="ctr">
                          <a:solidFill>
                            <a:schemeClr val="tx1"/>
                          </a:solidFill>
                          <a:prstDash val="solid"/>
                          <a:round/>
                          <a:headEnd type="none" w="med" len="med"/>
                          <a:tailEnd type="none" w="med" len="med"/>
                        </a:lnR>
                      </a:tcPr>
                    </a:tc>
                    <a:tc>
                      <a:txBody>
                        <a:bodyPr/>
                        <a:lstStyle/>
                        <a:p>
                          <a:pPr algn="ctr">
                            <a:defRPr>
                              <a:solidFill>
                                <a:schemeClr val="tx1"/>
                              </a:solidFill>
                            </a:defRPr>
                          </a:pPr>
                          <a:r>
                            <a:rPr sz="1400">
                              <a:latin typeface="Cambria Math"/>
                            </a:rPr>
                            <a:t>0.1075</a:t>
                          </a:r>
                        </a:p>
                      </a:txBody>
                      <a:tcPr>
                        <a:lnL w="12700" cap="flat" cmpd="sng" algn="ctr">
                          <a:solidFill>
                            <a:schemeClr val="tx1"/>
                          </a:solidFill>
                          <a:prstDash val="solid"/>
                          <a:round/>
                          <a:headEnd type="none" w="med" len="med"/>
                          <a:tailEnd type="none" w="med" len="med"/>
                        </a:lnL>
                      </a:tcPr>
                    </a:tc>
                    <a:tc>
                      <a:txBody>
                        <a:bodyPr/>
                        <a:lstStyle/>
                        <a:p>
                          <a:pPr algn="ctr">
                            <a:defRPr>
                              <a:solidFill>
                                <a:schemeClr val="tx1"/>
                              </a:solidFill>
                            </a:defRPr>
                          </a:pPr>
                          <a:r>
                            <a:rPr sz="1400">
                              <a:latin typeface="Cambria Math"/>
                            </a:rPr>
                            <a:t>0.1093</a:t>
                          </a:r>
                        </a:p>
                      </a:txBody>
                      <a:tcPr/>
                    </a:tc>
                    <a:tc>
                      <a:txBody>
                        <a:bodyPr/>
                        <a:lstStyle/>
                        <a:p>
                          <a:pPr algn="ctr">
                            <a:defRPr>
                              <a:solidFill>
                                <a:schemeClr val="tx1"/>
                              </a:solidFill>
                            </a:defRPr>
                          </a:pPr>
                          <a:r>
                            <a:rPr sz="1400">
                              <a:latin typeface="Cambria Math"/>
                            </a:rPr>
                            <a:t>0.1112</a:t>
                          </a:r>
                        </a:p>
                      </a:txBody>
                      <a:tcPr/>
                    </a:tc>
                    <a:tc>
                      <a:txBody>
                        <a:bodyPr/>
                        <a:lstStyle/>
                        <a:p>
                          <a:pPr algn="ctr">
                            <a:defRPr>
                              <a:solidFill>
                                <a:schemeClr val="tx1"/>
                              </a:solidFill>
                            </a:defRPr>
                          </a:pPr>
                          <a:r>
                            <a:rPr sz="1400">
                              <a:latin typeface="Cambria Math"/>
                            </a:rPr>
                            <a:t>0.1131</a:t>
                          </a:r>
                        </a:p>
                      </a:txBody>
                      <a:tcPr/>
                    </a:tc>
                    <a:tc>
                      <a:txBody>
                        <a:bodyPr/>
                        <a:lstStyle/>
                        <a:p>
                          <a:pPr algn="ctr">
                            <a:defRPr>
                              <a:solidFill>
                                <a:schemeClr val="tx1"/>
                              </a:solidFill>
                            </a:defRPr>
                          </a:pPr>
                          <a:r>
                            <a:rPr sz="1400">
                              <a:latin typeface="Cambria Math"/>
                            </a:rPr>
                            <a:t>0.1151</a:t>
                          </a:r>
                        </a:p>
                      </a:txBody>
                      <a:tcPr>
                        <a:solidFill>
                          <a:srgbClr val="92D050"/>
                        </a:solidFill>
                      </a:tcPr>
                    </a:tc>
                    <a:extLst>
                      <a:ext uri="{0D108BD9-81ED-4DB2-BD59-A6C34878D82A}">
                        <a16:rowId xmlns:a16="http://schemas.microsoft.com/office/drawing/2014/main" val="10005"/>
                      </a:ext>
                    </a:extLst>
                  </a:tr>
                  <a:tr h="370840">
                    <a:tc>
                      <a:txBody>
                        <a:bodyPr/>
                        <a:lstStyle/>
                        <a:p>
                          <a:pPr algn="ctr">
                            <a:defRPr sz="1400" b="1">
                              <a:solidFill>
                                <a:schemeClr val="tx1"/>
                              </a:solidFill>
                            </a:defRPr>
                          </a:pPr>
                          <a14:m>
                            <m:oMathPara xmlns:m="http://schemas.openxmlformats.org/officeDocument/2006/math">
                              <m:oMathParaPr>
                                <m:jc m:val="centerGroup"/>
                              </m:oMathParaPr>
                              <m:oMath xmlns:m="http://schemas.openxmlformats.org/officeDocument/2006/math">
                                <m:r>
                                  <a:rPr sz="1400">
                                    <a:latin typeface="Cambria Math"/>
                                  </a:rPr>
                                  <m:t>−1.1</m:t>
                                </m:r>
                              </m:oMath>
                            </m:oMathPara>
                          </a14:m>
                          <a:endParaRPr/>
                        </a:p>
                      </a:txBody>
                      <a:tcPr>
                        <a:lnR w="12700" cap="flat" cmpd="sng" algn="ctr">
                          <a:solidFill>
                            <a:schemeClr val="tx1"/>
                          </a:solidFill>
                          <a:prstDash val="solid"/>
                          <a:round/>
                          <a:headEnd type="none" w="med" len="med"/>
                          <a:tailEnd type="none" w="med" len="med"/>
                        </a:lnR>
                      </a:tcPr>
                    </a:tc>
                    <a:tc>
                      <a:txBody>
                        <a:bodyPr/>
                        <a:lstStyle/>
                        <a:p>
                          <a:pPr algn="ctr">
                            <a:defRPr>
                              <a:solidFill>
                                <a:schemeClr val="tx1"/>
                              </a:solidFill>
                            </a:defRPr>
                          </a:pPr>
                          <a:r>
                            <a:rPr sz="1400" dirty="0">
                              <a:latin typeface="Cambria Math"/>
                            </a:rPr>
                            <a:t>0.1271</a:t>
                          </a:r>
                        </a:p>
                      </a:txBody>
                      <a:tcPr>
                        <a:lnL w="12700" cap="flat" cmpd="sng" algn="ctr">
                          <a:solidFill>
                            <a:schemeClr val="tx1"/>
                          </a:solidFill>
                          <a:prstDash val="solid"/>
                          <a:round/>
                          <a:headEnd type="none" w="med" len="med"/>
                          <a:tailEnd type="none" w="med" len="med"/>
                        </a:lnL>
                      </a:tcPr>
                    </a:tc>
                    <a:tc>
                      <a:txBody>
                        <a:bodyPr/>
                        <a:lstStyle/>
                        <a:p>
                          <a:pPr algn="ctr">
                            <a:defRPr>
                              <a:solidFill>
                                <a:schemeClr val="tx1"/>
                              </a:solidFill>
                            </a:defRPr>
                          </a:pPr>
                          <a:r>
                            <a:rPr sz="1400">
                              <a:latin typeface="Cambria Math"/>
                            </a:rPr>
                            <a:t>0.1292</a:t>
                          </a:r>
                        </a:p>
                      </a:txBody>
                      <a:tcPr/>
                    </a:tc>
                    <a:tc>
                      <a:txBody>
                        <a:bodyPr/>
                        <a:lstStyle/>
                        <a:p>
                          <a:pPr algn="ctr">
                            <a:defRPr>
                              <a:solidFill>
                                <a:schemeClr val="tx1"/>
                              </a:solidFill>
                            </a:defRPr>
                          </a:pPr>
                          <a:r>
                            <a:rPr sz="1400">
                              <a:latin typeface="Cambria Math"/>
                            </a:rPr>
                            <a:t>0.1314</a:t>
                          </a:r>
                        </a:p>
                      </a:txBody>
                      <a:tcPr/>
                    </a:tc>
                    <a:tc>
                      <a:txBody>
                        <a:bodyPr/>
                        <a:lstStyle/>
                        <a:p>
                          <a:pPr algn="ctr">
                            <a:defRPr>
                              <a:solidFill>
                                <a:schemeClr val="tx1"/>
                              </a:solidFill>
                            </a:defRPr>
                          </a:pPr>
                          <a:r>
                            <a:rPr sz="1400">
                              <a:latin typeface="Cambria Math"/>
                            </a:rPr>
                            <a:t>0.1335</a:t>
                          </a:r>
                        </a:p>
                      </a:txBody>
                      <a:tcPr/>
                    </a:tc>
                    <a:tc>
                      <a:txBody>
                        <a:bodyPr/>
                        <a:lstStyle/>
                        <a:p>
                          <a:pPr algn="ctr">
                            <a:defRPr>
                              <a:solidFill>
                                <a:schemeClr val="tx1"/>
                              </a:solidFill>
                            </a:defRPr>
                          </a:pPr>
                          <a:r>
                            <a:rPr sz="1400" dirty="0">
                              <a:latin typeface="Cambria Math"/>
                            </a:rPr>
                            <a:t>0.1357</a:t>
                          </a:r>
                        </a:p>
                      </a:txBody>
                      <a:tcPr>
                        <a:solidFill>
                          <a:srgbClr val="92D050"/>
                        </a:solidFill>
                      </a:tcPr>
                    </a:tc>
                    <a:extLst>
                      <a:ext uri="{0D108BD9-81ED-4DB2-BD59-A6C34878D82A}">
                        <a16:rowId xmlns:a16="http://schemas.microsoft.com/office/drawing/2014/main" val="10006"/>
                      </a:ext>
                    </a:extLst>
                  </a:tr>
                </a:tbl>
              </a:graphicData>
            </a:graphic>
          </p:graphicFrame>
        </mc:Choice>
        <mc:Fallback xmlns="">
          <p:graphicFrame>
            <p:nvGraphicFramePr>
              <p:cNvPr id="3" name="Table Placeholder 2"/>
              <p:cNvGraphicFramePr>
                <a:graphicFrameLocks noGrp="1"/>
              </p:cNvGraphicFramePr>
              <p:nvPr>
                <p:ph type="tbl" sz="quarter" idx="10"/>
                <p:extLst>
                  <p:ext uri="{D42A27DB-BD31-4B8C-83A1-F6EECF244321}">
                    <p14:modId xmlns:p14="http://schemas.microsoft.com/office/powerpoint/2010/main" val="704804100"/>
                  </p:ext>
                </p:extLst>
              </p:nvPr>
            </p:nvGraphicFramePr>
            <p:xfrm>
              <a:off x="457200" y="2052320"/>
              <a:ext cx="8229600" cy="2595880"/>
            </p:xfrm>
            <a:graphic>
              <a:graphicData uri="http://schemas.openxmlformats.org/drawingml/2006/table">
                <a:tbl>
                  <a:tblPr firstRow="1" bandRow="1">
                    <a:tableStyleId>{5C22544A-7EE6-4342-B048-85BDC9FD1C3A}</a:tableStyleId>
                  </a:tblPr>
                  <a:tblGrid>
                    <a:gridCol w="1371600">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gridCol w="1371600">
                      <a:extLst>
                        <a:ext uri="{9D8B030D-6E8A-4147-A177-3AD203B41FA5}">
                          <a16:colId xmlns:a16="http://schemas.microsoft.com/office/drawing/2014/main" val="20002"/>
                        </a:ext>
                      </a:extLst>
                    </a:gridCol>
                    <a:gridCol w="1371600">
                      <a:extLst>
                        <a:ext uri="{9D8B030D-6E8A-4147-A177-3AD203B41FA5}">
                          <a16:colId xmlns:a16="http://schemas.microsoft.com/office/drawing/2014/main" val="20003"/>
                        </a:ext>
                      </a:extLst>
                    </a:gridCol>
                    <a:gridCol w="1371600">
                      <a:extLst>
                        <a:ext uri="{9D8B030D-6E8A-4147-A177-3AD203B41FA5}">
                          <a16:colId xmlns:a16="http://schemas.microsoft.com/office/drawing/2014/main" val="20004"/>
                        </a:ext>
                      </a:extLst>
                    </a:gridCol>
                    <a:gridCol w="1371600">
                      <a:extLst>
                        <a:ext uri="{9D8B030D-6E8A-4147-A177-3AD203B41FA5}">
                          <a16:colId xmlns:a16="http://schemas.microsoft.com/office/drawing/2014/main" val="20005"/>
                        </a:ext>
                      </a:extLst>
                    </a:gridCol>
                  </a:tblGrid>
                  <a:tr h="370840">
                    <a:tc>
                      <a:txBody>
                        <a:bodyPr/>
                        <a:lstStyle/>
                        <a:p>
                          <a:endParaRPr lang="en-US"/>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blipFill>
                          <a:blip r:embed="rId2"/>
                          <a:stretch>
                            <a:fillRect l="-889" t="-3279" r="-501333" b="-603279"/>
                          </a:stretch>
                        </a:blipFill>
                      </a:tcPr>
                    </a:tc>
                    <a:tc>
                      <a:txBody>
                        <a:bodyPr/>
                        <a:lstStyle/>
                        <a:p>
                          <a:pPr algn="ctr">
                            <a:defRPr b="1">
                              <a:solidFill>
                                <a:schemeClr val="tx1"/>
                              </a:solidFill>
                            </a:defRPr>
                          </a:pPr>
                          <a:r>
                            <a:rPr sz="1400">
                              <a:latin typeface="Cambria Math"/>
                            </a:rPr>
                            <a:t>0.04</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rgbClr val="E7E9EC"/>
                        </a:solidFill>
                      </a:tcPr>
                    </a:tc>
                    <a:tc>
                      <a:txBody>
                        <a:bodyPr/>
                        <a:lstStyle/>
                        <a:p>
                          <a:pPr algn="ctr">
                            <a:defRPr b="1">
                              <a:solidFill>
                                <a:schemeClr val="tx1"/>
                              </a:solidFill>
                            </a:defRPr>
                          </a:pPr>
                          <a:r>
                            <a:rPr sz="1400">
                              <a:latin typeface="Cambria Math"/>
                            </a:rPr>
                            <a:t>0.03</a:t>
                          </a:r>
                        </a:p>
                      </a:txBody>
                      <a:tcPr>
                        <a:lnB w="12700" cap="flat" cmpd="sng" algn="ctr">
                          <a:solidFill>
                            <a:schemeClr val="tx1"/>
                          </a:solidFill>
                          <a:prstDash val="solid"/>
                          <a:round/>
                          <a:headEnd type="none" w="med" len="med"/>
                          <a:tailEnd type="none" w="med" len="med"/>
                        </a:lnB>
                        <a:solidFill>
                          <a:srgbClr val="E7E9EC"/>
                        </a:solidFill>
                      </a:tcPr>
                    </a:tc>
                    <a:tc>
                      <a:txBody>
                        <a:bodyPr/>
                        <a:lstStyle/>
                        <a:p>
                          <a:pPr algn="ctr">
                            <a:defRPr b="1">
                              <a:solidFill>
                                <a:schemeClr val="tx1"/>
                              </a:solidFill>
                            </a:defRPr>
                          </a:pPr>
                          <a:r>
                            <a:rPr sz="1400">
                              <a:latin typeface="Cambria Math"/>
                            </a:rPr>
                            <a:t>0.02</a:t>
                          </a:r>
                        </a:p>
                      </a:txBody>
                      <a:tcPr>
                        <a:lnB w="12700" cap="flat" cmpd="sng" algn="ctr">
                          <a:solidFill>
                            <a:schemeClr val="tx1"/>
                          </a:solidFill>
                          <a:prstDash val="solid"/>
                          <a:round/>
                          <a:headEnd type="none" w="med" len="med"/>
                          <a:tailEnd type="none" w="med" len="med"/>
                        </a:lnB>
                        <a:solidFill>
                          <a:srgbClr val="E7E9EC"/>
                        </a:solidFill>
                      </a:tcPr>
                    </a:tc>
                    <a:tc>
                      <a:txBody>
                        <a:bodyPr/>
                        <a:lstStyle/>
                        <a:p>
                          <a:pPr algn="ctr">
                            <a:defRPr b="1">
                              <a:solidFill>
                                <a:schemeClr val="tx1"/>
                              </a:solidFill>
                            </a:defRPr>
                          </a:pPr>
                          <a:r>
                            <a:rPr sz="1400">
                              <a:latin typeface="Cambria Math"/>
                            </a:rPr>
                            <a:t>0.01</a:t>
                          </a:r>
                        </a:p>
                      </a:txBody>
                      <a:tcPr>
                        <a:lnB w="12700" cap="flat" cmpd="sng" algn="ctr">
                          <a:solidFill>
                            <a:schemeClr val="tx1"/>
                          </a:solidFill>
                          <a:prstDash val="solid"/>
                          <a:round/>
                          <a:headEnd type="none" w="med" len="med"/>
                          <a:tailEnd type="none" w="med" len="med"/>
                        </a:lnB>
                        <a:solidFill>
                          <a:srgbClr val="E7E9EC"/>
                        </a:solidFill>
                      </a:tcPr>
                    </a:tc>
                    <a:tc>
                      <a:txBody>
                        <a:bodyPr/>
                        <a:lstStyle/>
                        <a:p>
                          <a:pPr algn="ctr">
                            <a:defRPr b="1">
                              <a:solidFill>
                                <a:schemeClr val="tx1"/>
                              </a:solidFill>
                            </a:defRPr>
                          </a:pPr>
                          <a:r>
                            <a:rPr sz="1400">
                              <a:latin typeface="Cambria Math"/>
                            </a:rPr>
                            <a:t>0.00</a:t>
                          </a:r>
                        </a:p>
                      </a:txBody>
                      <a:tcPr>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10000"/>
                      </a:ext>
                    </a:extLst>
                  </a:tr>
                  <a:tr h="370840">
                    <a:tc>
                      <a:txBody>
                        <a:bodyPr/>
                        <a:lstStyle/>
                        <a:p>
                          <a:endParaRPr lang="en-US"/>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blipFill>
                          <a:blip r:embed="rId2"/>
                          <a:stretch>
                            <a:fillRect l="-889" t="-103279" r="-501333" b="-503279"/>
                          </a:stretch>
                        </a:blipFill>
                      </a:tcPr>
                    </a:tc>
                    <a:tc>
                      <a:txBody>
                        <a:bodyPr/>
                        <a:lstStyle/>
                        <a:p>
                          <a:pPr algn="ctr">
                            <a:defRPr>
                              <a:solidFill>
                                <a:schemeClr val="tx1"/>
                              </a:solidFill>
                            </a:defRPr>
                          </a:pPr>
                          <a:r>
                            <a:rPr sz="1400">
                              <a:latin typeface="Cambria Math"/>
                            </a:rPr>
                            <a:t>0.0505</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defRPr>
                              <a:solidFill>
                                <a:schemeClr val="tx1"/>
                              </a:solidFill>
                            </a:defRPr>
                          </a:pPr>
                          <a:r>
                            <a:rPr sz="1400">
                              <a:latin typeface="Cambria Math"/>
                            </a:rPr>
                            <a:t>0.0516</a:t>
                          </a:r>
                        </a:p>
                      </a:txBody>
                      <a:tcPr>
                        <a:lnT w="12700" cap="flat" cmpd="sng" algn="ctr">
                          <a:solidFill>
                            <a:schemeClr val="tx1"/>
                          </a:solidFill>
                          <a:prstDash val="solid"/>
                          <a:round/>
                          <a:headEnd type="none" w="med" len="med"/>
                          <a:tailEnd type="none" w="med" len="med"/>
                        </a:lnT>
                      </a:tcPr>
                    </a:tc>
                    <a:tc>
                      <a:txBody>
                        <a:bodyPr/>
                        <a:lstStyle/>
                        <a:p>
                          <a:pPr algn="ctr">
                            <a:defRPr>
                              <a:solidFill>
                                <a:schemeClr val="tx1"/>
                              </a:solidFill>
                            </a:defRPr>
                          </a:pPr>
                          <a:r>
                            <a:rPr sz="1400">
                              <a:latin typeface="Cambria Math"/>
                            </a:rPr>
                            <a:t>0.0526</a:t>
                          </a:r>
                        </a:p>
                      </a:txBody>
                      <a:tcPr>
                        <a:lnT w="12700" cap="flat" cmpd="sng" algn="ctr">
                          <a:solidFill>
                            <a:schemeClr val="tx1"/>
                          </a:solidFill>
                          <a:prstDash val="solid"/>
                          <a:round/>
                          <a:headEnd type="none" w="med" len="med"/>
                          <a:tailEnd type="none" w="med" len="med"/>
                        </a:lnT>
                      </a:tcPr>
                    </a:tc>
                    <a:tc>
                      <a:txBody>
                        <a:bodyPr/>
                        <a:lstStyle/>
                        <a:p>
                          <a:pPr algn="ctr">
                            <a:defRPr>
                              <a:solidFill>
                                <a:schemeClr val="tx1"/>
                              </a:solidFill>
                            </a:defRPr>
                          </a:pPr>
                          <a:r>
                            <a:rPr sz="1400">
                              <a:latin typeface="Cambria Math"/>
                            </a:rPr>
                            <a:t>0.0537</a:t>
                          </a:r>
                        </a:p>
                      </a:txBody>
                      <a:tcPr>
                        <a:lnT w="12700" cap="flat" cmpd="sng" algn="ctr">
                          <a:solidFill>
                            <a:schemeClr val="tx1"/>
                          </a:solidFill>
                          <a:prstDash val="solid"/>
                          <a:round/>
                          <a:headEnd type="none" w="med" len="med"/>
                          <a:tailEnd type="none" w="med" len="med"/>
                        </a:lnT>
                      </a:tcPr>
                    </a:tc>
                    <a:tc>
                      <a:txBody>
                        <a:bodyPr/>
                        <a:lstStyle/>
                        <a:p>
                          <a:pPr algn="ctr">
                            <a:defRPr>
                              <a:solidFill>
                                <a:schemeClr val="tx1"/>
                              </a:solidFill>
                            </a:defRPr>
                          </a:pPr>
                          <a:r>
                            <a:rPr sz="1400">
                              <a:latin typeface="Cambria Math"/>
                            </a:rPr>
                            <a:t>0.0548</a:t>
                          </a:r>
                        </a:p>
                      </a:txBody>
                      <a:tcPr>
                        <a:lnT w="12700" cap="flat" cmpd="sng" algn="ctr">
                          <a:solidFill>
                            <a:schemeClr val="tx1"/>
                          </a:solidFill>
                          <a:prstDash val="solid"/>
                          <a:round/>
                          <a:headEnd type="none" w="med" len="med"/>
                          <a:tailEnd type="none" w="med" len="med"/>
                        </a:lnT>
                        <a:solidFill>
                          <a:srgbClr val="92D050"/>
                        </a:solidFill>
                      </a:tcPr>
                    </a:tc>
                    <a:extLst>
                      <a:ext uri="{0D108BD9-81ED-4DB2-BD59-A6C34878D82A}">
                        <a16:rowId xmlns:a16="http://schemas.microsoft.com/office/drawing/2014/main" val="10001"/>
                      </a:ext>
                    </a:extLst>
                  </a:tr>
                  <a:tr h="370840">
                    <a:tc>
                      <a:txBody>
                        <a:bodyPr/>
                        <a:lstStyle/>
                        <a:p>
                          <a:endParaRPr lang="en-US"/>
                        </a:p>
                      </a:txBody>
                      <a:tcPr>
                        <a:lnR w="12700" cap="flat" cmpd="sng" algn="ctr">
                          <a:solidFill>
                            <a:schemeClr val="tx1"/>
                          </a:solidFill>
                          <a:prstDash val="solid"/>
                          <a:round/>
                          <a:headEnd type="none" w="med" len="med"/>
                          <a:tailEnd type="none" w="med" len="med"/>
                        </a:lnR>
                        <a:blipFill>
                          <a:blip r:embed="rId2"/>
                          <a:stretch>
                            <a:fillRect l="-889" t="-203279" r="-501333" b="-403279"/>
                          </a:stretch>
                        </a:blipFill>
                      </a:tcPr>
                    </a:tc>
                    <a:tc>
                      <a:txBody>
                        <a:bodyPr/>
                        <a:lstStyle/>
                        <a:p>
                          <a:pPr algn="ctr">
                            <a:defRPr>
                              <a:solidFill>
                                <a:schemeClr val="tx1"/>
                              </a:solidFill>
                            </a:defRPr>
                          </a:pPr>
                          <a:r>
                            <a:rPr sz="1400">
                              <a:latin typeface="Cambria Math"/>
                            </a:rPr>
                            <a:t>0.0618</a:t>
                          </a:r>
                        </a:p>
                      </a:txBody>
                      <a:tcPr>
                        <a:lnL w="12700" cap="flat" cmpd="sng" algn="ctr">
                          <a:solidFill>
                            <a:schemeClr val="tx1"/>
                          </a:solidFill>
                          <a:prstDash val="solid"/>
                          <a:round/>
                          <a:headEnd type="none" w="med" len="med"/>
                          <a:tailEnd type="none" w="med" len="med"/>
                        </a:lnL>
                      </a:tcPr>
                    </a:tc>
                    <a:tc>
                      <a:txBody>
                        <a:bodyPr/>
                        <a:lstStyle/>
                        <a:p>
                          <a:pPr algn="ctr">
                            <a:defRPr>
                              <a:solidFill>
                                <a:schemeClr val="tx1"/>
                              </a:solidFill>
                            </a:defRPr>
                          </a:pPr>
                          <a:r>
                            <a:rPr sz="1400">
                              <a:latin typeface="Cambria Math"/>
                            </a:rPr>
                            <a:t>0.0630</a:t>
                          </a:r>
                        </a:p>
                      </a:txBody>
                      <a:tcPr/>
                    </a:tc>
                    <a:tc>
                      <a:txBody>
                        <a:bodyPr/>
                        <a:lstStyle/>
                        <a:p>
                          <a:pPr algn="ctr">
                            <a:defRPr>
                              <a:solidFill>
                                <a:schemeClr val="tx1"/>
                              </a:solidFill>
                            </a:defRPr>
                          </a:pPr>
                          <a:r>
                            <a:rPr sz="1400">
                              <a:latin typeface="Cambria Math"/>
                            </a:rPr>
                            <a:t>0.0643</a:t>
                          </a:r>
                        </a:p>
                      </a:txBody>
                      <a:tcPr/>
                    </a:tc>
                    <a:tc>
                      <a:txBody>
                        <a:bodyPr/>
                        <a:lstStyle/>
                        <a:p>
                          <a:pPr algn="ctr">
                            <a:defRPr>
                              <a:solidFill>
                                <a:schemeClr val="tx1"/>
                              </a:solidFill>
                            </a:defRPr>
                          </a:pPr>
                          <a:r>
                            <a:rPr sz="1400">
                              <a:latin typeface="Cambria Math"/>
                            </a:rPr>
                            <a:t>0.0655</a:t>
                          </a:r>
                        </a:p>
                      </a:txBody>
                      <a:tcPr/>
                    </a:tc>
                    <a:tc>
                      <a:txBody>
                        <a:bodyPr/>
                        <a:lstStyle/>
                        <a:p>
                          <a:pPr algn="ctr">
                            <a:defRPr>
                              <a:solidFill>
                                <a:schemeClr val="tx1"/>
                              </a:solidFill>
                            </a:defRPr>
                          </a:pPr>
                          <a:r>
                            <a:rPr sz="1400">
                              <a:latin typeface="Cambria Math"/>
                            </a:rPr>
                            <a:t>0.0668</a:t>
                          </a:r>
                        </a:p>
                      </a:txBody>
                      <a:tcPr>
                        <a:solidFill>
                          <a:srgbClr val="92D050"/>
                        </a:solidFill>
                      </a:tcPr>
                    </a:tc>
                    <a:extLst>
                      <a:ext uri="{0D108BD9-81ED-4DB2-BD59-A6C34878D82A}">
                        <a16:rowId xmlns:a16="http://schemas.microsoft.com/office/drawing/2014/main" val="10002"/>
                      </a:ext>
                    </a:extLst>
                  </a:tr>
                  <a:tr h="370840">
                    <a:tc>
                      <a:txBody>
                        <a:bodyPr/>
                        <a:lstStyle/>
                        <a:p>
                          <a:endParaRPr lang="en-US"/>
                        </a:p>
                      </a:txBody>
                      <a:tcPr>
                        <a:lnR w="12700" cap="flat" cmpd="sng" algn="ctr">
                          <a:solidFill>
                            <a:schemeClr val="tx1"/>
                          </a:solidFill>
                          <a:prstDash val="solid"/>
                          <a:round/>
                          <a:headEnd type="none" w="med" len="med"/>
                          <a:tailEnd type="none" w="med" len="med"/>
                        </a:lnR>
                        <a:blipFill>
                          <a:blip r:embed="rId2"/>
                          <a:stretch>
                            <a:fillRect l="-889" t="-303279" r="-501333" b="-303279"/>
                          </a:stretch>
                        </a:blipFill>
                      </a:tcPr>
                    </a:tc>
                    <a:tc>
                      <a:txBody>
                        <a:bodyPr/>
                        <a:lstStyle/>
                        <a:p>
                          <a:pPr algn="ctr">
                            <a:defRPr>
                              <a:solidFill>
                                <a:schemeClr val="tx1"/>
                              </a:solidFill>
                            </a:defRPr>
                          </a:pPr>
                          <a:r>
                            <a:rPr sz="1400">
                              <a:latin typeface="Cambria Math"/>
                            </a:rPr>
                            <a:t>0.0749</a:t>
                          </a:r>
                        </a:p>
                      </a:txBody>
                      <a:tcPr>
                        <a:lnL w="12700" cap="flat" cmpd="sng" algn="ctr">
                          <a:solidFill>
                            <a:schemeClr val="tx1"/>
                          </a:solidFill>
                          <a:prstDash val="solid"/>
                          <a:round/>
                          <a:headEnd type="none" w="med" len="med"/>
                          <a:tailEnd type="none" w="med" len="med"/>
                        </a:lnL>
                        <a:solidFill>
                          <a:srgbClr val="92D050"/>
                        </a:solidFill>
                      </a:tcPr>
                    </a:tc>
                    <a:tc>
                      <a:txBody>
                        <a:bodyPr/>
                        <a:lstStyle/>
                        <a:p>
                          <a:pPr algn="ctr">
                            <a:defRPr>
                              <a:solidFill>
                                <a:schemeClr val="tx1"/>
                              </a:solidFill>
                            </a:defRPr>
                          </a:pPr>
                          <a:r>
                            <a:rPr sz="1400">
                              <a:latin typeface="Cambria Math"/>
                            </a:rPr>
                            <a:t>0.0764</a:t>
                          </a:r>
                        </a:p>
                      </a:txBody>
                      <a:tcPr>
                        <a:solidFill>
                          <a:srgbClr val="92D050"/>
                        </a:solidFill>
                      </a:tcPr>
                    </a:tc>
                    <a:tc>
                      <a:txBody>
                        <a:bodyPr/>
                        <a:lstStyle/>
                        <a:p>
                          <a:pPr algn="ctr">
                            <a:defRPr>
                              <a:solidFill>
                                <a:schemeClr val="tx1"/>
                              </a:solidFill>
                            </a:defRPr>
                          </a:pPr>
                          <a:r>
                            <a:rPr sz="1400">
                              <a:latin typeface="Cambria Math"/>
                            </a:rPr>
                            <a:t>0.0778</a:t>
                          </a:r>
                        </a:p>
                      </a:txBody>
                      <a:tcPr>
                        <a:solidFill>
                          <a:srgbClr val="92D050"/>
                        </a:solidFill>
                      </a:tcPr>
                    </a:tc>
                    <a:tc>
                      <a:txBody>
                        <a:bodyPr/>
                        <a:lstStyle/>
                        <a:p>
                          <a:pPr algn="ctr">
                            <a:defRPr>
                              <a:solidFill>
                                <a:schemeClr val="tx1"/>
                              </a:solidFill>
                            </a:defRPr>
                          </a:pPr>
                          <a:r>
                            <a:rPr sz="1400">
                              <a:latin typeface="Cambria Math"/>
                            </a:rPr>
                            <a:t>0.0793</a:t>
                          </a:r>
                        </a:p>
                      </a:txBody>
                      <a:tcPr>
                        <a:solidFill>
                          <a:srgbClr val="92D050"/>
                        </a:solidFill>
                      </a:tcPr>
                    </a:tc>
                    <a:tc>
                      <a:txBody>
                        <a:bodyPr/>
                        <a:lstStyle/>
                        <a:p>
                          <a:pPr algn="ctr">
                            <a:defRPr sz="1400">
                              <a:solidFill>
                                <a:schemeClr val="tx1"/>
                              </a:solidFill>
                            </a:defRPr>
                          </a:pPr>
                          <a:r>
                            <a:rPr sz="1400">
                              <a:highlight>
                                <a:srgbClr val="FFFF00"/>
                              </a:highlight>
                              <a:latin typeface="Cambria Math"/>
                            </a:rPr>
                            <a:t>0.0808</a:t>
                          </a:r>
                        </a:p>
                      </a:txBody>
                      <a:tcPr>
                        <a:solidFill>
                          <a:srgbClr val="FFFF00"/>
                        </a:solidFill>
                      </a:tcPr>
                    </a:tc>
                    <a:extLst>
                      <a:ext uri="{0D108BD9-81ED-4DB2-BD59-A6C34878D82A}">
                        <a16:rowId xmlns:a16="http://schemas.microsoft.com/office/drawing/2014/main" val="10003"/>
                      </a:ext>
                    </a:extLst>
                  </a:tr>
                  <a:tr h="370840">
                    <a:tc>
                      <a:txBody>
                        <a:bodyPr/>
                        <a:lstStyle/>
                        <a:p>
                          <a:endParaRPr lang="en-US"/>
                        </a:p>
                      </a:txBody>
                      <a:tcPr>
                        <a:lnR w="12700" cap="flat" cmpd="sng" algn="ctr">
                          <a:solidFill>
                            <a:schemeClr val="tx1"/>
                          </a:solidFill>
                          <a:prstDash val="solid"/>
                          <a:round/>
                          <a:headEnd type="none" w="med" len="med"/>
                          <a:tailEnd type="none" w="med" len="med"/>
                        </a:lnR>
                        <a:blipFill>
                          <a:blip r:embed="rId2"/>
                          <a:stretch>
                            <a:fillRect l="-889" t="-403279" r="-501333" b="-203279"/>
                          </a:stretch>
                        </a:blipFill>
                      </a:tcPr>
                    </a:tc>
                    <a:tc>
                      <a:txBody>
                        <a:bodyPr/>
                        <a:lstStyle/>
                        <a:p>
                          <a:pPr algn="ctr">
                            <a:defRPr>
                              <a:solidFill>
                                <a:schemeClr val="tx1"/>
                              </a:solidFill>
                            </a:defRPr>
                          </a:pPr>
                          <a:r>
                            <a:rPr sz="1400">
                              <a:latin typeface="Cambria Math"/>
                            </a:rPr>
                            <a:t>0.0901</a:t>
                          </a:r>
                        </a:p>
                      </a:txBody>
                      <a:tcPr>
                        <a:lnL w="12700" cap="flat" cmpd="sng" algn="ctr">
                          <a:solidFill>
                            <a:schemeClr val="tx1"/>
                          </a:solidFill>
                          <a:prstDash val="solid"/>
                          <a:round/>
                          <a:headEnd type="none" w="med" len="med"/>
                          <a:tailEnd type="none" w="med" len="med"/>
                        </a:lnL>
                      </a:tcPr>
                    </a:tc>
                    <a:tc>
                      <a:txBody>
                        <a:bodyPr/>
                        <a:lstStyle/>
                        <a:p>
                          <a:pPr algn="ctr">
                            <a:defRPr>
                              <a:solidFill>
                                <a:schemeClr val="tx1"/>
                              </a:solidFill>
                            </a:defRPr>
                          </a:pPr>
                          <a:r>
                            <a:rPr sz="1400">
                              <a:latin typeface="Cambria Math"/>
                            </a:rPr>
                            <a:t>0.0918</a:t>
                          </a:r>
                        </a:p>
                      </a:txBody>
                      <a:tcPr/>
                    </a:tc>
                    <a:tc>
                      <a:txBody>
                        <a:bodyPr/>
                        <a:lstStyle/>
                        <a:p>
                          <a:pPr algn="ctr">
                            <a:defRPr>
                              <a:solidFill>
                                <a:schemeClr val="tx1"/>
                              </a:solidFill>
                            </a:defRPr>
                          </a:pPr>
                          <a:r>
                            <a:rPr sz="1400">
                              <a:latin typeface="Cambria Math"/>
                            </a:rPr>
                            <a:t>0.0934</a:t>
                          </a:r>
                        </a:p>
                      </a:txBody>
                      <a:tcPr/>
                    </a:tc>
                    <a:tc>
                      <a:txBody>
                        <a:bodyPr/>
                        <a:lstStyle/>
                        <a:p>
                          <a:pPr algn="ctr">
                            <a:defRPr>
                              <a:solidFill>
                                <a:schemeClr val="tx1"/>
                              </a:solidFill>
                            </a:defRPr>
                          </a:pPr>
                          <a:r>
                            <a:rPr sz="1400">
                              <a:latin typeface="Cambria Math"/>
                            </a:rPr>
                            <a:t>0.0951</a:t>
                          </a:r>
                        </a:p>
                      </a:txBody>
                      <a:tcPr/>
                    </a:tc>
                    <a:tc>
                      <a:txBody>
                        <a:bodyPr/>
                        <a:lstStyle/>
                        <a:p>
                          <a:pPr algn="ctr">
                            <a:defRPr>
                              <a:solidFill>
                                <a:schemeClr val="tx1"/>
                              </a:solidFill>
                            </a:defRPr>
                          </a:pPr>
                          <a:r>
                            <a:rPr sz="1400">
                              <a:latin typeface="Cambria Math"/>
                            </a:rPr>
                            <a:t>0.0968</a:t>
                          </a:r>
                        </a:p>
                      </a:txBody>
                      <a:tcPr>
                        <a:solidFill>
                          <a:srgbClr val="92D050"/>
                        </a:solidFill>
                      </a:tcPr>
                    </a:tc>
                    <a:extLst>
                      <a:ext uri="{0D108BD9-81ED-4DB2-BD59-A6C34878D82A}">
                        <a16:rowId xmlns:a16="http://schemas.microsoft.com/office/drawing/2014/main" val="10004"/>
                      </a:ext>
                    </a:extLst>
                  </a:tr>
                  <a:tr h="370840">
                    <a:tc>
                      <a:txBody>
                        <a:bodyPr/>
                        <a:lstStyle/>
                        <a:p>
                          <a:endParaRPr lang="en-US"/>
                        </a:p>
                      </a:txBody>
                      <a:tcPr>
                        <a:lnR w="12700" cap="flat" cmpd="sng" algn="ctr">
                          <a:solidFill>
                            <a:schemeClr val="tx1"/>
                          </a:solidFill>
                          <a:prstDash val="solid"/>
                          <a:round/>
                          <a:headEnd type="none" w="med" len="med"/>
                          <a:tailEnd type="none" w="med" len="med"/>
                        </a:lnR>
                        <a:blipFill>
                          <a:blip r:embed="rId2"/>
                          <a:stretch>
                            <a:fillRect l="-889" t="-503279" r="-501333" b="-103279"/>
                          </a:stretch>
                        </a:blipFill>
                      </a:tcPr>
                    </a:tc>
                    <a:tc>
                      <a:txBody>
                        <a:bodyPr/>
                        <a:lstStyle/>
                        <a:p>
                          <a:pPr algn="ctr">
                            <a:defRPr>
                              <a:solidFill>
                                <a:schemeClr val="tx1"/>
                              </a:solidFill>
                            </a:defRPr>
                          </a:pPr>
                          <a:r>
                            <a:rPr sz="1400">
                              <a:latin typeface="Cambria Math"/>
                            </a:rPr>
                            <a:t>0.1075</a:t>
                          </a:r>
                        </a:p>
                      </a:txBody>
                      <a:tcPr>
                        <a:lnL w="12700" cap="flat" cmpd="sng" algn="ctr">
                          <a:solidFill>
                            <a:schemeClr val="tx1"/>
                          </a:solidFill>
                          <a:prstDash val="solid"/>
                          <a:round/>
                          <a:headEnd type="none" w="med" len="med"/>
                          <a:tailEnd type="none" w="med" len="med"/>
                        </a:lnL>
                      </a:tcPr>
                    </a:tc>
                    <a:tc>
                      <a:txBody>
                        <a:bodyPr/>
                        <a:lstStyle/>
                        <a:p>
                          <a:pPr algn="ctr">
                            <a:defRPr>
                              <a:solidFill>
                                <a:schemeClr val="tx1"/>
                              </a:solidFill>
                            </a:defRPr>
                          </a:pPr>
                          <a:r>
                            <a:rPr sz="1400">
                              <a:latin typeface="Cambria Math"/>
                            </a:rPr>
                            <a:t>0.1093</a:t>
                          </a:r>
                        </a:p>
                      </a:txBody>
                      <a:tcPr/>
                    </a:tc>
                    <a:tc>
                      <a:txBody>
                        <a:bodyPr/>
                        <a:lstStyle/>
                        <a:p>
                          <a:pPr algn="ctr">
                            <a:defRPr>
                              <a:solidFill>
                                <a:schemeClr val="tx1"/>
                              </a:solidFill>
                            </a:defRPr>
                          </a:pPr>
                          <a:r>
                            <a:rPr sz="1400">
                              <a:latin typeface="Cambria Math"/>
                            </a:rPr>
                            <a:t>0.1112</a:t>
                          </a:r>
                        </a:p>
                      </a:txBody>
                      <a:tcPr/>
                    </a:tc>
                    <a:tc>
                      <a:txBody>
                        <a:bodyPr/>
                        <a:lstStyle/>
                        <a:p>
                          <a:pPr algn="ctr">
                            <a:defRPr>
                              <a:solidFill>
                                <a:schemeClr val="tx1"/>
                              </a:solidFill>
                            </a:defRPr>
                          </a:pPr>
                          <a:r>
                            <a:rPr sz="1400">
                              <a:latin typeface="Cambria Math"/>
                            </a:rPr>
                            <a:t>0.1131</a:t>
                          </a:r>
                        </a:p>
                      </a:txBody>
                      <a:tcPr/>
                    </a:tc>
                    <a:tc>
                      <a:txBody>
                        <a:bodyPr/>
                        <a:lstStyle/>
                        <a:p>
                          <a:pPr algn="ctr">
                            <a:defRPr>
                              <a:solidFill>
                                <a:schemeClr val="tx1"/>
                              </a:solidFill>
                            </a:defRPr>
                          </a:pPr>
                          <a:r>
                            <a:rPr sz="1400">
                              <a:latin typeface="Cambria Math"/>
                            </a:rPr>
                            <a:t>0.1151</a:t>
                          </a:r>
                        </a:p>
                      </a:txBody>
                      <a:tcPr>
                        <a:solidFill>
                          <a:srgbClr val="92D050"/>
                        </a:solidFill>
                      </a:tcPr>
                    </a:tc>
                    <a:extLst>
                      <a:ext uri="{0D108BD9-81ED-4DB2-BD59-A6C34878D82A}">
                        <a16:rowId xmlns:a16="http://schemas.microsoft.com/office/drawing/2014/main" val="10005"/>
                      </a:ext>
                    </a:extLst>
                  </a:tr>
                  <a:tr h="370840">
                    <a:tc>
                      <a:txBody>
                        <a:bodyPr/>
                        <a:lstStyle/>
                        <a:p>
                          <a:endParaRPr lang="en-US"/>
                        </a:p>
                      </a:txBody>
                      <a:tcPr>
                        <a:lnR w="12700" cap="flat" cmpd="sng" algn="ctr">
                          <a:solidFill>
                            <a:schemeClr val="tx1"/>
                          </a:solidFill>
                          <a:prstDash val="solid"/>
                          <a:round/>
                          <a:headEnd type="none" w="med" len="med"/>
                          <a:tailEnd type="none" w="med" len="med"/>
                        </a:lnR>
                        <a:blipFill>
                          <a:blip r:embed="rId2"/>
                          <a:stretch>
                            <a:fillRect l="-889" t="-603279" r="-501333" b="-3279"/>
                          </a:stretch>
                        </a:blipFill>
                      </a:tcPr>
                    </a:tc>
                    <a:tc>
                      <a:txBody>
                        <a:bodyPr/>
                        <a:lstStyle/>
                        <a:p>
                          <a:pPr algn="ctr">
                            <a:defRPr>
                              <a:solidFill>
                                <a:schemeClr val="tx1"/>
                              </a:solidFill>
                            </a:defRPr>
                          </a:pPr>
                          <a:r>
                            <a:rPr sz="1400" dirty="0">
                              <a:latin typeface="Cambria Math"/>
                            </a:rPr>
                            <a:t>0.1271</a:t>
                          </a:r>
                        </a:p>
                      </a:txBody>
                      <a:tcPr>
                        <a:lnL w="12700" cap="flat" cmpd="sng" algn="ctr">
                          <a:solidFill>
                            <a:schemeClr val="tx1"/>
                          </a:solidFill>
                          <a:prstDash val="solid"/>
                          <a:round/>
                          <a:headEnd type="none" w="med" len="med"/>
                          <a:tailEnd type="none" w="med" len="med"/>
                        </a:lnL>
                      </a:tcPr>
                    </a:tc>
                    <a:tc>
                      <a:txBody>
                        <a:bodyPr/>
                        <a:lstStyle/>
                        <a:p>
                          <a:pPr algn="ctr">
                            <a:defRPr>
                              <a:solidFill>
                                <a:schemeClr val="tx1"/>
                              </a:solidFill>
                            </a:defRPr>
                          </a:pPr>
                          <a:r>
                            <a:rPr sz="1400">
                              <a:latin typeface="Cambria Math"/>
                            </a:rPr>
                            <a:t>0.1292</a:t>
                          </a:r>
                        </a:p>
                      </a:txBody>
                      <a:tcPr/>
                    </a:tc>
                    <a:tc>
                      <a:txBody>
                        <a:bodyPr/>
                        <a:lstStyle/>
                        <a:p>
                          <a:pPr algn="ctr">
                            <a:defRPr>
                              <a:solidFill>
                                <a:schemeClr val="tx1"/>
                              </a:solidFill>
                            </a:defRPr>
                          </a:pPr>
                          <a:r>
                            <a:rPr sz="1400">
                              <a:latin typeface="Cambria Math"/>
                            </a:rPr>
                            <a:t>0.1314</a:t>
                          </a:r>
                        </a:p>
                      </a:txBody>
                      <a:tcPr/>
                    </a:tc>
                    <a:tc>
                      <a:txBody>
                        <a:bodyPr/>
                        <a:lstStyle/>
                        <a:p>
                          <a:pPr algn="ctr">
                            <a:defRPr>
                              <a:solidFill>
                                <a:schemeClr val="tx1"/>
                              </a:solidFill>
                            </a:defRPr>
                          </a:pPr>
                          <a:r>
                            <a:rPr sz="1400">
                              <a:latin typeface="Cambria Math"/>
                            </a:rPr>
                            <a:t>0.1335</a:t>
                          </a:r>
                        </a:p>
                      </a:txBody>
                      <a:tcPr/>
                    </a:tc>
                    <a:tc>
                      <a:txBody>
                        <a:bodyPr/>
                        <a:lstStyle/>
                        <a:p>
                          <a:pPr algn="ctr">
                            <a:defRPr>
                              <a:solidFill>
                                <a:schemeClr val="tx1"/>
                              </a:solidFill>
                            </a:defRPr>
                          </a:pPr>
                          <a:r>
                            <a:rPr sz="1400" dirty="0">
                              <a:latin typeface="Cambria Math"/>
                            </a:rPr>
                            <a:t>0.1357</a:t>
                          </a:r>
                        </a:p>
                      </a:txBody>
                      <a:tcPr>
                        <a:solidFill>
                          <a:srgbClr val="92D050"/>
                        </a:solidFill>
                      </a:tcPr>
                    </a:tc>
                    <a:extLst>
                      <a:ext uri="{0D108BD9-81ED-4DB2-BD59-A6C34878D82A}">
                        <a16:rowId xmlns:a16="http://schemas.microsoft.com/office/drawing/2014/main" val="10006"/>
                      </a:ext>
                    </a:extLst>
                  </a:tr>
                </a:tbl>
              </a:graphicData>
            </a:graphic>
          </p:graphicFrame>
        </mc:Fallback>
      </mc:AlternateContent>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defRPr sz="3200"/>
            </a:pPr>
            <a:r>
              <a:rPr sz="2800" dirty="0"/>
              <a:t>Example 6.4.5: Finding the </a:t>
            </a:r>
            <a:r>
              <a:rPr sz="2800" i="1" dirty="0"/>
              <a:t>z</a:t>
            </a:r>
            <a:r>
              <a:rPr sz="2800" dirty="0"/>
              <a:t>-value with a Given Area in the Tails to the Left of −</a:t>
            </a:r>
            <a:r>
              <a:rPr sz="2800" i="1" dirty="0"/>
              <a:t>z</a:t>
            </a:r>
            <a:r>
              <a:rPr sz="2800" dirty="0"/>
              <a:t> and to the Right of </a:t>
            </a:r>
            <a:r>
              <a:rPr sz="2800" i="1" dirty="0"/>
              <a:t>z</a:t>
            </a:r>
            <a:r>
              <a:rPr sz="2800" dirty="0"/>
              <a:t>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b="1"/>
                </a:pPr>
                <a:r>
                  <a:rPr sz="2800"/>
                  <a:t>TI-83/84 Plus:</a:t>
                </a:r>
              </a:p>
              <a:p>
                <a:pPr>
                  <a:defRPr sz="2800"/>
                </a:pPr>
                <a:r>
                  <a:rPr sz="2800"/>
                  <a:t>Again, we can either enter the area to the left, which we calculated as </a:t>
                </a:r>
                <a:r>
                  <a:rPr sz="2800">
                    <a:latin typeface="Cambria Math"/>
                  </a:rPr>
                  <a:t>0.0808</a:t>
                </a:r>
                <a:r>
                  <a:rPr sz="2800"/>
                  <a:t>, or we can have the calculator do the division for us by entering </a:t>
                </a:r>
                <a:r>
                  <a:rPr sz="2800" b="1"/>
                  <a:t>0.1616/2</a:t>
                </a:r>
                <a:r>
                  <a:rPr sz="2800"/>
                  <a:t>. The screenshot below shows this second way and produces the more accurate value of </a:t>
                </a:r>
                <a14:m>
                  <m:oMath xmlns:m="http://schemas.openxmlformats.org/officeDocument/2006/math">
                    <m:r>
                      <a:rPr>
                        <a:latin typeface="Cambria Math" panose="02040503050406030204" pitchFamily="18" charset="0"/>
                      </a:rPr>
                      <m:t>−</m:t>
                    </m:r>
                    <m:r>
                      <a:rPr>
                        <a:latin typeface="Cambria Math" panose="02040503050406030204" pitchFamily="18" charset="0"/>
                      </a:rPr>
                      <m:t>𝑧</m:t>
                    </m:r>
                    <m:r>
                      <a:rPr>
                        <a:latin typeface="Cambria Math" panose="02040503050406030204" pitchFamily="18" charset="0"/>
                      </a:rPr>
                      <m:t>≈−1.399711</m:t>
                    </m:r>
                  </m:oMath>
                </a14:m>
                <a:r>
                  <a:rPr sz="280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1185"/>
                </a:stretch>
              </a:blipFill>
            </p:spPr>
            <p:txBody>
              <a:bodyPr/>
              <a:lstStyle/>
              <a:p>
                <a:r>
                  <a:rPr lang="en-US">
                    <a:noFill/>
                  </a:rPr>
                  <a:t> </a:t>
                </a:r>
              </a:p>
            </p:txBody>
          </p:sp>
        </mc:Fallback>
      </mc:AlternateContent>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defRPr sz="3200"/>
            </a:pPr>
            <a:r>
              <a:rPr sz="2800" dirty="0"/>
              <a:t>Example 6.4.5: Finding the </a:t>
            </a:r>
            <a:r>
              <a:rPr sz="2800" i="1" dirty="0"/>
              <a:t>z</a:t>
            </a:r>
            <a:r>
              <a:rPr sz="2800" dirty="0"/>
              <a:t>-value with a Given Area in the Tails to the Left of −</a:t>
            </a:r>
            <a:r>
              <a:rPr sz="2800" i="1" dirty="0"/>
              <a:t>z</a:t>
            </a:r>
            <a:r>
              <a:rPr sz="2800" dirty="0"/>
              <a:t> and to the Right of </a:t>
            </a:r>
            <a:r>
              <a:rPr sz="2800" i="1" dirty="0"/>
              <a:t>z</a:t>
            </a:r>
            <a:r>
              <a:rPr sz="2800" dirty="0"/>
              <a:t> (cont.)</a:t>
            </a:r>
          </a:p>
        </p:txBody>
      </p:sp>
      <p:pic>
        <p:nvPicPr>
          <p:cNvPr id="5" name="Content Placeholder 4">
            <a:extLst>
              <a:ext uri="{FF2B5EF4-FFF2-40B4-BE49-F238E27FC236}">
                <a16:creationId xmlns:a16="http://schemas.microsoft.com/office/drawing/2014/main" id="{FD4AE75F-5609-4777-A08F-76377FCC03D9}"/>
              </a:ext>
            </a:extLst>
          </p:cNvPr>
          <p:cNvPicPr>
            <a:picLocks noGrp="1" noChangeAspect="1"/>
          </p:cNvPicPr>
          <p:nvPr>
            <p:ph sz="quarter" idx="11"/>
          </p:nvPr>
        </p:nvPicPr>
        <p:blipFill>
          <a:blip r:embed="rId2">
            <a:extLst>
              <a:ext uri="{28A0092B-C50C-407E-A947-70E740481C1C}">
                <a14:useLocalDpi xmlns:a14="http://schemas.microsoft.com/office/drawing/2010/main" val="0"/>
              </a:ext>
            </a:extLst>
          </a:blip>
          <a:stretch>
            <a:fillRect/>
          </a:stretch>
        </p:blipFill>
        <p:spPr>
          <a:xfrm>
            <a:off x="2286189" y="1983707"/>
            <a:ext cx="4571622" cy="3047748"/>
          </a:xfrm>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defRPr sz="3200"/>
            </a:pPr>
            <a:r>
              <a:rPr sz="2800" dirty="0"/>
              <a:t>Example 6.4.5: Finding the </a:t>
            </a:r>
            <a:r>
              <a:rPr sz="2800" i="1" dirty="0"/>
              <a:t>z</a:t>
            </a:r>
            <a:r>
              <a:rPr sz="2800" dirty="0"/>
              <a:t>-value with a Given Area in the Tails to the Left of −</a:t>
            </a:r>
            <a:r>
              <a:rPr sz="2800" i="1" dirty="0"/>
              <a:t>z</a:t>
            </a:r>
            <a:r>
              <a:rPr sz="2800" dirty="0"/>
              <a:t> and to the Right of </a:t>
            </a:r>
            <a:r>
              <a:rPr sz="2800" i="1" dirty="0"/>
              <a:t>z</a:t>
            </a:r>
            <a:r>
              <a:rPr sz="2800" dirty="0"/>
              <a:t>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a:t>Thus, the </a:t>
                </a:r>
                <a14:m>
                  <m:oMath xmlns:m="http://schemas.openxmlformats.org/officeDocument/2006/math">
                    <m:r>
                      <a:rPr>
                        <a:latin typeface="Cambria Math" panose="02040503050406030204" pitchFamily="18" charset="0"/>
                      </a:rPr>
                      <m:t>𝑧</m:t>
                    </m:r>
                  </m:oMath>
                </a14:m>
                <a:r>
                  <a:rPr sz="2800"/>
                  <a:t>-value such that the area to the left of </a:t>
                </a:r>
                <a14:m>
                  <m:oMath xmlns:m="http://schemas.openxmlformats.org/officeDocument/2006/math">
                    <m:r>
                      <a:rPr>
                        <a:latin typeface="Cambria Math" panose="02040503050406030204" pitchFamily="18" charset="0"/>
                      </a:rPr>
                      <m:t>−</m:t>
                    </m:r>
                    <m:r>
                      <a:rPr>
                        <a:latin typeface="Cambria Math" panose="02040503050406030204" pitchFamily="18" charset="0"/>
                      </a:rPr>
                      <m:t>𝑧</m:t>
                    </m:r>
                  </m:oMath>
                </a14:m>
                <a:r>
                  <a:rPr sz="2800"/>
                  <a:t> plus the area to the right of </a:t>
                </a:r>
                <a14:m>
                  <m:oMath xmlns:m="http://schemas.openxmlformats.org/officeDocument/2006/math">
                    <m:r>
                      <a:rPr>
                        <a:latin typeface="Cambria Math" panose="02040503050406030204" pitchFamily="18" charset="0"/>
                      </a:rPr>
                      <m:t>𝑧</m:t>
                    </m:r>
                  </m:oMath>
                </a14:m>
                <a:r>
                  <a:rPr sz="2800"/>
                  <a:t> amounts to </a:t>
                </a:r>
                <a:r>
                  <a:rPr sz="2800">
                    <a:latin typeface="Cambria Math"/>
                  </a:rPr>
                  <a:t>0.1616</a:t>
                </a:r>
                <a:r>
                  <a:rPr sz="2800"/>
                  <a:t> is approximately </a:t>
                </a:r>
                <a:r>
                  <a:rPr sz="2800">
                    <a:latin typeface="Cambria Math"/>
                  </a:rPr>
                  <a:t>1.40</a:t>
                </a:r>
                <a:r>
                  <a:rPr sz="280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sz="2400" dirty="0"/>
              <a:t>Example 6.4.6: Finding the Value of a Normally Distributed Random Variable That Represents a Given Percentile</a:t>
            </a:r>
          </a:p>
        </p:txBody>
      </p:sp>
      <p:sp>
        <p:nvSpPr>
          <p:cNvPr id="3" name="Text Placeholder 2"/>
          <p:cNvSpPr>
            <a:spLocks noGrp="1"/>
          </p:cNvSpPr>
          <p:nvPr>
            <p:ph type="body" sz="quarter" idx="10"/>
          </p:nvPr>
        </p:nvSpPr>
        <p:spPr/>
        <p:txBody>
          <a:bodyPr>
            <a:normAutofit/>
          </a:bodyPr>
          <a:lstStyle/>
          <a:p>
            <a:r>
              <a:rPr sz="2800" dirty="0"/>
              <a:t>At his most recent well-being checkup, Ethan’s doctor told him that for his age, his cholesterol level was in a good range at the 60</a:t>
            </a:r>
            <a:r>
              <a:rPr sz="2800" baseline="30000" dirty="0"/>
              <a:t>th</a:t>
            </a:r>
            <a:r>
              <a:rPr sz="2800" dirty="0"/>
              <a:t> percentile. Assume cholesterol levels are approximately normally distributed with a mean of </a:t>
            </a:r>
            <a:r>
              <a:rPr sz="2800" dirty="0">
                <a:latin typeface="Cambria Math"/>
              </a:rPr>
              <a:t>189.1</a:t>
            </a:r>
            <a:r>
              <a:rPr sz="2800" dirty="0"/>
              <a:t> mg/dL and a standard deviation of </a:t>
            </a:r>
            <a:br>
              <a:rPr lang="en-US" sz="2800" dirty="0"/>
            </a:br>
            <a:r>
              <a:rPr sz="2800" dirty="0">
                <a:latin typeface="Cambria Math"/>
              </a:rPr>
              <a:t>37.8</a:t>
            </a:r>
            <a:r>
              <a:rPr sz="2800" dirty="0"/>
              <a:t> mg/dL for Ethan’s age group. What was Ethan’s cholesterol level at his last checkup? Round to two decimal places.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6.4.1: Finding the </a:t>
            </a:r>
            <a:r>
              <a:rPr i="1" dirty="0"/>
              <a:t>z</a:t>
            </a:r>
            <a:r>
              <a:rPr dirty="0"/>
              <a:t>-value with a Given Area to Its Left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b="1"/>
                  <a:t>Solution</a:t>
                </a:r>
              </a:p>
              <a:p>
                <a:pPr>
                  <a:defRPr sz="2800"/>
                </a:pPr>
                <a:r>
                  <a:rPr sz="2800"/>
                  <a:t>In order to sketch a graph of where the area under the curve lies, we need to shade under more than half of the curve because </a:t>
                </a:r>
                <a14:m>
                  <m:oMath xmlns:m="http://schemas.openxmlformats.org/officeDocument/2006/math">
                    <m:r>
                      <a:rPr>
                        <a:latin typeface="Cambria Math" panose="02040503050406030204" pitchFamily="18" charset="0"/>
                      </a:rPr>
                      <m:t>0.7357&gt;0.5</m:t>
                    </m:r>
                  </m:oMath>
                </a14:m>
                <a:r>
                  <a:rPr sz="2800"/>
                  <a:t>. Therefore, we know that the </a:t>
                </a:r>
                <a14:m>
                  <m:oMath xmlns:m="http://schemas.openxmlformats.org/officeDocument/2006/math">
                    <m:r>
                      <a:rPr>
                        <a:latin typeface="Cambria Math" panose="02040503050406030204" pitchFamily="18" charset="0"/>
                      </a:rPr>
                      <m:t>𝑧</m:t>
                    </m:r>
                  </m:oMath>
                </a14:m>
                <a:r>
                  <a:rPr sz="2800"/>
                  <a:t>-value will be a positive number.</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74"/>
                </a:stretch>
              </a:blipFill>
            </p:spPr>
            <p:txBody>
              <a:bodyPr/>
              <a:lstStyle/>
              <a:p>
                <a:r>
                  <a:rPr lang="en-US">
                    <a:noFill/>
                  </a:rPr>
                  <a:t> </a:t>
                </a:r>
              </a:p>
            </p:txBody>
          </p:sp>
        </mc:Fallback>
      </mc:AlternateContent>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defRPr sz="3200"/>
            </a:pPr>
            <a:r>
              <a:rPr sz="2400" dirty="0"/>
              <a:t>Example 6.4.6: Finding the Value of a Normally Distributed Random Variable That Represents a Given Percentile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b="1"/>
                  <a:t>Solution:</a:t>
                </a:r>
              </a:p>
              <a:p>
                <a:pPr>
                  <a:defRPr sz="2800"/>
                </a:pPr>
                <a:r>
                  <a:rPr sz="2800"/>
                  <a:t>Begin by sketching the graph. The 60</a:t>
                </a:r>
                <a:r>
                  <a:rPr sz="2800" baseline="30000"/>
                  <a:t>th</a:t>
                </a:r>
                <a:r>
                  <a:rPr sz="2800"/>
                  <a:t> percentile means that </a:t>
                </a:r>
                <a:r>
                  <a:rPr sz="2800">
                    <a:latin typeface="Cambria Math"/>
                  </a:rPr>
                  <a:t>0.6000</a:t>
                </a:r>
                <a:r>
                  <a:rPr sz="2800"/>
                  <a:t> of the area under the curve will be to the left as shown below. Then use either the cumulative normal tables or technology to find the value of </a:t>
                </a:r>
                <a14:m>
                  <m:oMath xmlns:m="http://schemas.openxmlformats.org/officeDocument/2006/math">
                    <m:r>
                      <a:rPr>
                        <a:latin typeface="Cambria Math" panose="02040503050406030204" pitchFamily="18" charset="0"/>
                      </a:rPr>
                      <m:t>𝑥</m:t>
                    </m:r>
                  </m:oMath>
                </a14:m>
                <a:r>
                  <a:rPr sz="280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defRPr sz="3200"/>
            </a:pPr>
            <a:r>
              <a:rPr sz="2400" dirty="0"/>
              <a:t>Example 6.4.6: Finding the Value of a Normally Distributed Random Variable That Represents a Given Percentile (cont.)</a:t>
            </a:r>
          </a:p>
        </p:txBody>
      </p:sp>
      <p:pic>
        <p:nvPicPr>
          <p:cNvPr id="5" name="Content Placeholder 4">
            <a:extLst>
              <a:ext uri="{FF2B5EF4-FFF2-40B4-BE49-F238E27FC236}">
                <a16:creationId xmlns:a16="http://schemas.microsoft.com/office/drawing/2014/main" id="{52A477AE-1F91-4B78-B288-1F5A5C32C645}"/>
              </a:ext>
            </a:extLst>
          </p:cNvPr>
          <p:cNvPicPr>
            <a:picLocks noGrp="1" noChangeAspect="1"/>
          </p:cNvPicPr>
          <p:nvPr>
            <p:ph sz="quarter" idx="11"/>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095500" y="1959769"/>
            <a:ext cx="4953000" cy="3095625"/>
          </a:xfrm>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defRPr sz="3200"/>
            </a:pPr>
            <a:r>
              <a:rPr sz="2400" dirty="0"/>
              <a:t>Example 6.4.6: Finding the Value of a Normally Distributed Random Variable That Represents a Given Percentile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b="1"/>
                </a:pPr>
                <a:r>
                  <a:rPr sz="2800"/>
                  <a:t>Tables:</a:t>
                </a:r>
              </a:p>
              <a:p>
                <a:pPr>
                  <a:defRPr sz="2800"/>
                </a:pPr>
                <a:r>
                  <a:rPr sz="2800"/>
                  <a:t>To use the normal tables, we first need to find the </a:t>
                </a:r>
                <a14:m>
                  <m:oMath xmlns:m="http://schemas.openxmlformats.org/officeDocument/2006/math">
                    <m:r>
                      <a:rPr>
                        <a:latin typeface="Cambria Math" panose="02040503050406030204" pitchFamily="18" charset="0"/>
                      </a:rPr>
                      <m:t>𝑧</m:t>
                    </m:r>
                  </m:oMath>
                </a14:m>
                <a:r>
                  <a:rPr sz="2800"/>
                  <a:t>-value that represents the 60</a:t>
                </a:r>
                <a:r>
                  <a:rPr sz="2800" baseline="30000"/>
                  <a:t>th</a:t>
                </a:r>
                <a:r>
                  <a:rPr sz="2800"/>
                  <a:t> percentile. Looking for </a:t>
                </a:r>
                <a:r>
                  <a:rPr sz="2800">
                    <a:latin typeface="Cambria Math"/>
                  </a:rPr>
                  <a:t>0.6000</a:t>
                </a:r>
                <a:r>
                  <a:rPr sz="2800"/>
                  <a:t> (or the closest area to it) in the interior of the tables we find </a:t>
                </a:r>
                <a:r>
                  <a:rPr sz="2800">
                    <a:latin typeface="Cambria Math"/>
                  </a:rPr>
                  <a:t>0.5987</a:t>
                </a:r>
                <a:r>
                  <a:rPr sz="2800"/>
                  <a:t>, which corresponds to a </a:t>
                </a:r>
                <a14:m>
                  <m:oMath xmlns:m="http://schemas.openxmlformats.org/officeDocument/2006/math">
                    <m:r>
                      <a:rPr>
                        <a:latin typeface="Cambria Math" panose="02040503050406030204" pitchFamily="18" charset="0"/>
                      </a:rPr>
                      <m:t>𝑧</m:t>
                    </m:r>
                  </m:oMath>
                </a14:m>
                <a:r>
                  <a:rPr sz="2800"/>
                  <a:t>-value of </a:t>
                </a:r>
                <a:r>
                  <a:rPr sz="2800">
                    <a:latin typeface="Cambria Math"/>
                  </a:rPr>
                  <a:t>0.25</a:t>
                </a:r>
                <a:r>
                  <a:rPr sz="280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defRPr sz="3200"/>
            </a:pPr>
            <a:r>
              <a:rPr sz="2400" dirty="0"/>
              <a:t>Example 6.4.6: Finding the Value of a Normally Distributed Random Variable That Represents a Given Percentile (cont.)</a:t>
            </a:r>
          </a:p>
        </p:txBody>
      </p:sp>
      <p:graphicFrame>
        <p:nvGraphicFramePr>
          <p:cNvPr id="4" name="Table Placeholder 2">
            <a:extLst>
              <a:ext uri="{FF2B5EF4-FFF2-40B4-BE49-F238E27FC236}">
                <a16:creationId xmlns:a16="http://schemas.microsoft.com/office/drawing/2014/main" id="{8DBA3743-EB55-4DF5-A258-2D1A06D69988}"/>
              </a:ext>
            </a:extLst>
          </p:cNvPr>
          <p:cNvGraphicFramePr>
            <a:graphicFrameLocks/>
          </p:cNvGraphicFramePr>
          <p:nvPr>
            <p:extLst>
              <p:ext uri="{D42A27DB-BD31-4B8C-83A1-F6EECF244321}">
                <p14:modId xmlns:p14="http://schemas.microsoft.com/office/powerpoint/2010/main" val="1555541162"/>
              </p:ext>
            </p:extLst>
          </p:nvPr>
        </p:nvGraphicFramePr>
        <p:xfrm>
          <a:off x="457200" y="1295400"/>
          <a:ext cx="8229600" cy="2595880"/>
        </p:xfrm>
        <a:graphic>
          <a:graphicData uri="http://schemas.openxmlformats.org/drawingml/2006/table">
            <a:tbl>
              <a:tblPr firstRow="1" bandRow="1">
                <a:tableStyleId>{5C22544A-7EE6-4342-B048-85BDC9FD1C3A}</a:tableStyleId>
              </a:tblPr>
              <a:tblGrid>
                <a:gridCol w="1371600">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gridCol w="1371600">
                  <a:extLst>
                    <a:ext uri="{9D8B030D-6E8A-4147-A177-3AD203B41FA5}">
                      <a16:colId xmlns:a16="http://schemas.microsoft.com/office/drawing/2014/main" val="20002"/>
                    </a:ext>
                  </a:extLst>
                </a:gridCol>
                <a:gridCol w="1371600">
                  <a:extLst>
                    <a:ext uri="{9D8B030D-6E8A-4147-A177-3AD203B41FA5}">
                      <a16:colId xmlns:a16="http://schemas.microsoft.com/office/drawing/2014/main" val="20003"/>
                    </a:ext>
                  </a:extLst>
                </a:gridCol>
                <a:gridCol w="1371600">
                  <a:extLst>
                    <a:ext uri="{9D8B030D-6E8A-4147-A177-3AD203B41FA5}">
                      <a16:colId xmlns:a16="http://schemas.microsoft.com/office/drawing/2014/main" val="20004"/>
                    </a:ext>
                  </a:extLst>
                </a:gridCol>
                <a:gridCol w="1371600">
                  <a:extLst>
                    <a:ext uri="{9D8B030D-6E8A-4147-A177-3AD203B41FA5}">
                      <a16:colId xmlns:a16="http://schemas.microsoft.com/office/drawing/2014/main" val="20005"/>
                    </a:ext>
                  </a:extLst>
                </a:gridCol>
              </a:tblGrid>
              <a:tr h="370840">
                <a:tc>
                  <a:txBody>
                    <a:bodyPr/>
                    <a:lstStyle/>
                    <a:p>
                      <a:pPr algn="ctr">
                        <a:defRPr sz="1400" b="1">
                          <a:solidFill>
                            <a:schemeClr val="tx1"/>
                          </a:solidFill>
                        </a:defRPr>
                      </a:pPr>
                      <a:r>
                        <a:rPr i="1" dirty="0"/>
                        <a:t>z</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E7E9EC"/>
                    </a:solidFill>
                  </a:tcPr>
                </a:tc>
                <a:tc>
                  <a:txBody>
                    <a:bodyPr/>
                    <a:lstStyle/>
                    <a:p>
                      <a:pPr algn="ctr">
                        <a:defRPr sz="1400" b="1">
                          <a:solidFill>
                            <a:schemeClr val="tx1"/>
                          </a:solidFill>
                        </a:defRPr>
                      </a:pPr>
                      <a:r>
                        <a:t>0.02</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rgbClr val="E7E9EC"/>
                    </a:solidFill>
                  </a:tcPr>
                </a:tc>
                <a:tc>
                  <a:txBody>
                    <a:bodyPr/>
                    <a:lstStyle/>
                    <a:p>
                      <a:pPr algn="ctr">
                        <a:defRPr sz="1400" b="1">
                          <a:solidFill>
                            <a:schemeClr val="tx1"/>
                          </a:solidFill>
                        </a:defRPr>
                      </a:pPr>
                      <a:r>
                        <a:t>0.03</a:t>
                      </a:r>
                    </a:p>
                  </a:txBody>
                  <a:tcPr>
                    <a:lnB w="12700" cap="flat" cmpd="sng" algn="ctr">
                      <a:solidFill>
                        <a:schemeClr val="tx1"/>
                      </a:solidFill>
                      <a:prstDash val="solid"/>
                      <a:round/>
                      <a:headEnd type="none" w="med" len="med"/>
                      <a:tailEnd type="none" w="med" len="med"/>
                    </a:lnB>
                    <a:solidFill>
                      <a:srgbClr val="E7E9EC"/>
                    </a:solidFill>
                  </a:tcPr>
                </a:tc>
                <a:tc>
                  <a:txBody>
                    <a:bodyPr/>
                    <a:lstStyle/>
                    <a:p>
                      <a:pPr algn="ctr">
                        <a:defRPr sz="1400" b="1">
                          <a:solidFill>
                            <a:schemeClr val="tx1"/>
                          </a:solidFill>
                        </a:defRPr>
                      </a:pPr>
                      <a:r>
                        <a:rPr dirty="0"/>
                        <a:t>0.04</a:t>
                      </a:r>
                    </a:p>
                  </a:txBody>
                  <a:tcPr>
                    <a:lnB w="12700" cap="flat" cmpd="sng" algn="ctr">
                      <a:solidFill>
                        <a:schemeClr val="tx1"/>
                      </a:solidFill>
                      <a:prstDash val="solid"/>
                      <a:round/>
                      <a:headEnd type="none" w="med" len="med"/>
                      <a:tailEnd type="none" w="med" len="med"/>
                    </a:lnB>
                    <a:solidFill>
                      <a:srgbClr val="E7E9EC"/>
                    </a:solidFill>
                  </a:tcPr>
                </a:tc>
                <a:tc>
                  <a:txBody>
                    <a:bodyPr/>
                    <a:lstStyle/>
                    <a:p>
                      <a:pPr algn="ctr">
                        <a:defRPr sz="1400" b="1">
                          <a:solidFill>
                            <a:schemeClr val="tx1"/>
                          </a:solidFill>
                        </a:defRPr>
                      </a:pPr>
                      <a:r>
                        <a:rPr dirty="0"/>
                        <a:t>0.05</a:t>
                      </a:r>
                    </a:p>
                  </a:txBody>
                  <a:tcPr>
                    <a:lnB w="12700" cap="flat" cmpd="sng" algn="ctr">
                      <a:solidFill>
                        <a:schemeClr val="tx1"/>
                      </a:solidFill>
                      <a:prstDash val="solid"/>
                      <a:round/>
                      <a:headEnd type="none" w="med" len="med"/>
                      <a:tailEnd type="none" w="med" len="med"/>
                    </a:lnB>
                    <a:solidFill>
                      <a:srgbClr val="92D050"/>
                    </a:solidFill>
                  </a:tcPr>
                </a:tc>
                <a:tc>
                  <a:txBody>
                    <a:bodyPr/>
                    <a:lstStyle/>
                    <a:p>
                      <a:pPr algn="ctr">
                        <a:defRPr sz="1400" b="1">
                          <a:solidFill>
                            <a:schemeClr val="tx1"/>
                          </a:solidFill>
                        </a:defRPr>
                      </a:pPr>
                      <a:r>
                        <a:rPr dirty="0"/>
                        <a:t>0.06</a:t>
                      </a:r>
                    </a:p>
                  </a:txBody>
                  <a:tcPr>
                    <a:lnB w="12700" cap="flat" cmpd="sng" algn="ctr">
                      <a:solidFill>
                        <a:schemeClr val="tx1"/>
                      </a:solidFill>
                      <a:prstDash val="solid"/>
                      <a:round/>
                      <a:headEnd type="none" w="med" len="med"/>
                      <a:tailEnd type="none" w="med" len="med"/>
                    </a:lnB>
                    <a:solidFill>
                      <a:srgbClr val="E7E9EC"/>
                    </a:solidFill>
                  </a:tcPr>
                </a:tc>
                <a:extLst>
                  <a:ext uri="{0D108BD9-81ED-4DB2-BD59-A6C34878D82A}">
                    <a16:rowId xmlns:a16="http://schemas.microsoft.com/office/drawing/2014/main" val="10000"/>
                  </a:ext>
                </a:extLst>
              </a:tr>
              <a:tr h="370840">
                <a:tc>
                  <a:txBody>
                    <a:bodyPr/>
                    <a:lstStyle/>
                    <a:p>
                      <a:pPr algn="ctr">
                        <a:defRPr sz="1400" b="1">
                          <a:solidFill>
                            <a:schemeClr val="tx1"/>
                          </a:solidFill>
                        </a:defRPr>
                      </a:pPr>
                      <a:r>
                        <a:t>0.0</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defRPr sz="1400">
                          <a:solidFill>
                            <a:schemeClr val="tx1"/>
                          </a:solidFill>
                        </a:defRPr>
                      </a:pPr>
                      <a:r>
                        <a:t>0.5080</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defRPr sz="1400">
                          <a:solidFill>
                            <a:schemeClr val="tx1"/>
                          </a:solidFill>
                        </a:defRPr>
                      </a:pPr>
                      <a:r>
                        <a:t>0.5120</a:t>
                      </a:r>
                    </a:p>
                  </a:txBody>
                  <a:tcPr>
                    <a:lnT w="12700" cap="flat" cmpd="sng" algn="ctr">
                      <a:solidFill>
                        <a:schemeClr val="tx1"/>
                      </a:solidFill>
                      <a:prstDash val="solid"/>
                      <a:round/>
                      <a:headEnd type="none" w="med" len="med"/>
                      <a:tailEnd type="none" w="med" len="med"/>
                    </a:lnT>
                  </a:tcPr>
                </a:tc>
                <a:tc>
                  <a:txBody>
                    <a:bodyPr/>
                    <a:lstStyle/>
                    <a:p>
                      <a:pPr algn="ctr">
                        <a:defRPr sz="1400">
                          <a:solidFill>
                            <a:schemeClr val="tx1"/>
                          </a:solidFill>
                        </a:defRPr>
                      </a:pPr>
                      <a:r>
                        <a:t>0.5160</a:t>
                      </a:r>
                    </a:p>
                  </a:txBody>
                  <a:tcPr>
                    <a:lnT w="12700" cap="flat" cmpd="sng" algn="ctr">
                      <a:solidFill>
                        <a:schemeClr val="tx1"/>
                      </a:solidFill>
                      <a:prstDash val="solid"/>
                      <a:round/>
                      <a:headEnd type="none" w="med" len="med"/>
                      <a:tailEnd type="none" w="med" len="med"/>
                    </a:lnT>
                  </a:tcPr>
                </a:tc>
                <a:tc>
                  <a:txBody>
                    <a:bodyPr/>
                    <a:lstStyle/>
                    <a:p>
                      <a:pPr algn="ctr">
                        <a:defRPr sz="1400">
                          <a:solidFill>
                            <a:schemeClr val="tx1"/>
                          </a:solidFill>
                        </a:defRPr>
                      </a:pPr>
                      <a:r>
                        <a:rPr dirty="0"/>
                        <a:t>0.5199</a:t>
                      </a:r>
                    </a:p>
                  </a:txBody>
                  <a:tcPr>
                    <a:lnT w="12700" cap="flat" cmpd="sng" algn="ctr">
                      <a:solidFill>
                        <a:schemeClr val="tx1"/>
                      </a:solidFill>
                      <a:prstDash val="solid"/>
                      <a:round/>
                      <a:headEnd type="none" w="med" len="med"/>
                      <a:tailEnd type="none" w="med" len="med"/>
                    </a:lnT>
                    <a:solidFill>
                      <a:srgbClr val="92D050"/>
                    </a:solidFill>
                  </a:tcPr>
                </a:tc>
                <a:tc>
                  <a:txBody>
                    <a:bodyPr/>
                    <a:lstStyle/>
                    <a:p>
                      <a:pPr algn="ctr">
                        <a:defRPr sz="1400">
                          <a:solidFill>
                            <a:schemeClr val="tx1"/>
                          </a:solidFill>
                        </a:defRPr>
                      </a:pPr>
                      <a:r>
                        <a:rPr dirty="0"/>
                        <a:t>0.5239</a:t>
                      </a:r>
                    </a:p>
                  </a:txBody>
                  <a:tcPr>
                    <a:lnT w="12700" cap="flat" cmpd="sng" algn="ctr">
                      <a:solidFill>
                        <a:schemeClr val="tx1"/>
                      </a:solidFill>
                      <a:prstDash val="solid"/>
                      <a:round/>
                      <a:headEnd type="none" w="med" len="med"/>
                      <a:tailEnd type="none" w="med" len="med"/>
                    </a:lnT>
                    <a:solidFill>
                      <a:srgbClr val="CCCFD7"/>
                    </a:solidFill>
                  </a:tcPr>
                </a:tc>
                <a:extLst>
                  <a:ext uri="{0D108BD9-81ED-4DB2-BD59-A6C34878D82A}">
                    <a16:rowId xmlns:a16="http://schemas.microsoft.com/office/drawing/2014/main" val="10001"/>
                  </a:ext>
                </a:extLst>
              </a:tr>
              <a:tr h="370840">
                <a:tc>
                  <a:txBody>
                    <a:bodyPr/>
                    <a:lstStyle/>
                    <a:p>
                      <a:pPr algn="ctr">
                        <a:defRPr sz="1400" b="1">
                          <a:solidFill>
                            <a:schemeClr val="tx1"/>
                          </a:solidFill>
                        </a:defRPr>
                      </a:pPr>
                      <a:r>
                        <a:t>0.1</a:t>
                      </a:r>
                    </a:p>
                  </a:txBody>
                  <a:tcPr>
                    <a:lnR w="12700" cap="flat" cmpd="sng" algn="ctr">
                      <a:solidFill>
                        <a:schemeClr val="tx1"/>
                      </a:solidFill>
                      <a:prstDash val="solid"/>
                      <a:round/>
                      <a:headEnd type="none" w="med" len="med"/>
                      <a:tailEnd type="none" w="med" len="med"/>
                    </a:lnR>
                  </a:tcPr>
                </a:tc>
                <a:tc>
                  <a:txBody>
                    <a:bodyPr/>
                    <a:lstStyle/>
                    <a:p>
                      <a:pPr algn="ctr">
                        <a:defRPr sz="1400">
                          <a:solidFill>
                            <a:schemeClr val="tx1"/>
                          </a:solidFill>
                        </a:defRPr>
                      </a:pPr>
                      <a:r>
                        <a:rPr dirty="0"/>
                        <a:t>0.5478</a:t>
                      </a:r>
                    </a:p>
                  </a:txBody>
                  <a:tcPr>
                    <a:lnL w="12700" cap="flat" cmpd="sng" algn="ctr">
                      <a:solidFill>
                        <a:schemeClr val="tx1"/>
                      </a:solidFill>
                      <a:prstDash val="solid"/>
                      <a:round/>
                      <a:headEnd type="none" w="med" len="med"/>
                      <a:tailEnd type="none" w="med" len="med"/>
                    </a:lnL>
                  </a:tcPr>
                </a:tc>
                <a:tc>
                  <a:txBody>
                    <a:bodyPr/>
                    <a:lstStyle/>
                    <a:p>
                      <a:pPr algn="ctr">
                        <a:defRPr sz="1400">
                          <a:solidFill>
                            <a:schemeClr val="tx1"/>
                          </a:solidFill>
                        </a:defRPr>
                      </a:pPr>
                      <a:r>
                        <a:t>0.5517</a:t>
                      </a:r>
                    </a:p>
                  </a:txBody>
                  <a:tcPr/>
                </a:tc>
                <a:tc>
                  <a:txBody>
                    <a:bodyPr/>
                    <a:lstStyle/>
                    <a:p>
                      <a:pPr algn="ctr">
                        <a:defRPr sz="1400">
                          <a:solidFill>
                            <a:schemeClr val="tx1"/>
                          </a:solidFill>
                        </a:defRPr>
                      </a:pPr>
                      <a:r>
                        <a:t>0.5557</a:t>
                      </a:r>
                    </a:p>
                  </a:txBody>
                  <a:tcPr/>
                </a:tc>
                <a:tc>
                  <a:txBody>
                    <a:bodyPr/>
                    <a:lstStyle/>
                    <a:p>
                      <a:pPr algn="ctr">
                        <a:defRPr sz="1400">
                          <a:solidFill>
                            <a:schemeClr val="tx1"/>
                          </a:solidFill>
                        </a:defRPr>
                      </a:pPr>
                      <a:r>
                        <a:rPr dirty="0"/>
                        <a:t>0.5596</a:t>
                      </a:r>
                    </a:p>
                  </a:txBody>
                  <a:tcPr>
                    <a:solidFill>
                      <a:srgbClr val="92D050"/>
                    </a:solidFill>
                  </a:tcPr>
                </a:tc>
                <a:tc>
                  <a:txBody>
                    <a:bodyPr/>
                    <a:lstStyle/>
                    <a:p>
                      <a:pPr algn="ctr">
                        <a:defRPr sz="1400">
                          <a:solidFill>
                            <a:schemeClr val="tx1"/>
                          </a:solidFill>
                        </a:defRPr>
                      </a:pPr>
                      <a:r>
                        <a:rPr dirty="0"/>
                        <a:t>0.5636</a:t>
                      </a:r>
                    </a:p>
                  </a:txBody>
                  <a:tcPr>
                    <a:solidFill>
                      <a:srgbClr val="E7E9EC"/>
                    </a:solidFill>
                  </a:tcPr>
                </a:tc>
                <a:extLst>
                  <a:ext uri="{0D108BD9-81ED-4DB2-BD59-A6C34878D82A}">
                    <a16:rowId xmlns:a16="http://schemas.microsoft.com/office/drawing/2014/main" val="10002"/>
                  </a:ext>
                </a:extLst>
              </a:tr>
              <a:tr h="370840">
                <a:tc>
                  <a:txBody>
                    <a:bodyPr/>
                    <a:lstStyle/>
                    <a:p>
                      <a:pPr algn="ctr">
                        <a:defRPr sz="1400" b="1">
                          <a:solidFill>
                            <a:schemeClr val="tx1"/>
                          </a:solidFill>
                        </a:defRPr>
                      </a:pPr>
                      <a:r>
                        <a:rPr dirty="0"/>
                        <a:t>0.2</a:t>
                      </a:r>
                    </a:p>
                  </a:txBody>
                  <a:tcPr>
                    <a:lnR w="12700" cap="flat" cmpd="sng" algn="ctr">
                      <a:solidFill>
                        <a:schemeClr val="tx1"/>
                      </a:solidFill>
                      <a:prstDash val="solid"/>
                      <a:round/>
                      <a:headEnd type="none" w="med" len="med"/>
                      <a:tailEnd type="none" w="med" len="med"/>
                    </a:lnR>
                    <a:solidFill>
                      <a:srgbClr val="92D050"/>
                    </a:solidFill>
                  </a:tcPr>
                </a:tc>
                <a:tc>
                  <a:txBody>
                    <a:bodyPr/>
                    <a:lstStyle/>
                    <a:p>
                      <a:pPr algn="ctr">
                        <a:defRPr sz="1400">
                          <a:solidFill>
                            <a:schemeClr val="tx1"/>
                          </a:solidFill>
                        </a:defRPr>
                      </a:pPr>
                      <a:r>
                        <a:rPr dirty="0"/>
                        <a:t>0.5871</a:t>
                      </a:r>
                    </a:p>
                  </a:txBody>
                  <a:tcPr>
                    <a:lnL w="12700" cap="flat" cmpd="sng" algn="ctr">
                      <a:solidFill>
                        <a:schemeClr val="tx1"/>
                      </a:solidFill>
                      <a:prstDash val="solid"/>
                      <a:round/>
                      <a:headEnd type="none" w="med" len="med"/>
                      <a:tailEnd type="none" w="med" len="med"/>
                    </a:lnL>
                    <a:solidFill>
                      <a:srgbClr val="92D050"/>
                    </a:solidFill>
                  </a:tcPr>
                </a:tc>
                <a:tc>
                  <a:txBody>
                    <a:bodyPr/>
                    <a:lstStyle/>
                    <a:p>
                      <a:pPr algn="ctr">
                        <a:defRPr sz="1400">
                          <a:solidFill>
                            <a:schemeClr val="tx1"/>
                          </a:solidFill>
                        </a:defRPr>
                      </a:pPr>
                      <a:r>
                        <a:rPr dirty="0"/>
                        <a:t>0.5910</a:t>
                      </a:r>
                    </a:p>
                  </a:txBody>
                  <a:tcPr>
                    <a:solidFill>
                      <a:srgbClr val="92D050"/>
                    </a:solidFill>
                  </a:tcPr>
                </a:tc>
                <a:tc>
                  <a:txBody>
                    <a:bodyPr/>
                    <a:lstStyle/>
                    <a:p>
                      <a:pPr algn="ctr">
                        <a:defRPr sz="1400">
                          <a:solidFill>
                            <a:schemeClr val="tx1"/>
                          </a:solidFill>
                        </a:defRPr>
                      </a:pPr>
                      <a:r>
                        <a:rPr dirty="0"/>
                        <a:t>0.5948</a:t>
                      </a:r>
                    </a:p>
                  </a:txBody>
                  <a:tcPr>
                    <a:solidFill>
                      <a:srgbClr val="92D050"/>
                    </a:solidFill>
                  </a:tcPr>
                </a:tc>
                <a:tc>
                  <a:txBody>
                    <a:bodyPr/>
                    <a:lstStyle/>
                    <a:p>
                      <a:pPr algn="ctr">
                        <a:defRPr sz="1400">
                          <a:solidFill>
                            <a:schemeClr val="tx1"/>
                          </a:solidFill>
                        </a:defRPr>
                      </a:pPr>
                      <a:r>
                        <a:rPr dirty="0"/>
                        <a:t>0.5987</a:t>
                      </a:r>
                    </a:p>
                  </a:txBody>
                  <a:tcPr>
                    <a:solidFill>
                      <a:srgbClr val="FFFF00"/>
                    </a:solidFill>
                  </a:tcPr>
                </a:tc>
                <a:tc>
                  <a:txBody>
                    <a:bodyPr/>
                    <a:lstStyle/>
                    <a:p>
                      <a:pPr algn="ctr">
                        <a:defRPr sz="1400">
                          <a:solidFill>
                            <a:schemeClr val="tx1"/>
                          </a:solidFill>
                        </a:defRPr>
                      </a:pPr>
                      <a:r>
                        <a:rPr dirty="0"/>
                        <a:t>0.6026</a:t>
                      </a:r>
                    </a:p>
                  </a:txBody>
                  <a:tcPr>
                    <a:solidFill>
                      <a:srgbClr val="92D050"/>
                    </a:solidFill>
                  </a:tcPr>
                </a:tc>
                <a:extLst>
                  <a:ext uri="{0D108BD9-81ED-4DB2-BD59-A6C34878D82A}">
                    <a16:rowId xmlns:a16="http://schemas.microsoft.com/office/drawing/2014/main" val="10003"/>
                  </a:ext>
                </a:extLst>
              </a:tr>
              <a:tr h="370840">
                <a:tc>
                  <a:txBody>
                    <a:bodyPr/>
                    <a:lstStyle/>
                    <a:p>
                      <a:pPr algn="ctr">
                        <a:defRPr sz="1400" b="1">
                          <a:solidFill>
                            <a:schemeClr val="tx1"/>
                          </a:solidFill>
                        </a:defRPr>
                      </a:pPr>
                      <a:r>
                        <a:t>0.3</a:t>
                      </a:r>
                    </a:p>
                  </a:txBody>
                  <a:tcPr>
                    <a:lnR w="12700" cap="flat" cmpd="sng" algn="ctr">
                      <a:solidFill>
                        <a:schemeClr val="tx1"/>
                      </a:solidFill>
                      <a:prstDash val="solid"/>
                      <a:round/>
                      <a:headEnd type="none" w="med" len="med"/>
                      <a:tailEnd type="none" w="med" len="med"/>
                    </a:lnR>
                  </a:tcPr>
                </a:tc>
                <a:tc>
                  <a:txBody>
                    <a:bodyPr/>
                    <a:lstStyle/>
                    <a:p>
                      <a:pPr algn="ctr">
                        <a:defRPr sz="1400">
                          <a:solidFill>
                            <a:schemeClr val="tx1"/>
                          </a:solidFill>
                        </a:defRPr>
                      </a:pPr>
                      <a:r>
                        <a:t>0.6255</a:t>
                      </a:r>
                    </a:p>
                  </a:txBody>
                  <a:tcPr>
                    <a:lnL w="12700" cap="flat" cmpd="sng" algn="ctr">
                      <a:solidFill>
                        <a:schemeClr val="tx1"/>
                      </a:solidFill>
                      <a:prstDash val="solid"/>
                      <a:round/>
                      <a:headEnd type="none" w="med" len="med"/>
                      <a:tailEnd type="none" w="med" len="med"/>
                    </a:lnL>
                  </a:tcPr>
                </a:tc>
                <a:tc>
                  <a:txBody>
                    <a:bodyPr/>
                    <a:lstStyle/>
                    <a:p>
                      <a:pPr algn="ctr">
                        <a:defRPr sz="1400">
                          <a:solidFill>
                            <a:schemeClr val="tx1"/>
                          </a:solidFill>
                        </a:defRPr>
                      </a:pPr>
                      <a:r>
                        <a:t>0.6293</a:t>
                      </a:r>
                    </a:p>
                  </a:txBody>
                  <a:tcPr/>
                </a:tc>
                <a:tc>
                  <a:txBody>
                    <a:bodyPr/>
                    <a:lstStyle/>
                    <a:p>
                      <a:pPr algn="ctr">
                        <a:defRPr sz="1400">
                          <a:solidFill>
                            <a:schemeClr val="tx1"/>
                          </a:solidFill>
                        </a:defRPr>
                      </a:pPr>
                      <a:r>
                        <a:t>0.6331</a:t>
                      </a:r>
                    </a:p>
                  </a:txBody>
                  <a:tcPr/>
                </a:tc>
                <a:tc>
                  <a:txBody>
                    <a:bodyPr/>
                    <a:lstStyle/>
                    <a:p>
                      <a:pPr algn="ctr">
                        <a:defRPr sz="1400">
                          <a:solidFill>
                            <a:schemeClr val="tx1"/>
                          </a:solidFill>
                        </a:defRPr>
                      </a:pPr>
                      <a:r>
                        <a:rPr dirty="0"/>
                        <a:t>0.6368</a:t>
                      </a:r>
                    </a:p>
                  </a:txBody>
                  <a:tcPr>
                    <a:solidFill>
                      <a:srgbClr val="92D050"/>
                    </a:solidFill>
                  </a:tcPr>
                </a:tc>
                <a:tc>
                  <a:txBody>
                    <a:bodyPr/>
                    <a:lstStyle/>
                    <a:p>
                      <a:pPr algn="ctr">
                        <a:defRPr sz="1400">
                          <a:solidFill>
                            <a:schemeClr val="tx1"/>
                          </a:solidFill>
                        </a:defRPr>
                      </a:pPr>
                      <a:r>
                        <a:rPr dirty="0"/>
                        <a:t>0.6406</a:t>
                      </a:r>
                    </a:p>
                  </a:txBody>
                  <a:tcPr>
                    <a:solidFill>
                      <a:srgbClr val="E7E9EC"/>
                    </a:solidFill>
                  </a:tcPr>
                </a:tc>
                <a:extLst>
                  <a:ext uri="{0D108BD9-81ED-4DB2-BD59-A6C34878D82A}">
                    <a16:rowId xmlns:a16="http://schemas.microsoft.com/office/drawing/2014/main" val="10004"/>
                  </a:ext>
                </a:extLst>
              </a:tr>
              <a:tr h="370840">
                <a:tc>
                  <a:txBody>
                    <a:bodyPr/>
                    <a:lstStyle/>
                    <a:p>
                      <a:pPr algn="ctr">
                        <a:defRPr sz="1400" b="1">
                          <a:solidFill>
                            <a:schemeClr val="tx1"/>
                          </a:solidFill>
                        </a:defRPr>
                      </a:pPr>
                      <a:r>
                        <a:t>0.4</a:t>
                      </a:r>
                    </a:p>
                  </a:txBody>
                  <a:tcPr>
                    <a:lnR w="12700" cap="flat" cmpd="sng" algn="ctr">
                      <a:solidFill>
                        <a:schemeClr val="tx1"/>
                      </a:solidFill>
                      <a:prstDash val="solid"/>
                      <a:round/>
                      <a:headEnd type="none" w="med" len="med"/>
                      <a:tailEnd type="none" w="med" len="med"/>
                    </a:lnR>
                  </a:tcPr>
                </a:tc>
                <a:tc>
                  <a:txBody>
                    <a:bodyPr/>
                    <a:lstStyle/>
                    <a:p>
                      <a:pPr algn="ctr">
                        <a:defRPr sz="1400">
                          <a:solidFill>
                            <a:schemeClr val="tx1"/>
                          </a:solidFill>
                        </a:defRPr>
                      </a:pPr>
                      <a:r>
                        <a:t>0.6628</a:t>
                      </a:r>
                    </a:p>
                  </a:txBody>
                  <a:tcPr>
                    <a:lnL w="12700" cap="flat" cmpd="sng" algn="ctr">
                      <a:solidFill>
                        <a:schemeClr val="tx1"/>
                      </a:solidFill>
                      <a:prstDash val="solid"/>
                      <a:round/>
                      <a:headEnd type="none" w="med" len="med"/>
                      <a:tailEnd type="none" w="med" len="med"/>
                    </a:lnL>
                  </a:tcPr>
                </a:tc>
                <a:tc>
                  <a:txBody>
                    <a:bodyPr/>
                    <a:lstStyle/>
                    <a:p>
                      <a:pPr algn="ctr">
                        <a:defRPr sz="1400">
                          <a:solidFill>
                            <a:schemeClr val="tx1"/>
                          </a:solidFill>
                        </a:defRPr>
                      </a:pPr>
                      <a:r>
                        <a:t>0.6664</a:t>
                      </a:r>
                    </a:p>
                  </a:txBody>
                  <a:tcPr/>
                </a:tc>
                <a:tc>
                  <a:txBody>
                    <a:bodyPr/>
                    <a:lstStyle/>
                    <a:p>
                      <a:pPr algn="ctr">
                        <a:defRPr sz="1400">
                          <a:solidFill>
                            <a:schemeClr val="tx1"/>
                          </a:solidFill>
                        </a:defRPr>
                      </a:pPr>
                      <a:r>
                        <a:t>0.6700</a:t>
                      </a:r>
                    </a:p>
                  </a:txBody>
                  <a:tcPr/>
                </a:tc>
                <a:tc>
                  <a:txBody>
                    <a:bodyPr/>
                    <a:lstStyle/>
                    <a:p>
                      <a:pPr algn="ctr">
                        <a:defRPr sz="1400">
                          <a:solidFill>
                            <a:schemeClr val="tx1"/>
                          </a:solidFill>
                        </a:defRPr>
                      </a:pPr>
                      <a:r>
                        <a:rPr dirty="0"/>
                        <a:t>0.6736</a:t>
                      </a:r>
                    </a:p>
                  </a:txBody>
                  <a:tcPr>
                    <a:solidFill>
                      <a:srgbClr val="92D050"/>
                    </a:solidFill>
                  </a:tcPr>
                </a:tc>
                <a:tc>
                  <a:txBody>
                    <a:bodyPr/>
                    <a:lstStyle/>
                    <a:p>
                      <a:pPr algn="ctr">
                        <a:defRPr sz="1400">
                          <a:solidFill>
                            <a:schemeClr val="tx1"/>
                          </a:solidFill>
                        </a:defRPr>
                      </a:pPr>
                      <a:r>
                        <a:rPr dirty="0"/>
                        <a:t>0.6772</a:t>
                      </a:r>
                    </a:p>
                  </a:txBody>
                  <a:tcPr>
                    <a:solidFill>
                      <a:srgbClr val="CCCFD7"/>
                    </a:solidFill>
                  </a:tcPr>
                </a:tc>
                <a:extLst>
                  <a:ext uri="{0D108BD9-81ED-4DB2-BD59-A6C34878D82A}">
                    <a16:rowId xmlns:a16="http://schemas.microsoft.com/office/drawing/2014/main" val="10005"/>
                  </a:ext>
                </a:extLst>
              </a:tr>
              <a:tr h="370840">
                <a:tc>
                  <a:txBody>
                    <a:bodyPr/>
                    <a:lstStyle/>
                    <a:p>
                      <a:pPr algn="ctr">
                        <a:defRPr sz="1400" b="1">
                          <a:solidFill>
                            <a:schemeClr val="tx1"/>
                          </a:solidFill>
                        </a:defRPr>
                      </a:pPr>
                      <a:r>
                        <a:rPr dirty="0"/>
                        <a:t>0.5</a:t>
                      </a:r>
                    </a:p>
                  </a:txBody>
                  <a:tcPr>
                    <a:lnR w="12700" cap="flat" cmpd="sng" algn="ctr">
                      <a:solidFill>
                        <a:schemeClr val="tx1"/>
                      </a:solidFill>
                      <a:prstDash val="solid"/>
                      <a:round/>
                      <a:headEnd type="none" w="med" len="med"/>
                      <a:tailEnd type="none" w="med" len="med"/>
                    </a:lnR>
                  </a:tcPr>
                </a:tc>
                <a:tc>
                  <a:txBody>
                    <a:bodyPr/>
                    <a:lstStyle/>
                    <a:p>
                      <a:pPr algn="ctr">
                        <a:defRPr sz="1400">
                          <a:solidFill>
                            <a:schemeClr val="tx1"/>
                          </a:solidFill>
                        </a:defRPr>
                      </a:pPr>
                      <a:r>
                        <a:t>0.6985</a:t>
                      </a:r>
                    </a:p>
                  </a:txBody>
                  <a:tcPr>
                    <a:lnL w="12700" cap="flat" cmpd="sng" algn="ctr">
                      <a:solidFill>
                        <a:schemeClr val="tx1"/>
                      </a:solidFill>
                      <a:prstDash val="solid"/>
                      <a:round/>
                      <a:headEnd type="none" w="med" len="med"/>
                      <a:tailEnd type="none" w="med" len="med"/>
                    </a:lnL>
                  </a:tcPr>
                </a:tc>
                <a:tc>
                  <a:txBody>
                    <a:bodyPr/>
                    <a:lstStyle/>
                    <a:p>
                      <a:pPr algn="ctr">
                        <a:defRPr sz="1400">
                          <a:solidFill>
                            <a:schemeClr val="tx1"/>
                          </a:solidFill>
                        </a:defRPr>
                      </a:pPr>
                      <a:r>
                        <a:t>0.7019</a:t>
                      </a:r>
                    </a:p>
                  </a:txBody>
                  <a:tcPr/>
                </a:tc>
                <a:tc>
                  <a:txBody>
                    <a:bodyPr/>
                    <a:lstStyle/>
                    <a:p>
                      <a:pPr algn="ctr">
                        <a:defRPr sz="1400">
                          <a:solidFill>
                            <a:schemeClr val="tx1"/>
                          </a:solidFill>
                        </a:defRPr>
                      </a:pPr>
                      <a:r>
                        <a:t>0.7054</a:t>
                      </a:r>
                    </a:p>
                  </a:txBody>
                  <a:tcPr/>
                </a:tc>
                <a:tc>
                  <a:txBody>
                    <a:bodyPr/>
                    <a:lstStyle/>
                    <a:p>
                      <a:pPr algn="ctr">
                        <a:defRPr sz="1400">
                          <a:solidFill>
                            <a:schemeClr val="tx1"/>
                          </a:solidFill>
                        </a:defRPr>
                      </a:pPr>
                      <a:r>
                        <a:rPr dirty="0"/>
                        <a:t>0.7088</a:t>
                      </a:r>
                    </a:p>
                  </a:txBody>
                  <a:tcPr>
                    <a:solidFill>
                      <a:srgbClr val="92D050"/>
                    </a:solidFill>
                  </a:tcPr>
                </a:tc>
                <a:tc>
                  <a:txBody>
                    <a:bodyPr/>
                    <a:lstStyle/>
                    <a:p>
                      <a:pPr algn="ctr">
                        <a:defRPr sz="1400">
                          <a:solidFill>
                            <a:schemeClr val="tx1"/>
                          </a:solidFill>
                        </a:defRPr>
                      </a:pPr>
                      <a:r>
                        <a:rPr dirty="0"/>
                        <a:t>0.7123</a:t>
                      </a:r>
                    </a:p>
                  </a:txBody>
                  <a:tcPr>
                    <a:solidFill>
                      <a:srgbClr val="E7E9EC"/>
                    </a:solidFill>
                  </a:tcPr>
                </a:tc>
                <a:extLst>
                  <a:ext uri="{0D108BD9-81ED-4DB2-BD59-A6C34878D82A}">
                    <a16:rowId xmlns:a16="http://schemas.microsoft.com/office/drawing/2014/main" val="10006"/>
                  </a:ext>
                </a:extLst>
              </a:tr>
            </a:tbl>
          </a:graphicData>
        </a:graphic>
      </p:graphicFrame>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defRPr sz="3200"/>
            </a:pPr>
            <a:r>
              <a:rPr sz="2400" dirty="0"/>
              <a:t>Example 6.4.6: Finding the Value of a Normally Distributed Random Variable That Represents a Given Percentile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a:xfrm>
                <a:off x="457200" y="1029287"/>
                <a:ext cx="8229600" cy="5142913"/>
              </a:xfrm>
            </p:spPr>
            <p:txBody>
              <a:bodyPr>
                <a:normAutofit/>
              </a:bodyPr>
              <a:lstStyle/>
              <a:p>
                <a:pPr>
                  <a:defRPr sz="2800"/>
                </a:pPr>
                <a:r>
                  <a:rPr sz="2800" dirty="0"/>
                  <a:t>We can now substitute this value, along with the mean and standard deviation, in the formula for standard scores and use algebra to find the </a:t>
                </a:r>
                <a14:m>
                  <m:oMath xmlns:m="http://schemas.openxmlformats.org/officeDocument/2006/math">
                    <m:r>
                      <a:rPr>
                        <a:latin typeface="Cambria Math" panose="02040503050406030204" pitchFamily="18" charset="0"/>
                      </a:rPr>
                      <m:t>𝑥</m:t>
                    </m:r>
                  </m:oMath>
                </a14:m>
                <a:r>
                  <a:rPr sz="2800" dirty="0"/>
                  <a:t> value.</a:t>
                </a:r>
              </a:p>
              <a:p>
                <a:pPr algn="ctr"/>
                <a:endParaRPr lang="en-US" dirty="0"/>
              </a:p>
              <a:p>
                <a:pPr algn="ctr"/>
                <a:endParaRPr lang="en-US" dirty="0"/>
              </a:p>
              <a:p>
                <a:pPr algn="ctr"/>
                <a:endParaRPr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xfrm>
                <a:off x="457200" y="1029287"/>
                <a:ext cx="8229600" cy="5142913"/>
              </a:xfrm>
              <a:blipFill>
                <a:blip r:embed="rId2"/>
                <a:stretch>
                  <a:fillRect l="-1481" t="-1185" r="-741"/>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graphicFrame>
            <p:nvGraphicFramePr>
              <p:cNvPr id="5" name="Table 4">
                <a:extLst>
                  <a:ext uri="{FF2B5EF4-FFF2-40B4-BE49-F238E27FC236}">
                    <a16:creationId xmlns:a16="http://schemas.microsoft.com/office/drawing/2014/main" id="{6621DAFA-A252-4075-879C-9CDEE0ACDFB4}"/>
                  </a:ext>
                </a:extLst>
              </p:cNvPr>
              <p:cNvGraphicFramePr>
                <a:graphicFrameLocks noGrp="1"/>
              </p:cNvGraphicFramePr>
              <p:nvPr>
                <p:extLst>
                  <p:ext uri="{D42A27DB-BD31-4B8C-83A1-F6EECF244321}">
                    <p14:modId xmlns:p14="http://schemas.microsoft.com/office/powerpoint/2010/main" val="2962500415"/>
                  </p:ext>
                </p:extLst>
              </p:nvPr>
            </p:nvGraphicFramePr>
            <p:xfrm>
              <a:off x="1219200" y="2819400"/>
              <a:ext cx="6477000" cy="2320608"/>
            </p:xfrm>
            <a:graphic>
              <a:graphicData uri="http://schemas.openxmlformats.org/drawingml/2006/table">
                <a:tbl>
                  <a:tblPr firstRow="1" bandRow="1">
                    <a:tableStyleId>{2D5ABB26-0587-4C30-8999-92F81FD0307C}</a:tableStyleId>
                  </a:tblPr>
                  <a:tblGrid>
                    <a:gridCol w="3508375">
                      <a:extLst>
                        <a:ext uri="{9D8B030D-6E8A-4147-A177-3AD203B41FA5}">
                          <a16:colId xmlns:a16="http://schemas.microsoft.com/office/drawing/2014/main" val="20000"/>
                        </a:ext>
                      </a:extLst>
                    </a:gridCol>
                    <a:gridCol w="2968625">
                      <a:extLst>
                        <a:ext uri="{9D8B030D-6E8A-4147-A177-3AD203B41FA5}">
                          <a16:colId xmlns:a16="http://schemas.microsoft.com/office/drawing/2014/main" val="20001"/>
                        </a:ext>
                      </a:extLst>
                    </a:gridCol>
                  </a:tblGrid>
                  <a:tr h="457200">
                    <a:tc>
                      <a:txBody>
                        <a:bodyPr/>
                        <a:lstStyle/>
                        <a:p>
                          <a:pPr algn="r">
                            <a:defRPr sz="1600"/>
                          </a:pPr>
                          <a:r>
                            <a:rPr sz="2800" dirty="0"/>
                            <a:t>​</a:t>
                          </a:r>
                          <a14:m>
                            <m:oMath xmlns:m="http://schemas.openxmlformats.org/officeDocument/2006/math">
                              <m:r>
                                <a:rPr sz="2800">
                                  <a:latin typeface="Cambria Math"/>
                                </a:rPr>
                                <m:t>𝑧</m:t>
                              </m:r>
                            </m:oMath>
                          </a14:m>
                          <a:endParaRPr sz="2800" dirty="0"/>
                        </a:p>
                      </a:txBody>
                      <a:tcPr marL="36576" marR="36576" marT="36576" marB="36576" anchor="ctr"/>
                    </a:tc>
                    <a:tc>
                      <a:txBody>
                        <a:bodyPr/>
                        <a:lstStyle/>
                        <a:p>
                          <a:pPr algn="l">
                            <a:defRPr sz="1600"/>
                          </a:pPr>
                          <a:r>
                            <a:rPr sz="2800"/>
                            <a:t>​</a:t>
                          </a:r>
                          <a14:m>
                            <m:oMath xmlns:m="http://schemas.openxmlformats.org/officeDocument/2006/math">
                              <m:r>
                                <a:rPr sz="2800">
                                  <a:latin typeface="Cambria Math"/>
                                </a:rPr>
                                <m:t>=</m:t>
                              </m:r>
                              <m:f>
                                <m:fPr>
                                  <m:ctrlPr>
                                    <a:rPr sz="2800" i="1">
                                      <a:latin typeface="Cambria Math" panose="02040503050406030204" pitchFamily="18" charset="0"/>
                                    </a:rPr>
                                  </m:ctrlPr>
                                </m:fPr>
                                <m:num>
                                  <m:r>
                                    <a:rPr sz="2800">
                                      <a:latin typeface="Cambria Math"/>
                                    </a:rPr>
                                    <m:t>𝑧</m:t>
                                  </m:r>
                                  <m:r>
                                    <a:rPr sz="2800">
                                      <a:latin typeface="Cambria Math"/>
                                    </a:rPr>
                                    <m:t>−</m:t>
                                  </m:r>
                                  <m:r>
                                    <a:rPr sz="2800">
                                      <a:latin typeface="Cambria Math"/>
                                    </a:rPr>
                                    <m:t>𝜇</m:t>
                                  </m:r>
                                </m:num>
                                <m:den>
                                  <m:r>
                                    <a:rPr sz="2800">
                                      <a:latin typeface="Cambria Math"/>
                                    </a:rPr>
                                    <m:t>𝜎</m:t>
                                  </m:r>
                                </m:den>
                              </m:f>
                            </m:oMath>
                          </a14:m>
                          <a:endParaRPr sz="2800"/>
                        </a:p>
                      </a:txBody>
                      <a:tcPr marL="36576" marR="36576" marT="36576" marB="36576" anchor="ctr"/>
                    </a:tc>
                    <a:extLst>
                      <a:ext uri="{0D108BD9-81ED-4DB2-BD59-A6C34878D82A}">
                        <a16:rowId xmlns:a16="http://schemas.microsoft.com/office/drawing/2014/main" val="10000"/>
                      </a:ext>
                    </a:extLst>
                  </a:tr>
                  <a:tr h="457200">
                    <a:tc>
                      <a:txBody>
                        <a:bodyPr/>
                        <a:lstStyle/>
                        <a:p>
                          <a:pPr algn="r">
                            <a:defRPr sz="1600"/>
                          </a:pPr>
                          <a:r>
                            <a:rPr sz="2800"/>
                            <a:t>​</a:t>
                          </a:r>
                          <a14:m>
                            <m:oMath xmlns:m="http://schemas.openxmlformats.org/officeDocument/2006/math">
                              <m:r>
                                <a:rPr sz="2800">
                                  <a:latin typeface="Cambria Math"/>
                                </a:rPr>
                                <m:t>0.25</m:t>
                              </m:r>
                            </m:oMath>
                          </a14:m>
                          <a:endParaRPr sz="2800"/>
                        </a:p>
                      </a:txBody>
                      <a:tcPr marL="36576" marR="36576" marT="36576" marB="36576" anchor="ctr"/>
                    </a:tc>
                    <a:tc>
                      <a:txBody>
                        <a:bodyPr/>
                        <a:lstStyle/>
                        <a:p>
                          <a:pPr algn="l">
                            <a:defRPr sz="1600"/>
                          </a:pPr>
                          <a:r>
                            <a:rPr sz="2800" dirty="0"/>
                            <a:t>​</a:t>
                          </a:r>
                          <a14:m>
                            <m:oMath xmlns:m="http://schemas.openxmlformats.org/officeDocument/2006/math">
                              <m:r>
                                <a:rPr sz="2800">
                                  <a:latin typeface="Cambria Math"/>
                                </a:rPr>
                                <m:t>=</m:t>
                              </m:r>
                              <m:f>
                                <m:fPr>
                                  <m:ctrlPr>
                                    <a:rPr sz="2800" i="1">
                                      <a:latin typeface="Cambria Math" panose="02040503050406030204" pitchFamily="18" charset="0"/>
                                    </a:rPr>
                                  </m:ctrlPr>
                                </m:fPr>
                                <m:num>
                                  <m:r>
                                    <a:rPr sz="2800">
                                      <a:latin typeface="Cambria Math"/>
                                    </a:rPr>
                                    <m:t>𝑥</m:t>
                                  </m:r>
                                  <m:r>
                                    <a:rPr sz="2800">
                                      <a:latin typeface="Cambria Math"/>
                                    </a:rPr>
                                    <m:t>−189.1</m:t>
                                  </m:r>
                                </m:num>
                                <m:den>
                                  <m:r>
                                    <a:rPr sz="2800">
                                      <a:latin typeface="Cambria Math"/>
                                    </a:rPr>
                                    <m:t>37.8</m:t>
                                  </m:r>
                                </m:den>
                              </m:f>
                            </m:oMath>
                          </a14:m>
                          <a:endParaRPr sz="2800" dirty="0"/>
                        </a:p>
                      </a:txBody>
                      <a:tcPr marL="36576" marR="36576" marT="36576" marB="36576" anchor="ctr"/>
                    </a:tc>
                    <a:extLst>
                      <a:ext uri="{0D108BD9-81ED-4DB2-BD59-A6C34878D82A}">
                        <a16:rowId xmlns:a16="http://schemas.microsoft.com/office/drawing/2014/main" val="10001"/>
                      </a:ext>
                    </a:extLst>
                  </a:tr>
                  <a:tr h="457200">
                    <a:tc>
                      <a:txBody>
                        <a:bodyPr/>
                        <a:lstStyle/>
                        <a:p>
                          <a:pPr algn="r">
                            <a:defRPr sz="1600"/>
                          </a:pPr>
                          <a:r>
                            <a:rPr lang="ar-AE" sz="2800" dirty="0"/>
                            <a:t>​</a:t>
                          </a:r>
                          <a14:m>
                            <m:oMath xmlns:m="http://schemas.openxmlformats.org/officeDocument/2006/math">
                              <m:d>
                                <m:dPr>
                                  <m:ctrlPr>
                                    <a:rPr lang="ar-AE" sz="2800" i="1">
                                      <a:latin typeface="Cambria Math" panose="02040503050406030204" pitchFamily="18" charset="0"/>
                                    </a:rPr>
                                  </m:ctrlPr>
                                </m:dPr>
                                <m:e>
                                  <m:r>
                                    <a:rPr lang="ar-AE" sz="2800">
                                      <a:latin typeface="Cambria Math"/>
                                    </a:rPr>
                                    <m:t>0</m:t>
                                  </m:r>
                                  <m:r>
                                    <a:rPr lang="ar-AE" sz="2800">
                                      <a:latin typeface="Cambria Math"/>
                                    </a:rPr>
                                    <m:t>.</m:t>
                                  </m:r>
                                  <m:r>
                                    <a:rPr lang="ar-AE" sz="2800">
                                      <a:latin typeface="Cambria Math"/>
                                    </a:rPr>
                                    <m:t>25</m:t>
                                  </m:r>
                                </m:e>
                              </m:d>
                              <m:d>
                                <m:dPr>
                                  <m:ctrlPr>
                                    <a:rPr lang="ar-AE" sz="2800" i="1">
                                      <a:latin typeface="Cambria Math" panose="02040503050406030204" pitchFamily="18" charset="0"/>
                                    </a:rPr>
                                  </m:ctrlPr>
                                </m:dPr>
                                <m:e>
                                  <m:r>
                                    <a:rPr lang="ar-AE" sz="2800">
                                      <a:latin typeface="Cambria Math"/>
                                    </a:rPr>
                                    <m:t>37</m:t>
                                  </m:r>
                                  <m:r>
                                    <a:rPr lang="ar-AE" sz="2800">
                                      <a:latin typeface="Cambria Math"/>
                                    </a:rPr>
                                    <m:t>.</m:t>
                                  </m:r>
                                  <m:r>
                                    <a:rPr lang="ar-AE" sz="2800">
                                      <a:latin typeface="Cambria Math"/>
                                    </a:rPr>
                                    <m:t>8</m:t>
                                  </m:r>
                                </m:e>
                              </m:d>
                              <m:r>
                                <a:rPr lang="ar-AE" sz="2800">
                                  <a:latin typeface="Cambria Math"/>
                                </a:rPr>
                                <m:t>+</m:t>
                              </m:r>
                              <m:r>
                                <a:rPr lang="ar-AE" sz="2800">
                                  <a:latin typeface="Cambria Math"/>
                                </a:rPr>
                                <m:t>189</m:t>
                              </m:r>
                              <m:r>
                                <a:rPr lang="ar-AE" sz="2800">
                                  <a:latin typeface="Cambria Math"/>
                                </a:rPr>
                                <m:t>.</m:t>
                              </m:r>
                              <m:r>
                                <a:rPr lang="ar-AE" sz="2800">
                                  <a:latin typeface="Cambria Math"/>
                                </a:rPr>
                                <m:t>1</m:t>
                              </m:r>
                            </m:oMath>
                          </a14:m>
                          <a:endParaRPr sz="2800" dirty="0"/>
                        </a:p>
                      </a:txBody>
                      <a:tcPr marL="36576" marR="36576" marT="36576" marB="36576" anchor="ctr"/>
                    </a:tc>
                    <a:tc>
                      <a:txBody>
                        <a:bodyPr/>
                        <a:lstStyle/>
                        <a:p>
                          <a:pPr algn="l">
                            <a:defRPr sz="1600"/>
                          </a:pPr>
                          <a:r>
                            <a:rPr sz="2800" dirty="0"/>
                            <a:t>​</a:t>
                          </a:r>
                          <a14:m>
                            <m:oMath xmlns:m="http://schemas.openxmlformats.org/officeDocument/2006/math">
                              <m:r>
                                <a:rPr sz="2800">
                                  <a:latin typeface="Cambria Math"/>
                                </a:rPr>
                                <m:t>=</m:t>
                              </m:r>
                              <m:r>
                                <a:rPr sz="2800">
                                  <a:latin typeface="Cambria Math"/>
                                </a:rPr>
                                <m:t>𝑥</m:t>
                              </m:r>
                            </m:oMath>
                          </a14:m>
                          <a:endParaRPr sz="2800" dirty="0"/>
                        </a:p>
                      </a:txBody>
                      <a:tcPr marL="36576" marR="36576" marT="36576" marB="36576" anchor="ctr"/>
                    </a:tc>
                    <a:extLst>
                      <a:ext uri="{0D108BD9-81ED-4DB2-BD59-A6C34878D82A}">
                        <a16:rowId xmlns:a16="http://schemas.microsoft.com/office/drawing/2014/main" val="10002"/>
                      </a:ext>
                    </a:extLst>
                  </a:tr>
                  <a:tr h="457200">
                    <a:tc>
                      <a:txBody>
                        <a:bodyPr/>
                        <a:lstStyle/>
                        <a:p>
                          <a:pPr algn="r">
                            <a:defRPr sz="1600"/>
                          </a:pPr>
                          <a:r>
                            <a:rPr sz="2800"/>
                            <a:t>​</a:t>
                          </a:r>
                          <a14:m>
                            <m:oMath xmlns:m="http://schemas.openxmlformats.org/officeDocument/2006/math">
                              <m:r>
                                <a:rPr sz="2800">
                                  <a:latin typeface="Cambria Math"/>
                                </a:rPr>
                                <m:t>198</m:t>
                              </m:r>
                              <m:r>
                                <a:rPr sz="2800">
                                  <a:latin typeface="Cambria Math"/>
                                </a:rPr>
                                <m:t>.</m:t>
                              </m:r>
                              <m:r>
                                <a:rPr sz="2800">
                                  <a:latin typeface="Cambria Math"/>
                                </a:rPr>
                                <m:t>55</m:t>
                              </m:r>
                            </m:oMath>
                          </a14:m>
                          <a:endParaRPr sz="2800"/>
                        </a:p>
                      </a:txBody>
                      <a:tcPr marL="36576" marR="36576" marT="36576" marB="36576" anchor="ctr"/>
                    </a:tc>
                    <a:tc>
                      <a:txBody>
                        <a:bodyPr/>
                        <a:lstStyle/>
                        <a:p>
                          <a:pPr algn="l">
                            <a:defRPr sz="1600"/>
                          </a:pPr>
                          <a:r>
                            <a:rPr sz="2800" dirty="0"/>
                            <a:t>​</a:t>
                          </a:r>
                          <a14:m>
                            <m:oMath xmlns:m="http://schemas.openxmlformats.org/officeDocument/2006/math">
                              <m:r>
                                <a:rPr sz="2800">
                                  <a:latin typeface="Cambria Math"/>
                                </a:rPr>
                                <m:t>=</m:t>
                              </m:r>
                              <m:r>
                                <a:rPr sz="2800">
                                  <a:latin typeface="Cambria Math"/>
                                </a:rPr>
                                <m:t>𝑥</m:t>
                              </m:r>
                            </m:oMath>
                          </a14:m>
                          <a:endParaRPr sz="2800" dirty="0"/>
                        </a:p>
                      </a:txBody>
                      <a:tcPr marL="36576" marR="36576" marT="36576" marB="36576" anchor="ctr"/>
                    </a:tc>
                    <a:extLst>
                      <a:ext uri="{0D108BD9-81ED-4DB2-BD59-A6C34878D82A}">
                        <a16:rowId xmlns:a16="http://schemas.microsoft.com/office/drawing/2014/main" val="10003"/>
                      </a:ext>
                    </a:extLst>
                  </a:tr>
                </a:tbl>
              </a:graphicData>
            </a:graphic>
          </p:graphicFrame>
        </mc:Choice>
        <mc:Fallback>
          <p:graphicFrame>
            <p:nvGraphicFramePr>
              <p:cNvPr id="5" name="Table 4">
                <a:extLst>
                  <a:ext uri="{FF2B5EF4-FFF2-40B4-BE49-F238E27FC236}">
                    <a16:creationId xmlns:a16="http://schemas.microsoft.com/office/drawing/2014/main" id="{6621DAFA-A252-4075-879C-9CDEE0ACDFB4}"/>
                  </a:ext>
                </a:extLst>
              </p:cNvPr>
              <p:cNvGraphicFramePr>
                <a:graphicFrameLocks noGrp="1"/>
              </p:cNvGraphicFramePr>
              <p:nvPr>
                <p:extLst>
                  <p:ext uri="{D42A27DB-BD31-4B8C-83A1-F6EECF244321}">
                    <p14:modId xmlns:p14="http://schemas.microsoft.com/office/powerpoint/2010/main" val="2962500415"/>
                  </p:ext>
                </p:extLst>
              </p:nvPr>
            </p:nvGraphicFramePr>
            <p:xfrm>
              <a:off x="1219200" y="2819400"/>
              <a:ext cx="6477000" cy="2320608"/>
            </p:xfrm>
            <a:graphic>
              <a:graphicData uri="http://schemas.openxmlformats.org/drawingml/2006/table">
                <a:tbl>
                  <a:tblPr firstRow="1" bandRow="1">
                    <a:tableStyleId>{2D5ABB26-0587-4C30-8999-92F81FD0307C}</a:tableStyleId>
                  </a:tblPr>
                  <a:tblGrid>
                    <a:gridCol w="3508375">
                      <a:extLst>
                        <a:ext uri="{9D8B030D-6E8A-4147-A177-3AD203B41FA5}">
                          <a16:colId xmlns:a16="http://schemas.microsoft.com/office/drawing/2014/main" val="20000"/>
                        </a:ext>
                      </a:extLst>
                    </a:gridCol>
                    <a:gridCol w="2968625">
                      <a:extLst>
                        <a:ext uri="{9D8B030D-6E8A-4147-A177-3AD203B41FA5}">
                          <a16:colId xmlns:a16="http://schemas.microsoft.com/office/drawing/2014/main" val="20001"/>
                        </a:ext>
                      </a:extLst>
                    </a:gridCol>
                  </a:tblGrid>
                  <a:tr h="641414">
                    <a:tc>
                      <a:txBody>
                        <a:bodyPr/>
                        <a:lstStyle/>
                        <a:p>
                          <a:endParaRPr lang="en-US"/>
                        </a:p>
                      </a:txBody>
                      <a:tcPr marL="36576" marR="36576" marT="36576" marB="36576" anchor="ctr">
                        <a:blipFill>
                          <a:blip r:embed="rId3"/>
                          <a:stretch>
                            <a:fillRect t="-943" r="-84549" b="-288679"/>
                          </a:stretch>
                        </a:blipFill>
                      </a:tcPr>
                    </a:tc>
                    <a:tc>
                      <a:txBody>
                        <a:bodyPr/>
                        <a:lstStyle/>
                        <a:p>
                          <a:endParaRPr lang="en-US"/>
                        </a:p>
                      </a:txBody>
                      <a:tcPr marL="36576" marR="36576" marT="36576" marB="36576" anchor="ctr">
                        <a:blipFill>
                          <a:blip r:embed="rId3"/>
                          <a:stretch>
                            <a:fillRect l="-118275" t="-943" b="-288679"/>
                          </a:stretch>
                        </a:blipFill>
                      </a:tcPr>
                    </a:tc>
                    <a:extLst>
                      <a:ext uri="{0D108BD9-81ED-4DB2-BD59-A6C34878D82A}">
                        <a16:rowId xmlns:a16="http://schemas.microsoft.com/office/drawing/2014/main" val="10000"/>
                      </a:ext>
                    </a:extLst>
                  </a:tr>
                  <a:tr h="679450">
                    <a:tc>
                      <a:txBody>
                        <a:bodyPr/>
                        <a:lstStyle/>
                        <a:p>
                          <a:endParaRPr lang="en-US"/>
                        </a:p>
                      </a:txBody>
                      <a:tcPr marL="36576" marR="36576" marT="36576" marB="36576" anchor="ctr">
                        <a:blipFill>
                          <a:blip r:embed="rId3"/>
                          <a:stretch>
                            <a:fillRect t="-96396" r="-84549" b="-175676"/>
                          </a:stretch>
                        </a:blipFill>
                      </a:tcPr>
                    </a:tc>
                    <a:tc>
                      <a:txBody>
                        <a:bodyPr/>
                        <a:lstStyle/>
                        <a:p>
                          <a:endParaRPr lang="en-US"/>
                        </a:p>
                      </a:txBody>
                      <a:tcPr marL="36576" marR="36576" marT="36576" marB="36576" anchor="ctr">
                        <a:blipFill>
                          <a:blip r:embed="rId3"/>
                          <a:stretch>
                            <a:fillRect l="-118275" t="-96396" b="-175676"/>
                          </a:stretch>
                        </a:blipFill>
                      </a:tcPr>
                    </a:tc>
                    <a:extLst>
                      <a:ext uri="{0D108BD9-81ED-4DB2-BD59-A6C34878D82A}">
                        <a16:rowId xmlns:a16="http://schemas.microsoft.com/office/drawing/2014/main" val="10001"/>
                      </a:ext>
                    </a:extLst>
                  </a:tr>
                  <a:tr h="499872">
                    <a:tc>
                      <a:txBody>
                        <a:bodyPr/>
                        <a:lstStyle/>
                        <a:p>
                          <a:endParaRPr lang="en-US"/>
                        </a:p>
                      </a:txBody>
                      <a:tcPr marL="36576" marR="36576" marT="36576" marB="36576" anchor="ctr">
                        <a:blipFill>
                          <a:blip r:embed="rId3"/>
                          <a:stretch>
                            <a:fillRect t="-262651" r="-84549" b="-134940"/>
                          </a:stretch>
                        </a:blipFill>
                      </a:tcPr>
                    </a:tc>
                    <a:tc>
                      <a:txBody>
                        <a:bodyPr/>
                        <a:lstStyle/>
                        <a:p>
                          <a:endParaRPr lang="en-US"/>
                        </a:p>
                      </a:txBody>
                      <a:tcPr marL="36576" marR="36576" marT="36576" marB="36576" anchor="ctr">
                        <a:blipFill>
                          <a:blip r:embed="rId3"/>
                          <a:stretch>
                            <a:fillRect l="-118275" t="-262651" b="-134940"/>
                          </a:stretch>
                        </a:blipFill>
                      </a:tcPr>
                    </a:tc>
                    <a:extLst>
                      <a:ext uri="{0D108BD9-81ED-4DB2-BD59-A6C34878D82A}">
                        <a16:rowId xmlns:a16="http://schemas.microsoft.com/office/drawing/2014/main" val="10002"/>
                      </a:ext>
                    </a:extLst>
                  </a:tr>
                  <a:tr h="499872">
                    <a:tc>
                      <a:txBody>
                        <a:bodyPr/>
                        <a:lstStyle/>
                        <a:p>
                          <a:endParaRPr lang="en-US"/>
                        </a:p>
                      </a:txBody>
                      <a:tcPr marL="36576" marR="36576" marT="36576" marB="36576" anchor="ctr">
                        <a:blipFill>
                          <a:blip r:embed="rId3"/>
                          <a:stretch>
                            <a:fillRect t="-367073" r="-84549" b="-36585"/>
                          </a:stretch>
                        </a:blipFill>
                      </a:tcPr>
                    </a:tc>
                    <a:tc>
                      <a:txBody>
                        <a:bodyPr/>
                        <a:lstStyle/>
                        <a:p>
                          <a:endParaRPr lang="en-US"/>
                        </a:p>
                      </a:txBody>
                      <a:tcPr marL="36576" marR="36576" marT="36576" marB="36576" anchor="ctr">
                        <a:blipFill>
                          <a:blip r:embed="rId3"/>
                          <a:stretch>
                            <a:fillRect l="-118275" t="-367073" b="-36585"/>
                          </a:stretch>
                        </a:blipFill>
                      </a:tcPr>
                    </a:tc>
                    <a:extLst>
                      <a:ext uri="{0D108BD9-81ED-4DB2-BD59-A6C34878D82A}">
                        <a16:rowId xmlns:a16="http://schemas.microsoft.com/office/drawing/2014/main" val="10003"/>
                      </a:ext>
                    </a:extLst>
                  </a:tr>
                </a:tbl>
              </a:graphicData>
            </a:graphic>
          </p:graphicFrame>
        </mc:Fallback>
      </mc:AlternateContent>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Memory Booster</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a:xfrm>
                <a:off x="457200" y="1082078"/>
                <a:ext cx="8229600" cy="975322"/>
              </a:xfrm>
            </p:spPr>
            <p:txBody>
              <a:bodyPr>
                <a:normAutofit/>
              </a:bodyPr>
              <a:lstStyle/>
              <a:p>
                <a:pPr>
                  <a:defRPr sz="2800"/>
                </a:pPr>
                <a:r>
                  <a:rPr sz="2800"/>
                  <a:t>The general form to find any value of </a:t>
                </a:r>
                <a14:m>
                  <m:oMath xmlns:m="http://schemas.openxmlformats.org/officeDocument/2006/math">
                    <m:r>
                      <a:rPr>
                        <a:latin typeface="Cambria Math" panose="02040503050406030204" pitchFamily="18" charset="0"/>
                      </a:rPr>
                      <m:t>𝑥</m:t>
                    </m:r>
                  </m:oMath>
                </a14:m>
                <a:r>
                  <a:rPr sz="2800"/>
                  <a:t> given a </a:t>
                </a:r>
                <a14:m>
                  <m:oMath xmlns:m="http://schemas.openxmlformats.org/officeDocument/2006/math">
                    <m:r>
                      <a:rPr>
                        <a:latin typeface="Cambria Math" panose="02040503050406030204" pitchFamily="18" charset="0"/>
                      </a:rPr>
                      <m:t>𝑧</m:t>
                    </m:r>
                  </m:oMath>
                </a14:m>
                <a:r>
                  <a:rPr sz="2800"/>
                  <a:t>-value, mean and standard deviation is </a:t>
                </a:r>
                <a14:m>
                  <m:oMath xmlns:m="http://schemas.openxmlformats.org/officeDocument/2006/math">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𝑧</m:t>
                    </m:r>
                    <m:r>
                      <a:rPr>
                        <a:latin typeface="Cambria Math" panose="02040503050406030204" pitchFamily="18" charset="0"/>
                      </a:rPr>
                      <m:t>⋅</m:t>
                    </m:r>
                    <m:r>
                      <a:rPr>
                        <a:latin typeface="Cambria Math" panose="02040503050406030204" pitchFamily="18" charset="0"/>
                      </a:rPr>
                      <m:t>𝜎</m:t>
                    </m:r>
                    <m:r>
                      <a:rPr>
                        <a:latin typeface="Cambria Math" panose="02040503050406030204" pitchFamily="18" charset="0"/>
                      </a:rPr>
                      <m:t>+</m:t>
                    </m:r>
                    <m:r>
                      <a:rPr>
                        <a:latin typeface="Cambria Math" panose="02040503050406030204" pitchFamily="18" charset="0"/>
                      </a:rPr>
                      <m:t>𝜇</m:t>
                    </m:r>
                  </m:oMath>
                </a14:m>
                <a:r>
                  <a:rPr sz="280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xfrm>
                <a:off x="457200" y="1082078"/>
                <a:ext cx="8229600" cy="975322"/>
              </a:xfrm>
              <a:blipFill>
                <a:blip r:embed="rId2"/>
                <a:stretch>
                  <a:fillRect l="-1328" t="-4848" r="-664" b="-12727"/>
                </a:stretch>
              </a:blipFill>
            </p:spPr>
            <p:txBody>
              <a:bodyPr/>
              <a:lstStyle/>
              <a:p>
                <a:r>
                  <a:rPr lang="en-US">
                    <a:noFill/>
                  </a:rPr>
                  <a:t> </a:t>
                </a:r>
              </a:p>
            </p:txBody>
          </p:sp>
        </mc:Fallback>
      </mc:AlternateContent>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defRPr sz="3200"/>
            </a:pPr>
            <a:r>
              <a:rPr sz="2400" dirty="0"/>
              <a:t>Example 6.4.6: Finding the Value of a Normally Distributed Random Variable That Represents a Given Percentile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a:xfrm>
                <a:off x="457200" y="1029287"/>
                <a:ext cx="8229600" cy="5142913"/>
              </a:xfrm>
            </p:spPr>
            <p:txBody>
              <a:bodyPr>
                <a:normAutofit/>
              </a:bodyPr>
              <a:lstStyle/>
              <a:p>
                <a:pPr algn="l">
                  <a:defRPr sz="2800"/>
                </a:pPr>
                <a:r>
                  <a:rPr sz="2800" dirty="0"/>
                  <a:t>Notice that by rearranging the </a:t>
                </a:r>
                <a14:m>
                  <m:oMath xmlns:m="http://schemas.openxmlformats.org/officeDocument/2006/math">
                    <m:r>
                      <a:rPr>
                        <a:latin typeface="Cambria Math" panose="02040503050406030204" pitchFamily="18" charset="0"/>
                      </a:rPr>
                      <m:t>𝑧</m:t>
                    </m:r>
                  </m:oMath>
                </a14:m>
                <a:r>
                  <a:rPr sz="2800" dirty="0"/>
                  <a:t>-score formula in general, we can use it to find any value of </a:t>
                </a:r>
                <a14:m>
                  <m:oMath xmlns:m="http://schemas.openxmlformats.org/officeDocument/2006/math">
                    <m:r>
                      <a:rPr>
                        <a:latin typeface="Cambria Math" panose="02040503050406030204" pitchFamily="18" charset="0"/>
                      </a:rPr>
                      <m:t>𝑥</m:t>
                    </m:r>
                  </m:oMath>
                </a14:m>
                <a:r>
                  <a:rPr sz="2800" dirty="0"/>
                  <a:t>, given the </a:t>
                </a:r>
                <a14:m>
                  <m:oMath xmlns:m="http://schemas.openxmlformats.org/officeDocument/2006/math">
                    <m:r>
                      <a:rPr>
                        <a:latin typeface="Cambria Math" panose="02040503050406030204" pitchFamily="18" charset="0"/>
                      </a:rPr>
                      <m:t>𝑧</m:t>
                    </m:r>
                  </m:oMath>
                </a14:m>
                <a:r>
                  <a:rPr sz="2800" dirty="0"/>
                  <a:t>-value, mean, and standard deviation. The general form is then </a:t>
                </a:r>
                <a14:m>
                  <m:oMath xmlns:m="http://schemas.openxmlformats.org/officeDocument/2006/math">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𝑧</m:t>
                    </m:r>
                    <m:r>
                      <a:rPr>
                        <a:latin typeface="Cambria Math" panose="02040503050406030204" pitchFamily="18" charset="0"/>
                      </a:rPr>
                      <m:t>⋅</m:t>
                    </m:r>
                    <m:r>
                      <a:rPr>
                        <a:latin typeface="Cambria Math" panose="02040503050406030204" pitchFamily="18" charset="0"/>
                      </a:rPr>
                      <m:t>𝜎</m:t>
                    </m:r>
                    <m:r>
                      <a:rPr>
                        <a:latin typeface="Cambria Math" panose="02040503050406030204" pitchFamily="18" charset="0"/>
                      </a:rPr>
                      <m:t>+</m:t>
                    </m:r>
                    <m:r>
                      <a:rPr>
                        <a:latin typeface="Cambria Math" panose="02040503050406030204" pitchFamily="18" charset="0"/>
                      </a:rPr>
                      <m:t>𝜇</m:t>
                    </m:r>
                  </m:oMath>
                </a14:m>
                <a:r>
                  <a:rPr sz="2800"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xfrm>
                <a:off x="457200" y="1029287"/>
                <a:ext cx="8229600" cy="5142913"/>
              </a:xfrm>
              <a:blipFill>
                <a:blip r:embed="rId2"/>
                <a:stretch>
                  <a:fillRect l="-1481" t="-1185"/>
                </a:stretch>
              </a:blipFill>
            </p:spPr>
            <p:txBody>
              <a:bodyPr/>
              <a:lstStyle/>
              <a:p>
                <a:r>
                  <a:rPr lang="en-US">
                    <a:noFill/>
                  </a:rPr>
                  <a:t> </a:t>
                </a:r>
              </a:p>
            </p:txBody>
          </p:sp>
        </mc:Fallback>
      </mc:AlternateContent>
    </p:spTree>
    <p:extLst>
      <p:ext uri="{BB962C8B-B14F-4D97-AF65-F5344CB8AC3E}">
        <p14:creationId xmlns:p14="http://schemas.microsoft.com/office/powerpoint/2010/main" val="405226862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defRPr sz="3200"/>
            </a:pPr>
            <a:r>
              <a:rPr sz="2400" dirty="0"/>
              <a:t>Example 6.4.6: Finding the Value of a Normally Distributed Random Variable That Represents a Given Percentile (cont.)</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fontScale="92500"/>
              </a:bodyPr>
              <a:lstStyle/>
              <a:p>
                <a:pPr>
                  <a:defRPr b="1"/>
                </a:pPr>
                <a:r>
                  <a:rPr sz="2800" dirty="0"/>
                  <a:t>TI-83/84 Plus:</a:t>
                </a:r>
              </a:p>
              <a:p>
                <a:pPr>
                  <a:defRPr sz="2800"/>
                </a:pPr>
                <a:r>
                  <a:rPr sz="2800" dirty="0"/>
                  <a:t>We can find the value of the normally distributed variable in one step using the calculator. The function syntax is </a:t>
                </a:r>
                <a:r>
                  <a:rPr sz="2800" b="1" dirty="0" err="1"/>
                  <a:t>invNorm</a:t>
                </a:r>
                <a:r>
                  <a:rPr sz="2800" b="1" dirty="0"/>
                  <a:t>(area, </a:t>
                </a:r>
                <a14:m>
                  <m:oMath xmlns:m="http://schemas.openxmlformats.org/officeDocument/2006/math">
                    <m:r>
                      <a:rPr b="1" i="1">
                        <a:latin typeface="Cambria Math" panose="02040503050406030204" pitchFamily="18" charset="0"/>
                      </a:rPr>
                      <m:t>𝝁</m:t>
                    </m:r>
                  </m:oMath>
                </a14:m>
                <a:r>
                  <a:rPr sz="2800" b="1" dirty="0"/>
                  <a:t>, </a:t>
                </a:r>
                <a14:m>
                  <m:oMath xmlns:m="http://schemas.openxmlformats.org/officeDocument/2006/math">
                    <m:r>
                      <a:rPr b="1" i="1">
                        <a:latin typeface="Cambria Math" panose="02040503050406030204" pitchFamily="18" charset="0"/>
                      </a:rPr>
                      <m:t>𝝈</m:t>
                    </m:r>
                  </m:oMath>
                </a14:m>
                <a:r>
                  <a:rPr sz="2800" dirty="0"/>
                  <a:t>), where </a:t>
                </a:r>
                <a:r>
                  <a:rPr sz="2800" b="1" dirty="0"/>
                  <a:t>area</a:t>
                </a:r>
                <a:r>
                  <a:rPr sz="2800" dirty="0"/>
                  <a:t> is the area to the left of </a:t>
                </a:r>
                <a14:m>
                  <m:oMath xmlns:m="http://schemas.openxmlformats.org/officeDocument/2006/math">
                    <m:r>
                      <a:rPr>
                        <a:latin typeface="Cambria Math" panose="02040503050406030204" pitchFamily="18" charset="0"/>
                      </a:rPr>
                      <m:t>𝑥</m:t>
                    </m:r>
                  </m:oMath>
                </a14:m>
                <a:r>
                  <a:rPr sz="2800" dirty="0"/>
                  <a:t>.</a:t>
                </a:r>
              </a:p>
              <a:p>
                <a:r>
                  <a:rPr sz="2800" dirty="0"/>
                  <a:t>Here we have</a:t>
                </a:r>
              </a:p>
              <a:p>
                <a:pPr/>
                <a14:m>
                  <m:oMathPara xmlns:m="http://schemas.openxmlformats.org/officeDocument/2006/math">
                    <m:oMathParaPr>
                      <m:jc m:val="centerGroup"/>
                    </m:oMathParaPr>
                    <m:oMath xmlns:m="http://schemas.openxmlformats.org/officeDocument/2006/math">
                      <m:r>
                        <a:rPr>
                          <a:latin typeface="Cambria Math" panose="02040503050406030204" pitchFamily="18" charset="0"/>
                        </a:rPr>
                        <m:t>𝑎𝑟𝑒𝑎</m:t>
                      </m:r>
                      <m:r>
                        <a:rPr>
                          <a:latin typeface="Cambria Math" panose="02040503050406030204" pitchFamily="18" charset="0"/>
                        </a:rPr>
                        <m:t>=0.6000</m:t>
                      </m:r>
                    </m:oMath>
                  </m:oMathPara>
                </a14:m>
                <a:endParaRPr sz="2800" dirty="0"/>
              </a:p>
              <a:p>
                <a:pPr/>
                <a14:m>
                  <m:oMathPara xmlns:m="http://schemas.openxmlformats.org/officeDocument/2006/math">
                    <m:oMathParaPr>
                      <m:jc m:val="centerGroup"/>
                    </m:oMathParaPr>
                    <m:oMath xmlns:m="http://schemas.openxmlformats.org/officeDocument/2006/math">
                      <m:r>
                        <a:rPr>
                          <a:latin typeface="Cambria Math" panose="02040503050406030204" pitchFamily="18" charset="0"/>
                        </a:rPr>
                        <m:t>𝜇</m:t>
                      </m:r>
                      <m:r>
                        <a:rPr>
                          <a:latin typeface="Cambria Math" panose="02040503050406030204" pitchFamily="18" charset="0"/>
                        </a:rPr>
                        <m:t>=189.1</m:t>
                      </m:r>
                    </m:oMath>
                  </m:oMathPara>
                </a14:m>
                <a:endParaRPr sz="2800" dirty="0"/>
              </a:p>
              <a:p>
                <a:pPr/>
                <a14:m>
                  <m:oMathPara xmlns:m="http://schemas.openxmlformats.org/officeDocument/2006/math">
                    <m:oMathParaPr>
                      <m:jc m:val="centerGroup"/>
                    </m:oMathParaPr>
                    <m:oMath xmlns:m="http://schemas.openxmlformats.org/officeDocument/2006/math">
                      <m:r>
                        <a:rPr>
                          <a:latin typeface="Cambria Math" panose="02040503050406030204" pitchFamily="18" charset="0"/>
                        </a:rPr>
                        <m:t>𝜎</m:t>
                      </m:r>
                      <m:r>
                        <a:rPr>
                          <a:latin typeface="Cambria Math" panose="02040503050406030204" pitchFamily="18" charset="0"/>
                        </a:rPr>
                        <m:t>=37.8</m:t>
                      </m:r>
                    </m:oMath>
                  </m:oMathPara>
                </a14:m>
                <a:endParaRPr sz="2800" dirty="0"/>
              </a:p>
              <a:p>
                <a:r>
                  <a:rPr sz="2800" dirty="0"/>
                  <a:t>Enter </a:t>
                </a:r>
                <a:r>
                  <a:rPr sz="2800" b="1" dirty="0" err="1"/>
                  <a:t>invNorm</a:t>
                </a:r>
                <a:r>
                  <a:rPr sz="2800" b="1" dirty="0"/>
                  <a:t>(0.6000, 189.1, 37.8)</a:t>
                </a:r>
                <a:r>
                  <a:rPr sz="2800" dirty="0"/>
                  <a:t>, as shown in the screenshot below. The calculator gives the more accurate value of </a:t>
                </a:r>
                <a:r>
                  <a:rPr sz="2800" dirty="0">
                    <a:latin typeface="Cambria Math"/>
                  </a:rPr>
                  <a:t>198.67</a:t>
                </a:r>
                <a:r>
                  <a:rPr sz="2800" dirty="0"/>
                  <a:t>.</a:t>
                </a:r>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33" t="-982" r="-2148"/>
                </a:stretch>
              </a:blipFill>
            </p:spPr>
            <p:txBody>
              <a:bodyPr/>
              <a:lstStyle/>
              <a:p>
                <a:r>
                  <a:rPr lang="en-US">
                    <a:noFill/>
                  </a:rPr>
                  <a:t> </a:t>
                </a:r>
              </a:p>
            </p:txBody>
          </p:sp>
        </mc:Fallback>
      </mc:AlternateContent>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defRPr sz="3200"/>
            </a:pPr>
            <a:r>
              <a:rPr sz="2400" dirty="0"/>
              <a:t>Example 6.4.6: Finding the Value of a Normally Distributed Random Variable That Represents a Given Percentile (cont.)</a:t>
            </a:r>
          </a:p>
        </p:txBody>
      </p:sp>
      <p:pic>
        <p:nvPicPr>
          <p:cNvPr id="5" name="Content Placeholder 4">
            <a:extLst>
              <a:ext uri="{FF2B5EF4-FFF2-40B4-BE49-F238E27FC236}">
                <a16:creationId xmlns:a16="http://schemas.microsoft.com/office/drawing/2014/main" id="{AEC59C72-90B4-4B55-A175-9760A0C8B161}"/>
              </a:ext>
            </a:extLst>
          </p:cNvPr>
          <p:cNvPicPr>
            <a:picLocks noGrp="1" noChangeAspect="1"/>
          </p:cNvPicPr>
          <p:nvPr>
            <p:ph sz="quarter" idx="11"/>
          </p:nvPr>
        </p:nvPicPr>
        <p:blipFill>
          <a:blip r:embed="rId2">
            <a:extLst>
              <a:ext uri="{28A0092B-C50C-407E-A947-70E740481C1C}">
                <a14:useLocalDpi xmlns:a14="http://schemas.microsoft.com/office/drawing/2010/main" val="0"/>
              </a:ext>
            </a:extLst>
          </a:blip>
          <a:stretch>
            <a:fillRect/>
          </a:stretch>
        </p:blipFill>
        <p:spPr>
          <a:xfrm>
            <a:off x="2286189" y="1983707"/>
            <a:ext cx="4571622" cy="3047748"/>
          </a:xfrm>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defRPr sz="3200"/>
            </a:pPr>
            <a:r>
              <a:rPr sz="2400" dirty="0"/>
              <a:t>Example 6.4.6: Finding the Value of a Normally Distributed Random Variable That Represents a Given Percentile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a:t>The answer would be reported as </a:t>
                </a:r>
                <a:r>
                  <a:rPr sz="2800">
                    <a:latin typeface="Cambria Math"/>
                  </a:rPr>
                  <a:t>198.55</a:t>
                </a:r>
                <a:r>
                  <a:rPr sz="2800"/>
                  <a:t> if using the tables and </a:t>
                </a:r>
                <a:r>
                  <a:rPr sz="2800">
                    <a:latin typeface="Cambria Math"/>
                  </a:rPr>
                  <a:t>198.67</a:t>
                </a:r>
                <a:r>
                  <a:rPr sz="2800"/>
                  <a:t> if using the calculator. Therefore, Ethan had a cholesterol level of approximately </a:t>
                </a:r>
                <a14:m>
                  <m:oMath xmlns:m="http://schemas.openxmlformats.org/officeDocument/2006/math">
                    <m:r>
                      <a:rPr>
                        <a:latin typeface="Cambria Math" panose="02040503050406030204" pitchFamily="18" charset="0"/>
                      </a:rPr>
                      <m:t>199</m:t>
                    </m:r>
                    <m:f>
                      <m:fPr>
                        <m:ctrlPr>
                          <a:rPr i="1">
                            <a:latin typeface="Cambria Math" panose="02040503050406030204" pitchFamily="18" charset="0"/>
                          </a:rPr>
                        </m:ctrlPr>
                      </m:fPr>
                      <m:num>
                        <m:r>
                          <m:rPr>
                            <m:sty m:val="p"/>
                          </m:rPr>
                          <a:rPr>
                            <a:latin typeface="Cambria Math" panose="02040503050406030204" pitchFamily="18" charset="0"/>
                          </a:rPr>
                          <m:t>mg</m:t>
                        </m:r>
                      </m:num>
                      <m:den>
                        <m:r>
                          <m:rPr>
                            <m:sty m:val="p"/>
                          </m:rPr>
                          <a:rPr>
                            <a:latin typeface="Cambria Math" panose="02040503050406030204" pitchFamily="18" charset="0"/>
                          </a:rPr>
                          <m:t>dl</m:t>
                        </m:r>
                      </m:den>
                    </m:f>
                  </m:oMath>
                </a14:m>
                <a:r>
                  <a:rPr sz="280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595"/>
                </a:stretch>
              </a:blipFill>
            </p:spPr>
            <p:txBody>
              <a:bodyPr/>
              <a:lstStyle/>
              <a:p>
                <a:r>
                  <a:rPr lang="en-US">
                    <a:noFill/>
                  </a:rPr>
                  <a:t> </a:t>
                </a:r>
              </a:p>
            </p:txBody>
          </p:sp>
        </mc:Fallback>
      </mc:AlternateContent>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6.4.1: Finding the z-value with a Given Area to Its Left (cont.)</a:t>
            </a:r>
          </a:p>
        </p:txBody>
      </p:sp>
      <p:pic>
        <p:nvPicPr>
          <p:cNvPr id="5" name="Content Placeholder 4">
            <a:extLst>
              <a:ext uri="{FF2B5EF4-FFF2-40B4-BE49-F238E27FC236}">
                <a16:creationId xmlns:a16="http://schemas.microsoft.com/office/drawing/2014/main" id="{0DDEBC14-B89D-49E5-8CAF-3D9CB4817CEA}"/>
              </a:ext>
            </a:extLst>
          </p:cNvPr>
          <p:cNvPicPr>
            <a:picLocks noGrp="1" noChangeAspect="1"/>
          </p:cNvPicPr>
          <p:nvPr>
            <p:ph sz="quarter" idx="11"/>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905000" y="2031206"/>
            <a:ext cx="5334000" cy="2952750"/>
          </a:xfrm>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sz="2400" dirty="0"/>
              <a:t>Example 6.4.7: Finding the Value of a Normally Distributed Random Variable That Represents a Given Quartile</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a:t>Let's assume that the lengths of newborn full-term babies in the United States are normally distributed with a mean length of </a:t>
                </a:r>
                <a:r>
                  <a:rPr sz="2800">
                    <a:latin typeface="Cambria Math"/>
                  </a:rPr>
                  <a:t>20.0</a:t>
                </a:r>
                <a:r>
                  <a:rPr sz="2800"/>
                  <a:t> inches and a standard deviation of </a:t>
                </a:r>
                <a:r>
                  <a:rPr sz="2800">
                    <a:latin typeface="Cambria Math"/>
                  </a:rPr>
                  <a:t>1.2</a:t>
                </a:r>
                <a:r>
                  <a:rPr sz="2800"/>
                  <a:t> inches. What is the minimum length that a baby could be and still have a length that is amongst the top </a:t>
                </a:r>
                <a14:m>
                  <m:oMath xmlns:m="http://schemas.openxmlformats.org/officeDocument/2006/math">
                    <m:r>
                      <a:rPr>
                        <a:latin typeface="Cambria Math" panose="02040503050406030204" pitchFamily="18" charset="0"/>
                      </a:rPr>
                      <m:t>25%</m:t>
                    </m:r>
                  </m:oMath>
                </a14:m>
                <a:r>
                  <a:rPr sz="2800"/>
                  <a:t> of baby lengths? Round to one decimal place.</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defRPr sz="3200"/>
            </a:pPr>
            <a:r>
              <a:rPr sz="2400" dirty="0"/>
              <a:t>Example 6.4.7: Finding the Value of a Normally Distributed Random Variable That Represents a Given Quartile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b="1"/>
                  <a:t>Solution</a:t>
                </a:r>
              </a:p>
              <a:p>
                <a:pPr>
                  <a:defRPr sz="2800"/>
                </a:pPr>
                <a:r>
                  <a:rPr sz="2800"/>
                  <a:t>If we want to find the minimum length for the top </a:t>
                </a:r>
                <a14:m>
                  <m:oMath xmlns:m="http://schemas.openxmlformats.org/officeDocument/2006/math">
                    <m:r>
                      <a:rPr>
                        <a:latin typeface="Cambria Math" panose="02040503050406030204" pitchFamily="18" charset="0"/>
                      </a:rPr>
                      <m:t>25%</m:t>
                    </m:r>
                  </m:oMath>
                </a14:m>
                <a:r>
                  <a:rPr sz="2800"/>
                  <a:t> of baby lengths, we can simply find the value of the 75</a:t>
                </a:r>
                <a:r>
                  <a:rPr sz="2800" baseline="30000"/>
                  <a:t>th</a:t>
                </a:r>
                <a:r>
                  <a:rPr sz="2800"/>
                  <a:t> percentile, or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𝑄</m:t>
                        </m:r>
                      </m:e>
                      <m:sub>
                        <m:r>
                          <a:rPr>
                            <a:latin typeface="Cambria Math" panose="02040503050406030204" pitchFamily="18" charset="0"/>
                          </a:rPr>
                          <m:t>3</m:t>
                        </m:r>
                      </m:sub>
                    </m:sSub>
                  </m:oMath>
                </a14:m>
                <a:r>
                  <a:rPr sz="2800"/>
                  <a:t>. A percentage of </a:t>
                </a:r>
                <a14:m>
                  <m:oMath xmlns:m="http://schemas.openxmlformats.org/officeDocument/2006/math">
                    <m:r>
                      <a:rPr>
                        <a:latin typeface="Cambria Math" panose="02040503050406030204" pitchFamily="18" charset="0"/>
                      </a:rPr>
                      <m:t>75%</m:t>
                    </m:r>
                  </m:oMath>
                </a14:m>
                <a:r>
                  <a:rPr sz="2800"/>
                  <a:t> is the same as an area of </a:t>
                </a:r>
                <a:r>
                  <a:rPr sz="2800">
                    <a:latin typeface="Cambria Math"/>
                  </a:rPr>
                  <a:t>0.75</a:t>
                </a:r>
                <a:r>
                  <a:rPr sz="2800"/>
                  <a:t> under the normal distribution.</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2074"/>
                </a:stretch>
              </a:blipFill>
            </p:spPr>
            <p:txBody>
              <a:bodyPr/>
              <a:lstStyle/>
              <a:p>
                <a:r>
                  <a:rPr lang="en-US">
                    <a:noFill/>
                  </a:rPr>
                  <a:t> </a:t>
                </a:r>
              </a:p>
            </p:txBody>
          </p:sp>
        </mc:Fallback>
      </mc:AlternateContent>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defRPr sz="3200"/>
            </a:pPr>
            <a:r>
              <a:rPr sz="2400" dirty="0"/>
              <a:t>Example 6.4.7: Finding the Value of a Normally Distributed Random Variable That Represents a Given Quartile (cont.)</a:t>
            </a:r>
          </a:p>
        </p:txBody>
      </p:sp>
      <p:pic>
        <p:nvPicPr>
          <p:cNvPr id="5" name="Content Placeholder 4">
            <a:extLst>
              <a:ext uri="{FF2B5EF4-FFF2-40B4-BE49-F238E27FC236}">
                <a16:creationId xmlns:a16="http://schemas.microsoft.com/office/drawing/2014/main" id="{6536AFAB-DE9C-4354-AFC6-BE83C5BB4070}"/>
              </a:ext>
            </a:extLst>
          </p:cNvPr>
          <p:cNvPicPr>
            <a:picLocks noGrp="1" noChangeAspect="1"/>
          </p:cNvPicPr>
          <p:nvPr>
            <p:ph sz="quarter" idx="11"/>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905000" y="1959769"/>
            <a:ext cx="5334000" cy="3095625"/>
          </a:xfrm>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defRPr sz="3200"/>
            </a:pPr>
            <a:r>
              <a:rPr sz="2400" dirty="0"/>
              <a:t>Example 6.4.7: Finding the Value of a Normally Distributed Random Variable That Represents a Given Quartile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b="1"/>
                </a:pPr>
                <a:r>
                  <a:rPr sz="2800"/>
                  <a:t>Tables:</a:t>
                </a:r>
              </a:p>
              <a:p>
                <a:pPr>
                  <a:defRPr sz="2800"/>
                </a:pPr>
                <a:r>
                  <a:rPr sz="2800"/>
                  <a:t>We will begin by finding the </a:t>
                </a:r>
                <a14:m>
                  <m:oMath xmlns:m="http://schemas.openxmlformats.org/officeDocument/2006/math">
                    <m:r>
                      <a:rPr>
                        <a:latin typeface="Cambria Math" panose="02040503050406030204" pitchFamily="18" charset="0"/>
                      </a:rPr>
                      <m:t>𝑧</m:t>
                    </m:r>
                  </m:oMath>
                </a14:m>
                <a:r>
                  <a:rPr sz="2800"/>
                  <a:t>-score that has an area of </a:t>
                </a:r>
                <a:r>
                  <a:rPr sz="2800">
                    <a:latin typeface="Cambria Math"/>
                  </a:rPr>
                  <a:t>0.75</a:t>
                </a:r>
                <a:r>
                  <a:rPr sz="2800"/>
                  <a:t> to its left. Scan through the interior of the cumulative normal table for an area of </a:t>
                </a:r>
                <a:r>
                  <a:rPr sz="2800">
                    <a:latin typeface="Cambria Math"/>
                  </a:rPr>
                  <a:t>0.7500</a:t>
                </a:r>
                <a:r>
                  <a:rPr sz="2800"/>
                  <a:t>. The closest corresponding </a:t>
                </a:r>
                <a14:m>
                  <m:oMath xmlns:m="http://schemas.openxmlformats.org/officeDocument/2006/math">
                    <m:r>
                      <a:rPr>
                        <a:latin typeface="Cambria Math" panose="02040503050406030204" pitchFamily="18" charset="0"/>
                      </a:rPr>
                      <m:t>𝑧</m:t>
                    </m:r>
                  </m:oMath>
                </a14:m>
                <a:r>
                  <a:rPr sz="2800"/>
                  <a:t>-value is </a:t>
                </a:r>
                <a14:m>
                  <m:oMath xmlns:m="http://schemas.openxmlformats.org/officeDocument/2006/math">
                    <m:r>
                      <a:rPr>
                        <a:latin typeface="Cambria Math" panose="02040503050406030204" pitchFamily="18" charset="0"/>
                      </a:rPr>
                      <m:t>𝑧</m:t>
                    </m:r>
                    <m:r>
                      <a:rPr>
                        <a:latin typeface="Cambria Math" panose="02040503050406030204" pitchFamily="18" charset="0"/>
                      </a:rPr>
                      <m:t>=0.67</m:t>
                    </m:r>
                  </m:oMath>
                </a14:m>
                <a:r>
                  <a:rPr sz="280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963"/>
                </a:stretch>
              </a:blipFill>
            </p:spPr>
            <p:txBody>
              <a:bodyPr/>
              <a:lstStyle/>
              <a:p>
                <a:r>
                  <a:rPr lang="en-US">
                    <a:noFill/>
                  </a:rPr>
                  <a:t> </a:t>
                </a:r>
              </a:p>
            </p:txBody>
          </p:sp>
        </mc:Fallback>
      </mc:AlternateContent>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defRPr sz="3200"/>
            </a:pPr>
            <a:r>
              <a:rPr sz="2400" dirty="0"/>
              <a:t>Example 6.4.7: Finding the Value of a Normally Distributed Random Variable That Represents a Given Quartile (cont.)</a:t>
            </a:r>
          </a:p>
        </p:txBody>
      </p:sp>
      <p:graphicFrame>
        <p:nvGraphicFramePr>
          <p:cNvPr id="3" name="Table Placeholder 2"/>
          <p:cNvGraphicFramePr>
            <a:graphicFrameLocks noGrp="1"/>
          </p:cNvGraphicFramePr>
          <p:nvPr>
            <p:ph type="tbl" sz="quarter" idx="10"/>
            <p:extLst>
              <p:ext uri="{D42A27DB-BD31-4B8C-83A1-F6EECF244321}">
                <p14:modId xmlns:p14="http://schemas.microsoft.com/office/powerpoint/2010/main" val="3233329252"/>
              </p:ext>
            </p:extLst>
          </p:nvPr>
        </p:nvGraphicFramePr>
        <p:xfrm>
          <a:off x="457200" y="1105523"/>
          <a:ext cx="8229600" cy="2595880"/>
        </p:xfrm>
        <a:graphic>
          <a:graphicData uri="http://schemas.openxmlformats.org/drawingml/2006/table">
            <a:tbl>
              <a:tblPr firstRow="1" bandRow="1">
                <a:tableStyleId>{5C22544A-7EE6-4342-B048-85BDC9FD1C3A}</a:tableStyleId>
              </a:tblPr>
              <a:tblGrid>
                <a:gridCol w="1371600">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gridCol w="1371600">
                  <a:extLst>
                    <a:ext uri="{9D8B030D-6E8A-4147-A177-3AD203B41FA5}">
                      <a16:colId xmlns:a16="http://schemas.microsoft.com/office/drawing/2014/main" val="20002"/>
                    </a:ext>
                  </a:extLst>
                </a:gridCol>
                <a:gridCol w="1371600">
                  <a:extLst>
                    <a:ext uri="{9D8B030D-6E8A-4147-A177-3AD203B41FA5}">
                      <a16:colId xmlns:a16="http://schemas.microsoft.com/office/drawing/2014/main" val="20003"/>
                    </a:ext>
                  </a:extLst>
                </a:gridCol>
                <a:gridCol w="1371600">
                  <a:extLst>
                    <a:ext uri="{9D8B030D-6E8A-4147-A177-3AD203B41FA5}">
                      <a16:colId xmlns:a16="http://schemas.microsoft.com/office/drawing/2014/main" val="20004"/>
                    </a:ext>
                  </a:extLst>
                </a:gridCol>
                <a:gridCol w="1371600">
                  <a:extLst>
                    <a:ext uri="{9D8B030D-6E8A-4147-A177-3AD203B41FA5}">
                      <a16:colId xmlns:a16="http://schemas.microsoft.com/office/drawing/2014/main" val="20005"/>
                    </a:ext>
                  </a:extLst>
                </a:gridCol>
              </a:tblGrid>
              <a:tr h="370840">
                <a:tc>
                  <a:txBody>
                    <a:bodyPr/>
                    <a:lstStyle/>
                    <a:p>
                      <a:pPr algn="ctr">
                        <a:defRPr sz="1400" b="1">
                          <a:solidFill>
                            <a:schemeClr val="tx1"/>
                          </a:solidFill>
                        </a:defRPr>
                      </a:pPr>
                      <a:r>
                        <a:t>z</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E7E9EC"/>
                    </a:solidFill>
                  </a:tcPr>
                </a:tc>
                <a:tc>
                  <a:txBody>
                    <a:bodyPr/>
                    <a:lstStyle/>
                    <a:p>
                      <a:pPr algn="ctr">
                        <a:defRPr sz="1400" b="1">
                          <a:solidFill>
                            <a:schemeClr val="tx1"/>
                          </a:solidFill>
                        </a:defRPr>
                      </a:pPr>
                      <a:r>
                        <a:t>0.05</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rgbClr val="E7E9EC"/>
                    </a:solidFill>
                  </a:tcPr>
                </a:tc>
                <a:tc>
                  <a:txBody>
                    <a:bodyPr/>
                    <a:lstStyle/>
                    <a:p>
                      <a:pPr algn="ctr">
                        <a:defRPr sz="1400" b="1">
                          <a:solidFill>
                            <a:schemeClr val="tx1"/>
                          </a:solidFill>
                        </a:defRPr>
                      </a:pPr>
                      <a:r>
                        <a:t>0.06</a:t>
                      </a:r>
                    </a:p>
                  </a:txBody>
                  <a:tcPr>
                    <a:lnB w="12700" cap="flat" cmpd="sng" algn="ctr">
                      <a:solidFill>
                        <a:schemeClr val="tx1"/>
                      </a:solidFill>
                      <a:prstDash val="solid"/>
                      <a:round/>
                      <a:headEnd type="none" w="med" len="med"/>
                      <a:tailEnd type="none" w="med" len="med"/>
                    </a:lnB>
                    <a:solidFill>
                      <a:srgbClr val="E7E9EC"/>
                    </a:solidFill>
                  </a:tcPr>
                </a:tc>
                <a:tc>
                  <a:txBody>
                    <a:bodyPr/>
                    <a:lstStyle/>
                    <a:p>
                      <a:pPr algn="ctr">
                        <a:defRPr sz="1400" b="1">
                          <a:solidFill>
                            <a:schemeClr val="tx1"/>
                          </a:solidFill>
                        </a:defRPr>
                      </a:pPr>
                      <a:r>
                        <a:rPr dirty="0"/>
                        <a:t>0.07</a:t>
                      </a:r>
                    </a:p>
                  </a:txBody>
                  <a:tcPr>
                    <a:lnB w="12700" cap="flat" cmpd="sng" algn="ctr">
                      <a:solidFill>
                        <a:schemeClr val="tx1"/>
                      </a:solidFill>
                      <a:prstDash val="solid"/>
                      <a:round/>
                      <a:headEnd type="none" w="med" len="med"/>
                      <a:tailEnd type="none" w="med" len="med"/>
                    </a:lnB>
                    <a:solidFill>
                      <a:srgbClr val="92D050"/>
                    </a:solidFill>
                  </a:tcPr>
                </a:tc>
                <a:tc>
                  <a:txBody>
                    <a:bodyPr/>
                    <a:lstStyle/>
                    <a:p>
                      <a:pPr algn="ctr">
                        <a:defRPr sz="1400" b="1">
                          <a:solidFill>
                            <a:schemeClr val="tx1"/>
                          </a:solidFill>
                        </a:defRPr>
                      </a:pPr>
                      <a:r>
                        <a:t>0.08</a:t>
                      </a:r>
                    </a:p>
                  </a:txBody>
                  <a:tcPr>
                    <a:lnB w="12700" cap="flat" cmpd="sng" algn="ctr">
                      <a:solidFill>
                        <a:schemeClr val="tx1"/>
                      </a:solidFill>
                      <a:prstDash val="solid"/>
                      <a:round/>
                      <a:headEnd type="none" w="med" len="med"/>
                      <a:tailEnd type="none" w="med" len="med"/>
                    </a:lnB>
                    <a:solidFill>
                      <a:srgbClr val="E7E9EC"/>
                    </a:solidFill>
                  </a:tcPr>
                </a:tc>
                <a:tc>
                  <a:txBody>
                    <a:bodyPr/>
                    <a:lstStyle/>
                    <a:p>
                      <a:pPr algn="ctr">
                        <a:defRPr sz="1400" b="1">
                          <a:solidFill>
                            <a:schemeClr val="tx1"/>
                          </a:solidFill>
                        </a:defRPr>
                      </a:pPr>
                      <a:r>
                        <a:rPr dirty="0"/>
                        <a:t>0.09</a:t>
                      </a:r>
                    </a:p>
                  </a:txBody>
                  <a:tcPr>
                    <a:lnB w="12700" cap="flat" cmpd="sng" algn="ctr">
                      <a:solidFill>
                        <a:schemeClr val="tx1"/>
                      </a:solidFill>
                      <a:prstDash val="solid"/>
                      <a:round/>
                      <a:headEnd type="none" w="med" len="med"/>
                      <a:tailEnd type="none" w="med" len="med"/>
                    </a:lnB>
                    <a:solidFill>
                      <a:srgbClr val="E7E9EC"/>
                    </a:solidFill>
                  </a:tcPr>
                </a:tc>
                <a:extLst>
                  <a:ext uri="{0D108BD9-81ED-4DB2-BD59-A6C34878D82A}">
                    <a16:rowId xmlns:a16="http://schemas.microsoft.com/office/drawing/2014/main" val="10000"/>
                  </a:ext>
                </a:extLst>
              </a:tr>
              <a:tr h="370840">
                <a:tc>
                  <a:txBody>
                    <a:bodyPr/>
                    <a:lstStyle/>
                    <a:p>
                      <a:pPr algn="ctr">
                        <a:defRPr sz="1400" b="1">
                          <a:solidFill>
                            <a:schemeClr val="tx1"/>
                          </a:solidFill>
                        </a:defRPr>
                      </a:pPr>
                      <a:r>
                        <a:t>0.4</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CCCFD7"/>
                    </a:solidFill>
                  </a:tcPr>
                </a:tc>
                <a:tc>
                  <a:txBody>
                    <a:bodyPr/>
                    <a:lstStyle/>
                    <a:p>
                      <a:pPr algn="ctr">
                        <a:defRPr sz="1400">
                          <a:solidFill>
                            <a:schemeClr val="tx1"/>
                          </a:solidFill>
                        </a:defRPr>
                      </a:pPr>
                      <a:r>
                        <a:t>0.6736</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rgbClr val="CCCFD7"/>
                    </a:solidFill>
                  </a:tcPr>
                </a:tc>
                <a:tc>
                  <a:txBody>
                    <a:bodyPr/>
                    <a:lstStyle/>
                    <a:p>
                      <a:pPr algn="ctr">
                        <a:defRPr sz="1400">
                          <a:solidFill>
                            <a:schemeClr val="tx1"/>
                          </a:solidFill>
                        </a:defRPr>
                      </a:pPr>
                      <a:r>
                        <a:t>0.6722</a:t>
                      </a:r>
                    </a:p>
                  </a:txBody>
                  <a:tcPr>
                    <a:lnT w="12700" cap="flat" cmpd="sng" algn="ctr">
                      <a:solidFill>
                        <a:schemeClr val="tx1"/>
                      </a:solidFill>
                      <a:prstDash val="solid"/>
                      <a:round/>
                      <a:headEnd type="none" w="med" len="med"/>
                      <a:tailEnd type="none" w="med" len="med"/>
                    </a:lnT>
                    <a:solidFill>
                      <a:srgbClr val="CCCFD7"/>
                    </a:solidFill>
                  </a:tcPr>
                </a:tc>
                <a:tc>
                  <a:txBody>
                    <a:bodyPr/>
                    <a:lstStyle/>
                    <a:p>
                      <a:pPr algn="ctr">
                        <a:defRPr sz="1400">
                          <a:solidFill>
                            <a:schemeClr val="tx1"/>
                          </a:solidFill>
                        </a:defRPr>
                      </a:pPr>
                      <a:r>
                        <a:rPr dirty="0"/>
                        <a:t>0.6808</a:t>
                      </a:r>
                    </a:p>
                  </a:txBody>
                  <a:tcPr>
                    <a:lnT w="12700" cap="flat" cmpd="sng" algn="ctr">
                      <a:solidFill>
                        <a:schemeClr val="tx1"/>
                      </a:solidFill>
                      <a:prstDash val="solid"/>
                      <a:round/>
                      <a:headEnd type="none" w="med" len="med"/>
                      <a:tailEnd type="none" w="med" len="med"/>
                    </a:lnT>
                    <a:solidFill>
                      <a:srgbClr val="92D050"/>
                    </a:solidFill>
                  </a:tcPr>
                </a:tc>
                <a:tc>
                  <a:txBody>
                    <a:bodyPr/>
                    <a:lstStyle/>
                    <a:p>
                      <a:pPr algn="ctr">
                        <a:defRPr sz="1400">
                          <a:solidFill>
                            <a:schemeClr val="tx1"/>
                          </a:solidFill>
                        </a:defRPr>
                      </a:pPr>
                      <a:r>
                        <a:t>0.6844</a:t>
                      </a:r>
                    </a:p>
                  </a:txBody>
                  <a:tcPr>
                    <a:lnT w="12700" cap="flat" cmpd="sng" algn="ctr">
                      <a:solidFill>
                        <a:schemeClr val="tx1"/>
                      </a:solidFill>
                      <a:prstDash val="solid"/>
                      <a:round/>
                      <a:headEnd type="none" w="med" len="med"/>
                      <a:tailEnd type="none" w="med" len="med"/>
                    </a:lnT>
                    <a:solidFill>
                      <a:srgbClr val="CCCFD7"/>
                    </a:solidFill>
                  </a:tcPr>
                </a:tc>
                <a:tc>
                  <a:txBody>
                    <a:bodyPr/>
                    <a:lstStyle/>
                    <a:p>
                      <a:pPr algn="ctr">
                        <a:defRPr sz="1400">
                          <a:solidFill>
                            <a:schemeClr val="tx1"/>
                          </a:solidFill>
                        </a:defRPr>
                      </a:pPr>
                      <a:r>
                        <a:rPr dirty="0"/>
                        <a:t>0.6879</a:t>
                      </a:r>
                    </a:p>
                  </a:txBody>
                  <a:tcPr>
                    <a:lnT w="12700" cap="flat" cmpd="sng" algn="ctr">
                      <a:solidFill>
                        <a:schemeClr val="tx1"/>
                      </a:solidFill>
                      <a:prstDash val="solid"/>
                      <a:round/>
                      <a:headEnd type="none" w="med" len="med"/>
                      <a:tailEnd type="none" w="med" len="med"/>
                    </a:lnT>
                    <a:solidFill>
                      <a:srgbClr val="CCCFD7"/>
                    </a:solidFill>
                  </a:tcPr>
                </a:tc>
                <a:extLst>
                  <a:ext uri="{0D108BD9-81ED-4DB2-BD59-A6C34878D82A}">
                    <a16:rowId xmlns:a16="http://schemas.microsoft.com/office/drawing/2014/main" val="10001"/>
                  </a:ext>
                </a:extLst>
              </a:tr>
              <a:tr h="370840">
                <a:tc>
                  <a:txBody>
                    <a:bodyPr/>
                    <a:lstStyle/>
                    <a:p>
                      <a:pPr algn="ctr">
                        <a:defRPr sz="1400" b="1">
                          <a:solidFill>
                            <a:schemeClr val="tx1"/>
                          </a:solidFill>
                        </a:defRPr>
                      </a:pPr>
                      <a:r>
                        <a:t>0.5</a:t>
                      </a:r>
                    </a:p>
                  </a:txBody>
                  <a:tcPr>
                    <a:lnR w="12700" cap="flat" cmpd="sng" algn="ctr">
                      <a:solidFill>
                        <a:schemeClr val="tx1"/>
                      </a:solidFill>
                      <a:prstDash val="solid"/>
                      <a:round/>
                      <a:headEnd type="none" w="med" len="med"/>
                      <a:tailEnd type="none" w="med" len="med"/>
                    </a:lnR>
                    <a:solidFill>
                      <a:srgbClr val="E7E9EC"/>
                    </a:solidFill>
                  </a:tcPr>
                </a:tc>
                <a:tc>
                  <a:txBody>
                    <a:bodyPr/>
                    <a:lstStyle/>
                    <a:p>
                      <a:pPr algn="ctr">
                        <a:defRPr sz="1400">
                          <a:solidFill>
                            <a:schemeClr val="tx1"/>
                          </a:solidFill>
                        </a:defRPr>
                      </a:pPr>
                      <a:r>
                        <a:t>0.7088</a:t>
                      </a:r>
                    </a:p>
                  </a:txBody>
                  <a:tcPr>
                    <a:lnL w="12700" cap="flat" cmpd="sng" algn="ctr">
                      <a:solidFill>
                        <a:schemeClr val="tx1"/>
                      </a:solidFill>
                      <a:prstDash val="solid"/>
                      <a:round/>
                      <a:headEnd type="none" w="med" len="med"/>
                      <a:tailEnd type="none" w="med" len="med"/>
                    </a:lnL>
                    <a:solidFill>
                      <a:srgbClr val="E7E9EC"/>
                    </a:solidFill>
                  </a:tcPr>
                </a:tc>
                <a:tc>
                  <a:txBody>
                    <a:bodyPr/>
                    <a:lstStyle/>
                    <a:p>
                      <a:pPr algn="ctr">
                        <a:defRPr sz="1400">
                          <a:solidFill>
                            <a:schemeClr val="tx1"/>
                          </a:solidFill>
                        </a:defRPr>
                      </a:pPr>
                      <a:r>
                        <a:t>0.7123</a:t>
                      </a:r>
                    </a:p>
                  </a:txBody>
                  <a:tcPr>
                    <a:solidFill>
                      <a:srgbClr val="E7E9EC"/>
                    </a:solidFill>
                  </a:tcPr>
                </a:tc>
                <a:tc>
                  <a:txBody>
                    <a:bodyPr/>
                    <a:lstStyle/>
                    <a:p>
                      <a:pPr algn="ctr">
                        <a:defRPr sz="1400">
                          <a:solidFill>
                            <a:schemeClr val="tx1"/>
                          </a:solidFill>
                        </a:defRPr>
                      </a:pPr>
                      <a:r>
                        <a:rPr dirty="0"/>
                        <a:t>0.7157</a:t>
                      </a:r>
                    </a:p>
                  </a:txBody>
                  <a:tcPr>
                    <a:solidFill>
                      <a:srgbClr val="92D050"/>
                    </a:solidFill>
                  </a:tcPr>
                </a:tc>
                <a:tc>
                  <a:txBody>
                    <a:bodyPr/>
                    <a:lstStyle/>
                    <a:p>
                      <a:pPr algn="ctr">
                        <a:defRPr sz="1400">
                          <a:solidFill>
                            <a:schemeClr val="tx1"/>
                          </a:solidFill>
                        </a:defRPr>
                      </a:pPr>
                      <a:r>
                        <a:t>0.7190</a:t>
                      </a:r>
                    </a:p>
                  </a:txBody>
                  <a:tcPr>
                    <a:solidFill>
                      <a:srgbClr val="E7E9EC"/>
                    </a:solidFill>
                  </a:tcPr>
                </a:tc>
                <a:tc>
                  <a:txBody>
                    <a:bodyPr/>
                    <a:lstStyle/>
                    <a:p>
                      <a:pPr algn="ctr">
                        <a:defRPr sz="1400">
                          <a:solidFill>
                            <a:schemeClr val="tx1"/>
                          </a:solidFill>
                        </a:defRPr>
                      </a:pPr>
                      <a:r>
                        <a:rPr dirty="0"/>
                        <a:t>0.7224</a:t>
                      </a:r>
                    </a:p>
                  </a:txBody>
                  <a:tcPr>
                    <a:solidFill>
                      <a:srgbClr val="E7E9EC"/>
                    </a:solidFill>
                  </a:tcPr>
                </a:tc>
                <a:extLst>
                  <a:ext uri="{0D108BD9-81ED-4DB2-BD59-A6C34878D82A}">
                    <a16:rowId xmlns:a16="http://schemas.microsoft.com/office/drawing/2014/main" val="10002"/>
                  </a:ext>
                </a:extLst>
              </a:tr>
              <a:tr h="370840">
                <a:tc>
                  <a:txBody>
                    <a:bodyPr/>
                    <a:lstStyle/>
                    <a:p>
                      <a:pPr algn="ctr">
                        <a:defRPr sz="1400" b="1">
                          <a:solidFill>
                            <a:schemeClr val="tx1"/>
                          </a:solidFill>
                        </a:defRPr>
                      </a:pPr>
                      <a:r>
                        <a:rPr dirty="0"/>
                        <a:t>0.6</a:t>
                      </a:r>
                    </a:p>
                  </a:txBody>
                  <a:tcPr>
                    <a:lnR w="12700" cap="flat" cmpd="sng" algn="ctr">
                      <a:solidFill>
                        <a:schemeClr val="tx1"/>
                      </a:solidFill>
                      <a:prstDash val="solid"/>
                      <a:round/>
                      <a:headEnd type="none" w="med" len="med"/>
                      <a:tailEnd type="none" w="med" len="med"/>
                    </a:lnR>
                    <a:solidFill>
                      <a:srgbClr val="92D050"/>
                    </a:solidFill>
                  </a:tcPr>
                </a:tc>
                <a:tc>
                  <a:txBody>
                    <a:bodyPr/>
                    <a:lstStyle/>
                    <a:p>
                      <a:pPr algn="ctr">
                        <a:defRPr sz="1400">
                          <a:solidFill>
                            <a:schemeClr val="tx1"/>
                          </a:solidFill>
                        </a:defRPr>
                      </a:pPr>
                      <a:r>
                        <a:rPr dirty="0"/>
                        <a:t>0.7422</a:t>
                      </a:r>
                    </a:p>
                  </a:txBody>
                  <a:tcPr>
                    <a:lnL w="12700" cap="flat" cmpd="sng" algn="ctr">
                      <a:solidFill>
                        <a:schemeClr val="tx1"/>
                      </a:solidFill>
                      <a:prstDash val="solid"/>
                      <a:round/>
                      <a:headEnd type="none" w="med" len="med"/>
                      <a:tailEnd type="none" w="med" len="med"/>
                    </a:lnL>
                    <a:solidFill>
                      <a:srgbClr val="92D050"/>
                    </a:solidFill>
                  </a:tcPr>
                </a:tc>
                <a:tc>
                  <a:txBody>
                    <a:bodyPr/>
                    <a:lstStyle/>
                    <a:p>
                      <a:pPr algn="ctr">
                        <a:defRPr sz="1400">
                          <a:solidFill>
                            <a:schemeClr val="tx1"/>
                          </a:solidFill>
                        </a:defRPr>
                      </a:pPr>
                      <a:r>
                        <a:rPr dirty="0"/>
                        <a:t>0.7454</a:t>
                      </a:r>
                    </a:p>
                  </a:txBody>
                  <a:tcPr>
                    <a:solidFill>
                      <a:srgbClr val="92D050"/>
                    </a:solidFill>
                  </a:tcPr>
                </a:tc>
                <a:tc>
                  <a:txBody>
                    <a:bodyPr/>
                    <a:lstStyle/>
                    <a:p>
                      <a:pPr algn="ctr">
                        <a:defRPr sz="1400">
                          <a:solidFill>
                            <a:schemeClr val="tx1"/>
                          </a:solidFill>
                        </a:defRPr>
                      </a:pPr>
                      <a:r>
                        <a:rPr dirty="0"/>
                        <a:t>0.7486</a:t>
                      </a:r>
                    </a:p>
                  </a:txBody>
                  <a:tcPr>
                    <a:solidFill>
                      <a:srgbClr val="FFFF00"/>
                    </a:solidFill>
                  </a:tcPr>
                </a:tc>
                <a:tc>
                  <a:txBody>
                    <a:bodyPr/>
                    <a:lstStyle/>
                    <a:p>
                      <a:pPr algn="ctr">
                        <a:defRPr sz="1400">
                          <a:solidFill>
                            <a:schemeClr val="tx1"/>
                          </a:solidFill>
                        </a:defRPr>
                      </a:pPr>
                      <a:r>
                        <a:rPr dirty="0"/>
                        <a:t>0.7517</a:t>
                      </a:r>
                    </a:p>
                  </a:txBody>
                  <a:tcPr>
                    <a:solidFill>
                      <a:srgbClr val="92D050"/>
                    </a:solidFill>
                  </a:tcPr>
                </a:tc>
                <a:tc>
                  <a:txBody>
                    <a:bodyPr/>
                    <a:lstStyle/>
                    <a:p>
                      <a:pPr algn="ctr">
                        <a:defRPr sz="1400">
                          <a:solidFill>
                            <a:schemeClr val="tx1"/>
                          </a:solidFill>
                        </a:defRPr>
                      </a:pPr>
                      <a:r>
                        <a:rPr dirty="0"/>
                        <a:t>0.7549</a:t>
                      </a:r>
                    </a:p>
                  </a:txBody>
                  <a:tcPr>
                    <a:solidFill>
                      <a:srgbClr val="92D050"/>
                    </a:solidFill>
                  </a:tcPr>
                </a:tc>
                <a:extLst>
                  <a:ext uri="{0D108BD9-81ED-4DB2-BD59-A6C34878D82A}">
                    <a16:rowId xmlns:a16="http://schemas.microsoft.com/office/drawing/2014/main" val="10003"/>
                  </a:ext>
                </a:extLst>
              </a:tr>
              <a:tr h="370840">
                <a:tc>
                  <a:txBody>
                    <a:bodyPr/>
                    <a:lstStyle/>
                    <a:p>
                      <a:pPr algn="ctr">
                        <a:defRPr sz="1400" b="1">
                          <a:solidFill>
                            <a:schemeClr val="tx1"/>
                          </a:solidFill>
                        </a:defRPr>
                      </a:pPr>
                      <a:r>
                        <a:t>0.7</a:t>
                      </a:r>
                    </a:p>
                  </a:txBody>
                  <a:tcPr>
                    <a:lnR w="12700" cap="flat" cmpd="sng" algn="ctr">
                      <a:solidFill>
                        <a:schemeClr val="tx1"/>
                      </a:solidFill>
                      <a:prstDash val="solid"/>
                      <a:round/>
                      <a:headEnd type="none" w="med" len="med"/>
                      <a:tailEnd type="none" w="med" len="med"/>
                    </a:lnR>
                    <a:solidFill>
                      <a:srgbClr val="E7E9EC"/>
                    </a:solidFill>
                  </a:tcPr>
                </a:tc>
                <a:tc>
                  <a:txBody>
                    <a:bodyPr/>
                    <a:lstStyle/>
                    <a:p>
                      <a:pPr algn="ctr">
                        <a:defRPr sz="1400">
                          <a:solidFill>
                            <a:schemeClr val="tx1"/>
                          </a:solidFill>
                        </a:defRPr>
                      </a:pPr>
                      <a:r>
                        <a:t>0.7734</a:t>
                      </a:r>
                    </a:p>
                  </a:txBody>
                  <a:tcPr>
                    <a:lnL w="12700" cap="flat" cmpd="sng" algn="ctr">
                      <a:solidFill>
                        <a:schemeClr val="tx1"/>
                      </a:solidFill>
                      <a:prstDash val="solid"/>
                      <a:round/>
                      <a:headEnd type="none" w="med" len="med"/>
                      <a:tailEnd type="none" w="med" len="med"/>
                    </a:lnL>
                    <a:solidFill>
                      <a:srgbClr val="E7E9EC"/>
                    </a:solidFill>
                  </a:tcPr>
                </a:tc>
                <a:tc>
                  <a:txBody>
                    <a:bodyPr/>
                    <a:lstStyle/>
                    <a:p>
                      <a:pPr algn="ctr">
                        <a:defRPr sz="1400">
                          <a:solidFill>
                            <a:schemeClr val="tx1"/>
                          </a:solidFill>
                        </a:defRPr>
                      </a:pPr>
                      <a:r>
                        <a:rPr dirty="0"/>
                        <a:t>0.7764</a:t>
                      </a:r>
                    </a:p>
                  </a:txBody>
                  <a:tcPr>
                    <a:solidFill>
                      <a:srgbClr val="E7E9EC"/>
                    </a:solidFill>
                  </a:tcPr>
                </a:tc>
                <a:tc>
                  <a:txBody>
                    <a:bodyPr/>
                    <a:lstStyle/>
                    <a:p>
                      <a:pPr algn="ctr">
                        <a:defRPr sz="1400">
                          <a:solidFill>
                            <a:schemeClr val="tx1"/>
                          </a:solidFill>
                        </a:defRPr>
                      </a:pPr>
                      <a:r>
                        <a:rPr dirty="0"/>
                        <a:t>0.7794</a:t>
                      </a:r>
                    </a:p>
                  </a:txBody>
                  <a:tcPr>
                    <a:solidFill>
                      <a:srgbClr val="92D050"/>
                    </a:solidFill>
                  </a:tcPr>
                </a:tc>
                <a:tc>
                  <a:txBody>
                    <a:bodyPr/>
                    <a:lstStyle/>
                    <a:p>
                      <a:pPr algn="ctr">
                        <a:defRPr sz="1400">
                          <a:solidFill>
                            <a:schemeClr val="tx1"/>
                          </a:solidFill>
                        </a:defRPr>
                      </a:pPr>
                      <a:r>
                        <a:t>0.7823</a:t>
                      </a:r>
                    </a:p>
                  </a:txBody>
                  <a:tcPr>
                    <a:solidFill>
                      <a:srgbClr val="E7E9EC"/>
                    </a:solidFill>
                  </a:tcPr>
                </a:tc>
                <a:tc>
                  <a:txBody>
                    <a:bodyPr/>
                    <a:lstStyle/>
                    <a:p>
                      <a:pPr algn="ctr">
                        <a:defRPr sz="1400">
                          <a:solidFill>
                            <a:schemeClr val="tx1"/>
                          </a:solidFill>
                        </a:defRPr>
                      </a:pPr>
                      <a:r>
                        <a:rPr dirty="0"/>
                        <a:t>0.7852</a:t>
                      </a:r>
                    </a:p>
                  </a:txBody>
                  <a:tcPr>
                    <a:solidFill>
                      <a:srgbClr val="E7E9EC"/>
                    </a:solidFill>
                  </a:tcPr>
                </a:tc>
                <a:extLst>
                  <a:ext uri="{0D108BD9-81ED-4DB2-BD59-A6C34878D82A}">
                    <a16:rowId xmlns:a16="http://schemas.microsoft.com/office/drawing/2014/main" val="10004"/>
                  </a:ext>
                </a:extLst>
              </a:tr>
              <a:tr h="370840">
                <a:tc>
                  <a:txBody>
                    <a:bodyPr/>
                    <a:lstStyle/>
                    <a:p>
                      <a:pPr algn="ctr">
                        <a:defRPr sz="1400" b="1">
                          <a:solidFill>
                            <a:schemeClr val="tx1"/>
                          </a:solidFill>
                        </a:defRPr>
                      </a:pPr>
                      <a:r>
                        <a:t>0.8</a:t>
                      </a:r>
                    </a:p>
                  </a:txBody>
                  <a:tcPr>
                    <a:lnR w="12700" cap="flat" cmpd="sng" algn="ctr">
                      <a:solidFill>
                        <a:schemeClr val="tx1"/>
                      </a:solidFill>
                      <a:prstDash val="solid"/>
                      <a:round/>
                      <a:headEnd type="none" w="med" len="med"/>
                      <a:tailEnd type="none" w="med" len="med"/>
                    </a:lnR>
                    <a:solidFill>
                      <a:srgbClr val="CCCFD7"/>
                    </a:solidFill>
                  </a:tcPr>
                </a:tc>
                <a:tc>
                  <a:txBody>
                    <a:bodyPr/>
                    <a:lstStyle/>
                    <a:p>
                      <a:pPr algn="ctr">
                        <a:defRPr sz="1400">
                          <a:solidFill>
                            <a:schemeClr val="tx1"/>
                          </a:solidFill>
                        </a:defRPr>
                      </a:pPr>
                      <a:r>
                        <a:t>0.8023</a:t>
                      </a:r>
                    </a:p>
                  </a:txBody>
                  <a:tcPr>
                    <a:lnL w="12700" cap="flat" cmpd="sng" algn="ctr">
                      <a:solidFill>
                        <a:schemeClr val="tx1"/>
                      </a:solidFill>
                      <a:prstDash val="solid"/>
                      <a:round/>
                      <a:headEnd type="none" w="med" len="med"/>
                      <a:tailEnd type="none" w="med" len="med"/>
                    </a:lnL>
                    <a:solidFill>
                      <a:srgbClr val="CCCFD7"/>
                    </a:solidFill>
                  </a:tcPr>
                </a:tc>
                <a:tc>
                  <a:txBody>
                    <a:bodyPr/>
                    <a:lstStyle/>
                    <a:p>
                      <a:pPr algn="ctr">
                        <a:defRPr sz="1400">
                          <a:solidFill>
                            <a:schemeClr val="tx1"/>
                          </a:solidFill>
                        </a:defRPr>
                      </a:pPr>
                      <a:r>
                        <a:t>0.8051</a:t>
                      </a:r>
                    </a:p>
                  </a:txBody>
                  <a:tcPr>
                    <a:solidFill>
                      <a:srgbClr val="CCCFD7"/>
                    </a:solidFill>
                  </a:tcPr>
                </a:tc>
                <a:tc>
                  <a:txBody>
                    <a:bodyPr/>
                    <a:lstStyle/>
                    <a:p>
                      <a:pPr algn="ctr">
                        <a:defRPr sz="1400">
                          <a:solidFill>
                            <a:schemeClr val="tx1"/>
                          </a:solidFill>
                        </a:defRPr>
                      </a:pPr>
                      <a:r>
                        <a:rPr dirty="0"/>
                        <a:t>0.8078</a:t>
                      </a:r>
                    </a:p>
                  </a:txBody>
                  <a:tcPr>
                    <a:solidFill>
                      <a:srgbClr val="92D050"/>
                    </a:solidFill>
                  </a:tcPr>
                </a:tc>
                <a:tc>
                  <a:txBody>
                    <a:bodyPr/>
                    <a:lstStyle/>
                    <a:p>
                      <a:pPr algn="ctr">
                        <a:defRPr sz="1400">
                          <a:solidFill>
                            <a:schemeClr val="tx1"/>
                          </a:solidFill>
                        </a:defRPr>
                      </a:pPr>
                      <a:r>
                        <a:t>0.8106</a:t>
                      </a:r>
                    </a:p>
                  </a:txBody>
                  <a:tcPr>
                    <a:solidFill>
                      <a:srgbClr val="CCCFD7"/>
                    </a:solidFill>
                  </a:tcPr>
                </a:tc>
                <a:tc>
                  <a:txBody>
                    <a:bodyPr/>
                    <a:lstStyle/>
                    <a:p>
                      <a:pPr algn="ctr">
                        <a:defRPr sz="1400">
                          <a:solidFill>
                            <a:schemeClr val="tx1"/>
                          </a:solidFill>
                        </a:defRPr>
                      </a:pPr>
                      <a:r>
                        <a:rPr dirty="0"/>
                        <a:t>0.8133</a:t>
                      </a:r>
                    </a:p>
                  </a:txBody>
                  <a:tcPr>
                    <a:solidFill>
                      <a:srgbClr val="CCCFD7"/>
                    </a:solidFill>
                  </a:tcPr>
                </a:tc>
                <a:extLst>
                  <a:ext uri="{0D108BD9-81ED-4DB2-BD59-A6C34878D82A}">
                    <a16:rowId xmlns:a16="http://schemas.microsoft.com/office/drawing/2014/main" val="10005"/>
                  </a:ext>
                </a:extLst>
              </a:tr>
              <a:tr h="370840">
                <a:tc>
                  <a:txBody>
                    <a:bodyPr/>
                    <a:lstStyle/>
                    <a:p>
                      <a:pPr algn="ctr">
                        <a:defRPr sz="1400" b="1">
                          <a:solidFill>
                            <a:schemeClr val="tx1"/>
                          </a:solidFill>
                        </a:defRPr>
                      </a:pPr>
                      <a:r>
                        <a:t>0.9</a:t>
                      </a:r>
                    </a:p>
                  </a:txBody>
                  <a:tcPr>
                    <a:lnR w="12700" cap="flat" cmpd="sng" algn="ctr">
                      <a:solidFill>
                        <a:schemeClr val="tx1"/>
                      </a:solidFill>
                      <a:prstDash val="solid"/>
                      <a:round/>
                      <a:headEnd type="none" w="med" len="med"/>
                      <a:tailEnd type="none" w="med" len="med"/>
                    </a:lnR>
                    <a:solidFill>
                      <a:srgbClr val="E7E9EC"/>
                    </a:solidFill>
                  </a:tcPr>
                </a:tc>
                <a:tc>
                  <a:txBody>
                    <a:bodyPr/>
                    <a:lstStyle/>
                    <a:p>
                      <a:pPr algn="ctr">
                        <a:defRPr sz="1400">
                          <a:solidFill>
                            <a:schemeClr val="tx1"/>
                          </a:solidFill>
                        </a:defRPr>
                      </a:pPr>
                      <a:r>
                        <a:t>0.8289</a:t>
                      </a:r>
                    </a:p>
                  </a:txBody>
                  <a:tcPr>
                    <a:lnL w="12700" cap="flat" cmpd="sng" algn="ctr">
                      <a:solidFill>
                        <a:schemeClr val="tx1"/>
                      </a:solidFill>
                      <a:prstDash val="solid"/>
                      <a:round/>
                      <a:headEnd type="none" w="med" len="med"/>
                      <a:tailEnd type="none" w="med" len="med"/>
                    </a:lnL>
                    <a:solidFill>
                      <a:srgbClr val="E7E9EC"/>
                    </a:solidFill>
                  </a:tcPr>
                </a:tc>
                <a:tc>
                  <a:txBody>
                    <a:bodyPr/>
                    <a:lstStyle/>
                    <a:p>
                      <a:pPr algn="ctr">
                        <a:defRPr sz="1400">
                          <a:solidFill>
                            <a:schemeClr val="tx1"/>
                          </a:solidFill>
                        </a:defRPr>
                      </a:pPr>
                      <a:r>
                        <a:t>0.8315</a:t>
                      </a:r>
                    </a:p>
                  </a:txBody>
                  <a:tcPr>
                    <a:solidFill>
                      <a:srgbClr val="E7E9EC"/>
                    </a:solidFill>
                  </a:tcPr>
                </a:tc>
                <a:tc>
                  <a:txBody>
                    <a:bodyPr/>
                    <a:lstStyle/>
                    <a:p>
                      <a:pPr algn="ctr">
                        <a:defRPr sz="1400">
                          <a:solidFill>
                            <a:schemeClr val="tx1"/>
                          </a:solidFill>
                        </a:defRPr>
                      </a:pPr>
                      <a:r>
                        <a:rPr dirty="0"/>
                        <a:t>0.8340</a:t>
                      </a:r>
                    </a:p>
                  </a:txBody>
                  <a:tcPr>
                    <a:solidFill>
                      <a:srgbClr val="92D050"/>
                    </a:solidFill>
                  </a:tcPr>
                </a:tc>
                <a:tc>
                  <a:txBody>
                    <a:bodyPr/>
                    <a:lstStyle/>
                    <a:p>
                      <a:pPr algn="ctr">
                        <a:defRPr sz="1400">
                          <a:solidFill>
                            <a:schemeClr val="tx1"/>
                          </a:solidFill>
                        </a:defRPr>
                      </a:pPr>
                      <a:r>
                        <a:t>0.8365</a:t>
                      </a:r>
                    </a:p>
                  </a:txBody>
                  <a:tcPr>
                    <a:solidFill>
                      <a:srgbClr val="E7E9EC"/>
                    </a:solidFill>
                  </a:tcPr>
                </a:tc>
                <a:tc>
                  <a:txBody>
                    <a:bodyPr/>
                    <a:lstStyle/>
                    <a:p>
                      <a:pPr algn="ctr">
                        <a:defRPr sz="1400">
                          <a:solidFill>
                            <a:schemeClr val="tx1"/>
                          </a:solidFill>
                        </a:defRPr>
                      </a:pPr>
                      <a:r>
                        <a:rPr dirty="0"/>
                        <a:t>0.8389</a:t>
                      </a:r>
                    </a:p>
                  </a:txBody>
                  <a:tcPr>
                    <a:solidFill>
                      <a:srgbClr val="E7E9EC"/>
                    </a:solidFill>
                  </a:tcPr>
                </a:tc>
                <a:extLst>
                  <a:ext uri="{0D108BD9-81ED-4DB2-BD59-A6C34878D82A}">
                    <a16:rowId xmlns:a16="http://schemas.microsoft.com/office/drawing/2014/main" val="10006"/>
                  </a:ext>
                </a:extLst>
              </a:tr>
            </a:tbl>
          </a:graphicData>
        </a:graphic>
      </p:graphicFrame>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defRPr sz="3200"/>
            </a:pPr>
            <a:r>
              <a:rPr sz="2400" dirty="0"/>
              <a:t>Example 6.4.7: Finding the Value of a Normally Distributed Random Variable That Represents a Given Quartile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dirty="0"/>
                  <a:t>Now that we know the value of </a:t>
                </a:r>
                <a14:m>
                  <m:oMath xmlns:m="http://schemas.openxmlformats.org/officeDocument/2006/math">
                    <m:r>
                      <a:rPr>
                        <a:latin typeface="Cambria Math" panose="02040503050406030204" pitchFamily="18" charset="0"/>
                      </a:rPr>
                      <m:t>𝑧</m:t>
                    </m:r>
                  </m:oMath>
                </a14:m>
                <a:r>
                  <a:rPr sz="2800" dirty="0"/>
                  <a:t>, we will use it along with the mean and standard deviation to calculate the corresponding value of the random variable </a:t>
                </a:r>
                <a14:m>
                  <m:oMath xmlns:m="http://schemas.openxmlformats.org/officeDocument/2006/math">
                    <m:r>
                      <a:rPr>
                        <a:latin typeface="Cambria Math" panose="02040503050406030204" pitchFamily="18" charset="0"/>
                      </a:rPr>
                      <m:t>𝑋</m:t>
                    </m:r>
                  </m:oMath>
                </a14:m>
                <a:r>
                  <a:rPr sz="2800" dirty="0"/>
                  <a:t> that represents the length of the baby. We can use the formula for </a:t>
                </a:r>
                <a14:m>
                  <m:oMath xmlns:m="http://schemas.openxmlformats.org/officeDocument/2006/math">
                    <m:r>
                      <a:rPr>
                        <a:latin typeface="Cambria Math" panose="02040503050406030204" pitchFamily="18" charset="0"/>
                      </a:rPr>
                      <m:t>𝑥</m:t>
                    </m:r>
                  </m:oMath>
                </a14:m>
                <a:r>
                  <a:rPr sz="2800" dirty="0"/>
                  <a:t> that we saw previously.</a:t>
                </a:r>
              </a:p>
              <a:p>
                <a:pPr/>
                <a14:m>
                  <m:oMathPara xmlns:m="http://schemas.openxmlformats.org/officeDocument/2006/math">
                    <m:oMathParaPr>
                      <m:jc m:val="centerGroup"/>
                    </m:oMathParaPr>
                    <m:oMath xmlns:m="http://schemas.openxmlformats.org/officeDocument/2006/math">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𝑧</m:t>
                      </m:r>
                      <m:r>
                        <a:rPr>
                          <a:latin typeface="Cambria Math" panose="02040503050406030204" pitchFamily="18" charset="0"/>
                        </a:rPr>
                        <m:t>⋅</m:t>
                      </m:r>
                      <m:r>
                        <a:rPr>
                          <a:latin typeface="Cambria Math" panose="02040503050406030204" pitchFamily="18" charset="0"/>
                        </a:rPr>
                        <m:t>𝜎</m:t>
                      </m:r>
                      <m:r>
                        <a:rPr>
                          <a:latin typeface="Cambria Math" panose="02040503050406030204" pitchFamily="18" charset="0"/>
                        </a:rPr>
                        <m:t>+</m:t>
                      </m:r>
                      <m:r>
                        <a:rPr>
                          <a:latin typeface="Cambria Math" panose="02040503050406030204" pitchFamily="18" charset="0"/>
                        </a:rPr>
                        <m:t>𝜇</m:t>
                      </m:r>
                    </m:oMath>
                    <m:oMath xmlns:m="http://schemas.openxmlformats.org/officeDocument/2006/math">
                      <m:phant>
                        <m:phantPr>
                          <m:show m:val="off"/>
                          <m:ctrlPr>
                            <a:rPr i="1">
                              <a:latin typeface="Cambria Math" panose="02040503050406030204" pitchFamily="18" charset="0"/>
                            </a:rPr>
                          </m:ctrlPr>
                        </m:phantPr>
                        <m:e>
                          <m:r>
                            <a:rPr>
                              <a:latin typeface="Cambria Math" panose="02040503050406030204" pitchFamily="18" charset="0"/>
                            </a:rPr>
                            <m:t>𝑥</m:t>
                          </m:r>
                        </m:e>
                      </m:phant>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0</m:t>
                          </m:r>
                          <m:r>
                            <a:rPr>
                              <a:latin typeface="Cambria Math" panose="02040503050406030204" pitchFamily="18" charset="0"/>
                            </a:rPr>
                            <m:t>.</m:t>
                          </m:r>
                          <m:r>
                            <a:rPr>
                              <a:latin typeface="Cambria Math" panose="02040503050406030204" pitchFamily="18" charset="0"/>
                            </a:rPr>
                            <m:t>67</m:t>
                          </m:r>
                        </m:e>
                      </m:d>
                      <m:d>
                        <m:dPr>
                          <m:ctrlPr>
                            <a:rPr i="1">
                              <a:latin typeface="Cambria Math" panose="02040503050406030204" pitchFamily="18" charset="0"/>
                            </a:rPr>
                          </m:ctrlPr>
                        </m:dPr>
                        <m:e>
                          <m:r>
                            <a:rPr>
                              <a:latin typeface="Cambria Math" panose="02040503050406030204" pitchFamily="18" charset="0"/>
                            </a:rPr>
                            <m:t>1</m:t>
                          </m:r>
                          <m:r>
                            <a:rPr>
                              <a:latin typeface="Cambria Math" panose="02040503050406030204" pitchFamily="18" charset="0"/>
                            </a:rPr>
                            <m:t>.</m:t>
                          </m:r>
                          <m:r>
                            <a:rPr>
                              <a:latin typeface="Cambria Math" panose="02040503050406030204" pitchFamily="18" charset="0"/>
                            </a:rPr>
                            <m:t>2</m:t>
                          </m:r>
                        </m:e>
                      </m:d>
                      <m:r>
                        <a:rPr>
                          <a:latin typeface="Cambria Math" panose="02040503050406030204" pitchFamily="18" charset="0"/>
                        </a:rPr>
                        <m:t>+</m:t>
                      </m:r>
                      <m:r>
                        <a:rPr>
                          <a:latin typeface="Cambria Math" panose="02040503050406030204" pitchFamily="18" charset="0"/>
                        </a:rPr>
                        <m:t>20</m:t>
                      </m:r>
                    </m:oMath>
                    <m:oMath xmlns:m="http://schemas.openxmlformats.org/officeDocument/2006/math">
                      <m:phant>
                        <m:phantPr>
                          <m:show m:val="off"/>
                          <m:ctrlPr>
                            <a:rPr i="1">
                              <a:latin typeface="Cambria Math" panose="02040503050406030204" pitchFamily="18" charset="0"/>
                            </a:rPr>
                          </m:ctrlPr>
                        </m:phantPr>
                        <m:e>
                          <m:r>
                            <a:rPr>
                              <a:latin typeface="Cambria Math" panose="02040503050406030204" pitchFamily="18" charset="0"/>
                            </a:rPr>
                            <m:t>𝑥</m:t>
                          </m:r>
                        </m:e>
                      </m:phant>
                      <m:r>
                        <a:rPr>
                          <a:latin typeface="Cambria Math" panose="02040503050406030204" pitchFamily="18" charset="0"/>
                        </a:rPr>
                        <m:t>≈</m:t>
                      </m:r>
                      <m:r>
                        <a:rPr>
                          <a:latin typeface="Cambria Math" panose="02040503050406030204" pitchFamily="18" charset="0"/>
                        </a:rPr>
                        <m:t>20</m:t>
                      </m:r>
                      <m:r>
                        <a:rPr>
                          <a:latin typeface="Cambria Math" panose="02040503050406030204" pitchFamily="18" charset="0"/>
                        </a:rPr>
                        <m:t>.</m:t>
                      </m:r>
                      <m:r>
                        <a:rPr>
                          <a:latin typeface="Cambria Math" panose="02040503050406030204" pitchFamily="18" charset="0"/>
                        </a:rPr>
                        <m:t>8</m:t>
                      </m:r>
                    </m:oMath>
                  </m:oMathPara>
                </a14:m>
                <a:endParaRPr sz="2800" dirty="0"/>
              </a:p>
              <a:p>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defRPr sz="3200"/>
            </a:pPr>
            <a:r>
              <a:rPr sz="2400" dirty="0"/>
              <a:t>Example 6.4.7: Finding the Value of a Normally Distributed Random Variable That Represents a Given Quartile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lnSpcReduction="10000"/>
              </a:bodyPr>
              <a:lstStyle/>
              <a:p>
                <a:pPr>
                  <a:defRPr b="1"/>
                </a:pPr>
                <a:r>
                  <a:rPr sz="2800" dirty="0"/>
                  <a:t>TI-83/84 Plus:</a:t>
                </a:r>
              </a:p>
              <a:p>
                <a:r>
                  <a:rPr sz="2800" dirty="0"/>
                  <a:t>We can find the value of the normally distributed variable in one step using the function syntax </a:t>
                </a:r>
                <a:r>
                  <a:rPr sz="2800" b="1" dirty="0" err="1"/>
                  <a:t>invNorm</a:t>
                </a:r>
                <a:r>
                  <a:rPr sz="2800" b="1" dirty="0"/>
                  <a:t>(area, μ, σ)</a:t>
                </a:r>
                <a:r>
                  <a:rPr sz="2800" dirty="0"/>
                  <a:t>, where </a:t>
                </a:r>
                <a:r>
                  <a:rPr sz="2800" b="1" dirty="0"/>
                  <a:t>area</a:t>
                </a:r>
                <a:r>
                  <a:rPr sz="2800" dirty="0"/>
                  <a:t> is the area to the left.</a:t>
                </a:r>
              </a:p>
              <a:p>
                <a:r>
                  <a:rPr sz="2800" dirty="0"/>
                  <a:t>Here we have</a:t>
                </a:r>
              </a:p>
              <a:p>
                <a:pPr/>
                <a14:m>
                  <m:oMathPara xmlns:m="http://schemas.openxmlformats.org/officeDocument/2006/math">
                    <m:oMathParaPr>
                      <m:jc m:val="centerGroup"/>
                    </m:oMathParaPr>
                    <m:oMath xmlns:m="http://schemas.openxmlformats.org/officeDocument/2006/math">
                      <m:r>
                        <a:rPr>
                          <a:latin typeface="Cambria Math" panose="02040503050406030204" pitchFamily="18" charset="0"/>
                        </a:rPr>
                        <m:t>𝑎𝑟𝑒𝑎</m:t>
                      </m:r>
                      <m:r>
                        <a:rPr>
                          <a:latin typeface="Cambria Math" panose="02040503050406030204" pitchFamily="18" charset="0"/>
                        </a:rPr>
                        <m:t>=0.7500</m:t>
                      </m:r>
                    </m:oMath>
                  </m:oMathPara>
                </a14:m>
                <a:endParaRPr sz="2800" dirty="0"/>
              </a:p>
              <a:p>
                <a:pPr/>
                <a14:m>
                  <m:oMathPara xmlns:m="http://schemas.openxmlformats.org/officeDocument/2006/math">
                    <m:oMathParaPr>
                      <m:jc m:val="centerGroup"/>
                    </m:oMathParaPr>
                    <m:oMath xmlns:m="http://schemas.openxmlformats.org/officeDocument/2006/math">
                      <m:r>
                        <a:rPr>
                          <a:latin typeface="Cambria Math" panose="02040503050406030204" pitchFamily="18" charset="0"/>
                        </a:rPr>
                        <m:t>𝜇</m:t>
                      </m:r>
                      <m:r>
                        <a:rPr>
                          <a:latin typeface="Cambria Math" panose="02040503050406030204" pitchFamily="18" charset="0"/>
                        </a:rPr>
                        <m:t>=20.0</m:t>
                      </m:r>
                    </m:oMath>
                  </m:oMathPara>
                </a14:m>
                <a:endParaRPr sz="2800" dirty="0"/>
              </a:p>
              <a:p>
                <a:pPr/>
                <a14:m>
                  <m:oMathPara xmlns:m="http://schemas.openxmlformats.org/officeDocument/2006/math">
                    <m:oMathParaPr>
                      <m:jc m:val="centerGroup"/>
                    </m:oMathParaPr>
                    <m:oMath xmlns:m="http://schemas.openxmlformats.org/officeDocument/2006/math">
                      <m:r>
                        <a:rPr>
                          <a:latin typeface="Cambria Math" panose="02040503050406030204" pitchFamily="18" charset="0"/>
                        </a:rPr>
                        <m:t>𝜎</m:t>
                      </m:r>
                      <m:r>
                        <a:rPr>
                          <a:latin typeface="Cambria Math" panose="02040503050406030204" pitchFamily="18" charset="0"/>
                        </a:rPr>
                        <m:t>=1.2</m:t>
                      </m:r>
                    </m:oMath>
                  </m:oMathPara>
                </a14:m>
                <a:endParaRPr sz="2800" dirty="0"/>
              </a:p>
              <a:p>
                <a:r>
                  <a:rPr sz="2800" dirty="0"/>
                  <a:t>Enter </a:t>
                </a:r>
                <a:r>
                  <a:rPr sz="2800" b="1" dirty="0" err="1"/>
                  <a:t>invNorm</a:t>
                </a:r>
                <a:r>
                  <a:rPr sz="2800" b="1" dirty="0"/>
                  <a:t>(0.7500, 20, 1.2)</a:t>
                </a:r>
                <a:r>
                  <a:rPr sz="2800" dirty="0"/>
                  <a:t>, as shown in the screenshot below. This gives a value of </a:t>
                </a:r>
                <a:r>
                  <a:rPr sz="2800" dirty="0">
                    <a:latin typeface="Cambria Math"/>
                  </a:rPr>
                  <a:t>20.8</a:t>
                </a:r>
                <a:r>
                  <a:rPr sz="2800" dirty="0"/>
                  <a:t> rounded to one decimal place.</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2086" r="-1852"/>
                </a:stretch>
              </a:blipFill>
            </p:spPr>
            <p:txBody>
              <a:bodyPr/>
              <a:lstStyle/>
              <a:p>
                <a:r>
                  <a:rPr lang="en-US">
                    <a:noFill/>
                  </a:rPr>
                  <a:t> </a:t>
                </a:r>
              </a:p>
            </p:txBody>
          </p:sp>
        </mc:Fallback>
      </mc:AlternateContent>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defRPr sz="3200"/>
            </a:pPr>
            <a:r>
              <a:rPr sz="2400" dirty="0"/>
              <a:t>Example 6.4.7: Finding the Value of a Normally Distributed Random Variable That Represents a Given Quartile (cont.)</a:t>
            </a:r>
          </a:p>
        </p:txBody>
      </p:sp>
      <p:pic>
        <p:nvPicPr>
          <p:cNvPr id="5" name="Content Placeholder 4">
            <a:extLst>
              <a:ext uri="{FF2B5EF4-FFF2-40B4-BE49-F238E27FC236}">
                <a16:creationId xmlns:a16="http://schemas.microsoft.com/office/drawing/2014/main" id="{0C9D4C8B-3A7F-4483-B11F-FDB587E9AE41}"/>
              </a:ext>
            </a:extLst>
          </p:cNvPr>
          <p:cNvPicPr>
            <a:picLocks noGrp="1" noChangeAspect="1"/>
          </p:cNvPicPr>
          <p:nvPr>
            <p:ph sz="quarter" idx="11"/>
          </p:nvPr>
        </p:nvPicPr>
        <p:blipFill>
          <a:blip r:embed="rId2">
            <a:extLst>
              <a:ext uri="{28A0092B-C50C-407E-A947-70E740481C1C}">
                <a14:useLocalDpi xmlns:a14="http://schemas.microsoft.com/office/drawing/2010/main" val="0"/>
              </a:ext>
            </a:extLst>
          </a:blip>
          <a:stretch>
            <a:fillRect/>
          </a:stretch>
        </p:blipFill>
        <p:spPr>
          <a:xfrm>
            <a:off x="2286189" y="1983707"/>
            <a:ext cx="4571622" cy="3047748"/>
          </a:xfrm>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defRPr sz="3200"/>
            </a:pPr>
            <a:r>
              <a:rPr sz="2400" dirty="0"/>
              <a:t>Example 6.4.7: Finding the Value of a Normally Distributed Random Variable That Represents a Given Quartile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dirty="0"/>
                  <a:t>Therefore the minimum length a baby can be and still be in the top </a:t>
                </a:r>
                <a14:m>
                  <m:oMath xmlns:m="http://schemas.openxmlformats.org/officeDocument/2006/math">
                    <m:r>
                      <a:rPr>
                        <a:latin typeface="Cambria Math" panose="02040503050406030204" pitchFamily="18" charset="0"/>
                      </a:rPr>
                      <m:t>25%</m:t>
                    </m:r>
                  </m:oMath>
                </a14:m>
                <a:r>
                  <a:rPr sz="2800" dirty="0"/>
                  <a:t> of lengths of full-term newborn babies is approximately </a:t>
                </a:r>
                <a:r>
                  <a:rPr sz="2800" dirty="0">
                    <a:latin typeface="Cambria Math"/>
                  </a:rPr>
                  <a:t>20.8</a:t>
                </a:r>
                <a:r>
                  <a:rPr sz="2800" dirty="0"/>
                  <a:t> inches.</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6.4.1: Finding the </a:t>
            </a:r>
            <a:r>
              <a:rPr i="1" dirty="0"/>
              <a:t>z</a:t>
            </a:r>
            <a:r>
              <a:rPr dirty="0"/>
              <a:t>-value with a Given Area to Its Left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b="1"/>
                </a:pPr>
                <a:r>
                  <a:rPr sz="2800"/>
                  <a:t>Tables:</a:t>
                </a:r>
              </a:p>
              <a:p>
                <a:pPr>
                  <a:defRPr sz="2800"/>
                </a:pPr>
                <a:r>
                  <a:rPr sz="2800"/>
                  <a:t>Scan through the </a:t>
                </a:r>
                <a:r>
                  <a:rPr sz="2800" b="1"/>
                  <a:t>interior</a:t>
                </a:r>
                <a:r>
                  <a:rPr sz="2800"/>
                  <a:t> of the standard normal table for area </a:t>
                </a:r>
                <a14:m>
                  <m:oMath xmlns:m="http://schemas.openxmlformats.org/officeDocument/2006/math">
                    <m:r>
                      <a:rPr>
                        <a:latin typeface="Cambria Math" panose="02040503050406030204" pitchFamily="18" charset="0"/>
                      </a:rPr>
                      <m:t>−∞</m:t>
                    </m:r>
                  </m:oMath>
                </a14:m>
                <a:r>
                  <a:rPr sz="2800"/>
                  <a:t> to </a:t>
                </a:r>
                <a14:m>
                  <m:oMath xmlns:m="http://schemas.openxmlformats.org/officeDocument/2006/math">
                    <m:r>
                      <a:rPr>
                        <a:latin typeface="Cambria Math" panose="02040503050406030204" pitchFamily="18" charset="0"/>
                      </a:rPr>
                      <m:t>𝑧</m:t>
                    </m:r>
                  </m:oMath>
                </a14:m>
                <a:r>
                  <a:rPr sz="2800"/>
                  <a:t> for an area of </a:t>
                </a:r>
                <a:r>
                  <a:rPr sz="2800">
                    <a:latin typeface="Cambria Math"/>
                  </a:rPr>
                  <a:t>0.7357</a:t>
                </a:r>
                <a:r>
                  <a:rPr sz="2800"/>
                  <a:t>. Look to the left and up to find the corresponding </a:t>
                </a:r>
                <a14:m>
                  <m:oMath xmlns:m="http://schemas.openxmlformats.org/officeDocument/2006/math">
                    <m:r>
                      <a:rPr>
                        <a:latin typeface="Cambria Math" panose="02040503050406030204" pitchFamily="18" charset="0"/>
                      </a:rPr>
                      <m:t>𝑧</m:t>
                    </m:r>
                  </m:oMath>
                </a14:m>
                <a:r>
                  <a:rPr sz="2800"/>
                  <a:t>-value. Looking at the row and column titles, you will see that </a:t>
                </a:r>
                <a14:m>
                  <m:oMath xmlns:m="http://schemas.openxmlformats.org/officeDocument/2006/math">
                    <m:r>
                      <a:rPr>
                        <a:latin typeface="Cambria Math" panose="02040503050406030204" pitchFamily="18" charset="0"/>
                      </a:rPr>
                      <m:t>𝑧</m:t>
                    </m:r>
                    <m:r>
                      <a:rPr>
                        <a:latin typeface="Cambria Math" panose="02040503050406030204" pitchFamily="18" charset="0"/>
                      </a:rPr>
                      <m:t>=0.63</m:t>
                    </m:r>
                  </m:oMath>
                </a14:m>
                <a:r>
                  <a:rPr sz="280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1259"/>
                </a:stretch>
              </a:blipFill>
            </p:spPr>
            <p:txBody>
              <a:bodyPr/>
              <a:lstStyle/>
              <a:p>
                <a:r>
                  <a:rPr lang="en-US">
                    <a:noFill/>
                  </a:rPr>
                  <a:t> </a:t>
                </a:r>
              </a:p>
            </p:txBody>
          </p:sp>
        </mc:Fallback>
      </mc:AlternateContent>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6.4.1: Finding the z-value with a Given Area to Its Left (cont.)</a:t>
            </a:r>
          </a:p>
        </p:txBody>
      </p:sp>
      <mc:AlternateContent xmlns:mc="http://schemas.openxmlformats.org/markup-compatibility/2006" xmlns:a14="http://schemas.microsoft.com/office/drawing/2010/main">
        <mc:Choice Requires="a14">
          <p:graphicFrame>
            <p:nvGraphicFramePr>
              <p:cNvPr id="3" name="Table Placeholder 2"/>
              <p:cNvGraphicFramePr>
                <a:graphicFrameLocks noGrp="1"/>
              </p:cNvGraphicFramePr>
              <p:nvPr>
                <p:ph type="tbl" sz="quarter" idx="10"/>
                <p:extLst>
                  <p:ext uri="{D42A27DB-BD31-4B8C-83A1-F6EECF244321}">
                    <p14:modId xmlns:p14="http://schemas.microsoft.com/office/powerpoint/2010/main" val="2633258042"/>
                  </p:ext>
                </p:extLst>
              </p:nvPr>
            </p:nvGraphicFramePr>
            <p:xfrm>
              <a:off x="438324" y="1600200"/>
              <a:ext cx="8229600" cy="3581397"/>
            </p:xfrm>
            <a:graphic>
              <a:graphicData uri="http://schemas.openxmlformats.org/drawingml/2006/table">
                <a:tbl>
                  <a:tblPr firstRow="1" bandRow="1">
                    <a:tableStyleId>{5C22544A-7EE6-4342-B048-85BDC9FD1C3A}</a:tableStyleId>
                  </a:tblPr>
                  <a:tblGrid>
                    <a:gridCol w="1371600">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gridCol w="1371600">
                      <a:extLst>
                        <a:ext uri="{9D8B030D-6E8A-4147-A177-3AD203B41FA5}">
                          <a16:colId xmlns:a16="http://schemas.microsoft.com/office/drawing/2014/main" val="20002"/>
                        </a:ext>
                      </a:extLst>
                    </a:gridCol>
                    <a:gridCol w="1371600">
                      <a:extLst>
                        <a:ext uri="{9D8B030D-6E8A-4147-A177-3AD203B41FA5}">
                          <a16:colId xmlns:a16="http://schemas.microsoft.com/office/drawing/2014/main" val="20003"/>
                        </a:ext>
                      </a:extLst>
                    </a:gridCol>
                    <a:gridCol w="1371600">
                      <a:extLst>
                        <a:ext uri="{9D8B030D-6E8A-4147-A177-3AD203B41FA5}">
                          <a16:colId xmlns:a16="http://schemas.microsoft.com/office/drawing/2014/main" val="20004"/>
                        </a:ext>
                      </a:extLst>
                    </a:gridCol>
                    <a:gridCol w="1371600">
                      <a:extLst>
                        <a:ext uri="{9D8B030D-6E8A-4147-A177-3AD203B41FA5}">
                          <a16:colId xmlns:a16="http://schemas.microsoft.com/office/drawing/2014/main" val="20005"/>
                        </a:ext>
                      </a:extLst>
                    </a:gridCol>
                  </a:tblGrid>
                  <a:tr h="397933">
                    <a:tc>
                      <a:txBody>
                        <a:bodyPr/>
                        <a:lstStyle/>
                        <a:p>
                          <a:pPr algn="ctr">
                            <a:defRPr sz="1400" b="1">
                              <a:solidFill>
                                <a:schemeClr val="tx1"/>
                              </a:solidFill>
                            </a:defRPr>
                          </a:pPr>
                          <a14:m>
                            <m:oMathPara xmlns:m="http://schemas.openxmlformats.org/officeDocument/2006/math">
                              <m:oMathParaPr>
                                <m:jc m:val="centerGroup"/>
                              </m:oMathParaPr>
                              <m:oMath xmlns:m="http://schemas.openxmlformats.org/officeDocument/2006/math">
                                <m:r>
                                  <a:rPr sz="1400">
                                    <a:latin typeface="Cambria Math"/>
                                  </a:rPr>
                                  <m:t>𝑧</m:t>
                                </m:r>
                              </m:oMath>
                            </m:oMathPara>
                          </a14:m>
                          <a:endParaRPr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E7E9EC"/>
                        </a:solidFill>
                      </a:tcPr>
                    </a:tc>
                    <a:tc>
                      <a:txBody>
                        <a:bodyPr/>
                        <a:lstStyle/>
                        <a:p>
                          <a:pPr algn="ctr">
                            <a:defRPr b="1">
                              <a:solidFill>
                                <a:schemeClr val="tx1"/>
                              </a:solidFill>
                            </a:defRPr>
                          </a:pPr>
                          <a:r>
                            <a:rPr sz="1400">
                              <a:latin typeface="Cambria Math"/>
                            </a:rPr>
                            <a:t>0.00</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rgbClr val="E7E9EC"/>
                        </a:solidFill>
                      </a:tcPr>
                    </a:tc>
                    <a:tc>
                      <a:txBody>
                        <a:bodyPr/>
                        <a:lstStyle/>
                        <a:p>
                          <a:pPr algn="ctr">
                            <a:defRPr b="1">
                              <a:solidFill>
                                <a:schemeClr val="tx1"/>
                              </a:solidFill>
                            </a:defRPr>
                          </a:pPr>
                          <a:r>
                            <a:rPr sz="1400">
                              <a:latin typeface="Cambria Math"/>
                            </a:rPr>
                            <a:t>0.01</a:t>
                          </a:r>
                        </a:p>
                      </a:txBody>
                      <a:tcPr>
                        <a:lnB w="12700" cap="flat" cmpd="sng" algn="ctr">
                          <a:solidFill>
                            <a:schemeClr val="tx1"/>
                          </a:solidFill>
                          <a:prstDash val="solid"/>
                          <a:round/>
                          <a:headEnd type="none" w="med" len="med"/>
                          <a:tailEnd type="none" w="med" len="med"/>
                        </a:lnB>
                        <a:solidFill>
                          <a:srgbClr val="E7E9EC"/>
                        </a:solidFill>
                      </a:tcPr>
                    </a:tc>
                    <a:tc>
                      <a:txBody>
                        <a:bodyPr/>
                        <a:lstStyle/>
                        <a:p>
                          <a:pPr algn="ctr">
                            <a:defRPr b="1">
                              <a:solidFill>
                                <a:schemeClr val="tx1"/>
                              </a:solidFill>
                            </a:defRPr>
                          </a:pPr>
                          <a:r>
                            <a:rPr sz="1400">
                              <a:latin typeface="Cambria Math"/>
                            </a:rPr>
                            <a:t>0.02</a:t>
                          </a:r>
                        </a:p>
                      </a:txBody>
                      <a:tcPr>
                        <a:lnB w="12700" cap="flat" cmpd="sng" algn="ctr">
                          <a:solidFill>
                            <a:schemeClr val="tx1"/>
                          </a:solidFill>
                          <a:prstDash val="solid"/>
                          <a:round/>
                          <a:headEnd type="none" w="med" len="med"/>
                          <a:tailEnd type="none" w="med" len="med"/>
                        </a:lnB>
                        <a:solidFill>
                          <a:srgbClr val="E7E9EC"/>
                        </a:solidFill>
                      </a:tcPr>
                    </a:tc>
                    <a:tc>
                      <a:txBody>
                        <a:bodyPr/>
                        <a:lstStyle/>
                        <a:p>
                          <a:pPr algn="ctr">
                            <a:defRPr b="1">
                              <a:solidFill>
                                <a:schemeClr val="tx1"/>
                              </a:solidFill>
                            </a:defRPr>
                          </a:pPr>
                          <a:r>
                            <a:rPr sz="1400">
                              <a:latin typeface="Cambria Math"/>
                            </a:rPr>
                            <a:t>0.03</a:t>
                          </a:r>
                        </a:p>
                      </a:txBody>
                      <a:tcPr>
                        <a:lnB w="12700" cap="flat" cmpd="sng" algn="ctr">
                          <a:solidFill>
                            <a:schemeClr val="tx1"/>
                          </a:solidFill>
                          <a:prstDash val="solid"/>
                          <a:round/>
                          <a:headEnd type="none" w="med" len="med"/>
                          <a:tailEnd type="none" w="med" len="med"/>
                        </a:lnB>
                        <a:solidFill>
                          <a:srgbClr val="92D050"/>
                        </a:solidFill>
                      </a:tcPr>
                    </a:tc>
                    <a:tc>
                      <a:txBody>
                        <a:bodyPr/>
                        <a:lstStyle/>
                        <a:p>
                          <a:pPr algn="ctr">
                            <a:defRPr b="1">
                              <a:solidFill>
                                <a:schemeClr val="tx1"/>
                              </a:solidFill>
                            </a:defRPr>
                          </a:pPr>
                          <a:r>
                            <a:rPr sz="1400">
                              <a:latin typeface="Cambria Math"/>
                            </a:rPr>
                            <a:t>0.04</a:t>
                          </a:r>
                        </a:p>
                      </a:txBody>
                      <a:tcPr>
                        <a:lnB w="12700" cap="flat" cmpd="sng" algn="ctr">
                          <a:solidFill>
                            <a:schemeClr val="tx1"/>
                          </a:solidFill>
                          <a:prstDash val="solid"/>
                          <a:round/>
                          <a:headEnd type="none" w="med" len="med"/>
                          <a:tailEnd type="none" w="med" len="med"/>
                        </a:lnB>
                        <a:solidFill>
                          <a:srgbClr val="E7E9EC"/>
                        </a:solidFill>
                      </a:tcPr>
                    </a:tc>
                    <a:extLst>
                      <a:ext uri="{0D108BD9-81ED-4DB2-BD59-A6C34878D82A}">
                        <a16:rowId xmlns:a16="http://schemas.microsoft.com/office/drawing/2014/main" val="10000"/>
                      </a:ext>
                    </a:extLst>
                  </a:tr>
                  <a:tr h="397933">
                    <a:tc>
                      <a:txBody>
                        <a:bodyPr/>
                        <a:lstStyle/>
                        <a:p>
                          <a:pPr algn="ctr">
                            <a:defRPr b="1">
                              <a:solidFill>
                                <a:schemeClr val="tx1"/>
                              </a:solidFill>
                            </a:defRPr>
                          </a:pPr>
                          <a:r>
                            <a:rPr sz="1400">
                              <a:latin typeface="Cambria Math"/>
                            </a:rPr>
                            <a:t>0.0</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defRPr>
                              <a:solidFill>
                                <a:schemeClr val="tx1"/>
                              </a:solidFill>
                            </a:defRPr>
                          </a:pPr>
                          <a:r>
                            <a:rPr sz="1400">
                              <a:latin typeface="Cambria Math"/>
                            </a:rPr>
                            <a:t>0.5000</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defRPr>
                              <a:solidFill>
                                <a:schemeClr val="tx1"/>
                              </a:solidFill>
                            </a:defRPr>
                          </a:pPr>
                          <a:r>
                            <a:rPr sz="1400">
                              <a:latin typeface="Cambria Math"/>
                            </a:rPr>
                            <a:t>0.5040</a:t>
                          </a:r>
                        </a:p>
                      </a:txBody>
                      <a:tcPr>
                        <a:lnT w="12700" cap="flat" cmpd="sng" algn="ctr">
                          <a:solidFill>
                            <a:schemeClr val="tx1"/>
                          </a:solidFill>
                          <a:prstDash val="solid"/>
                          <a:round/>
                          <a:headEnd type="none" w="med" len="med"/>
                          <a:tailEnd type="none" w="med" len="med"/>
                        </a:lnT>
                      </a:tcPr>
                    </a:tc>
                    <a:tc>
                      <a:txBody>
                        <a:bodyPr/>
                        <a:lstStyle/>
                        <a:p>
                          <a:pPr algn="ctr">
                            <a:defRPr>
                              <a:solidFill>
                                <a:schemeClr val="tx1"/>
                              </a:solidFill>
                            </a:defRPr>
                          </a:pPr>
                          <a:r>
                            <a:rPr sz="1400">
                              <a:latin typeface="Cambria Math"/>
                            </a:rPr>
                            <a:t>0.5080</a:t>
                          </a:r>
                        </a:p>
                      </a:txBody>
                      <a:tcPr>
                        <a:lnT w="12700" cap="flat" cmpd="sng" algn="ctr">
                          <a:solidFill>
                            <a:schemeClr val="tx1"/>
                          </a:solidFill>
                          <a:prstDash val="solid"/>
                          <a:round/>
                          <a:headEnd type="none" w="med" len="med"/>
                          <a:tailEnd type="none" w="med" len="med"/>
                        </a:lnT>
                      </a:tcPr>
                    </a:tc>
                    <a:tc>
                      <a:txBody>
                        <a:bodyPr/>
                        <a:lstStyle/>
                        <a:p>
                          <a:pPr algn="ctr">
                            <a:defRPr>
                              <a:solidFill>
                                <a:schemeClr val="tx1"/>
                              </a:solidFill>
                            </a:defRPr>
                          </a:pPr>
                          <a:r>
                            <a:rPr sz="1400">
                              <a:latin typeface="Cambria Math"/>
                            </a:rPr>
                            <a:t>0.5120</a:t>
                          </a:r>
                        </a:p>
                      </a:txBody>
                      <a:tcPr>
                        <a:lnT w="12700" cap="flat" cmpd="sng" algn="ctr">
                          <a:solidFill>
                            <a:schemeClr val="tx1"/>
                          </a:solidFill>
                          <a:prstDash val="solid"/>
                          <a:round/>
                          <a:headEnd type="none" w="med" len="med"/>
                          <a:tailEnd type="none" w="med" len="med"/>
                        </a:lnT>
                        <a:solidFill>
                          <a:srgbClr val="92D050"/>
                        </a:solidFill>
                      </a:tcPr>
                    </a:tc>
                    <a:tc>
                      <a:txBody>
                        <a:bodyPr/>
                        <a:lstStyle/>
                        <a:p>
                          <a:pPr algn="ctr">
                            <a:defRPr>
                              <a:solidFill>
                                <a:schemeClr val="tx1"/>
                              </a:solidFill>
                            </a:defRPr>
                          </a:pPr>
                          <a:r>
                            <a:rPr sz="1400">
                              <a:latin typeface="Cambria Math"/>
                            </a:rPr>
                            <a:t>0.5160</a:t>
                          </a: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1"/>
                      </a:ext>
                    </a:extLst>
                  </a:tr>
                  <a:tr h="397933">
                    <a:tc>
                      <a:txBody>
                        <a:bodyPr/>
                        <a:lstStyle/>
                        <a:p>
                          <a:pPr algn="ctr">
                            <a:defRPr b="1">
                              <a:solidFill>
                                <a:schemeClr val="tx1"/>
                              </a:solidFill>
                            </a:defRPr>
                          </a:pPr>
                          <a:r>
                            <a:rPr sz="1400">
                              <a:latin typeface="Cambria Math"/>
                            </a:rPr>
                            <a:t>0.1</a:t>
                          </a:r>
                        </a:p>
                      </a:txBody>
                      <a:tcPr>
                        <a:lnR w="12700" cap="flat" cmpd="sng" algn="ctr">
                          <a:solidFill>
                            <a:schemeClr val="tx1"/>
                          </a:solidFill>
                          <a:prstDash val="solid"/>
                          <a:round/>
                          <a:headEnd type="none" w="med" len="med"/>
                          <a:tailEnd type="none" w="med" len="med"/>
                        </a:lnR>
                      </a:tcPr>
                    </a:tc>
                    <a:tc>
                      <a:txBody>
                        <a:bodyPr/>
                        <a:lstStyle/>
                        <a:p>
                          <a:pPr algn="ctr">
                            <a:defRPr>
                              <a:solidFill>
                                <a:schemeClr val="tx1"/>
                              </a:solidFill>
                            </a:defRPr>
                          </a:pPr>
                          <a:r>
                            <a:rPr sz="1400">
                              <a:latin typeface="Cambria Math"/>
                            </a:rPr>
                            <a:t>0.5398</a:t>
                          </a:r>
                        </a:p>
                      </a:txBody>
                      <a:tcPr>
                        <a:lnL w="12700" cap="flat" cmpd="sng" algn="ctr">
                          <a:solidFill>
                            <a:schemeClr val="tx1"/>
                          </a:solidFill>
                          <a:prstDash val="solid"/>
                          <a:round/>
                          <a:headEnd type="none" w="med" len="med"/>
                          <a:tailEnd type="none" w="med" len="med"/>
                        </a:lnL>
                      </a:tcPr>
                    </a:tc>
                    <a:tc>
                      <a:txBody>
                        <a:bodyPr/>
                        <a:lstStyle/>
                        <a:p>
                          <a:pPr algn="ctr">
                            <a:defRPr>
                              <a:solidFill>
                                <a:schemeClr val="tx1"/>
                              </a:solidFill>
                            </a:defRPr>
                          </a:pPr>
                          <a:r>
                            <a:rPr sz="1400" dirty="0">
                              <a:latin typeface="Cambria Math"/>
                            </a:rPr>
                            <a:t>0.5438</a:t>
                          </a:r>
                        </a:p>
                      </a:txBody>
                      <a:tcPr/>
                    </a:tc>
                    <a:tc>
                      <a:txBody>
                        <a:bodyPr/>
                        <a:lstStyle/>
                        <a:p>
                          <a:pPr algn="ctr">
                            <a:defRPr>
                              <a:solidFill>
                                <a:schemeClr val="tx1"/>
                              </a:solidFill>
                            </a:defRPr>
                          </a:pPr>
                          <a:r>
                            <a:rPr sz="1400">
                              <a:latin typeface="Cambria Math"/>
                            </a:rPr>
                            <a:t>0.5478</a:t>
                          </a:r>
                        </a:p>
                      </a:txBody>
                      <a:tcPr/>
                    </a:tc>
                    <a:tc>
                      <a:txBody>
                        <a:bodyPr/>
                        <a:lstStyle/>
                        <a:p>
                          <a:pPr algn="ctr">
                            <a:defRPr>
                              <a:solidFill>
                                <a:schemeClr val="tx1"/>
                              </a:solidFill>
                            </a:defRPr>
                          </a:pPr>
                          <a:r>
                            <a:rPr sz="1400">
                              <a:latin typeface="Cambria Math"/>
                            </a:rPr>
                            <a:t>0.5517</a:t>
                          </a:r>
                        </a:p>
                      </a:txBody>
                      <a:tcPr>
                        <a:solidFill>
                          <a:srgbClr val="92D050"/>
                        </a:solidFill>
                      </a:tcPr>
                    </a:tc>
                    <a:tc>
                      <a:txBody>
                        <a:bodyPr/>
                        <a:lstStyle/>
                        <a:p>
                          <a:pPr algn="ctr">
                            <a:defRPr>
                              <a:solidFill>
                                <a:schemeClr val="tx1"/>
                              </a:solidFill>
                            </a:defRPr>
                          </a:pPr>
                          <a:r>
                            <a:rPr sz="1400">
                              <a:latin typeface="Cambria Math"/>
                            </a:rPr>
                            <a:t>0.5557</a:t>
                          </a:r>
                        </a:p>
                      </a:txBody>
                      <a:tcPr/>
                    </a:tc>
                    <a:extLst>
                      <a:ext uri="{0D108BD9-81ED-4DB2-BD59-A6C34878D82A}">
                        <a16:rowId xmlns:a16="http://schemas.microsoft.com/office/drawing/2014/main" val="10002"/>
                      </a:ext>
                    </a:extLst>
                  </a:tr>
                  <a:tr h="397933">
                    <a:tc>
                      <a:txBody>
                        <a:bodyPr/>
                        <a:lstStyle/>
                        <a:p>
                          <a:pPr algn="ctr">
                            <a:defRPr b="1">
                              <a:solidFill>
                                <a:schemeClr val="tx1"/>
                              </a:solidFill>
                            </a:defRPr>
                          </a:pPr>
                          <a:r>
                            <a:rPr sz="1400">
                              <a:latin typeface="Cambria Math"/>
                            </a:rPr>
                            <a:t>0.2</a:t>
                          </a:r>
                        </a:p>
                      </a:txBody>
                      <a:tcPr>
                        <a:lnR w="12700" cap="flat" cmpd="sng" algn="ctr">
                          <a:solidFill>
                            <a:schemeClr val="tx1"/>
                          </a:solidFill>
                          <a:prstDash val="solid"/>
                          <a:round/>
                          <a:headEnd type="none" w="med" len="med"/>
                          <a:tailEnd type="none" w="med" len="med"/>
                        </a:lnR>
                      </a:tcPr>
                    </a:tc>
                    <a:tc>
                      <a:txBody>
                        <a:bodyPr/>
                        <a:lstStyle/>
                        <a:p>
                          <a:pPr algn="ctr">
                            <a:defRPr>
                              <a:solidFill>
                                <a:schemeClr val="tx1"/>
                              </a:solidFill>
                            </a:defRPr>
                          </a:pPr>
                          <a:r>
                            <a:rPr sz="1400">
                              <a:latin typeface="Cambria Math"/>
                            </a:rPr>
                            <a:t>0.5793</a:t>
                          </a:r>
                        </a:p>
                      </a:txBody>
                      <a:tcPr>
                        <a:lnL w="12700" cap="flat" cmpd="sng" algn="ctr">
                          <a:solidFill>
                            <a:schemeClr val="tx1"/>
                          </a:solidFill>
                          <a:prstDash val="solid"/>
                          <a:round/>
                          <a:headEnd type="none" w="med" len="med"/>
                          <a:tailEnd type="none" w="med" len="med"/>
                        </a:lnL>
                      </a:tcPr>
                    </a:tc>
                    <a:tc>
                      <a:txBody>
                        <a:bodyPr/>
                        <a:lstStyle/>
                        <a:p>
                          <a:pPr algn="ctr">
                            <a:defRPr>
                              <a:solidFill>
                                <a:schemeClr val="tx1"/>
                              </a:solidFill>
                            </a:defRPr>
                          </a:pPr>
                          <a:r>
                            <a:rPr sz="1400">
                              <a:latin typeface="Cambria Math"/>
                            </a:rPr>
                            <a:t>0.5832</a:t>
                          </a:r>
                        </a:p>
                      </a:txBody>
                      <a:tcPr/>
                    </a:tc>
                    <a:tc>
                      <a:txBody>
                        <a:bodyPr/>
                        <a:lstStyle/>
                        <a:p>
                          <a:pPr algn="ctr">
                            <a:defRPr>
                              <a:solidFill>
                                <a:schemeClr val="tx1"/>
                              </a:solidFill>
                            </a:defRPr>
                          </a:pPr>
                          <a:r>
                            <a:rPr sz="1400">
                              <a:latin typeface="Cambria Math"/>
                            </a:rPr>
                            <a:t>0.5871</a:t>
                          </a:r>
                        </a:p>
                      </a:txBody>
                      <a:tcPr/>
                    </a:tc>
                    <a:tc>
                      <a:txBody>
                        <a:bodyPr/>
                        <a:lstStyle/>
                        <a:p>
                          <a:pPr algn="ctr">
                            <a:defRPr>
                              <a:solidFill>
                                <a:schemeClr val="tx1"/>
                              </a:solidFill>
                            </a:defRPr>
                          </a:pPr>
                          <a:r>
                            <a:rPr sz="1400">
                              <a:latin typeface="Cambria Math"/>
                            </a:rPr>
                            <a:t>0.5910</a:t>
                          </a:r>
                        </a:p>
                      </a:txBody>
                      <a:tcPr>
                        <a:solidFill>
                          <a:srgbClr val="92D050"/>
                        </a:solidFill>
                      </a:tcPr>
                    </a:tc>
                    <a:tc>
                      <a:txBody>
                        <a:bodyPr/>
                        <a:lstStyle/>
                        <a:p>
                          <a:pPr algn="ctr">
                            <a:defRPr>
                              <a:solidFill>
                                <a:schemeClr val="tx1"/>
                              </a:solidFill>
                            </a:defRPr>
                          </a:pPr>
                          <a:r>
                            <a:rPr sz="1400">
                              <a:latin typeface="Cambria Math"/>
                            </a:rPr>
                            <a:t>0.5948</a:t>
                          </a:r>
                        </a:p>
                      </a:txBody>
                      <a:tcPr/>
                    </a:tc>
                    <a:extLst>
                      <a:ext uri="{0D108BD9-81ED-4DB2-BD59-A6C34878D82A}">
                        <a16:rowId xmlns:a16="http://schemas.microsoft.com/office/drawing/2014/main" val="10003"/>
                      </a:ext>
                    </a:extLst>
                  </a:tr>
                  <a:tr h="397933">
                    <a:tc>
                      <a:txBody>
                        <a:bodyPr/>
                        <a:lstStyle/>
                        <a:p>
                          <a:pPr algn="ctr">
                            <a:defRPr b="1">
                              <a:solidFill>
                                <a:schemeClr val="tx1"/>
                              </a:solidFill>
                            </a:defRPr>
                          </a:pPr>
                          <a:r>
                            <a:rPr sz="1400">
                              <a:latin typeface="Cambria Math"/>
                            </a:rPr>
                            <a:t>0.3</a:t>
                          </a:r>
                        </a:p>
                      </a:txBody>
                      <a:tcPr>
                        <a:lnR w="12700" cap="flat" cmpd="sng" algn="ctr">
                          <a:solidFill>
                            <a:schemeClr val="tx1"/>
                          </a:solidFill>
                          <a:prstDash val="solid"/>
                          <a:round/>
                          <a:headEnd type="none" w="med" len="med"/>
                          <a:tailEnd type="none" w="med" len="med"/>
                        </a:lnR>
                      </a:tcPr>
                    </a:tc>
                    <a:tc>
                      <a:txBody>
                        <a:bodyPr/>
                        <a:lstStyle/>
                        <a:p>
                          <a:pPr algn="ctr">
                            <a:defRPr>
                              <a:solidFill>
                                <a:schemeClr val="tx1"/>
                              </a:solidFill>
                            </a:defRPr>
                          </a:pPr>
                          <a:r>
                            <a:rPr sz="1400">
                              <a:latin typeface="Cambria Math"/>
                            </a:rPr>
                            <a:t>0.6179</a:t>
                          </a:r>
                        </a:p>
                      </a:txBody>
                      <a:tcPr>
                        <a:lnL w="12700" cap="flat" cmpd="sng" algn="ctr">
                          <a:solidFill>
                            <a:schemeClr val="tx1"/>
                          </a:solidFill>
                          <a:prstDash val="solid"/>
                          <a:round/>
                          <a:headEnd type="none" w="med" len="med"/>
                          <a:tailEnd type="none" w="med" len="med"/>
                        </a:lnL>
                      </a:tcPr>
                    </a:tc>
                    <a:tc>
                      <a:txBody>
                        <a:bodyPr/>
                        <a:lstStyle/>
                        <a:p>
                          <a:pPr algn="ctr">
                            <a:defRPr>
                              <a:solidFill>
                                <a:schemeClr val="tx1"/>
                              </a:solidFill>
                            </a:defRPr>
                          </a:pPr>
                          <a:r>
                            <a:rPr sz="1400">
                              <a:latin typeface="Cambria Math"/>
                            </a:rPr>
                            <a:t>0.6217</a:t>
                          </a:r>
                        </a:p>
                      </a:txBody>
                      <a:tcPr/>
                    </a:tc>
                    <a:tc>
                      <a:txBody>
                        <a:bodyPr/>
                        <a:lstStyle/>
                        <a:p>
                          <a:pPr algn="ctr">
                            <a:defRPr>
                              <a:solidFill>
                                <a:schemeClr val="tx1"/>
                              </a:solidFill>
                            </a:defRPr>
                          </a:pPr>
                          <a:r>
                            <a:rPr sz="1400">
                              <a:latin typeface="Cambria Math"/>
                            </a:rPr>
                            <a:t>0.6255</a:t>
                          </a:r>
                        </a:p>
                      </a:txBody>
                      <a:tcPr/>
                    </a:tc>
                    <a:tc>
                      <a:txBody>
                        <a:bodyPr/>
                        <a:lstStyle/>
                        <a:p>
                          <a:pPr algn="ctr">
                            <a:defRPr>
                              <a:solidFill>
                                <a:schemeClr val="tx1"/>
                              </a:solidFill>
                            </a:defRPr>
                          </a:pPr>
                          <a:r>
                            <a:rPr sz="1400">
                              <a:latin typeface="Cambria Math"/>
                            </a:rPr>
                            <a:t>0.6293</a:t>
                          </a:r>
                        </a:p>
                      </a:txBody>
                      <a:tcPr>
                        <a:solidFill>
                          <a:srgbClr val="92D050"/>
                        </a:solidFill>
                      </a:tcPr>
                    </a:tc>
                    <a:tc>
                      <a:txBody>
                        <a:bodyPr/>
                        <a:lstStyle/>
                        <a:p>
                          <a:pPr algn="ctr">
                            <a:defRPr>
                              <a:solidFill>
                                <a:schemeClr val="tx1"/>
                              </a:solidFill>
                            </a:defRPr>
                          </a:pPr>
                          <a:r>
                            <a:rPr sz="1400">
                              <a:latin typeface="Cambria Math"/>
                            </a:rPr>
                            <a:t>0.6331</a:t>
                          </a:r>
                        </a:p>
                      </a:txBody>
                      <a:tcPr/>
                    </a:tc>
                    <a:extLst>
                      <a:ext uri="{0D108BD9-81ED-4DB2-BD59-A6C34878D82A}">
                        <a16:rowId xmlns:a16="http://schemas.microsoft.com/office/drawing/2014/main" val="10004"/>
                      </a:ext>
                    </a:extLst>
                  </a:tr>
                  <a:tr h="397933">
                    <a:tc>
                      <a:txBody>
                        <a:bodyPr/>
                        <a:lstStyle/>
                        <a:p>
                          <a:pPr algn="ctr">
                            <a:defRPr b="1">
                              <a:solidFill>
                                <a:schemeClr val="tx1"/>
                              </a:solidFill>
                            </a:defRPr>
                          </a:pPr>
                          <a:r>
                            <a:rPr sz="1400">
                              <a:latin typeface="Cambria Math"/>
                            </a:rPr>
                            <a:t>0.4</a:t>
                          </a:r>
                        </a:p>
                      </a:txBody>
                      <a:tcPr>
                        <a:lnR w="12700" cap="flat" cmpd="sng" algn="ctr">
                          <a:solidFill>
                            <a:schemeClr val="tx1"/>
                          </a:solidFill>
                          <a:prstDash val="solid"/>
                          <a:round/>
                          <a:headEnd type="none" w="med" len="med"/>
                          <a:tailEnd type="none" w="med" len="med"/>
                        </a:lnR>
                      </a:tcPr>
                    </a:tc>
                    <a:tc>
                      <a:txBody>
                        <a:bodyPr/>
                        <a:lstStyle/>
                        <a:p>
                          <a:pPr algn="ctr">
                            <a:defRPr>
                              <a:solidFill>
                                <a:schemeClr val="tx1"/>
                              </a:solidFill>
                            </a:defRPr>
                          </a:pPr>
                          <a:r>
                            <a:rPr sz="1400">
                              <a:latin typeface="Cambria Math"/>
                            </a:rPr>
                            <a:t>0.6554</a:t>
                          </a:r>
                        </a:p>
                      </a:txBody>
                      <a:tcPr>
                        <a:lnL w="12700" cap="flat" cmpd="sng" algn="ctr">
                          <a:solidFill>
                            <a:schemeClr val="tx1"/>
                          </a:solidFill>
                          <a:prstDash val="solid"/>
                          <a:round/>
                          <a:headEnd type="none" w="med" len="med"/>
                          <a:tailEnd type="none" w="med" len="med"/>
                        </a:lnL>
                      </a:tcPr>
                    </a:tc>
                    <a:tc>
                      <a:txBody>
                        <a:bodyPr/>
                        <a:lstStyle/>
                        <a:p>
                          <a:pPr algn="ctr">
                            <a:defRPr>
                              <a:solidFill>
                                <a:schemeClr val="tx1"/>
                              </a:solidFill>
                            </a:defRPr>
                          </a:pPr>
                          <a:r>
                            <a:rPr sz="1400">
                              <a:latin typeface="Cambria Math"/>
                            </a:rPr>
                            <a:t>0.6591</a:t>
                          </a:r>
                        </a:p>
                      </a:txBody>
                      <a:tcPr/>
                    </a:tc>
                    <a:tc>
                      <a:txBody>
                        <a:bodyPr/>
                        <a:lstStyle/>
                        <a:p>
                          <a:pPr algn="ctr">
                            <a:defRPr>
                              <a:solidFill>
                                <a:schemeClr val="tx1"/>
                              </a:solidFill>
                            </a:defRPr>
                          </a:pPr>
                          <a:r>
                            <a:rPr sz="1400">
                              <a:latin typeface="Cambria Math"/>
                            </a:rPr>
                            <a:t>0.6628</a:t>
                          </a:r>
                        </a:p>
                      </a:txBody>
                      <a:tcPr/>
                    </a:tc>
                    <a:tc>
                      <a:txBody>
                        <a:bodyPr/>
                        <a:lstStyle/>
                        <a:p>
                          <a:pPr algn="ctr">
                            <a:defRPr>
                              <a:solidFill>
                                <a:schemeClr val="tx1"/>
                              </a:solidFill>
                            </a:defRPr>
                          </a:pPr>
                          <a:r>
                            <a:rPr sz="1400">
                              <a:latin typeface="Cambria Math"/>
                            </a:rPr>
                            <a:t>0.6664</a:t>
                          </a:r>
                        </a:p>
                      </a:txBody>
                      <a:tcPr>
                        <a:solidFill>
                          <a:srgbClr val="92D050"/>
                        </a:solidFill>
                      </a:tcPr>
                    </a:tc>
                    <a:tc>
                      <a:txBody>
                        <a:bodyPr/>
                        <a:lstStyle/>
                        <a:p>
                          <a:pPr algn="ctr">
                            <a:defRPr>
                              <a:solidFill>
                                <a:schemeClr val="tx1"/>
                              </a:solidFill>
                            </a:defRPr>
                          </a:pPr>
                          <a:r>
                            <a:rPr sz="1400">
                              <a:latin typeface="Cambria Math"/>
                            </a:rPr>
                            <a:t>0.6700</a:t>
                          </a:r>
                        </a:p>
                      </a:txBody>
                      <a:tcPr/>
                    </a:tc>
                    <a:extLst>
                      <a:ext uri="{0D108BD9-81ED-4DB2-BD59-A6C34878D82A}">
                        <a16:rowId xmlns:a16="http://schemas.microsoft.com/office/drawing/2014/main" val="10005"/>
                      </a:ext>
                    </a:extLst>
                  </a:tr>
                  <a:tr h="397933">
                    <a:tc>
                      <a:txBody>
                        <a:bodyPr/>
                        <a:lstStyle/>
                        <a:p>
                          <a:pPr algn="ctr">
                            <a:defRPr b="1">
                              <a:solidFill>
                                <a:schemeClr val="tx1"/>
                              </a:solidFill>
                            </a:defRPr>
                          </a:pPr>
                          <a:r>
                            <a:rPr sz="1400">
                              <a:latin typeface="Cambria Math"/>
                            </a:rPr>
                            <a:t>0.5</a:t>
                          </a:r>
                        </a:p>
                      </a:txBody>
                      <a:tcPr>
                        <a:lnR w="12700" cap="flat" cmpd="sng" algn="ctr">
                          <a:solidFill>
                            <a:schemeClr val="tx1"/>
                          </a:solidFill>
                          <a:prstDash val="solid"/>
                          <a:round/>
                          <a:headEnd type="none" w="med" len="med"/>
                          <a:tailEnd type="none" w="med" len="med"/>
                        </a:lnR>
                      </a:tcPr>
                    </a:tc>
                    <a:tc>
                      <a:txBody>
                        <a:bodyPr/>
                        <a:lstStyle/>
                        <a:p>
                          <a:pPr algn="ctr">
                            <a:defRPr>
                              <a:solidFill>
                                <a:schemeClr val="tx1"/>
                              </a:solidFill>
                            </a:defRPr>
                          </a:pPr>
                          <a:r>
                            <a:rPr sz="1400">
                              <a:latin typeface="Cambria Math"/>
                            </a:rPr>
                            <a:t>0.6915</a:t>
                          </a:r>
                        </a:p>
                      </a:txBody>
                      <a:tcPr>
                        <a:lnL w="12700" cap="flat" cmpd="sng" algn="ctr">
                          <a:solidFill>
                            <a:schemeClr val="tx1"/>
                          </a:solidFill>
                          <a:prstDash val="solid"/>
                          <a:round/>
                          <a:headEnd type="none" w="med" len="med"/>
                          <a:tailEnd type="none" w="med" len="med"/>
                        </a:lnL>
                      </a:tcPr>
                    </a:tc>
                    <a:tc>
                      <a:txBody>
                        <a:bodyPr/>
                        <a:lstStyle/>
                        <a:p>
                          <a:pPr algn="ctr">
                            <a:defRPr>
                              <a:solidFill>
                                <a:schemeClr val="tx1"/>
                              </a:solidFill>
                            </a:defRPr>
                          </a:pPr>
                          <a:r>
                            <a:rPr sz="1400">
                              <a:latin typeface="Cambria Math"/>
                            </a:rPr>
                            <a:t>0.6950</a:t>
                          </a:r>
                        </a:p>
                      </a:txBody>
                      <a:tcPr/>
                    </a:tc>
                    <a:tc>
                      <a:txBody>
                        <a:bodyPr/>
                        <a:lstStyle/>
                        <a:p>
                          <a:pPr algn="ctr">
                            <a:defRPr>
                              <a:solidFill>
                                <a:schemeClr val="tx1"/>
                              </a:solidFill>
                            </a:defRPr>
                          </a:pPr>
                          <a:r>
                            <a:rPr sz="1400">
                              <a:latin typeface="Cambria Math"/>
                            </a:rPr>
                            <a:t>0.6985</a:t>
                          </a:r>
                        </a:p>
                      </a:txBody>
                      <a:tcPr/>
                    </a:tc>
                    <a:tc>
                      <a:txBody>
                        <a:bodyPr/>
                        <a:lstStyle/>
                        <a:p>
                          <a:pPr algn="ctr">
                            <a:defRPr>
                              <a:solidFill>
                                <a:schemeClr val="tx1"/>
                              </a:solidFill>
                            </a:defRPr>
                          </a:pPr>
                          <a:r>
                            <a:rPr sz="1400">
                              <a:latin typeface="Cambria Math"/>
                            </a:rPr>
                            <a:t>0.7019</a:t>
                          </a:r>
                        </a:p>
                      </a:txBody>
                      <a:tcPr>
                        <a:solidFill>
                          <a:srgbClr val="92D050"/>
                        </a:solidFill>
                      </a:tcPr>
                    </a:tc>
                    <a:tc>
                      <a:txBody>
                        <a:bodyPr/>
                        <a:lstStyle/>
                        <a:p>
                          <a:pPr algn="ctr">
                            <a:defRPr>
                              <a:solidFill>
                                <a:schemeClr val="tx1"/>
                              </a:solidFill>
                            </a:defRPr>
                          </a:pPr>
                          <a:r>
                            <a:rPr sz="1400">
                              <a:latin typeface="Cambria Math"/>
                            </a:rPr>
                            <a:t>0.7054</a:t>
                          </a:r>
                        </a:p>
                      </a:txBody>
                      <a:tcPr/>
                    </a:tc>
                    <a:extLst>
                      <a:ext uri="{0D108BD9-81ED-4DB2-BD59-A6C34878D82A}">
                        <a16:rowId xmlns:a16="http://schemas.microsoft.com/office/drawing/2014/main" val="10006"/>
                      </a:ext>
                    </a:extLst>
                  </a:tr>
                  <a:tr h="397933">
                    <a:tc>
                      <a:txBody>
                        <a:bodyPr/>
                        <a:lstStyle/>
                        <a:p>
                          <a:pPr algn="ctr">
                            <a:defRPr b="1">
                              <a:solidFill>
                                <a:schemeClr val="tx1"/>
                              </a:solidFill>
                            </a:defRPr>
                          </a:pPr>
                          <a:r>
                            <a:rPr sz="1400">
                              <a:latin typeface="Cambria Math"/>
                            </a:rPr>
                            <a:t>0.6</a:t>
                          </a:r>
                        </a:p>
                      </a:txBody>
                      <a:tcPr>
                        <a:lnR w="12700" cap="flat" cmpd="sng" algn="ctr">
                          <a:solidFill>
                            <a:schemeClr val="tx1"/>
                          </a:solidFill>
                          <a:prstDash val="solid"/>
                          <a:round/>
                          <a:headEnd type="none" w="med" len="med"/>
                          <a:tailEnd type="none" w="med" len="med"/>
                        </a:lnR>
                        <a:solidFill>
                          <a:srgbClr val="92D050"/>
                        </a:solidFill>
                      </a:tcPr>
                    </a:tc>
                    <a:tc>
                      <a:txBody>
                        <a:bodyPr/>
                        <a:lstStyle/>
                        <a:p>
                          <a:pPr algn="ctr">
                            <a:defRPr>
                              <a:solidFill>
                                <a:schemeClr val="tx1"/>
                              </a:solidFill>
                            </a:defRPr>
                          </a:pPr>
                          <a:r>
                            <a:rPr sz="1400">
                              <a:latin typeface="Cambria Math"/>
                            </a:rPr>
                            <a:t>0.7257</a:t>
                          </a:r>
                        </a:p>
                      </a:txBody>
                      <a:tcPr>
                        <a:lnL w="12700" cap="flat" cmpd="sng" algn="ctr">
                          <a:solidFill>
                            <a:schemeClr val="tx1"/>
                          </a:solidFill>
                          <a:prstDash val="solid"/>
                          <a:round/>
                          <a:headEnd type="none" w="med" len="med"/>
                          <a:tailEnd type="none" w="med" len="med"/>
                        </a:lnL>
                        <a:solidFill>
                          <a:srgbClr val="92D050"/>
                        </a:solidFill>
                      </a:tcPr>
                    </a:tc>
                    <a:tc>
                      <a:txBody>
                        <a:bodyPr/>
                        <a:lstStyle/>
                        <a:p>
                          <a:pPr algn="ctr">
                            <a:defRPr>
                              <a:solidFill>
                                <a:schemeClr val="tx1"/>
                              </a:solidFill>
                            </a:defRPr>
                          </a:pPr>
                          <a:r>
                            <a:rPr sz="1400">
                              <a:latin typeface="Cambria Math"/>
                            </a:rPr>
                            <a:t>0.7291</a:t>
                          </a:r>
                        </a:p>
                      </a:txBody>
                      <a:tcPr>
                        <a:solidFill>
                          <a:srgbClr val="92D050"/>
                        </a:solidFill>
                      </a:tcPr>
                    </a:tc>
                    <a:tc>
                      <a:txBody>
                        <a:bodyPr/>
                        <a:lstStyle/>
                        <a:p>
                          <a:pPr algn="ctr">
                            <a:defRPr>
                              <a:solidFill>
                                <a:schemeClr val="tx1"/>
                              </a:solidFill>
                            </a:defRPr>
                          </a:pPr>
                          <a:r>
                            <a:rPr sz="1400">
                              <a:latin typeface="Cambria Math"/>
                            </a:rPr>
                            <a:t>0.7324</a:t>
                          </a:r>
                        </a:p>
                      </a:txBody>
                      <a:tcPr>
                        <a:solidFill>
                          <a:srgbClr val="92D050"/>
                        </a:solidFill>
                      </a:tcPr>
                    </a:tc>
                    <a:tc>
                      <a:txBody>
                        <a:bodyPr/>
                        <a:lstStyle/>
                        <a:p>
                          <a:pPr algn="ctr">
                            <a:defRPr sz="1400">
                              <a:solidFill>
                                <a:schemeClr val="tx1"/>
                              </a:solidFill>
                            </a:defRPr>
                          </a:pPr>
                          <a:r>
                            <a:rPr sz="1400">
                              <a:highlight>
                                <a:srgbClr val="FFFF00"/>
                              </a:highlight>
                              <a:latin typeface="Cambria Math"/>
                            </a:rPr>
                            <a:t>0.7357</a:t>
                          </a:r>
                        </a:p>
                      </a:txBody>
                      <a:tcPr>
                        <a:solidFill>
                          <a:srgbClr val="FFFF00"/>
                        </a:solidFill>
                      </a:tcPr>
                    </a:tc>
                    <a:tc>
                      <a:txBody>
                        <a:bodyPr/>
                        <a:lstStyle/>
                        <a:p>
                          <a:pPr algn="ctr">
                            <a:defRPr>
                              <a:solidFill>
                                <a:schemeClr val="tx1"/>
                              </a:solidFill>
                            </a:defRPr>
                          </a:pPr>
                          <a:r>
                            <a:rPr sz="1400">
                              <a:latin typeface="Cambria Math"/>
                            </a:rPr>
                            <a:t>0.7389</a:t>
                          </a:r>
                        </a:p>
                      </a:txBody>
                      <a:tcPr>
                        <a:solidFill>
                          <a:srgbClr val="92D050"/>
                        </a:solidFill>
                      </a:tcPr>
                    </a:tc>
                    <a:extLst>
                      <a:ext uri="{0D108BD9-81ED-4DB2-BD59-A6C34878D82A}">
                        <a16:rowId xmlns:a16="http://schemas.microsoft.com/office/drawing/2014/main" val="10007"/>
                      </a:ext>
                    </a:extLst>
                  </a:tr>
                  <a:tr h="397933">
                    <a:tc>
                      <a:txBody>
                        <a:bodyPr/>
                        <a:lstStyle/>
                        <a:p>
                          <a:pPr algn="ctr">
                            <a:defRPr b="1">
                              <a:solidFill>
                                <a:schemeClr val="tx1"/>
                              </a:solidFill>
                            </a:defRPr>
                          </a:pPr>
                          <a:r>
                            <a:rPr sz="1400">
                              <a:latin typeface="Cambria Math"/>
                            </a:rPr>
                            <a:t>0.7</a:t>
                          </a:r>
                        </a:p>
                      </a:txBody>
                      <a:tcPr>
                        <a:lnR w="12700" cap="flat" cmpd="sng" algn="ctr">
                          <a:solidFill>
                            <a:schemeClr val="tx1"/>
                          </a:solidFill>
                          <a:prstDash val="solid"/>
                          <a:round/>
                          <a:headEnd type="none" w="med" len="med"/>
                          <a:tailEnd type="none" w="med" len="med"/>
                        </a:lnR>
                      </a:tcPr>
                    </a:tc>
                    <a:tc>
                      <a:txBody>
                        <a:bodyPr/>
                        <a:lstStyle/>
                        <a:p>
                          <a:pPr algn="ctr">
                            <a:defRPr>
                              <a:solidFill>
                                <a:schemeClr val="tx1"/>
                              </a:solidFill>
                            </a:defRPr>
                          </a:pPr>
                          <a:r>
                            <a:rPr sz="1400">
                              <a:latin typeface="Cambria Math"/>
                            </a:rPr>
                            <a:t>0.7580</a:t>
                          </a:r>
                        </a:p>
                      </a:txBody>
                      <a:tcPr>
                        <a:lnL w="12700" cap="flat" cmpd="sng" algn="ctr">
                          <a:solidFill>
                            <a:schemeClr val="tx1"/>
                          </a:solidFill>
                          <a:prstDash val="solid"/>
                          <a:round/>
                          <a:headEnd type="none" w="med" len="med"/>
                          <a:tailEnd type="none" w="med" len="med"/>
                        </a:lnL>
                      </a:tcPr>
                    </a:tc>
                    <a:tc>
                      <a:txBody>
                        <a:bodyPr/>
                        <a:lstStyle/>
                        <a:p>
                          <a:pPr algn="ctr">
                            <a:defRPr>
                              <a:solidFill>
                                <a:schemeClr val="tx1"/>
                              </a:solidFill>
                            </a:defRPr>
                          </a:pPr>
                          <a:r>
                            <a:rPr sz="1400">
                              <a:latin typeface="Cambria Math"/>
                            </a:rPr>
                            <a:t>0.7611</a:t>
                          </a:r>
                        </a:p>
                      </a:txBody>
                      <a:tcPr/>
                    </a:tc>
                    <a:tc>
                      <a:txBody>
                        <a:bodyPr/>
                        <a:lstStyle/>
                        <a:p>
                          <a:pPr algn="ctr">
                            <a:defRPr>
                              <a:solidFill>
                                <a:schemeClr val="tx1"/>
                              </a:solidFill>
                            </a:defRPr>
                          </a:pPr>
                          <a:r>
                            <a:rPr sz="1400">
                              <a:latin typeface="Cambria Math"/>
                            </a:rPr>
                            <a:t>0.7642</a:t>
                          </a:r>
                        </a:p>
                      </a:txBody>
                      <a:tcPr/>
                    </a:tc>
                    <a:tc>
                      <a:txBody>
                        <a:bodyPr/>
                        <a:lstStyle/>
                        <a:p>
                          <a:pPr algn="ctr">
                            <a:defRPr>
                              <a:solidFill>
                                <a:schemeClr val="tx1"/>
                              </a:solidFill>
                            </a:defRPr>
                          </a:pPr>
                          <a:r>
                            <a:rPr sz="1400">
                              <a:latin typeface="Cambria Math"/>
                            </a:rPr>
                            <a:t>0.7673</a:t>
                          </a:r>
                        </a:p>
                      </a:txBody>
                      <a:tcPr>
                        <a:solidFill>
                          <a:srgbClr val="92D050"/>
                        </a:solidFill>
                      </a:tcPr>
                    </a:tc>
                    <a:tc>
                      <a:txBody>
                        <a:bodyPr/>
                        <a:lstStyle/>
                        <a:p>
                          <a:pPr algn="ctr">
                            <a:defRPr>
                              <a:solidFill>
                                <a:schemeClr val="tx1"/>
                              </a:solidFill>
                            </a:defRPr>
                          </a:pPr>
                          <a:r>
                            <a:rPr sz="1400" dirty="0">
                              <a:latin typeface="Cambria Math"/>
                            </a:rPr>
                            <a:t>0.7704</a:t>
                          </a:r>
                        </a:p>
                      </a:txBody>
                      <a:tcPr/>
                    </a:tc>
                    <a:extLst>
                      <a:ext uri="{0D108BD9-81ED-4DB2-BD59-A6C34878D82A}">
                        <a16:rowId xmlns:a16="http://schemas.microsoft.com/office/drawing/2014/main" val="10008"/>
                      </a:ext>
                    </a:extLst>
                  </a:tr>
                </a:tbl>
              </a:graphicData>
            </a:graphic>
          </p:graphicFrame>
        </mc:Choice>
        <mc:Fallback xmlns="">
          <p:graphicFrame>
            <p:nvGraphicFramePr>
              <p:cNvPr id="3" name="Table Placeholder 2"/>
              <p:cNvGraphicFramePr>
                <a:graphicFrameLocks noGrp="1"/>
              </p:cNvGraphicFramePr>
              <p:nvPr>
                <p:ph type="tbl" sz="quarter" idx="10"/>
                <p:extLst>
                  <p:ext uri="{D42A27DB-BD31-4B8C-83A1-F6EECF244321}">
                    <p14:modId xmlns:p14="http://schemas.microsoft.com/office/powerpoint/2010/main" val="2633258042"/>
                  </p:ext>
                </p:extLst>
              </p:nvPr>
            </p:nvGraphicFramePr>
            <p:xfrm>
              <a:off x="438324" y="1600200"/>
              <a:ext cx="8229600" cy="3581397"/>
            </p:xfrm>
            <a:graphic>
              <a:graphicData uri="http://schemas.openxmlformats.org/drawingml/2006/table">
                <a:tbl>
                  <a:tblPr firstRow="1" bandRow="1">
                    <a:tableStyleId>{5C22544A-7EE6-4342-B048-85BDC9FD1C3A}</a:tableStyleId>
                  </a:tblPr>
                  <a:tblGrid>
                    <a:gridCol w="1371600">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gridCol w="1371600">
                      <a:extLst>
                        <a:ext uri="{9D8B030D-6E8A-4147-A177-3AD203B41FA5}">
                          <a16:colId xmlns:a16="http://schemas.microsoft.com/office/drawing/2014/main" val="20002"/>
                        </a:ext>
                      </a:extLst>
                    </a:gridCol>
                    <a:gridCol w="1371600">
                      <a:extLst>
                        <a:ext uri="{9D8B030D-6E8A-4147-A177-3AD203B41FA5}">
                          <a16:colId xmlns:a16="http://schemas.microsoft.com/office/drawing/2014/main" val="20003"/>
                        </a:ext>
                      </a:extLst>
                    </a:gridCol>
                    <a:gridCol w="1371600">
                      <a:extLst>
                        <a:ext uri="{9D8B030D-6E8A-4147-A177-3AD203B41FA5}">
                          <a16:colId xmlns:a16="http://schemas.microsoft.com/office/drawing/2014/main" val="20004"/>
                        </a:ext>
                      </a:extLst>
                    </a:gridCol>
                    <a:gridCol w="1371600">
                      <a:extLst>
                        <a:ext uri="{9D8B030D-6E8A-4147-A177-3AD203B41FA5}">
                          <a16:colId xmlns:a16="http://schemas.microsoft.com/office/drawing/2014/main" val="20005"/>
                        </a:ext>
                      </a:extLst>
                    </a:gridCol>
                  </a:tblGrid>
                  <a:tr h="397933">
                    <a:tc>
                      <a:txBody>
                        <a:bodyPr/>
                        <a:lstStyle/>
                        <a:p>
                          <a:endParaRPr lang="en-US"/>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blipFill>
                          <a:blip r:embed="rId2"/>
                          <a:stretch>
                            <a:fillRect l="-444" t="-3077" r="-501333" b="-809231"/>
                          </a:stretch>
                        </a:blipFill>
                      </a:tcPr>
                    </a:tc>
                    <a:tc>
                      <a:txBody>
                        <a:bodyPr/>
                        <a:lstStyle/>
                        <a:p>
                          <a:pPr algn="ctr">
                            <a:defRPr b="1">
                              <a:solidFill>
                                <a:schemeClr val="tx1"/>
                              </a:solidFill>
                            </a:defRPr>
                          </a:pPr>
                          <a:r>
                            <a:rPr sz="1400">
                              <a:latin typeface="Cambria Math"/>
                            </a:rPr>
                            <a:t>0.00</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rgbClr val="E7E9EC"/>
                        </a:solidFill>
                      </a:tcPr>
                    </a:tc>
                    <a:tc>
                      <a:txBody>
                        <a:bodyPr/>
                        <a:lstStyle/>
                        <a:p>
                          <a:pPr algn="ctr">
                            <a:defRPr b="1">
                              <a:solidFill>
                                <a:schemeClr val="tx1"/>
                              </a:solidFill>
                            </a:defRPr>
                          </a:pPr>
                          <a:r>
                            <a:rPr sz="1400">
                              <a:latin typeface="Cambria Math"/>
                            </a:rPr>
                            <a:t>0.01</a:t>
                          </a:r>
                        </a:p>
                      </a:txBody>
                      <a:tcPr>
                        <a:lnB w="12700" cap="flat" cmpd="sng" algn="ctr">
                          <a:solidFill>
                            <a:schemeClr val="tx1"/>
                          </a:solidFill>
                          <a:prstDash val="solid"/>
                          <a:round/>
                          <a:headEnd type="none" w="med" len="med"/>
                          <a:tailEnd type="none" w="med" len="med"/>
                        </a:lnB>
                        <a:solidFill>
                          <a:srgbClr val="E7E9EC"/>
                        </a:solidFill>
                      </a:tcPr>
                    </a:tc>
                    <a:tc>
                      <a:txBody>
                        <a:bodyPr/>
                        <a:lstStyle/>
                        <a:p>
                          <a:pPr algn="ctr">
                            <a:defRPr b="1">
                              <a:solidFill>
                                <a:schemeClr val="tx1"/>
                              </a:solidFill>
                            </a:defRPr>
                          </a:pPr>
                          <a:r>
                            <a:rPr sz="1400">
                              <a:latin typeface="Cambria Math"/>
                            </a:rPr>
                            <a:t>0.02</a:t>
                          </a:r>
                        </a:p>
                      </a:txBody>
                      <a:tcPr>
                        <a:lnB w="12700" cap="flat" cmpd="sng" algn="ctr">
                          <a:solidFill>
                            <a:schemeClr val="tx1"/>
                          </a:solidFill>
                          <a:prstDash val="solid"/>
                          <a:round/>
                          <a:headEnd type="none" w="med" len="med"/>
                          <a:tailEnd type="none" w="med" len="med"/>
                        </a:lnB>
                        <a:solidFill>
                          <a:srgbClr val="E7E9EC"/>
                        </a:solidFill>
                      </a:tcPr>
                    </a:tc>
                    <a:tc>
                      <a:txBody>
                        <a:bodyPr/>
                        <a:lstStyle/>
                        <a:p>
                          <a:pPr algn="ctr">
                            <a:defRPr b="1">
                              <a:solidFill>
                                <a:schemeClr val="tx1"/>
                              </a:solidFill>
                            </a:defRPr>
                          </a:pPr>
                          <a:r>
                            <a:rPr sz="1400">
                              <a:latin typeface="Cambria Math"/>
                            </a:rPr>
                            <a:t>0.03</a:t>
                          </a:r>
                        </a:p>
                      </a:txBody>
                      <a:tcPr>
                        <a:lnB w="12700" cap="flat" cmpd="sng" algn="ctr">
                          <a:solidFill>
                            <a:schemeClr val="tx1"/>
                          </a:solidFill>
                          <a:prstDash val="solid"/>
                          <a:round/>
                          <a:headEnd type="none" w="med" len="med"/>
                          <a:tailEnd type="none" w="med" len="med"/>
                        </a:lnB>
                        <a:solidFill>
                          <a:srgbClr val="92D050"/>
                        </a:solidFill>
                      </a:tcPr>
                    </a:tc>
                    <a:tc>
                      <a:txBody>
                        <a:bodyPr/>
                        <a:lstStyle/>
                        <a:p>
                          <a:pPr algn="ctr">
                            <a:defRPr b="1">
                              <a:solidFill>
                                <a:schemeClr val="tx1"/>
                              </a:solidFill>
                            </a:defRPr>
                          </a:pPr>
                          <a:r>
                            <a:rPr sz="1400">
                              <a:latin typeface="Cambria Math"/>
                            </a:rPr>
                            <a:t>0.04</a:t>
                          </a:r>
                        </a:p>
                      </a:txBody>
                      <a:tcPr>
                        <a:lnB w="12700" cap="flat" cmpd="sng" algn="ctr">
                          <a:solidFill>
                            <a:schemeClr val="tx1"/>
                          </a:solidFill>
                          <a:prstDash val="solid"/>
                          <a:round/>
                          <a:headEnd type="none" w="med" len="med"/>
                          <a:tailEnd type="none" w="med" len="med"/>
                        </a:lnB>
                        <a:solidFill>
                          <a:srgbClr val="E7E9EC"/>
                        </a:solidFill>
                      </a:tcPr>
                    </a:tc>
                    <a:extLst>
                      <a:ext uri="{0D108BD9-81ED-4DB2-BD59-A6C34878D82A}">
                        <a16:rowId xmlns:a16="http://schemas.microsoft.com/office/drawing/2014/main" val="10000"/>
                      </a:ext>
                    </a:extLst>
                  </a:tr>
                  <a:tr h="397933">
                    <a:tc>
                      <a:txBody>
                        <a:bodyPr/>
                        <a:lstStyle/>
                        <a:p>
                          <a:pPr algn="ctr">
                            <a:defRPr b="1">
                              <a:solidFill>
                                <a:schemeClr val="tx1"/>
                              </a:solidFill>
                            </a:defRPr>
                          </a:pPr>
                          <a:r>
                            <a:rPr sz="1400">
                              <a:latin typeface="Cambria Math"/>
                            </a:rPr>
                            <a:t>0.0</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defRPr>
                              <a:solidFill>
                                <a:schemeClr val="tx1"/>
                              </a:solidFill>
                            </a:defRPr>
                          </a:pPr>
                          <a:r>
                            <a:rPr sz="1400">
                              <a:latin typeface="Cambria Math"/>
                            </a:rPr>
                            <a:t>0.5000</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defRPr>
                              <a:solidFill>
                                <a:schemeClr val="tx1"/>
                              </a:solidFill>
                            </a:defRPr>
                          </a:pPr>
                          <a:r>
                            <a:rPr sz="1400">
                              <a:latin typeface="Cambria Math"/>
                            </a:rPr>
                            <a:t>0.5040</a:t>
                          </a:r>
                        </a:p>
                      </a:txBody>
                      <a:tcPr>
                        <a:lnT w="12700" cap="flat" cmpd="sng" algn="ctr">
                          <a:solidFill>
                            <a:schemeClr val="tx1"/>
                          </a:solidFill>
                          <a:prstDash val="solid"/>
                          <a:round/>
                          <a:headEnd type="none" w="med" len="med"/>
                          <a:tailEnd type="none" w="med" len="med"/>
                        </a:lnT>
                      </a:tcPr>
                    </a:tc>
                    <a:tc>
                      <a:txBody>
                        <a:bodyPr/>
                        <a:lstStyle/>
                        <a:p>
                          <a:pPr algn="ctr">
                            <a:defRPr>
                              <a:solidFill>
                                <a:schemeClr val="tx1"/>
                              </a:solidFill>
                            </a:defRPr>
                          </a:pPr>
                          <a:r>
                            <a:rPr sz="1400">
                              <a:latin typeface="Cambria Math"/>
                            </a:rPr>
                            <a:t>0.5080</a:t>
                          </a:r>
                        </a:p>
                      </a:txBody>
                      <a:tcPr>
                        <a:lnT w="12700" cap="flat" cmpd="sng" algn="ctr">
                          <a:solidFill>
                            <a:schemeClr val="tx1"/>
                          </a:solidFill>
                          <a:prstDash val="solid"/>
                          <a:round/>
                          <a:headEnd type="none" w="med" len="med"/>
                          <a:tailEnd type="none" w="med" len="med"/>
                        </a:lnT>
                      </a:tcPr>
                    </a:tc>
                    <a:tc>
                      <a:txBody>
                        <a:bodyPr/>
                        <a:lstStyle/>
                        <a:p>
                          <a:pPr algn="ctr">
                            <a:defRPr>
                              <a:solidFill>
                                <a:schemeClr val="tx1"/>
                              </a:solidFill>
                            </a:defRPr>
                          </a:pPr>
                          <a:r>
                            <a:rPr sz="1400">
                              <a:latin typeface="Cambria Math"/>
                            </a:rPr>
                            <a:t>0.5120</a:t>
                          </a:r>
                        </a:p>
                      </a:txBody>
                      <a:tcPr>
                        <a:lnT w="12700" cap="flat" cmpd="sng" algn="ctr">
                          <a:solidFill>
                            <a:schemeClr val="tx1"/>
                          </a:solidFill>
                          <a:prstDash val="solid"/>
                          <a:round/>
                          <a:headEnd type="none" w="med" len="med"/>
                          <a:tailEnd type="none" w="med" len="med"/>
                        </a:lnT>
                        <a:solidFill>
                          <a:srgbClr val="92D050"/>
                        </a:solidFill>
                      </a:tcPr>
                    </a:tc>
                    <a:tc>
                      <a:txBody>
                        <a:bodyPr/>
                        <a:lstStyle/>
                        <a:p>
                          <a:pPr algn="ctr">
                            <a:defRPr>
                              <a:solidFill>
                                <a:schemeClr val="tx1"/>
                              </a:solidFill>
                            </a:defRPr>
                          </a:pPr>
                          <a:r>
                            <a:rPr sz="1400">
                              <a:latin typeface="Cambria Math"/>
                            </a:rPr>
                            <a:t>0.5160</a:t>
                          </a: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1"/>
                      </a:ext>
                    </a:extLst>
                  </a:tr>
                  <a:tr h="397933">
                    <a:tc>
                      <a:txBody>
                        <a:bodyPr/>
                        <a:lstStyle/>
                        <a:p>
                          <a:pPr algn="ctr">
                            <a:defRPr b="1">
                              <a:solidFill>
                                <a:schemeClr val="tx1"/>
                              </a:solidFill>
                            </a:defRPr>
                          </a:pPr>
                          <a:r>
                            <a:rPr sz="1400">
                              <a:latin typeface="Cambria Math"/>
                            </a:rPr>
                            <a:t>0.1</a:t>
                          </a:r>
                        </a:p>
                      </a:txBody>
                      <a:tcPr>
                        <a:lnR w="12700" cap="flat" cmpd="sng" algn="ctr">
                          <a:solidFill>
                            <a:schemeClr val="tx1"/>
                          </a:solidFill>
                          <a:prstDash val="solid"/>
                          <a:round/>
                          <a:headEnd type="none" w="med" len="med"/>
                          <a:tailEnd type="none" w="med" len="med"/>
                        </a:lnR>
                      </a:tcPr>
                    </a:tc>
                    <a:tc>
                      <a:txBody>
                        <a:bodyPr/>
                        <a:lstStyle/>
                        <a:p>
                          <a:pPr algn="ctr">
                            <a:defRPr>
                              <a:solidFill>
                                <a:schemeClr val="tx1"/>
                              </a:solidFill>
                            </a:defRPr>
                          </a:pPr>
                          <a:r>
                            <a:rPr sz="1400">
                              <a:latin typeface="Cambria Math"/>
                            </a:rPr>
                            <a:t>0.5398</a:t>
                          </a:r>
                        </a:p>
                      </a:txBody>
                      <a:tcPr>
                        <a:lnL w="12700" cap="flat" cmpd="sng" algn="ctr">
                          <a:solidFill>
                            <a:schemeClr val="tx1"/>
                          </a:solidFill>
                          <a:prstDash val="solid"/>
                          <a:round/>
                          <a:headEnd type="none" w="med" len="med"/>
                          <a:tailEnd type="none" w="med" len="med"/>
                        </a:lnL>
                      </a:tcPr>
                    </a:tc>
                    <a:tc>
                      <a:txBody>
                        <a:bodyPr/>
                        <a:lstStyle/>
                        <a:p>
                          <a:pPr algn="ctr">
                            <a:defRPr>
                              <a:solidFill>
                                <a:schemeClr val="tx1"/>
                              </a:solidFill>
                            </a:defRPr>
                          </a:pPr>
                          <a:r>
                            <a:rPr sz="1400">
                              <a:latin typeface="Cambria Math"/>
                            </a:rPr>
                            <a:t>0.5438</a:t>
                          </a:r>
                        </a:p>
                      </a:txBody>
                      <a:tcPr/>
                    </a:tc>
                    <a:tc>
                      <a:txBody>
                        <a:bodyPr/>
                        <a:lstStyle/>
                        <a:p>
                          <a:pPr algn="ctr">
                            <a:defRPr>
                              <a:solidFill>
                                <a:schemeClr val="tx1"/>
                              </a:solidFill>
                            </a:defRPr>
                          </a:pPr>
                          <a:r>
                            <a:rPr sz="1400">
                              <a:latin typeface="Cambria Math"/>
                            </a:rPr>
                            <a:t>0.5478</a:t>
                          </a:r>
                        </a:p>
                      </a:txBody>
                      <a:tcPr/>
                    </a:tc>
                    <a:tc>
                      <a:txBody>
                        <a:bodyPr/>
                        <a:lstStyle/>
                        <a:p>
                          <a:pPr algn="ctr">
                            <a:defRPr>
                              <a:solidFill>
                                <a:schemeClr val="tx1"/>
                              </a:solidFill>
                            </a:defRPr>
                          </a:pPr>
                          <a:r>
                            <a:rPr sz="1400">
                              <a:latin typeface="Cambria Math"/>
                            </a:rPr>
                            <a:t>0.5517</a:t>
                          </a:r>
                        </a:p>
                      </a:txBody>
                      <a:tcPr>
                        <a:solidFill>
                          <a:srgbClr val="92D050"/>
                        </a:solidFill>
                      </a:tcPr>
                    </a:tc>
                    <a:tc>
                      <a:txBody>
                        <a:bodyPr/>
                        <a:lstStyle/>
                        <a:p>
                          <a:pPr algn="ctr">
                            <a:defRPr>
                              <a:solidFill>
                                <a:schemeClr val="tx1"/>
                              </a:solidFill>
                            </a:defRPr>
                          </a:pPr>
                          <a:r>
                            <a:rPr sz="1400">
                              <a:latin typeface="Cambria Math"/>
                            </a:rPr>
                            <a:t>0.5557</a:t>
                          </a:r>
                        </a:p>
                      </a:txBody>
                      <a:tcPr/>
                    </a:tc>
                    <a:extLst>
                      <a:ext uri="{0D108BD9-81ED-4DB2-BD59-A6C34878D82A}">
                        <a16:rowId xmlns:a16="http://schemas.microsoft.com/office/drawing/2014/main" val="10002"/>
                      </a:ext>
                    </a:extLst>
                  </a:tr>
                  <a:tr h="397933">
                    <a:tc>
                      <a:txBody>
                        <a:bodyPr/>
                        <a:lstStyle/>
                        <a:p>
                          <a:pPr algn="ctr">
                            <a:defRPr b="1">
                              <a:solidFill>
                                <a:schemeClr val="tx1"/>
                              </a:solidFill>
                            </a:defRPr>
                          </a:pPr>
                          <a:r>
                            <a:rPr sz="1400">
                              <a:latin typeface="Cambria Math"/>
                            </a:rPr>
                            <a:t>0.2</a:t>
                          </a:r>
                        </a:p>
                      </a:txBody>
                      <a:tcPr>
                        <a:lnR w="12700" cap="flat" cmpd="sng" algn="ctr">
                          <a:solidFill>
                            <a:schemeClr val="tx1"/>
                          </a:solidFill>
                          <a:prstDash val="solid"/>
                          <a:round/>
                          <a:headEnd type="none" w="med" len="med"/>
                          <a:tailEnd type="none" w="med" len="med"/>
                        </a:lnR>
                      </a:tcPr>
                    </a:tc>
                    <a:tc>
                      <a:txBody>
                        <a:bodyPr/>
                        <a:lstStyle/>
                        <a:p>
                          <a:pPr algn="ctr">
                            <a:defRPr>
                              <a:solidFill>
                                <a:schemeClr val="tx1"/>
                              </a:solidFill>
                            </a:defRPr>
                          </a:pPr>
                          <a:r>
                            <a:rPr sz="1400">
                              <a:latin typeface="Cambria Math"/>
                            </a:rPr>
                            <a:t>0.5793</a:t>
                          </a:r>
                        </a:p>
                      </a:txBody>
                      <a:tcPr>
                        <a:lnL w="12700" cap="flat" cmpd="sng" algn="ctr">
                          <a:solidFill>
                            <a:schemeClr val="tx1"/>
                          </a:solidFill>
                          <a:prstDash val="solid"/>
                          <a:round/>
                          <a:headEnd type="none" w="med" len="med"/>
                          <a:tailEnd type="none" w="med" len="med"/>
                        </a:lnL>
                      </a:tcPr>
                    </a:tc>
                    <a:tc>
                      <a:txBody>
                        <a:bodyPr/>
                        <a:lstStyle/>
                        <a:p>
                          <a:pPr algn="ctr">
                            <a:defRPr>
                              <a:solidFill>
                                <a:schemeClr val="tx1"/>
                              </a:solidFill>
                            </a:defRPr>
                          </a:pPr>
                          <a:r>
                            <a:rPr sz="1400">
                              <a:latin typeface="Cambria Math"/>
                            </a:rPr>
                            <a:t>0.5832</a:t>
                          </a:r>
                        </a:p>
                      </a:txBody>
                      <a:tcPr/>
                    </a:tc>
                    <a:tc>
                      <a:txBody>
                        <a:bodyPr/>
                        <a:lstStyle/>
                        <a:p>
                          <a:pPr algn="ctr">
                            <a:defRPr>
                              <a:solidFill>
                                <a:schemeClr val="tx1"/>
                              </a:solidFill>
                            </a:defRPr>
                          </a:pPr>
                          <a:r>
                            <a:rPr sz="1400">
                              <a:latin typeface="Cambria Math"/>
                            </a:rPr>
                            <a:t>0.5871</a:t>
                          </a:r>
                        </a:p>
                      </a:txBody>
                      <a:tcPr/>
                    </a:tc>
                    <a:tc>
                      <a:txBody>
                        <a:bodyPr/>
                        <a:lstStyle/>
                        <a:p>
                          <a:pPr algn="ctr">
                            <a:defRPr>
                              <a:solidFill>
                                <a:schemeClr val="tx1"/>
                              </a:solidFill>
                            </a:defRPr>
                          </a:pPr>
                          <a:r>
                            <a:rPr sz="1400">
                              <a:latin typeface="Cambria Math"/>
                            </a:rPr>
                            <a:t>0.5910</a:t>
                          </a:r>
                        </a:p>
                      </a:txBody>
                      <a:tcPr>
                        <a:solidFill>
                          <a:srgbClr val="92D050"/>
                        </a:solidFill>
                      </a:tcPr>
                    </a:tc>
                    <a:tc>
                      <a:txBody>
                        <a:bodyPr/>
                        <a:lstStyle/>
                        <a:p>
                          <a:pPr algn="ctr">
                            <a:defRPr>
                              <a:solidFill>
                                <a:schemeClr val="tx1"/>
                              </a:solidFill>
                            </a:defRPr>
                          </a:pPr>
                          <a:r>
                            <a:rPr sz="1400">
                              <a:latin typeface="Cambria Math"/>
                            </a:rPr>
                            <a:t>0.5948</a:t>
                          </a:r>
                        </a:p>
                      </a:txBody>
                      <a:tcPr/>
                    </a:tc>
                    <a:extLst>
                      <a:ext uri="{0D108BD9-81ED-4DB2-BD59-A6C34878D82A}">
                        <a16:rowId xmlns:a16="http://schemas.microsoft.com/office/drawing/2014/main" val="10003"/>
                      </a:ext>
                    </a:extLst>
                  </a:tr>
                  <a:tr h="397933">
                    <a:tc>
                      <a:txBody>
                        <a:bodyPr/>
                        <a:lstStyle/>
                        <a:p>
                          <a:pPr algn="ctr">
                            <a:defRPr b="1">
                              <a:solidFill>
                                <a:schemeClr val="tx1"/>
                              </a:solidFill>
                            </a:defRPr>
                          </a:pPr>
                          <a:r>
                            <a:rPr sz="1400">
                              <a:latin typeface="Cambria Math"/>
                            </a:rPr>
                            <a:t>0.3</a:t>
                          </a:r>
                        </a:p>
                      </a:txBody>
                      <a:tcPr>
                        <a:lnR w="12700" cap="flat" cmpd="sng" algn="ctr">
                          <a:solidFill>
                            <a:schemeClr val="tx1"/>
                          </a:solidFill>
                          <a:prstDash val="solid"/>
                          <a:round/>
                          <a:headEnd type="none" w="med" len="med"/>
                          <a:tailEnd type="none" w="med" len="med"/>
                        </a:lnR>
                      </a:tcPr>
                    </a:tc>
                    <a:tc>
                      <a:txBody>
                        <a:bodyPr/>
                        <a:lstStyle/>
                        <a:p>
                          <a:pPr algn="ctr">
                            <a:defRPr>
                              <a:solidFill>
                                <a:schemeClr val="tx1"/>
                              </a:solidFill>
                            </a:defRPr>
                          </a:pPr>
                          <a:r>
                            <a:rPr sz="1400">
                              <a:latin typeface="Cambria Math"/>
                            </a:rPr>
                            <a:t>0.6179</a:t>
                          </a:r>
                        </a:p>
                      </a:txBody>
                      <a:tcPr>
                        <a:lnL w="12700" cap="flat" cmpd="sng" algn="ctr">
                          <a:solidFill>
                            <a:schemeClr val="tx1"/>
                          </a:solidFill>
                          <a:prstDash val="solid"/>
                          <a:round/>
                          <a:headEnd type="none" w="med" len="med"/>
                          <a:tailEnd type="none" w="med" len="med"/>
                        </a:lnL>
                      </a:tcPr>
                    </a:tc>
                    <a:tc>
                      <a:txBody>
                        <a:bodyPr/>
                        <a:lstStyle/>
                        <a:p>
                          <a:pPr algn="ctr">
                            <a:defRPr>
                              <a:solidFill>
                                <a:schemeClr val="tx1"/>
                              </a:solidFill>
                            </a:defRPr>
                          </a:pPr>
                          <a:r>
                            <a:rPr sz="1400">
                              <a:latin typeface="Cambria Math"/>
                            </a:rPr>
                            <a:t>0.6217</a:t>
                          </a:r>
                        </a:p>
                      </a:txBody>
                      <a:tcPr/>
                    </a:tc>
                    <a:tc>
                      <a:txBody>
                        <a:bodyPr/>
                        <a:lstStyle/>
                        <a:p>
                          <a:pPr algn="ctr">
                            <a:defRPr>
                              <a:solidFill>
                                <a:schemeClr val="tx1"/>
                              </a:solidFill>
                            </a:defRPr>
                          </a:pPr>
                          <a:r>
                            <a:rPr sz="1400">
                              <a:latin typeface="Cambria Math"/>
                            </a:rPr>
                            <a:t>0.6255</a:t>
                          </a:r>
                        </a:p>
                      </a:txBody>
                      <a:tcPr/>
                    </a:tc>
                    <a:tc>
                      <a:txBody>
                        <a:bodyPr/>
                        <a:lstStyle/>
                        <a:p>
                          <a:pPr algn="ctr">
                            <a:defRPr>
                              <a:solidFill>
                                <a:schemeClr val="tx1"/>
                              </a:solidFill>
                            </a:defRPr>
                          </a:pPr>
                          <a:r>
                            <a:rPr sz="1400">
                              <a:latin typeface="Cambria Math"/>
                            </a:rPr>
                            <a:t>0.6293</a:t>
                          </a:r>
                        </a:p>
                      </a:txBody>
                      <a:tcPr>
                        <a:solidFill>
                          <a:srgbClr val="92D050"/>
                        </a:solidFill>
                      </a:tcPr>
                    </a:tc>
                    <a:tc>
                      <a:txBody>
                        <a:bodyPr/>
                        <a:lstStyle/>
                        <a:p>
                          <a:pPr algn="ctr">
                            <a:defRPr>
                              <a:solidFill>
                                <a:schemeClr val="tx1"/>
                              </a:solidFill>
                            </a:defRPr>
                          </a:pPr>
                          <a:r>
                            <a:rPr sz="1400">
                              <a:latin typeface="Cambria Math"/>
                            </a:rPr>
                            <a:t>0.6331</a:t>
                          </a:r>
                        </a:p>
                      </a:txBody>
                      <a:tcPr/>
                    </a:tc>
                    <a:extLst>
                      <a:ext uri="{0D108BD9-81ED-4DB2-BD59-A6C34878D82A}">
                        <a16:rowId xmlns:a16="http://schemas.microsoft.com/office/drawing/2014/main" val="10004"/>
                      </a:ext>
                    </a:extLst>
                  </a:tr>
                  <a:tr h="397933">
                    <a:tc>
                      <a:txBody>
                        <a:bodyPr/>
                        <a:lstStyle/>
                        <a:p>
                          <a:pPr algn="ctr">
                            <a:defRPr b="1">
                              <a:solidFill>
                                <a:schemeClr val="tx1"/>
                              </a:solidFill>
                            </a:defRPr>
                          </a:pPr>
                          <a:r>
                            <a:rPr sz="1400">
                              <a:latin typeface="Cambria Math"/>
                            </a:rPr>
                            <a:t>0.4</a:t>
                          </a:r>
                        </a:p>
                      </a:txBody>
                      <a:tcPr>
                        <a:lnR w="12700" cap="flat" cmpd="sng" algn="ctr">
                          <a:solidFill>
                            <a:schemeClr val="tx1"/>
                          </a:solidFill>
                          <a:prstDash val="solid"/>
                          <a:round/>
                          <a:headEnd type="none" w="med" len="med"/>
                          <a:tailEnd type="none" w="med" len="med"/>
                        </a:lnR>
                      </a:tcPr>
                    </a:tc>
                    <a:tc>
                      <a:txBody>
                        <a:bodyPr/>
                        <a:lstStyle/>
                        <a:p>
                          <a:pPr algn="ctr">
                            <a:defRPr>
                              <a:solidFill>
                                <a:schemeClr val="tx1"/>
                              </a:solidFill>
                            </a:defRPr>
                          </a:pPr>
                          <a:r>
                            <a:rPr sz="1400">
                              <a:latin typeface="Cambria Math"/>
                            </a:rPr>
                            <a:t>0.6554</a:t>
                          </a:r>
                        </a:p>
                      </a:txBody>
                      <a:tcPr>
                        <a:lnL w="12700" cap="flat" cmpd="sng" algn="ctr">
                          <a:solidFill>
                            <a:schemeClr val="tx1"/>
                          </a:solidFill>
                          <a:prstDash val="solid"/>
                          <a:round/>
                          <a:headEnd type="none" w="med" len="med"/>
                          <a:tailEnd type="none" w="med" len="med"/>
                        </a:lnL>
                      </a:tcPr>
                    </a:tc>
                    <a:tc>
                      <a:txBody>
                        <a:bodyPr/>
                        <a:lstStyle/>
                        <a:p>
                          <a:pPr algn="ctr">
                            <a:defRPr>
                              <a:solidFill>
                                <a:schemeClr val="tx1"/>
                              </a:solidFill>
                            </a:defRPr>
                          </a:pPr>
                          <a:r>
                            <a:rPr sz="1400">
                              <a:latin typeface="Cambria Math"/>
                            </a:rPr>
                            <a:t>0.6591</a:t>
                          </a:r>
                        </a:p>
                      </a:txBody>
                      <a:tcPr/>
                    </a:tc>
                    <a:tc>
                      <a:txBody>
                        <a:bodyPr/>
                        <a:lstStyle/>
                        <a:p>
                          <a:pPr algn="ctr">
                            <a:defRPr>
                              <a:solidFill>
                                <a:schemeClr val="tx1"/>
                              </a:solidFill>
                            </a:defRPr>
                          </a:pPr>
                          <a:r>
                            <a:rPr sz="1400">
                              <a:latin typeface="Cambria Math"/>
                            </a:rPr>
                            <a:t>0.6628</a:t>
                          </a:r>
                        </a:p>
                      </a:txBody>
                      <a:tcPr/>
                    </a:tc>
                    <a:tc>
                      <a:txBody>
                        <a:bodyPr/>
                        <a:lstStyle/>
                        <a:p>
                          <a:pPr algn="ctr">
                            <a:defRPr>
                              <a:solidFill>
                                <a:schemeClr val="tx1"/>
                              </a:solidFill>
                            </a:defRPr>
                          </a:pPr>
                          <a:r>
                            <a:rPr sz="1400">
                              <a:latin typeface="Cambria Math"/>
                            </a:rPr>
                            <a:t>0.6664</a:t>
                          </a:r>
                        </a:p>
                      </a:txBody>
                      <a:tcPr>
                        <a:solidFill>
                          <a:srgbClr val="92D050"/>
                        </a:solidFill>
                      </a:tcPr>
                    </a:tc>
                    <a:tc>
                      <a:txBody>
                        <a:bodyPr/>
                        <a:lstStyle/>
                        <a:p>
                          <a:pPr algn="ctr">
                            <a:defRPr>
                              <a:solidFill>
                                <a:schemeClr val="tx1"/>
                              </a:solidFill>
                            </a:defRPr>
                          </a:pPr>
                          <a:r>
                            <a:rPr sz="1400">
                              <a:latin typeface="Cambria Math"/>
                            </a:rPr>
                            <a:t>0.6700</a:t>
                          </a:r>
                        </a:p>
                      </a:txBody>
                      <a:tcPr/>
                    </a:tc>
                    <a:extLst>
                      <a:ext uri="{0D108BD9-81ED-4DB2-BD59-A6C34878D82A}">
                        <a16:rowId xmlns:a16="http://schemas.microsoft.com/office/drawing/2014/main" val="10005"/>
                      </a:ext>
                    </a:extLst>
                  </a:tr>
                  <a:tr h="397933">
                    <a:tc>
                      <a:txBody>
                        <a:bodyPr/>
                        <a:lstStyle/>
                        <a:p>
                          <a:pPr algn="ctr">
                            <a:defRPr b="1">
                              <a:solidFill>
                                <a:schemeClr val="tx1"/>
                              </a:solidFill>
                            </a:defRPr>
                          </a:pPr>
                          <a:r>
                            <a:rPr sz="1400">
                              <a:latin typeface="Cambria Math"/>
                            </a:rPr>
                            <a:t>0.5</a:t>
                          </a:r>
                        </a:p>
                      </a:txBody>
                      <a:tcPr>
                        <a:lnR w="12700" cap="flat" cmpd="sng" algn="ctr">
                          <a:solidFill>
                            <a:schemeClr val="tx1"/>
                          </a:solidFill>
                          <a:prstDash val="solid"/>
                          <a:round/>
                          <a:headEnd type="none" w="med" len="med"/>
                          <a:tailEnd type="none" w="med" len="med"/>
                        </a:lnR>
                      </a:tcPr>
                    </a:tc>
                    <a:tc>
                      <a:txBody>
                        <a:bodyPr/>
                        <a:lstStyle/>
                        <a:p>
                          <a:pPr algn="ctr">
                            <a:defRPr>
                              <a:solidFill>
                                <a:schemeClr val="tx1"/>
                              </a:solidFill>
                            </a:defRPr>
                          </a:pPr>
                          <a:r>
                            <a:rPr sz="1400">
                              <a:latin typeface="Cambria Math"/>
                            </a:rPr>
                            <a:t>0.6915</a:t>
                          </a:r>
                        </a:p>
                      </a:txBody>
                      <a:tcPr>
                        <a:lnL w="12700" cap="flat" cmpd="sng" algn="ctr">
                          <a:solidFill>
                            <a:schemeClr val="tx1"/>
                          </a:solidFill>
                          <a:prstDash val="solid"/>
                          <a:round/>
                          <a:headEnd type="none" w="med" len="med"/>
                          <a:tailEnd type="none" w="med" len="med"/>
                        </a:lnL>
                      </a:tcPr>
                    </a:tc>
                    <a:tc>
                      <a:txBody>
                        <a:bodyPr/>
                        <a:lstStyle/>
                        <a:p>
                          <a:pPr algn="ctr">
                            <a:defRPr>
                              <a:solidFill>
                                <a:schemeClr val="tx1"/>
                              </a:solidFill>
                            </a:defRPr>
                          </a:pPr>
                          <a:r>
                            <a:rPr sz="1400">
                              <a:latin typeface="Cambria Math"/>
                            </a:rPr>
                            <a:t>0.6950</a:t>
                          </a:r>
                        </a:p>
                      </a:txBody>
                      <a:tcPr/>
                    </a:tc>
                    <a:tc>
                      <a:txBody>
                        <a:bodyPr/>
                        <a:lstStyle/>
                        <a:p>
                          <a:pPr algn="ctr">
                            <a:defRPr>
                              <a:solidFill>
                                <a:schemeClr val="tx1"/>
                              </a:solidFill>
                            </a:defRPr>
                          </a:pPr>
                          <a:r>
                            <a:rPr sz="1400">
                              <a:latin typeface="Cambria Math"/>
                            </a:rPr>
                            <a:t>0.6985</a:t>
                          </a:r>
                        </a:p>
                      </a:txBody>
                      <a:tcPr/>
                    </a:tc>
                    <a:tc>
                      <a:txBody>
                        <a:bodyPr/>
                        <a:lstStyle/>
                        <a:p>
                          <a:pPr algn="ctr">
                            <a:defRPr>
                              <a:solidFill>
                                <a:schemeClr val="tx1"/>
                              </a:solidFill>
                            </a:defRPr>
                          </a:pPr>
                          <a:r>
                            <a:rPr sz="1400">
                              <a:latin typeface="Cambria Math"/>
                            </a:rPr>
                            <a:t>0.7019</a:t>
                          </a:r>
                        </a:p>
                      </a:txBody>
                      <a:tcPr>
                        <a:solidFill>
                          <a:srgbClr val="92D050"/>
                        </a:solidFill>
                      </a:tcPr>
                    </a:tc>
                    <a:tc>
                      <a:txBody>
                        <a:bodyPr/>
                        <a:lstStyle/>
                        <a:p>
                          <a:pPr algn="ctr">
                            <a:defRPr>
                              <a:solidFill>
                                <a:schemeClr val="tx1"/>
                              </a:solidFill>
                            </a:defRPr>
                          </a:pPr>
                          <a:r>
                            <a:rPr sz="1400">
                              <a:latin typeface="Cambria Math"/>
                            </a:rPr>
                            <a:t>0.7054</a:t>
                          </a:r>
                        </a:p>
                      </a:txBody>
                      <a:tcPr/>
                    </a:tc>
                    <a:extLst>
                      <a:ext uri="{0D108BD9-81ED-4DB2-BD59-A6C34878D82A}">
                        <a16:rowId xmlns:a16="http://schemas.microsoft.com/office/drawing/2014/main" val="10006"/>
                      </a:ext>
                    </a:extLst>
                  </a:tr>
                  <a:tr h="397933">
                    <a:tc>
                      <a:txBody>
                        <a:bodyPr/>
                        <a:lstStyle/>
                        <a:p>
                          <a:pPr algn="ctr">
                            <a:defRPr b="1">
                              <a:solidFill>
                                <a:schemeClr val="tx1"/>
                              </a:solidFill>
                            </a:defRPr>
                          </a:pPr>
                          <a:r>
                            <a:rPr sz="1400">
                              <a:latin typeface="Cambria Math"/>
                            </a:rPr>
                            <a:t>0.6</a:t>
                          </a:r>
                        </a:p>
                      </a:txBody>
                      <a:tcPr>
                        <a:lnR w="12700" cap="flat" cmpd="sng" algn="ctr">
                          <a:solidFill>
                            <a:schemeClr val="tx1"/>
                          </a:solidFill>
                          <a:prstDash val="solid"/>
                          <a:round/>
                          <a:headEnd type="none" w="med" len="med"/>
                          <a:tailEnd type="none" w="med" len="med"/>
                        </a:lnR>
                        <a:solidFill>
                          <a:srgbClr val="92D050"/>
                        </a:solidFill>
                      </a:tcPr>
                    </a:tc>
                    <a:tc>
                      <a:txBody>
                        <a:bodyPr/>
                        <a:lstStyle/>
                        <a:p>
                          <a:pPr algn="ctr">
                            <a:defRPr>
                              <a:solidFill>
                                <a:schemeClr val="tx1"/>
                              </a:solidFill>
                            </a:defRPr>
                          </a:pPr>
                          <a:r>
                            <a:rPr sz="1400">
                              <a:latin typeface="Cambria Math"/>
                            </a:rPr>
                            <a:t>0.7257</a:t>
                          </a:r>
                        </a:p>
                      </a:txBody>
                      <a:tcPr>
                        <a:lnL w="12700" cap="flat" cmpd="sng" algn="ctr">
                          <a:solidFill>
                            <a:schemeClr val="tx1"/>
                          </a:solidFill>
                          <a:prstDash val="solid"/>
                          <a:round/>
                          <a:headEnd type="none" w="med" len="med"/>
                          <a:tailEnd type="none" w="med" len="med"/>
                        </a:lnL>
                        <a:solidFill>
                          <a:srgbClr val="92D050"/>
                        </a:solidFill>
                      </a:tcPr>
                    </a:tc>
                    <a:tc>
                      <a:txBody>
                        <a:bodyPr/>
                        <a:lstStyle/>
                        <a:p>
                          <a:pPr algn="ctr">
                            <a:defRPr>
                              <a:solidFill>
                                <a:schemeClr val="tx1"/>
                              </a:solidFill>
                            </a:defRPr>
                          </a:pPr>
                          <a:r>
                            <a:rPr sz="1400">
                              <a:latin typeface="Cambria Math"/>
                            </a:rPr>
                            <a:t>0.7291</a:t>
                          </a:r>
                        </a:p>
                      </a:txBody>
                      <a:tcPr>
                        <a:solidFill>
                          <a:srgbClr val="92D050"/>
                        </a:solidFill>
                      </a:tcPr>
                    </a:tc>
                    <a:tc>
                      <a:txBody>
                        <a:bodyPr/>
                        <a:lstStyle/>
                        <a:p>
                          <a:pPr algn="ctr">
                            <a:defRPr>
                              <a:solidFill>
                                <a:schemeClr val="tx1"/>
                              </a:solidFill>
                            </a:defRPr>
                          </a:pPr>
                          <a:r>
                            <a:rPr sz="1400">
                              <a:latin typeface="Cambria Math"/>
                            </a:rPr>
                            <a:t>0.7324</a:t>
                          </a:r>
                        </a:p>
                      </a:txBody>
                      <a:tcPr>
                        <a:solidFill>
                          <a:srgbClr val="92D050"/>
                        </a:solidFill>
                      </a:tcPr>
                    </a:tc>
                    <a:tc>
                      <a:txBody>
                        <a:bodyPr/>
                        <a:lstStyle/>
                        <a:p>
                          <a:pPr algn="ctr">
                            <a:defRPr sz="1400">
                              <a:solidFill>
                                <a:schemeClr val="tx1"/>
                              </a:solidFill>
                            </a:defRPr>
                          </a:pPr>
                          <a:r>
                            <a:rPr sz="1400">
                              <a:highlight>
                                <a:srgbClr val="FFFF00"/>
                              </a:highlight>
                              <a:latin typeface="Cambria Math"/>
                            </a:rPr>
                            <a:t>0.7357</a:t>
                          </a:r>
                        </a:p>
                      </a:txBody>
                      <a:tcPr>
                        <a:solidFill>
                          <a:srgbClr val="FFFF00"/>
                        </a:solidFill>
                      </a:tcPr>
                    </a:tc>
                    <a:tc>
                      <a:txBody>
                        <a:bodyPr/>
                        <a:lstStyle/>
                        <a:p>
                          <a:pPr algn="ctr">
                            <a:defRPr>
                              <a:solidFill>
                                <a:schemeClr val="tx1"/>
                              </a:solidFill>
                            </a:defRPr>
                          </a:pPr>
                          <a:r>
                            <a:rPr sz="1400">
                              <a:latin typeface="Cambria Math"/>
                            </a:rPr>
                            <a:t>0.7389</a:t>
                          </a:r>
                        </a:p>
                      </a:txBody>
                      <a:tcPr>
                        <a:solidFill>
                          <a:srgbClr val="92D050"/>
                        </a:solidFill>
                      </a:tcPr>
                    </a:tc>
                    <a:extLst>
                      <a:ext uri="{0D108BD9-81ED-4DB2-BD59-A6C34878D82A}">
                        <a16:rowId xmlns:a16="http://schemas.microsoft.com/office/drawing/2014/main" val="10007"/>
                      </a:ext>
                    </a:extLst>
                  </a:tr>
                  <a:tr h="397933">
                    <a:tc>
                      <a:txBody>
                        <a:bodyPr/>
                        <a:lstStyle/>
                        <a:p>
                          <a:pPr algn="ctr">
                            <a:defRPr b="1">
                              <a:solidFill>
                                <a:schemeClr val="tx1"/>
                              </a:solidFill>
                            </a:defRPr>
                          </a:pPr>
                          <a:r>
                            <a:rPr sz="1400">
                              <a:latin typeface="Cambria Math"/>
                            </a:rPr>
                            <a:t>0.7</a:t>
                          </a:r>
                        </a:p>
                      </a:txBody>
                      <a:tcPr>
                        <a:lnR w="12700" cap="flat" cmpd="sng" algn="ctr">
                          <a:solidFill>
                            <a:schemeClr val="tx1"/>
                          </a:solidFill>
                          <a:prstDash val="solid"/>
                          <a:round/>
                          <a:headEnd type="none" w="med" len="med"/>
                          <a:tailEnd type="none" w="med" len="med"/>
                        </a:lnR>
                      </a:tcPr>
                    </a:tc>
                    <a:tc>
                      <a:txBody>
                        <a:bodyPr/>
                        <a:lstStyle/>
                        <a:p>
                          <a:pPr algn="ctr">
                            <a:defRPr>
                              <a:solidFill>
                                <a:schemeClr val="tx1"/>
                              </a:solidFill>
                            </a:defRPr>
                          </a:pPr>
                          <a:r>
                            <a:rPr sz="1400">
                              <a:latin typeface="Cambria Math"/>
                            </a:rPr>
                            <a:t>0.7580</a:t>
                          </a:r>
                        </a:p>
                      </a:txBody>
                      <a:tcPr>
                        <a:lnL w="12700" cap="flat" cmpd="sng" algn="ctr">
                          <a:solidFill>
                            <a:schemeClr val="tx1"/>
                          </a:solidFill>
                          <a:prstDash val="solid"/>
                          <a:round/>
                          <a:headEnd type="none" w="med" len="med"/>
                          <a:tailEnd type="none" w="med" len="med"/>
                        </a:lnL>
                      </a:tcPr>
                    </a:tc>
                    <a:tc>
                      <a:txBody>
                        <a:bodyPr/>
                        <a:lstStyle/>
                        <a:p>
                          <a:pPr algn="ctr">
                            <a:defRPr>
                              <a:solidFill>
                                <a:schemeClr val="tx1"/>
                              </a:solidFill>
                            </a:defRPr>
                          </a:pPr>
                          <a:r>
                            <a:rPr sz="1400">
                              <a:latin typeface="Cambria Math"/>
                            </a:rPr>
                            <a:t>0.7611</a:t>
                          </a:r>
                        </a:p>
                      </a:txBody>
                      <a:tcPr/>
                    </a:tc>
                    <a:tc>
                      <a:txBody>
                        <a:bodyPr/>
                        <a:lstStyle/>
                        <a:p>
                          <a:pPr algn="ctr">
                            <a:defRPr>
                              <a:solidFill>
                                <a:schemeClr val="tx1"/>
                              </a:solidFill>
                            </a:defRPr>
                          </a:pPr>
                          <a:r>
                            <a:rPr sz="1400">
                              <a:latin typeface="Cambria Math"/>
                            </a:rPr>
                            <a:t>0.7642</a:t>
                          </a:r>
                        </a:p>
                      </a:txBody>
                      <a:tcPr/>
                    </a:tc>
                    <a:tc>
                      <a:txBody>
                        <a:bodyPr/>
                        <a:lstStyle/>
                        <a:p>
                          <a:pPr algn="ctr">
                            <a:defRPr>
                              <a:solidFill>
                                <a:schemeClr val="tx1"/>
                              </a:solidFill>
                            </a:defRPr>
                          </a:pPr>
                          <a:r>
                            <a:rPr sz="1400">
                              <a:latin typeface="Cambria Math"/>
                            </a:rPr>
                            <a:t>0.7673</a:t>
                          </a:r>
                        </a:p>
                      </a:txBody>
                      <a:tcPr>
                        <a:solidFill>
                          <a:srgbClr val="92D050"/>
                        </a:solidFill>
                      </a:tcPr>
                    </a:tc>
                    <a:tc>
                      <a:txBody>
                        <a:bodyPr/>
                        <a:lstStyle/>
                        <a:p>
                          <a:pPr algn="ctr">
                            <a:defRPr>
                              <a:solidFill>
                                <a:schemeClr val="tx1"/>
                              </a:solidFill>
                            </a:defRPr>
                          </a:pPr>
                          <a:r>
                            <a:rPr sz="1400" dirty="0">
                              <a:latin typeface="Cambria Math"/>
                            </a:rPr>
                            <a:t>0.7704</a:t>
                          </a:r>
                        </a:p>
                      </a:txBody>
                      <a:tcPr/>
                    </a:tc>
                    <a:extLst>
                      <a:ext uri="{0D108BD9-81ED-4DB2-BD59-A6C34878D82A}">
                        <a16:rowId xmlns:a16="http://schemas.microsoft.com/office/drawing/2014/main" val="10008"/>
                      </a:ext>
                    </a:extLst>
                  </a:tr>
                </a:tbl>
              </a:graphicData>
            </a:graphic>
          </p:graphicFrame>
        </mc:Fallback>
      </mc:AlternateContent>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Technology Tip</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a:xfrm>
                <a:off x="457200" y="1082078"/>
                <a:ext cx="8229600" cy="1508722"/>
              </a:xfrm>
            </p:spPr>
            <p:txBody>
              <a:bodyPr>
                <a:normAutofit/>
              </a:bodyPr>
              <a:lstStyle/>
              <a:p>
                <a:r>
                  <a:rPr sz="2800"/>
                  <a:t>When finding area under a normal curve, use </a:t>
                </a:r>
                <a:r>
                  <a:rPr sz="2800" b="1"/>
                  <a:t>normalcdf</a:t>
                </a:r>
                <a:r>
                  <a:rPr sz="2800"/>
                  <a:t>.</a:t>
                </a:r>
              </a:p>
              <a:p>
                <a:pPr>
                  <a:defRPr sz="2800"/>
                </a:pPr>
                <a:r>
                  <a:rPr sz="2800"/>
                  <a:t>When finding a </a:t>
                </a:r>
                <a14:m>
                  <m:oMath xmlns:m="http://schemas.openxmlformats.org/officeDocument/2006/math">
                    <m:r>
                      <a:rPr>
                        <a:latin typeface="Cambria Math" panose="02040503050406030204" pitchFamily="18" charset="0"/>
                      </a:rPr>
                      <m:t>𝑧</m:t>
                    </m:r>
                  </m:oMath>
                </a14:m>
                <a:r>
                  <a:rPr sz="2800"/>
                  <a:t>-score or raw score, use </a:t>
                </a:r>
                <a:r>
                  <a:rPr sz="2800" b="1"/>
                  <a:t>invNorm</a:t>
                </a:r>
                <a:r>
                  <a:rPr sz="280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xfrm>
                <a:off x="457200" y="1082078"/>
                <a:ext cx="8229600" cy="1508722"/>
              </a:xfrm>
              <a:blipFill>
                <a:blip r:embed="rId2"/>
                <a:stretch>
                  <a:fillRect l="-1328" t="-3175" b="-7143"/>
                </a:stretch>
              </a:blipFill>
            </p:spPr>
            <p:txBody>
              <a:bodyPr/>
              <a:lstStyle/>
              <a:p>
                <a:r>
                  <a:rPr lang="en-US">
                    <a:noFill/>
                  </a:rPr>
                  <a:t> </a:t>
                </a:r>
              </a:p>
            </p:txBody>
          </p:sp>
        </mc:Fallback>
      </mc:AlternateContent>
    </p:spTree>
  </p:cSld>
  <p:clrMapOvr>
    <a:masterClrMapping/>
  </p:clrMapOvr>
</p:sld>
</file>

<file path=ppt/theme/theme1.xml><?xml version="1.0" encoding="utf-8"?>
<a:theme xmlns:a="http://schemas.openxmlformats.org/drawingml/2006/main" name="Office Theme">
  <a:themeElements>
    <a:clrScheme name="Custom 1">
      <a:dk1>
        <a:srgbClr val="366092"/>
      </a:dk1>
      <a:lt1>
        <a:srgbClr val="FFFFFF"/>
      </a:lt1>
      <a:dk2>
        <a:srgbClr val="4F81BD"/>
      </a:dk2>
      <a:lt2>
        <a:srgbClr val="FFFFFF"/>
      </a:lt2>
      <a:accent1>
        <a:srgbClr val="1F497D"/>
      </a:accent1>
      <a:accent2>
        <a:srgbClr val="366092"/>
      </a:accent2>
      <a:accent3>
        <a:srgbClr val="FFFFCC"/>
      </a:accent3>
      <a:accent4>
        <a:srgbClr val="B8CCE4"/>
      </a:accent4>
      <a:accent5>
        <a:srgbClr val="DBE5F1"/>
      </a:accent5>
      <a:accent6>
        <a:srgbClr val="C6D9F0"/>
      </a:accent6>
      <a:hlink>
        <a:srgbClr val="92CDDC"/>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604</TotalTime>
  <Words>3548</Words>
  <Application>Microsoft Office PowerPoint</Application>
  <PresentationFormat>On-screen Show (4:3)</PresentationFormat>
  <Paragraphs>463</Paragraphs>
  <Slides>68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68</vt:i4>
      </vt:variant>
    </vt:vector>
  </HeadingPairs>
  <TitlesOfParts>
    <vt:vector size="73" baseType="lpstr">
      <vt:lpstr>Calibri</vt:lpstr>
      <vt:lpstr>Arial</vt:lpstr>
      <vt:lpstr>Courier New</vt:lpstr>
      <vt:lpstr>Cambria Math</vt:lpstr>
      <vt:lpstr>Office Theme</vt:lpstr>
      <vt:lpstr>Section 6.4</vt:lpstr>
      <vt:lpstr>Memory Booster</vt:lpstr>
      <vt:lpstr>Caution</vt:lpstr>
      <vt:lpstr>Example 6.4.1: Finding the z-value with a Given Area to Its Left</vt:lpstr>
      <vt:lpstr>Example 6.4.1: Finding the z-value with a Given Area to Its Left (cont.)</vt:lpstr>
      <vt:lpstr>Example 6.4.1: Finding the z-value with a Given Area to Its Left (cont.)</vt:lpstr>
      <vt:lpstr>Example 6.4.1: Finding the z-value with a Given Area to Its Left (cont.)</vt:lpstr>
      <vt:lpstr>Example 6.4.1: Finding the z-value with a Given Area to Its Left (cont.)</vt:lpstr>
      <vt:lpstr>Technology Tip</vt:lpstr>
      <vt:lpstr>Example 6.4.1: Finding the z-value with a Given Area to Its Left (cont.)</vt:lpstr>
      <vt:lpstr>Example 6.4.1: Finding the z-value with a Given Area to Its Left (cont.)</vt:lpstr>
      <vt:lpstr>Example 6.4.1: Finding the z-value with a Given Area to Its Left (cont.)</vt:lpstr>
      <vt:lpstr>Technology Tip</vt:lpstr>
      <vt:lpstr>Example 6.4.2: Finding the z-value That Represents a Given Percentile</vt:lpstr>
      <vt:lpstr>Example 6.4.2: Finding the z-value That Represents a Given Percentile (cont.)</vt:lpstr>
      <vt:lpstr>Example 6.4.2: Finding the z-value That Represents a Given Percentile (cont.)</vt:lpstr>
      <vt:lpstr>Side Note</vt:lpstr>
      <vt:lpstr>Example 6.4.2: Finding the z-value That Represents a Given Percentile (cont.)</vt:lpstr>
      <vt:lpstr>Example 6.4.2: Finding the z-value That Represents a Given Percentile (cont.)</vt:lpstr>
      <vt:lpstr>Example 6.4.2: Finding the z-value That Represents a Given Percentile (cont.)</vt:lpstr>
      <vt:lpstr>Example 6.4.2: Finding the z-value That Represents a Given Percentile (cont.)</vt:lpstr>
      <vt:lpstr>Example 6.4.2: Finding the z-value That Represents a Given Percentile (cont.)</vt:lpstr>
      <vt:lpstr>Example 6.4.3: Finding the z-value with a Given Area to Its Right</vt:lpstr>
      <vt:lpstr>Example 6.4.3: Finding the z-value with a Given Area to Its Right (cont.)</vt:lpstr>
      <vt:lpstr>Example 6.4.3: Finding the z-value with a Given Area to Its Right (cont.)</vt:lpstr>
      <vt:lpstr>Example 6.4.3: Finding the z-value with a Given Area to Its Right (cont.)</vt:lpstr>
      <vt:lpstr>Example 6.4.3: Finding the z-value with a Given Area to Its Right (cont.)</vt:lpstr>
      <vt:lpstr>Technology Tip</vt:lpstr>
      <vt:lpstr>Example 6.4.3: Finding the z-value with a Given Area to Its Right (cont.)</vt:lpstr>
      <vt:lpstr>Example 6.4.3: Finding the z-value with a Given Area to Its Right (cont.)</vt:lpstr>
      <vt:lpstr>Example 6.4.3: Finding the z-value with a Given Area to Its Right (cont.)</vt:lpstr>
      <vt:lpstr>Example 6.4.4: Finding the z-value with a Given Area between −z and z</vt:lpstr>
      <vt:lpstr>Example 6.4.4: Finding the z-value with a Given Area between −z and z (cont.)</vt:lpstr>
      <vt:lpstr>Example 6.4.4: Finding the z-value with a Given Area between −z and z (cont.)</vt:lpstr>
      <vt:lpstr>Example 6.4.4: Finding the z-value with a Given Area between −z and z (cont.)</vt:lpstr>
      <vt:lpstr>Example 6.4.4: Finding the z-value with a Given Area between −z and z (cont.)</vt:lpstr>
      <vt:lpstr>Example 6.4.4: Finding the z-value with a Given Area between −z and z (cont.)</vt:lpstr>
      <vt:lpstr>Example 6.4.4: Finding the z-value with a Given Area between −z and z (cont.)</vt:lpstr>
      <vt:lpstr>Example 6.4.4: Finding the z-value with a Given Area between −z and z (cont.)</vt:lpstr>
      <vt:lpstr>Example 6.4.4: Finding the z-value with a Given Area between −z and z (cont.)</vt:lpstr>
      <vt:lpstr>Example 6.4.5: Finding the z-value with a Given Area in the Tails to the Left of −z and to the Right of z</vt:lpstr>
      <vt:lpstr>Example 6.4.5: Finding the z-value with a Given Area in the Tails to the Left of −z and to the Right of z (cont.)</vt:lpstr>
      <vt:lpstr>Example 6.4.5: Finding the z-value with a Given Area in the Tails to the Left of −z and to the Right of z (cont.)</vt:lpstr>
      <vt:lpstr>Example 6.4.5: Finding the z-value with a Given Area in the Tails to the Left of −z and to the Right of z (cont.)</vt:lpstr>
      <vt:lpstr>Example 6.4.5: Finding the z-value with a Given Area in the Tails to the Left of −z and to the Right of z (cont.)</vt:lpstr>
      <vt:lpstr>Example 6.4.5: Finding the z-value with a Given Area in the Tails to the Left of −z and to the Right of z (cont.)</vt:lpstr>
      <vt:lpstr>Example 6.4.5: Finding the z-value with a Given Area in the Tails to the Left of −z and to the Right of z (cont.)</vt:lpstr>
      <vt:lpstr>Example 6.4.5: Finding the z-value with a Given Area in the Tails to the Left of −z and to the Right of z (cont.)</vt:lpstr>
      <vt:lpstr>Example 6.4.6: Finding the Value of a Normally Distributed Random Variable That Represents a Given Percentile</vt:lpstr>
      <vt:lpstr>Example 6.4.6: Finding the Value of a Normally Distributed Random Variable That Represents a Given Percentile (cont.)</vt:lpstr>
      <vt:lpstr>Example 6.4.6: Finding the Value of a Normally Distributed Random Variable That Represents a Given Percentile (cont.)</vt:lpstr>
      <vt:lpstr>Example 6.4.6: Finding the Value of a Normally Distributed Random Variable That Represents a Given Percentile (cont.)</vt:lpstr>
      <vt:lpstr>Example 6.4.6: Finding the Value of a Normally Distributed Random Variable That Represents a Given Percentile (cont.)</vt:lpstr>
      <vt:lpstr>Example 6.4.6: Finding the Value of a Normally Distributed Random Variable That Represents a Given Percentile (cont.)</vt:lpstr>
      <vt:lpstr>Memory Booster</vt:lpstr>
      <vt:lpstr>Example 6.4.6: Finding the Value of a Normally Distributed Random Variable That Represents a Given Percentile (cont.)</vt:lpstr>
      <vt:lpstr>Example 6.4.6: Finding the Value of a Normally Distributed Random Variable That Represents a Given Percentile (cont.)</vt:lpstr>
      <vt:lpstr>Example 6.4.6: Finding the Value of a Normally Distributed Random Variable That Represents a Given Percentile (cont.)</vt:lpstr>
      <vt:lpstr>Example 6.4.6: Finding the Value of a Normally Distributed Random Variable That Represents a Given Percentile (cont.)</vt:lpstr>
      <vt:lpstr>Example 6.4.7: Finding the Value of a Normally Distributed Random Variable That Represents a Given Quartile</vt:lpstr>
      <vt:lpstr>Example 6.4.7: Finding the Value of a Normally Distributed Random Variable That Represents a Given Quartile (cont.)</vt:lpstr>
      <vt:lpstr>Example 6.4.7: Finding the Value of a Normally Distributed Random Variable That Represents a Given Quartile (cont.)</vt:lpstr>
      <vt:lpstr>Example 6.4.7: Finding the Value of a Normally Distributed Random Variable That Represents a Given Quartile (cont.)</vt:lpstr>
      <vt:lpstr>Example 6.4.7: Finding the Value of a Normally Distributed Random Variable That Represents a Given Quartile (cont.)</vt:lpstr>
      <vt:lpstr>Example 6.4.7: Finding the Value of a Normally Distributed Random Variable That Represents a Given Quartile (cont.)</vt:lpstr>
      <vt:lpstr>Example 6.4.7: Finding the Value of a Normally Distributed Random Variable That Represents a Given Quartile (cont.)</vt:lpstr>
      <vt:lpstr>Example 6.4.7: Finding the Value of a Normally Distributed Random Variable That Represents a Given Quartile (cont.)</vt:lpstr>
      <vt:lpstr>Example 6.4.7: Finding the Value of a Normally Distributed Random Variable That Represents a Given Quartile (cont.)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Beginning Statistics 3rd Edition</dc:title>
  <dc:creator>Hawkes Learning</dc:creator>
  <cp:lastModifiedBy>Allison Conger</cp:lastModifiedBy>
  <cp:revision>138</cp:revision>
  <dcterms:created xsi:type="dcterms:W3CDTF">2013-04-26T14:43:13Z</dcterms:created>
  <dcterms:modified xsi:type="dcterms:W3CDTF">2020-06-02T14:55:50Z</dcterms:modified>
</cp:coreProperties>
</file>