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94" r:id="rId15"/>
    <p:sldId id="295" r:id="rId16"/>
    <p:sldId id="270" r:id="rId17"/>
    <p:sldId id="271" r:id="rId18"/>
    <p:sldId id="272" r:id="rId19"/>
    <p:sldId id="278" r:id="rId20"/>
    <p:sldId id="273" r:id="rId21"/>
    <p:sldId id="274" r:id="rId22"/>
    <p:sldId id="275" r:id="rId23"/>
    <p:sldId id="276" r:id="rId24"/>
    <p:sldId id="277" r:id="rId25"/>
    <p:sldId id="279" r:id="rId26"/>
    <p:sldId id="280" r:id="rId27"/>
    <p:sldId id="297" r:id="rId28"/>
    <p:sldId id="286" r:id="rId29"/>
    <p:sldId id="299" r:id="rId30"/>
    <p:sldId id="281" r:id="rId31"/>
    <p:sldId id="282" r:id="rId32"/>
    <p:sldId id="283" r:id="rId33"/>
    <p:sldId id="284" r:id="rId34"/>
    <p:sldId id="285" r:id="rId35"/>
    <p:sldId id="287" r:id="rId36"/>
    <p:sldId id="288" r:id="rId37"/>
    <p:sldId id="298" r:id="rId38"/>
    <p:sldId id="289" r:id="rId39"/>
    <p:sldId id="290" r:id="rId40"/>
    <p:sldId id="291" r:id="rId41"/>
    <p:sldId id="292" r:id="rId42"/>
    <p:sldId id="293" r:id="rId43"/>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1"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Approximating a Binomial Distribution Using a Normal Distribution</a:t>
            </a:r>
          </a:p>
        </p:txBody>
      </p:sp>
      <p:sp>
        <p:nvSpPr>
          <p:cNvPr id="3" name="Title 2"/>
          <p:cNvSpPr>
            <a:spLocks noGrp="1"/>
          </p:cNvSpPr>
          <p:nvPr>
            <p:ph type="title"/>
          </p:nvPr>
        </p:nvSpPr>
        <p:spPr/>
        <p:txBody>
          <a:bodyPr/>
          <a:lstStyle/>
          <a:p>
            <a:r>
              <a:t>Section 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6.5.2: Using the Continuity Correction Factor with a Normal Distribution to Approximate a Binomial Probability (cont.)</a:t>
            </a:r>
          </a:p>
        </p:txBody>
      </p:sp>
      <p:pic>
        <p:nvPicPr>
          <p:cNvPr id="5" name="Content Placeholder 4">
            <a:extLst>
              <a:ext uri="{FF2B5EF4-FFF2-40B4-BE49-F238E27FC236}">
                <a16:creationId xmlns:a16="http://schemas.microsoft.com/office/drawing/2014/main" id="{B2922B09-9031-46F5-A3A6-B6D804887B5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078831"/>
            <a:ext cx="5334000" cy="2857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6.5.2: Using the Continuity Correction Factor with a Normal Distribution to Approximate a Binomial Probability (cont.)</a:t>
            </a:r>
          </a:p>
        </p:txBody>
      </p:sp>
      <p:sp>
        <p:nvSpPr>
          <p:cNvPr id="3" name="Text Placeholder 2"/>
          <p:cNvSpPr>
            <a:spLocks noGrp="1"/>
          </p:cNvSpPr>
          <p:nvPr>
            <p:ph type="body" sz="quarter" idx="10"/>
          </p:nvPr>
        </p:nvSpPr>
        <p:spPr/>
        <p:txBody>
          <a:bodyPr>
            <a:normAutofit/>
          </a:bodyPr>
          <a:lstStyle/>
          <a:p>
            <a:r>
              <a:rPr sz="2800"/>
              <a:t>Thus, the area under the normal curve with a mean of </a:t>
            </a:r>
            <a:r>
              <a:rPr sz="2800">
                <a:latin typeface="Cambria Math"/>
              </a:rPr>
              <a:t>7.00</a:t>
            </a:r>
            <a:r>
              <a:rPr sz="2800"/>
              <a:t> and a standard deviation of </a:t>
            </a:r>
            <a:r>
              <a:rPr sz="2800">
                <a:latin typeface="Cambria Math"/>
              </a:rPr>
              <a:t>2.16</a:t>
            </a:r>
            <a:r>
              <a:rPr sz="2800"/>
              <a:t> that approximates the probability that fewer than </a:t>
            </a:r>
            <a:r>
              <a:rPr sz="2800">
                <a:latin typeface="Cambria Math"/>
              </a:rPr>
              <a:t>5</a:t>
            </a:r>
            <a:r>
              <a:rPr sz="2800"/>
              <a:t> students on the 4</a:t>
            </a:r>
            <a:r>
              <a:rPr sz="2800" baseline="30000"/>
              <a:t>th</a:t>
            </a:r>
            <a:r>
              <a:rPr sz="2800"/>
              <a:t> floor of the dorm went to high school within a </a:t>
            </a:r>
            <a:r>
              <a:rPr sz="2800">
                <a:latin typeface="Cambria Math"/>
              </a:rPr>
              <a:t>30</a:t>
            </a:r>
            <a:r>
              <a:rPr sz="2800"/>
              <a:t> mile radius of the campus is the area to the left of </a:t>
            </a:r>
            <a:r>
              <a:rPr sz="2800">
                <a:latin typeface="Cambria Math"/>
              </a:rPr>
              <a:t>4.5</a:t>
            </a:r>
            <a:r>
              <a:rPr sz="280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Using a Normal Distribution to Approximate a Binomial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85000" lnSpcReduction="20000"/>
              </a:bodyPr>
              <a:lstStyle/>
              <a:p>
                <a:pPr marL="514350" indent="-514350">
                  <a:buFont typeface="+mj-lt"/>
                  <a:buAutoNum type="arabicPeriod"/>
                  <a:defRPr sz="2800"/>
                </a:pPr>
                <a:r>
                  <a:t>​</a:t>
                </a:r>
                <a:r>
                  <a:rPr sz="2800"/>
                  <a:t>Determine the values of </a:t>
                </a:r>
                <a14:m>
                  <m:oMath xmlns:m="http://schemas.openxmlformats.org/officeDocument/2006/math">
                    <m:r>
                      <a:rPr>
                        <a:latin typeface="Cambria Math" panose="02040503050406030204" pitchFamily="18" charset="0"/>
                      </a:rPr>
                      <m:t>𝑛</m:t>
                    </m:r>
                  </m:oMath>
                </a14:m>
                <a:r>
                  <a:rPr sz="2800"/>
                  <a:t> and </a:t>
                </a:r>
                <a14:m>
                  <m:oMath xmlns:m="http://schemas.openxmlformats.org/officeDocument/2006/math">
                    <m:r>
                      <a:rPr>
                        <a:latin typeface="Cambria Math" panose="02040503050406030204" pitchFamily="18" charset="0"/>
                      </a:rPr>
                      <m:t>𝑝</m:t>
                    </m:r>
                  </m:oMath>
                </a14:m>
                <a:r>
                  <a:rPr sz="2800"/>
                  <a:t>.</a:t>
                </a:r>
              </a:p>
              <a:p>
                <a:pPr marL="514350" indent="-514350">
                  <a:buFont typeface="+mj-lt"/>
                  <a:buAutoNum type="arabicPeriod" startAt="2"/>
                  <a:defRPr sz="2800"/>
                </a:pPr>
                <a:r>
                  <a:t>​</a:t>
                </a:r>
                <a:r>
                  <a:rPr sz="2800"/>
                  <a:t>Verify that the conditions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≥10</m:t>
                    </m:r>
                  </m:oMath>
                </a14:m>
                <a:r>
                  <a:rPr sz="2800"/>
                  <a:t> are met.</a:t>
                </a:r>
              </a:p>
              <a:p>
                <a:pPr marL="514350" indent="-514350">
                  <a:buFont typeface="+mj-lt"/>
                  <a:buAutoNum type="arabicPeriod" startAt="3"/>
                  <a:defRPr sz="2800"/>
                </a:pPr>
                <a:r>
                  <a:t>​</a:t>
                </a:r>
                <a:r>
                  <a:rPr sz="2800"/>
                  <a:t>Calculate the values of the mean and standard deviation of the binomial random variable using the formulas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a14:m>
                <a:r>
                  <a:rPr sz="2800"/>
                  <a:t>.</a:t>
                </a:r>
              </a:p>
              <a:p>
                <a:pPr marL="514350" indent="-514350">
                  <a:buFont typeface="+mj-lt"/>
                  <a:buAutoNum type="arabicPeriod" startAt="4"/>
                  <a:defRPr sz="2800"/>
                </a:pPr>
                <a:r>
                  <a:t>​</a:t>
                </a:r>
                <a:r>
                  <a:rPr sz="2800"/>
                  <a:t>Use a continuity correction to determine the interval corresponding to the given value of </a:t>
                </a:r>
                <a14:m>
                  <m:oMath xmlns:m="http://schemas.openxmlformats.org/officeDocument/2006/math">
                    <m:r>
                      <a:rPr>
                        <a:latin typeface="Cambria Math" panose="02040503050406030204" pitchFamily="18" charset="0"/>
                      </a:rPr>
                      <m:t>𝑥</m:t>
                    </m:r>
                  </m:oMath>
                </a14:m>
                <a:r>
                  <a:rPr sz="2800"/>
                  <a:t>.</a:t>
                </a:r>
              </a:p>
              <a:p>
                <a:pPr marL="514350" indent="-514350">
                  <a:buFont typeface="+mj-lt"/>
                  <a:buAutoNum type="arabicPeriod" startAt="5"/>
                  <a:defRPr sz="2800"/>
                </a:pPr>
                <a:r>
                  <a:t>​</a:t>
                </a:r>
                <a:r>
                  <a:rPr sz="2800"/>
                  <a:t>Draw a normal curve using the mean and standard deviation calculated in Step 3, and label it with the information given in the problem.</a:t>
                </a:r>
              </a:p>
              <a:p>
                <a:pPr marL="514350" indent="-514350">
                  <a:buFont typeface="+mj-lt"/>
                  <a:buAutoNum type="arabicPeriod" startAt="6"/>
                  <a:defRPr sz="2800"/>
                </a:pPr>
                <a:r>
                  <a:t>​</a:t>
                </a:r>
                <a:r>
                  <a:rPr sz="2800"/>
                  <a:t>Using either a </a:t>
                </a:r>
                <a14:m>
                  <m:oMath xmlns:m="http://schemas.openxmlformats.org/officeDocument/2006/math">
                    <m:r>
                      <a:rPr>
                        <a:latin typeface="Cambria Math" panose="02040503050406030204" pitchFamily="18" charset="0"/>
                      </a:rPr>
                      <m:t>𝑧</m:t>
                    </m:r>
                  </m:oMath>
                </a14:m>
                <a:r>
                  <a:rPr sz="2800"/>
                  <a:t>-value with normal distribution tables or available technology, find the appropriate area under the normal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2"/>
                <a:stretch>
                  <a:fillRect l="-1033" t="-2484" r="-812" b="-235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6.5.3: Using a Normal Distribution to Approximate a Binomial Probability of the Form P(</a:t>
            </a:r>
            <a:r>
              <a:rPr sz="2800" i="1" dirty="0"/>
              <a:t>X</a:t>
            </a:r>
            <a:r>
              <a:rPr sz="2800" dirty="0"/>
              <a:t> &gt; </a:t>
            </a:r>
            <a:r>
              <a:rPr sz="2800" i="1" dirty="0"/>
              <a:t>x</a:t>
            </a:r>
            <a:r>
              <a:rPr sz="2800" dirty="0"/>
              <a:t>)</a:t>
            </a:r>
          </a:p>
        </p:txBody>
      </p:sp>
      <p:sp>
        <p:nvSpPr>
          <p:cNvPr id="3" name="Text Placeholder 2"/>
          <p:cNvSpPr>
            <a:spLocks noGrp="1"/>
          </p:cNvSpPr>
          <p:nvPr>
            <p:ph type="body" sz="quarter" idx="10"/>
          </p:nvPr>
        </p:nvSpPr>
        <p:spPr/>
        <p:txBody>
          <a:bodyPr>
            <a:normAutofit/>
          </a:bodyPr>
          <a:lstStyle/>
          <a:p>
            <a:r>
              <a:rPr sz="2800"/>
              <a:t>Antibiotic therapy for acute maxillary sinusitis (inflamed sinuses) has a clinical cure rate of </a:t>
            </a:r>
            <a:r>
              <a:rPr sz="2800">
                <a:latin typeface="Cambria Math"/>
              </a:rPr>
              <a:t>90</a:t>
            </a:r>
            <a:r>
              <a:rPr sz="2800"/>
              <a:t> percent in patients. Use a normal distribution to estimate the probability that the antibiotic therapy will be successful in more than </a:t>
            </a:r>
            <a:r>
              <a:rPr sz="2800">
                <a:latin typeface="Cambria Math"/>
              </a:rPr>
              <a:t>100</a:t>
            </a:r>
            <a:r>
              <a:rPr sz="2800"/>
              <a:t> patients out of the </a:t>
            </a:r>
            <a:r>
              <a:rPr sz="2800">
                <a:latin typeface="Cambria Math"/>
              </a:rPr>
              <a:t>112</a:t>
            </a:r>
            <a:r>
              <a:rPr sz="2800"/>
              <a:t> diagnosed with acute maxillary sinusitis at a hospital over one year.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First notice that the distribution of clinical cures with antibiotic therapy is binomial since there are a fixed number of identical, independent trials with two outcomes. We will label a clinical cure as a success and not being cured a failure. Then we have that the probability of a successful cure is </a:t>
                </a:r>
                <a14:m>
                  <m:oMath xmlns:m="http://schemas.openxmlformats.org/officeDocument/2006/math">
                    <m:r>
                      <a:rPr>
                        <a:latin typeface="Cambria Math" panose="02040503050406030204" pitchFamily="18" charset="0"/>
                      </a:rPr>
                      <m:t>𝑝</m:t>
                    </m:r>
                    <m:r>
                      <a:rPr>
                        <a:latin typeface="Cambria Math" panose="02040503050406030204" pitchFamily="18" charset="0"/>
                      </a:rPr>
                      <m:t>=0.90</m:t>
                    </m:r>
                  </m:oMath>
                </a14:m>
                <a:r>
                  <a:rPr sz="2800" dirty="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=112</m:t>
                    </m:r>
                  </m:oMath>
                </a14:m>
                <a:r>
                  <a:rPr sz="2800" dirty="0"/>
                  <a:t> because we are considering the </a:t>
                </a:r>
                <a:r>
                  <a:rPr sz="2800" dirty="0">
                    <a:latin typeface="Cambria Math"/>
                  </a:rPr>
                  <a:t>112</a:t>
                </a:r>
                <a:r>
                  <a:rPr sz="2800" dirty="0"/>
                  <a:t> patients diagnosed with acute maxillary sinusitis. In order to use the normal distribution approximation, we must verify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≥10</m:t>
                    </m:r>
                  </m:oMath>
                </a14:m>
                <a:r>
                  <a:rPr sz="2800" dirty="0"/>
                  <a:t>. Substituting the values for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𝑝</m:t>
                    </m:r>
                  </m:oMath>
                </a14:m>
                <a:r>
                  <a:rPr sz="2800" dirty="0"/>
                  <a:t> into the conditions, we get</a:t>
                </a:r>
              </a:p>
              <a:p>
                <a:pPr algn="ctr">
                  <a:defRPr sz="2800"/>
                </a:pPr>
                <a:r>
                  <a:rPr sz="2800" dirty="0"/>
                  <a:t> </a:t>
                </a:r>
                <a14:m>
                  <m:oMath xmlns:m="http://schemas.openxmlformats.org/officeDocument/2006/math">
                    <m:r>
                      <a:rPr>
                        <a:latin typeface="Cambria Math" panose="02040503050406030204" pitchFamily="18" charset="0"/>
                      </a:rPr>
                      <m:t>𝑛𝑝</m:t>
                    </m:r>
                    <m:r>
                      <a:rPr>
                        <a:latin typeface="Cambria Math" panose="02040503050406030204" pitchFamily="18" charset="0"/>
                      </a:rPr>
                      <m:t>=112</m:t>
                    </m:r>
                    <m:d>
                      <m:dPr>
                        <m:ctrlPr>
                          <a:rPr i="1">
                            <a:latin typeface="Cambria Math" panose="02040503050406030204" pitchFamily="18" charset="0"/>
                          </a:rPr>
                        </m:ctrlPr>
                      </m:dPr>
                      <m:e>
                        <m:r>
                          <a:rPr>
                            <a:latin typeface="Cambria Math" panose="02040503050406030204" pitchFamily="18" charset="0"/>
                          </a:rPr>
                          <m:t>0.90</m:t>
                        </m:r>
                      </m:e>
                    </m:d>
                    <m:r>
                      <a:rPr>
                        <a:latin typeface="Cambria Math" panose="02040503050406030204" pitchFamily="18" charset="0"/>
                      </a:rPr>
                      <m:t>=100.8≥10</m:t>
                    </m:r>
                  </m:oMath>
                </a14:m>
                <a:r>
                  <a:rPr sz="2800" dirty="0"/>
                  <a:t>, as necessary,</a:t>
                </a:r>
              </a:p>
              <a:p>
                <a:r>
                  <a:rPr sz="2800" dirty="0"/>
                  <a:t>and</a:t>
                </a:r>
              </a:p>
              <a:p>
                <a:pPr algn="ctr">
                  <a:defRPr sz="2800"/>
                </a:pPr>
                <a:r>
                  <a:rPr sz="2800" dirty="0"/>
                  <a:t>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=112</m:t>
                    </m:r>
                    <m:d>
                      <m:dPr>
                        <m:ctrlPr>
                          <a:rPr i="1">
                            <a:latin typeface="Cambria Math" panose="02040503050406030204" pitchFamily="18" charset="0"/>
                          </a:rPr>
                        </m:ctrlPr>
                      </m:dPr>
                      <m:e>
                        <m:r>
                          <a:rPr>
                            <a:latin typeface="Cambria Math" panose="02040503050406030204" pitchFamily="18" charset="0"/>
                          </a:rPr>
                          <m:t>1−0.90</m:t>
                        </m:r>
                      </m:e>
                    </m:d>
                    <m:r>
                      <a:rPr>
                        <a:latin typeface="Cambria Math" panose="02040503050406030204" pitchFamily="18" charset="0"/>
                      </a:rPr>
                      <m:t>=11.2≥10</m:t>
                    </m:r>
                  </m:oMath>
                </a14:m>
                <a:r>
                  <a:rPr sz="2800" dirty="0"/>
                  <a:t>, as necessary.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00" b="-859"/>
                </a:stretch>
              </a:blipFill>
            </p:spPr>
            <p:txBody>
              <a:bodyPr/>
              <a:lstStyle/>
              <a:p>
                <a:r>
                  <a:rPr lang="en-US">
                    <a:noFill/>
                  </a:rPr>
                  <a:t> </a:t>
                </a:r>
              </a:p>
            </p:txBody>
          </p:sp>
        </mc:Fallback>
      </mc:AlternateContent>
    </p:spTree>
    <p:extLst>
      <p:ext uri="{BB962C8B-B14F-4D97-AF65-F5344CB8AC3E}">
        <p14:creationId xmlns:p14="http://schemas.microsoft.com/office/powerpoint/2010/main" val="360859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Thus, the conditions are met and we can use the normal distribution approximation to estimate the binomial probability. Next, we must calculate the mean and standard deviation of the binomial random variable, which are also the mean and standard deviation of the normal distribution we will use to approximate the binomial probability. Substituting the values for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𝑝</m:t>
                    </m:r>
                  </m:oMath>
                </a14:m>
                <a:r>
                  <a:rPr sz="2800" dirty="0"/>
                  <a:t> into the formulas,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=112</m:t>
                      </m:r>
                      <m:d>
                        <m:dPr>
                          <m:ctrlPr>
                            <a:rPr i="1">
                              <a:latin typeface="Cambria Math" panose="02040503050406030204" pitchFamily="18" charset="0"/>
                            </a:rPr>
                          </m:ctrlPr>
                        </m:dPr>
                        <m:e>
                          <m:r>
                            <a:rPr>
                              <a:latin typeface="Cambria Math" panose="02040503050406030204" pitchFamily="18" charset="0"/>
                            </a:rPr>
                            <m:t>0.90</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=100.8</m:t>
                      </m:r>
                    </m:oMath>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112</m:t>
                          </m:r>
                          <m:d>
                            <m:dPr>
                              <m:ctrlPr>
                                <a:rPr i="1">
                                  <a:latin typeface="Cambria Math" panose="02040503050406030204" pitchFamily="18" charset="0"/>
                                </a:rPr>
                              </m:ctrlPr>
                            </m:dPr>
                            <m:e>
                              <m:r>
                                <a:rPr>
                                  <a:latin typeface="Cambria Math" panose="02040503050406030204" pitchFamily="18" charset="0"/>
                                </a:rPr>
                                <m:t>0.90</m:t>
                              </m:r>
                            </m:e>
                          </m:d>
                          <m:d>
                            <m:dPr>
                              <m:ctrlPr>
                                <a:rPr i="1">
                                  <a:latin typeface="Cambria Math" panose="02040503050406030204" pitchFamily="18" charset="0"/>
                                </a:rPr>
                              </m:ctrlPr>
                            </m:dPr>
                            <m:e>
                              <m:r>
                                <a:rPr>
                                  <a:latin typeface="Cambria Math" panose="02040503050406030204" pitchFamily="18" charset="0"/>
                                </a:rPr>
                                <m:t>1−0.90</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10.08</m:t>
                          </m:r>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≈3.17</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704"/>
                </a:stretch>
              </a:blipFill>
            </p:spPr>
            <p:txBody>
              <a:bodyPr/>
              <a:lstStyle/>
              <a:p>
                <a:r>
                  <a:rPr lang="en-US">
                    <a:noFill/>
                  </a:rPr>
                  <a:t> </a:t>
                </a:r>
              </a:p>
            </p:txBody>
          </p:sp>
        </mc:Fallback>
      </mc:AlternateContent>
    </p:spTree>
    <p:extLst>
      <p:ext uri="{BB962C8B-B14F-4D97-AF65-F5344CB8AC3E}">
        <p14:creationId xmlns:p14="http://schemas.microsoft.com/office/powerpoint/2010/main" val="87265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dirty="0"/>
                  <a:t>Therefore, the mean is </a:t>
                </a:r>
                <a:r>
                  <a:rPr sz="2800" dirty="0">
                    <a:latin typeface="Cambria Math"/>
                  </a:rPr>
                  <a:t>100.8</a:t>
                </a:r>
                <a:r>
                  <a:rPr sz="2800" dirty="0"/>
                  <a:t> and the standard deviation is approximately </a:t>
                </a:r>
                <a:r>
                  <a:rPr sz="2800" dirty="0">
                    <a:latin typeface="Cambria Math"/>
                  </a:rPr>
                  <a:t>3.17</a:t>
                </a:r>
                <a:r>
                  <a:rPr sz="2800" dirty="0"/>
                  <a:t>.</a:t>
                </a:r>
              </a:p>
              <a:p>
                <a:pPr>
                  <a:defRPr sz="2800"/>
                </a:pPr>
                <a:r>
                  <a:rPr sz="2800" dirty="0"/>
                  <a:t>We now need to use the continuity correction to determine the interval corresponding to our discrete </a:t>
                </a:r>
                <a14:m>
                  <m:oMath xmlns:m="http://schemas.openxmlformats.org/officeDocument/2006/math">
                    <m:r>
                      <a:rPr>
                        <a:latin typeface="Cambria Math" panose="02040503050406030204" pitchFamily="18" charset="0"/>
                      </a:rPr>
                      <m:t>𝑥</m:t>
                    </m:r>
                  </m:oMath>
                </a14:m>
                <a:r>
                  <a:rPr sz="2800" dirty="0"/>
                  <a:t>-value of </a:t>
                </a:r>
                <a:r>
                  <a:rPr sz="2800" dirty="0">
                    <a:latin typeface="Cambria Math"/>
                  </a:rPr>
                  <a:t>100</a:t>
                </a:r>
                <a:r>
                  <a:rPr sz="2800" dirty="0"/>
                  <a:t>. By adding and subtracting </a:t>
                </a:r>
                <a:r>
                  <a:rPr sz="2800" dirty="0">
                    <a:latin typeface="Cambria Math"/>
                  </a:rPr>
                  <a:t>0.5</a:t>
                </a:r>
                <a:r>
                  <a:rPr sz="2800" dirty="0"/>
                  <a:t>, we get the interval from </a:t>
                </a:r>
                <a:r>
                  <a:rPr sz="2800" dirty="0">
                    <a:latin typeface="Cambria Math"/>
                  </a:rPr>
                  <a:t>99.5</a:t>
                </a:r>
                <a:r>
                  <a:rPr sz="2800" dirty="0"/>
                  <a:t> to </a:t>
                </a:r>
                <a:r>
                  <a:rPr sz="2800" dirty="0">
                    <a:latin typeface="Cambria Math"/>
                  </a:rPr>
                  <a:t>100.5</a:t>
                </a:r>
                <a:r>
                  <a:rPr sz="2800" dirty="0"/>
                  <a:t>. Now, we can draw the normal curve with a mean of </a:t>
                </a:r>
                <a:r>
                  <a:rPr sz="2800" dirty="0">
                    <a:latin typeface="Cambria Math"/>
                  </a:rPr>
                  <a:t>100.8</a:t>
                </a:r>
                <a:r>
                  <a:rPr sz="2800" dirty="0"/>
                  <a:t> and a standard deviation of </a:t>
                </a:r>
                <a:r>
                  <a:rPr sz="2800" dirty="0">
                    <a:latin typeface="Cambria Math"/>
                  </a:rPr>
                  <a:t>3.17</a:t>
                </a:r>
                <a:r>
                  <a:rPr sz="2800" dirty="0"/>
                  <a:t>. Mark the interval for the area under the curve from </a:t>
                </a:r>
                <a:r>
                  <a:rPr sz="2800" dirty="0">
                    <a:latin typeface="Cambria Math"/>
                  </a:rPr>
                  <a:t>99.5</a:t>
                </a:r>
                <a:r>
                  <a:rPr sz="2800" dirty="0"/>
                  <a:t> to </a:t>
                </a:r>
                <a:r>
                  <a:rPr sz="2800" dirty="0">
                    <a:latin typeface="Cambria Math"/>
                  </a:rPr>
                  <a:t>100.5</a:t>
                </a:r>
                <a:r>
                  <a:rPr sz="2800" dirty="0"/>
                  <a:t>. We are asked for the probability of obtaining </a:t>
                </a:r>
                <a:r>
                  <a:rPr sz="2800" b="1" dirty="0"/>
                  <a:t>more than</a:t>
                </a:r>
                <a:r>
                  <a:rPr sz="2800" dirty="0"/>
                  <a:t> </a:t>
                </a:r>
                <a:r>
                  <a:rPr sz="2800" dirty="0">
                    <a:latin typeface="Cambria Math"/>
                  </a:rPr>
                  <a:t>100</a:t>
                </a:r>
                <a:r>
                  <a:rPr sz="2800" dirty="0"/>
                  <a:t> clinical cures, so we want the area to the </a:t>
                </a:r>
                <a:r>
                  <a:rPr sz="2800" b="1" dirty="0"/>
                  <a:t>right</a:t>
                </a:r>
                <a:r>
                  <a:rPr sz="2800" dirty="0"/>
                  <a:t> of the interval, but </a:t>
                </a:r>
                <a:r>
                  <a:rPr sz="2800" b="1" dirty="0"/>
                  <a:t>not</a:t>
                </a:r>
                <a:r>
                  <a:rPr sz="2800" dirty="0"/>
                  <a:t> including it. That is, we want the area under the curve to the right of </a:t>
                </a:r>
                <a:r>
                  <a:rPr sz="2800" dirty="0">
                    <a:latin typeface="Cambria Math"/>
                  </a:rPr>
                  <a:t>100.5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350" r="-1407" b="-233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p:pic>
        <p:nvPicPr>
          <p:cNvPr id="5" name="Content Placeholder 4">
            <a:extLst>
              <a:ext uri="{FF2B5EF4-FFF2-40B4-BE49-F238E27FC236}">
                <a16:creationId xmlns:a16="http://schemas.microsoft.com/office/drawing/2014/main" id="{4985C67E-C693-478E-BC86-6109B5E0D6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4050" y="1981200"/>
            <a:ext cx="5295900" cy="33099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dirty="0"/>
                  <a:t>Tables:</a:t>
                </a:r>
              </a:p>
              <a:p>
                <a:pPr>
                  <a:defRPr sz="2800"/>
                </a:pPr>
                <a:r>
                  <a:rPr sz="2800" dirty="0"/>
                  <a:t>Convert the value </a:t>
                </a:r>
                <a:r>
                  <a:rPr sz="2800" dirty="0">
                    <a:latin typeface="Cambria Math"/>
                  </a:rPr>
                  <a:t>100.5</a:t>
                </a:r>
                <a:r>
                  <a:rPr sz="2800" dirty="0"/>
                  <a:t> to a </a:t>
                </a:r>
                <a14:m>
                  <m:oMath xmlns:m="http://schemas.openxmlformats.org/officeDocument/2006/math">
                    <m:r>
                      <a:rPr>
                        <a:latin typeface="Cambria Math" panose="02040503050406030204" pitchFamily="18" charset="0"/>
                      </a:rPr>
                      <m:t>𝑧</m:t>
                    </m:r>
                  </m:oMath>
                </a14:m>
                <a:r>
                  <a:rPr sz="2800" dirty="0"/>
                  <a:t>-score formula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100.5−100.8</m:t>
                          </m:r>
                        </m:num>
                        <m:den>
                          <m:r>
                            <a:rPr>
                              <a:latin typeface="Cambria Math" panose="02040503050406030204" pitchFamily="18" charset="0"/>
                            </a:rPr>
                            <m:t>3.17</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≈−0.09</m:t>
                      </m:r>
                    </m:oMath>
                  </m:oMathPara>
                </a14:m>
                <a:endParaRPr sz="2800" dirty="0"/>
              </a:p>
              <a:p>
                <a:pPr>
                  <a:defRPr sz="2800"/>
                </a:pPr>
                <a:r>
                  <a:rPr sz="2800" dirty="0"/>
                  <a:t>Use the cumulative normal distribution tables to find the area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=−0.09</m:t>
                    </m:r>
                  </m:oMath>
                </a14:m>
                <a:r>
                  <a:rPr sz="2800" dirty="0"/>
                  <a:t>. Using the symmetry property of the standard normal curve, look up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=0.09</m:t>
                    </m:r>
                  </m:oMath>
                </a14:m>
                <a:r>
                  <a:rPr sz="2800" dirty="0"/>
                  <a:t> instead. This gives us an area of </a:t>
                </a:r>
                <a:r>
                  <a:rPr sz="2800" dirty="0">
                    <a:latin typeface="Cambria Math"/>
                  </a:rPr>
                  <a:t>0.5359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25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Using a normal distribution to </a:t>
            </a:r>
            <a:r>
              <a:rPr sz="2800" b="1"/>
              <a:t>approximate</a:t>
            </a:r>
            <a:r>
              <a:rPr sz="2800"/>
              <a:t> a binomial probability results in an </a:t>
            </a:r>
            <a:r>
              <a:rPr sz="2800" b="1"/>
              <a:t>approximate</a:t>
            </a:r>
            <a:r>
              <a:rPr sz="2800"/>
              <a:t> answer.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651722"/>
              </a:xfrm>
            </p:spPr>
            <p:txBody>
              <a:bodyPr>
                <a:normAutofit/>
              </a:bodyPr>
              <a:lstStyle/>
              <a:p>
                <a:r>
                  <a:rPr sz="2800"/>
                  <a:t>In the binomial probability formula,</a:t>
                </a:r>
              </a:p>
              <a:p>
                <a:pPr algn="ctr">
                  <a:defRPr sz="2800"/>
                </a:pP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𝑥</m:t>
                            </m:r>
                          </m:sub>
                        </m:sSub>
                      </m:e>
                    </m:sPr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𝑝</m:t>
                        </m:r>
                      </m:e>
                      <m:sup>
                        <m:r>
                          <a:rPr>
                            <a:latin typeface="Cambria Math" panose="02040503050406030204" pitchFamily="18" charset="0"/>
                          </a:rPr>
                          <m:t>𝑥</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sup>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e>
                        </m:d>
                      </m:sup>
                    </m:sSup>
                  </m:oMath>
                </a14:m>
                <a:r>
                  <a:rPr sz="2800"/>
                  <a:t>,</a:t>
                </a:r>
              </a:p>
              <a:p>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a:t> the number of successes,</a:t>
                </a:r>
              </a:p>
              <a:p>
                <a14:m>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rPr sz="2800"/>
                  <a:t> the number of trials, and</a:t>
                </a:r>
              </a:p>
              <a:p>
                <a14:m>
                  <m:oMath xmlns:m="http://schemas.openxmlformats.org/officeDocument/2006/math">
                    <m:r>
                      <a:rPr>
                        <a:latin typeface="Cambria Math" panose="02040503050406030204" pitchFamily="18" charset="0"/>
                      </a:rPr>
                      <m:t>𝑝</m:t>
                    </m:r>
                    <m:r>
                      <a:rPr>
                        <a:latin typeface="Cambria Math" panose="02040503050406030204" pitchFamily="18" charset="0"/>
                      </a:rPr>
                      <m:t>=</m:t>
                    </m:r>
                  </m:oMath>
                </a14:m>
                <a:r>
                  <a:rPr sz="2800"/>
                  <a:t> the probability of getting a success on any trial.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651722"/>
              </a:xfrm>
              <a:blipFill>
                <a:blip r:embed="rId2"/>
                <a:stretch>
                  <a:fillRect l="-1328" t="-1818" b="-386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To enter very large (or small) numbers on the TI-83/84 calculator, press </a:t>
            </a:r>
            <a:r>
              <a:rPr sz="2800" b="1"/>
              <a:t>1</a:t>
            </a:r>
            <a:r>
              <a:rPr sz="2800"/>
              <a:t> (or </a:t>
            </a:r>
            <a:r>
              <a:rPr sz="2800" b="1"/>
              <a:t>−</a:t>
            </a:r>
            <a:r>
              <a:rPr sz="2800"/>
              <a:t> </a:t>
            </a:r>
            <a:r>
              <a:rPr sz="2800" b="1"/>
              <a:t>1</a:t>
            </a:r>
            <a:r>
              <a:rPr sz="2800"/>
              <a:t>) </a:t>
            </a:r>
            <a:r>
              <a:rPr sz="2800" b="1"/>
              <a:t>2ND,</a:t>
            </a:r>
            <a:r>
              <a:rPr sz="2800"/>
              <a:t> </a:t>
            </a:r>
            <a:r>
              <a:rPr sz="2800" b="1"/>
              <a:t>9</a:t>
            </a:r>
            <a:r>
              <a:rPr sz="2800"/>
              <a:t> </a:t>
            </a:r>
            <a:r>
              <a:rPr sz="2800" b="1"/>
              <a:t>9</a:t>
            </a:r>
            <a:r>
              <a:rPr sz="28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Recall that the syntax for finding the area under a normal curve using a TI-83/84 Plus calculator is </a:t>
                </a:r>
                <a:r>
                  <a:rPr sz="2800" b="1" dirty="0" err="1"/>
                  <a:t>normalcdf</a:t>
                </a:r>
                <a:r>
                  <a:rPr sz="2800" b="1" dirty="0"/>
                  <a:t>(lower bound, upper bound, </a:t>
                </a:r>
                <a14:m>
                  <m:oMath xmlns:m="http://schemas.openxmlformats.org/officeDocument/2006/math">
                    <m:r>
                      <a:rPr b="1" i="1">
                        <a:latin typeface="Cambria Math" panose="02040503050406030204" pitchFamily="18" charset="0"/>
                      </a:rPr>
                      <m:t>𝝈</m:t>
                    </m:r>
                  </m:oMath>
                </a14:m>
                <a:r>
                  <a:rPr sz="2800" b="1" dirty="0"/>
                  <a:t>, </a:t>
                </a:r>
                <a14:m>
                  <m:oMath xmlns:m="http://schemas.openxmlformats.org/officeDocument/2006/math">
                    <m:r>
                      <a:rPr b="1" i="1">
                        <a:latin typeface="Cambria Math" panose="02040503050406030204" pitchFamily="18" charset="0"/>
                      </a:rPr>
                      <m:t>𝝁</m:t>
                    </m:r>
                  </m:oMath>
                </a14:m>
                <a:r>
                  <a:rPr sz="2800" b="1" dirty="0"/>
                  <a:t>)</a:t>
                </a:r>
                <a:r>
                  <a:rPr sz="2800" dirty="0"/>
                  <a:t>. Enter the following statistics as shown in the screenshot.</a:t>
                </a:r>
              </a:p>
              <a:p>
                <a:r>
                  <a:rPr sz="2800" dirty="0"/>
                  <a:t>lower bound: </a:t>
                </a:r>
                <a:r>
                  <a:rPr sz="2800" dirty="0">
                    <a:latin typeface="Cambria Math"/>
                  </a:rPr>
                  <a:t>100.5</a:t>
                </a:r>
              </a:p>
              <a:p>
                <a:r>
                  <a:rPr sz="2800" dirty="0"/>
                  <a:t>upper bound: 1E99</a:t>
                </a:r>
              </a:p>
              <a:p>
                <a14:m>
                  <m:oMath xmlns:m="http://schemas.openxmlformats.org/officeDocument/2006/math">
                    <m:r>
                      <a:rPr>
                        <a:latin typeface="Cambria Math" panose="02040503050406030204" pitchFamily="18" charset="0"/>
                      </a:rPr>
                      <m:t>𝜎</m:t>
                    </m:r>
                  </m:oMath>
                </a14:m>
                <a:r>
                  <a:rPr sz="2800" dirty="0"/>
                  <a:t>: </a:t>
                </a:r>
                <a:r>
                  <a:rPr sz="2800" dirty="0">
                    <a:latin typeface="Cambria Math"/>
                  </a:rPr>
                  <a:t>100.8</a:t>
                </a:r>
              </a:p>
              <a:p>
                <a14:m>
                  <m:oMath xmlns:m="http://schemas.openxmlformats.org/officeDocument/2006/math">
                    <m:r>
                      <a:rPr>
                        <a:latin typeface="Cambria Math" panose="02040503050406030204" pitchFamily="18" charset="0"/>
                      </a:rPr>
                      <m:t>𝜇</m:t>
                    </m:r>
                  </m:oMath>
                </a14:m>
                <a:r>
                  <a:rPr sz="2800" dirty="0"/>
                  <a:t>: </a:t>
                </a:r>
                <a:r>
                  <a:rPr sz="2800" dirty="0">
                    <a:latin typeface="Cambria Math"/>
                  </a:rPr>
                  <a:t>3.17</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p:pic>
        <p:nvPicPr>
          <p:cNvPr id="5" name="Content Placeholder 4">
            <a:extLst>
              <a:ext uri="{FF2B5EF4-FFF2-40B4-BE49-F238E27FC236}">
                <a16:creationId xmlns:a16="http://schemas.microsoft.com/office/drawing/2014/main" id="{5DF8ABB0-B62D-4E88-856A-2F9D556F548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6.5.3: Using a Normal Distribution to Approximate a Binomial Probability of the Form P(</a:t>
            </a:r>
            <a:r>
              <a:rPr sz="2400" i="1" dirty="0"/>
              <a:t>X</a:t>
            </a:r>
            <a:r>
              <a:rPr sz="2400" dirty="0"/>
              <a:t> &gt;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The calculator gives the more accurate value of </a:t>
                </a:r>
                <a:r>
                  <a:rPr sz="2800">
                    <a:latin typeface="Cambria Math"/>
                  </a:rPr>
                  <a:t>0.5377</a:t>
                </a:r>
                <a:r>
                  <a:rPr sz="2800"/>
                  <a:t>.</a:t>
                </a:r>
              </a:p>
              <a:p>
                <a:pPr>
                  <a:defRPr sz="2800"/>
                </a:pPr>
                <a:r>
                  <a:rPr sz="2800"/>
                  <a:t>The probability would be reported as </a:t>
                </a:r>
                <a:r>
                  <a:rPr sz="2800">
                    <a:latin typeface="Cambria Math"/>
                  </a:rPr>
                  <a:t>0.5359</a:t>
                </a:r>
                <a:r>
                  <a:rPr sz="2800"/>
                  <a:t> if using the tables or </a:t>
                </a:r>
                <a:r>
                  <a:rPr sz="2800">
                    <a:latin typeface="Cambria Math"/>
                  </a:rPr>
                  <a:t>0.5377</a:t>
                </a:r>
                <a:r>
                  <a:rPr sz="2800"/>
                  <a:t> if using the calculator. Therefore, the probability that the antibiotic therapy will be successful in more than </a:t>
                </a:r>
                <a:r>
                  <a:rPr sz="2800">
                    <a:latin typeface="Cambria Math"/>
                  </a:rPr>
                  <a:t>100</a:t>
                </a:r>
                <a:r>
                  <a:rPr sz="2800"/>
                  <a:t> patients out of the </a:t>
                </a:r>
                <a:r>
                  <a:rPr sz="2800">
                    <a:latin typeface="Cambria Math"/>
                  </a:rPr>
                  <a:t>112</a:t>
                </a:r>
                <a:r>
                  <a:rPr sz="2800"/>
                  <a:t> diagnosed with acute maxillary sinusitis at a hospital in one year is approximately </a:t>
                </a:r>
                <a14:m>
                  <m:oMath xmlns:m="http://schemas.openxmlformats.org/officeDocument/2006/math">
                    <m:r>
                      <a:rPr>
                        <a:latin typeface="Cambria Math" panose="02040503050406030204" pitchFamily="18" charset="0"/>
                      </a:rPr>
                      <m:t>54%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finding normal probabilities using a TI-83/84 Plus calculator or other technology, please visit stat.hawkeslearning.com and see </a:t>
            </a:r>
            <a:r>
              <a:rPr sz="2800" b="1"/>
              <a:t>Technology Instructions &gt; Normal Distribution &gt; Normal Probability (cdf)</a:t>
            </a:r>
            <a:r>
              <a:rPr sz="28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6.5.4: Using a Normal Distribution to Approximate a Binomial Probability of the Form P(</a:t>
            </a:r>
            <a:r>
              <a:rPr sz="2800" i="1" dirty="0"/>
              <a:t>X</a:t>
            </a:r>
            <a:r>
              <a:rPr sz="2800" dirty="0"/>
              <a:t> ≤ </a:t>
            </a:r>
            <a:r>
              <a:rPr sz="2800" i="1" dirty="0"/>
              <a:t>x</a:t>
            </a:r>
            <a:r>
              <a:rPr sz="2800" dirty="0"/>
              <a: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After forgetting to study for your statistics test, you believe that you only have a </a:t>
                </a:r>
                <a14:m>
                  <m:oMath xmlns:m="http://schemas.openxmlformats.org/officeDocument/2006/math">
                    <m:r>
                      <a:rPr>
                        <a:latin typeface="Cambria Math" panose="02040503050406030204" pitchFamily="18" charset="0"/>
                      </a:rPr>
                      <m:t>25%</m:t>
                    </m:r>
                  </m:oMath>
                </a14:m>
                <a:r>
                  <a:rPr sz="2800"/>
                  <a:t> probability of answering any given question correctly. Your test includes </a:t>
                </a:r>
                <a:r>
                  <a:rPr sz="2800">
                    <a:latin typeface="Cambria Math"/>
                  </a:rPr>
                  <a:t>50</a:t>
                </a:r>
                <a:r>
                  <a:rPr sz="2800"/>
                  <a:t> true/false questions. Assuming that your estimate is the true probability that you will answer a question correctly, use a normal distribution to estimate the probability that you will miss no more than half of the questions.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dirty="0"/>
                  <a:t>Solution</a:t>
                </a:r>
              </a:p>
              <a:p>
                <a:pPr>
                  <a:defRPr sz="2800"/>
                </a:pPr>
                <a:r>
                  <a:rPr sz="2800" dirty="0"/>
                  <a:t>Begin by noticing that answering test questions correctly is binomial since you are either correct or incorrect in your answer. If a trial is a single question on the test, then we have </a:t>
                </a:r>
                <a:r>
                  <a:rPr sz="2800" dirty="0">
                    <a:latin typeface="Cambria Math"/>
                  </a:rPr>
                  <a:t>50</a:t>
                </a:r>
                <a:r>
                  <a:rPr sz="2800" dirty="0"/>
                  <a:t> trials, so </a:t>
                </a:r>
                <a14:m>
                  <m:oMath xmlns:m="http://schemas.openxmlformats.org/officeDocument/2006/math">
                    <m:r>
                      <a:rPr>
                        <a:latin typeface="Cambria Math" panose="02040503050406030204" pitchFamily="18" charset="0"/>
                      </a:rPr>
                      <m:t>𝑛</m:t>
                    </m:r>
                    <m:r>
                      <a:rPr>
                        <a:latin typeface="Cambria Math" panose="02040503050406030204" pitchFamily="18" charset="0"/>
                      </a:rPr>
                      <m:t>=50</m:t>
                    </m:r>
                  </m:oMath>
                </a14:m>
                <a:r>
                  <a:rPr sz="2800" dirty="0"/>
                  <a:t>. Since we are asked about missing questions on the test, we should define a success as </a:t>
                </a:r>
                <a:r>
                  <a:rPr sz="2800" b="1" dirty="0"/>
                  <a:t>missing</a:t>
                </a:r>
                <a:r>
                  <a:rPr sz="2800" dirty="0"/>
                  <a:t> a question. This definition might seem "backward," but it will result in a more straightforward solution to the problem. If a success is missing a question, and you have a </a:t>
                </a:r>
                <a14:m>
                  <m:oMath xmlns:m="http://schemas.openxmlformats.org/officeDocument/2006/math">
                    <m:r>
                      <a:rPr>
                        <a:latin typeface="Cambria Math" panose="02040503050406030204" pitchFamily="18" charset="0"/>
                      </a:rPr>
                      <m:t>25%</m:t>
                    </m:r>
                  </m:oMath>
                </a14:m>
                <a:r>
                  <a:rPr sz="2800" dirty="0"/>
                  <a:t> chance of getting any question right, then you have a </a:t>
                </a:r>
                <a14:m>
                  <m:oMath xmlns:m="http://schemas.openxmlformats.org/officeDocument/2006/math">
                    <m:r>
                      <a:rPr>
                        <a:latin typeface="Cambria Math" panose="02040503050406030204" pitchFamily="18" charset="0"/>
                      </a:rPr>
                      <m:t>75%</m:t>
                    </m:r>
                  </m:oMath>
                </a14:m>
                <a:r>
                  <a:rPr sz="2800" dirty="0"/>
                  <a:t> chance of missing a question. Thus, </a:t>
                </a:r>
                <a14:m>
                  <m:oMath xmlns:m="http://schemas.openxmlformats.org/officeDocument/2006/math">
                    <m:r>
                      <a:rPr>
                        <a:latin typeface="Cambria Math" panose="02040503050406030204" pitchFamily="18" charset="0"/>
                      </a:rPr>
                      <m:t>𝑝</m:t>
                    </m:r>
                    <m:r>
                      <a:rPr>
                        <a:latin typeface="Cambria Math" panose="02040503050406030204" pitchFamily="18" charset="0"/>
                      </a:rPr>
                      <m:t>=0.75</m:t>
                    </m:r>
                  </m:oMath>
                </a14:m>
                <a:r>
                  <a:rPr sz="2800" dirty="0"/>
                  <a:t>.</a:t>
                </a:r>
              </a:p>
              <a:p>
                <a:pPr>
                  <a:defRPr sz="2800"/>
                </a:pPr>
                <a:r>
                  <a:rPr sz="2800" dirty="0"/>
                  <a:t>Next, we need to verify the conditions that allow us to use the normal curve approximation. Substituting the values </a:t>
                </a:r>
                <a14:m>
                  <m:oMath xmlns:m="http://schemas.openxmlformats.org/officeDocument/2006/math">
                    <m:r>
                      <a:rPr>
                        <a:latin typeface="Cambria Math" panose="02040503050406030204" pitchFamily="18" charset="0"/>
                      </a:rPr>
                      <m:t>𝑛</m:t>
                    </m:r>
                    <m:r>
                      <a:rPr>
                        <a:latin typeface="Cambria Math" panose="02040503050406030204" pitchFamily="18" charset="0"/>
                      </a:rPr>
                      <m:t>=50</m:t>
                    </m:r>
                  </m:oMath>
                </a14:m>
                <a:r>
                  <a:rPr sz="2800" dirty="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=0.75</m:t>
                    </m:r>
                  </m:oMath>
                </a14:m>
                <a:r>
                  <a:rPr sz="2800" dirty="0"/>
                  <a:t> into the conditions, we get</a:t>
                </a:r>
              </a:p>
              <a:p>
                <a:pPr algn="ctr">
                  <a:defRPr sz="2800"/>
                </a:pPr>
                <a14:m>
                  <m:oMath xmlns:m="http://schemas.openxmlformats.org/officeDocument/2006/math">
                    <m:r>
                      <a:rPr>
                        <a:latin typeface="Cambria Math" panose="02040503050406030204" pitchFamily="18" charset="0"/>
                      </a:rPr>
                      <m:t>𝑛𝑝</m:t>
                    </m:r>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0.75</m:t>
                        </m:r>
                      </m:e>
                    </m:d>
                    <m:r>
                      <a:rPr>
                        <a:latin typeface="Cambria Math" panose="02040503050406030204" pitchFamily="18" charset="0"/>
                      </a:rPr>
                      <m:t>=37.5≥10</m:t>
                    </m:r>
                  </m:oMath>
                </a14:m>
                <a:r>
                  <a:rPr sz="2800" dirty="0"/>
                  <a:t>, as necessary,</a:t>
                </a:r>
              </a:p>
              <a:p>
                <a:r>
                  <a:rPr sz="2800" dirty="0"/>
                  <a:t>and</a:t>
                </a:r>
              </a:p>
              <a:p>
                <a:pPr algn="ctr">
                  <a:defRPr sz="2800"/>
                </a:pP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1−0.75</m:t>
                        </m:r>
                      </m:e>
                    </m:d>
                    <m:r>
                      <a:rPr>
                        <a:latin typeface="Cambria Math" panose="02040503050406030204" pitchFamily="18" charset="0"/>
                      </a:rPr>
                      <m:t>=12.5≥10</m:t>
                    </m:r>
                  </m:oMath>
                </a14:m>
                <a:r>
                  <a:rPr sz="2800" dirty="0"/>
                  <a:t>, as necessary.</a:t>
                </a:r>
                <a:endParaRPr lang="en-US" sz="2800" dirty="0"/>
              </a:p>
              <a:p>
                <a:r>
                  <a:rPr lang="en-US" sz="2800" dirty="0"/>
                  <a:t>Thus, both conditions are met.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259"/>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defRPr sz="2800"/>
                </a:pPr>
                <a:r>
                  <a:rPr sz="2800" dirty="0"/>
                  <a:t>Now, we need to calculate the mean and standard deviation of the binomial random variable, which are also the mean and standard deviation of the normal distribution we will use to approximate the binomial probability. Substituting the values for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𝑝</m:t>
                    </m:r>
                  </m:oMath>
                </a14:m>
                <a:r>
                  <a:rPr sz="2800" dirty="0"/>
                  <a:t> into the formulas,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0.75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=37.5</m:t>
                      </m:r>
                    </m:oMath>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50</m:t>
                          </m:r>
                          <m:d>
                            <m:dPr>
                              <m:ctrlPr>
                                <a:rPr i="1">
                                  <a:latin typeface="Cambria Math" panose="02040503050406030204" pitchFamily="18" charset="0"/>
                                </a:rPr>
                              </m:ctrlPr>
                            </m:dPr>
                            <m:e>
                              <m:r>
                                <a:rPr>
                                  <a:latin typeface="Cambria Math" panose="02040503050406030204" pitchFamily="18" charset="0"/>
                                </a:rPr>
                                <m:t>0.75</m:t>
                              </m:r>
                            </m:e>
                          </m:d>
                          <m:d>
                            <m:dPr>
                              <m:ctrlPr>
                                <a:rPr i="1">
                                  <a:latin typeface="Cambria Math" panose="02040503050406030204" pitchFamily="18" charset="0"/>
                                </a:rPr>
                              </m:ctrlPr>
                            </m:dPr>
                            <m:e>
                              <m:r>
                                <a:rPr>
                                  <a:latin typeface="Cambria Math" panose="02040503050406030204" pitchFamily="18" charset="0"/>
                                </a:rPr>
                                <m:t>1−0.75</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9.375</m:t>
                          </m:r>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≈3.061862</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889"/>
                </a:stretch>
              </a:blipFill>
            </p:spPr>
            <p:txBody>
              <a:bodyPr/>
              <a:lstStyle/>
              <a:p>
                <a:r>
                  <a:rPr lang="en-US">
                    <a:noFill/>
                  </a:rPr>
                  <a:t> </a:t>
                </a:r>
              </a:p>
            </p:txBody>
          </p:sp>
        </mc:Fallback>
      </mc:AlternateContent>
    </p:spTree>
    <p:extLst>
      <p:ext uri="{BB962C8B-B14F-4D97-AF65-F5344CB8AC3E}">
        <p14:creationId xmlns:p14="http://schemas.microsoft.com/office/powerpoint/2010/main" val="22453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Remember to leave intermediate calculations to at least six decimal places so as to reduce rounding errors.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dirty="0"/>
                  <a:t>Therefore, the mean is </a:t>
                </a:r>
                <a:r>
                  <a:rPr sz="2800" dirty="0">
                    <a:latin typeface="Cambria Math"/>
                  </a:rPr>
                  <a:t>37.5</a:t>
                </a:r>
                <a:r>
                  <a:rPr sz="2800" dirty="0"/>
                  <a:t> and the standard deviation is approximately </a:t>
                </a:r>
                <a:r>
                  <a:rPr sz="2800" dirty="0">
                    <a:latin typeface="Cambria Math"/>
                  </a:rPr>
                  <a:t>3.061862</a:t>
                </a:r>
                <a:r>
                  <a:rPr sz="2800" dirty="0"/>
                  <a:t>.</a:t>
                </a:r>
              </a:p>
              <a:p>
                <a:pPr>
                  <a:defRPr sz="2800"/>
                </a:pPr>
                <a:r>
                  <a:rPr sz="2800" dirty="0"/>
                  <a:t>Using a continuity correction to determine the interval corresponding to our discrete </a:t>
                </a:r>
                <a14:m>
                  <m:oMath xmlns:m="http://schemas.openxmlformats.org/officeDocument/2006/math">
                    <m:r>
                      <a:rPr>
                        <a:latin typeface="Cambria Math" panose="02040503050406030204" pitchFamily="18" charset="0"/>
                      </a:rPr>
                      <m:t>𝑥</m:t>
                    </m:r>
                  </m:oMath>
                </a14:m>
                <a:r>
                  <a:rPr sz="2800" dirty="0"/>
                  <a:t>-value of </a:t>
                </a:r>
                <a:r>
                  <a:rPr sz="2800" dirty="0">
                    <a:latin typeface="Cambria Math"/>
                  </a:rPr>
                  <a:t>25</a:t>
                </a:r>
                <a:r>
                  <a:rPr sz="2800" dirty="0"/>
                  <a:t>, or half of the </a:t>
                </a:r>
                <a:r>
                  <a:rPr sz="2800" dirty="0">
                    <a:latin typeface="Cambria Math"/>
                  </a:rPr>
                  <a:t>50</a:t>
                </a:r>
                <a:r>
                  <a:rPr sz="2800" dirty="0"/>
                  <a:t> questions, add and subtract </a:t>
                </a:r>
                <a:r>
                  <a:rPr sz="2800" dirty="0">
                    <a:latin typeface="Cambria Math"/>
                  </a:rPr>
                  <a:t>0.5</a:t>
                </a:r>
                <a:r>
                  <a:rPr sz="2800" dirty="0"/>
                  <a:t> to get the interval from </a:t>
                </a:r>
                <a:r>
                  <a:rPr sz="2800" dirty="0">
                    <a:latin typeface="Cambria Math"/>
                  </a:rPr>
                  <a:t>24.5</a:t>
                </a:r>
                <a:r>
                  <a:rPr sz="2800" dirty="0"/>
                  <a:t> to </a:t>
                </a:r>
                <a:r>
                  <a:rPr sz="2800" dirty="0">
                    <a:latin typeface="Cambria Math"/>
                  </a:rPr>
                  <a:t>25.5</a:t>
                </a:r>
                <a:r>
                  <a:rPr sz="2800" dirty="0"/>
                  <a:t>. Draw a normal curve with a mean of </a:t>
                </a:r>
                <a:r>
                  <a:rPr sz="2800" dirty="0">
                    <a:latin typeface="Cambria Math"/>
                  </a:rPr>
                  <a:t>37.5</a:t>
                </a:r>
                <a:r>
                  <a:rPr sz="2800" dirty="0"/>
                  <a:t> and a standard deviation of </a:t>
                </a:r>
                <a:r>
                  <a:rPr sz="2800" dirty="0">
                    <a:latin typeface="Cambria Math"/>
                  </a:rPr>
                  <a:t>3.061862</a:t>
                </a:r>
                <a:r>
                  <a:rPr sz="2800" dirty="0"/>
                  <a:t> and mark the interval for the area under the curve from </a:t>
                </a:r>
                <a:r>
                  <a:rPr sz="2800" dirty="0">
                    <a:latin typeface="Cambria Math"/>
                  </a:rPr>
                  <a:t>24.5</a:t>
                </a:r>
                <a:r>
                  <a:rPr sz="2800" dirty="0"/>
                  <a:t> to </a:t>
                </a:r>
                <a:r>
                  <a:rPr sz="2800" dirty="0">
                    <a:latin typeface="Cambria Math"/>
                  </a:rPr>
                  <a:t>25.5</a:t>
                </a:r>
                <a:r>
                  <a:rPr sz="2800" dirty="0"/>
                  <a:t>. We are asked for the probability of missing </a:t>
                </a:r>
                <a:r>
                  <a:rPr sz="2800" b="1" dirty="0"/>
                  <a:t>no more than</a:t>
                </a:r>
                <a:r>
                  <a:rPr sz="2800" dirty="0"/>
                  <a:t> </a:t>
                </a:r>
                <a:r>
                  <a:rPr sz="2800" dirty="0">
                    <a:latin typeface="Cambria Math"/>
                  </a:rPr>
                  <a:t>25</a:t>
                </a:r>
                <a:r>
                  <a:rPr sz="2800" dirty="0"/>
                  <a:t> questions, so we want the area to the </a:t>
                </a:r>
                <a:r>
                  <a:rPr sz="2800" b="1" dirty="0"/>
                  <a:t>left</a:t>
                </a:r>
                <a:r>
                  <a:rPr sz="2800" dirty="0"/>
                  <a:t> of the interval and </a:t>
                </a:r>
                <a:r>
                  <a:rPr sz="2800" b="1" dirty="0"/>
                  <a:t>including</a:t>
                </a:r>
                <a:r>
                  <a:rPr sz="2800" dirty="0"/>
                  <a:t> the interval. That is, we want the area under the curve to the left of </a:t>
                </a:r>
                <a:r>
                  <a:rPr sz="2800" dirty="0">
                    <a:latin typeface="Cambria Math"/>
                  </a:rPr>
                  <a:t>25.5</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350" r="-1333" b="-2331"/>
                </a:stretch>
              </a:blipFill>
            </p:spPr>
            <p:txBody>
              <a:bodyPr/>
              <a:lstStyle/>
              <a:p>
                <a:r>
                  <a:rPr lang="en-US">
                    <a:noFill/>
                  </a:rPr>
                  <a:t> </a:t>
                </a:r>
              </a:p>
            </p:txBody>
          </p:sp>
        </mc:Fallback>
      </mc:AlternateContent>
    </p:spTree>
    <p:extLst>
      <p:ext uri="{BB962C8B-B14F-4D97-AF65-F5344CB8AC3E}">
        <p14:creationId xmlns:p14="http://schemas.microsoft.com/office/powerpoint/2010/main" val="331066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Normal Distribution Approximation of a Binomial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28122"/>
              </a:xfrm>
            </p:spPr>
            <p:txBody>
              <a:bodyPr>
                <a:normAutofit/>
              </a:bodyPr>
              <a:lstStyle/>
              <a:p>
                <a:pPr>
                  <a:defRPr sz="2800"/>
                </a:pPr>
                <a:r>
                  <a:rPr sz="2800" dirty="0"/>
                  <a:t>If the conditions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≥10</m:t>
                    </m:r>
                  </m:oMath>
                </a14:m>
                <a:r>
                  <a:rPr sz="2800" dirty="0"/>
                  <a:t> are met for a given binomial distribution, then a normal distribution can be used to approximate the binomial probability distribution with the mean and standard deviation given by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number of trials and</a:t>
                </a:r>
              </a:p>
              <a:p>
                <a14:m>
                  <m:oMath xmlns:m="http://schemas.openxmlformats.org/officeDocument/2006/math">
                    <m:r>
                      <a:rPr>
                        <a:latin typeface="Cambria Math" panose="02040503050406030204" pitchFamily="18" charset="0"/>
                      </a:rPr>
                      <m:t>𝑝</m:t>
                    </m:r>
                  </m:oMath>
                </a14:m>
                <a:r>
                  <a:rPr sz="2800" dirty="0"/>
                  <a:t> is the probability of getting a success on any trial.</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28122"/>
              </a:xfrm>
              <a:blipFill>
                <a:blip r:embed="rId2"/>
                <a:stretch>
                  <a:fillRect l="-1328" t="-1119" b="-55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p:pic>
        <p:nvPicPr>
          <p:cNvPr id="5" name="Content Placeholder 4">
            <a:extLst>
              <a:ext uri="{FF2B5EF4-FFF2-40B4-BE49-F238E27FC236}">
                <a16:creationId xmlns:a16="http://schemas.microsoft.com/office/drawing/2014/main" id="{816F3347-B4E1-4875-AFA1-E509DCA53E7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1840706"/>
            <a:ext cx="5334000" cy="33337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Tables:</a:t>
                </a:r>
              </a:p>
              <a:p>
                <a:pPr>
                  <a:defRPr sz="2800"/>
                </a:pPr>
                <a:r>
                  <a:rPr sz="2800"/>
                  <a:t>Convert the value </a:t>
                </a:r>
                <a:r>
                  <a:rPr sz="2800">
                    <a:latin typeface="Cambria Math"/>
                  </a:rPr>
                  <a:t>25.5</a:t>
                </a:r>
                <a:r>
                  <a:rPr sz="2800"/>
                  <a:t> to a </a:t>
                </a:r>
                <a14:m>
                  <m:oMath xmlns:m="http://schemas.openxmlformats.org/officeDocument/2006/math">
                    <m:r>
                      <a:rPr>
                        <a:latin typeface="Cambria Math" panose="02040503050406030204" pitchFamily="18" charset="0"/>
                      </a:rPr>
                      <m:t>𝑧</m:t>
                    </m:r>
                  </m:oMath>
                </a14:m>
                <a:r>
                  <a:rPr sz="2800"/>
                  <a:t>-value to a </a:t>
                </a:r>
                <a14:m>
                  <m:oMath xmlns:m="http://schemas.openxmlformats.org/officeDocument/2006/math">
                    <m:r>
                      <a:rPr>
                        <a:latin typeface="Cambria Math" panose="02040503050406030204" pitchFamily="18" charset="0"/>
                      </a:rPr>
                      <m:t>𝑧</m:t>
                    </m:r>
                  </m:oMath>
                </a14:m>
                <a:r>
                  <a:rPr sz="2800"/>
                  <a:t>-score formula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25.5−37.5</m:t>
                          </m:r>
                        </m:num>
                        <m:den>
                          <m:r>
                            <a:rPr>
                              <a:latin typeface="Cambria Math" panose="02040503050406030204" pitchFamily="18" charset="0"/>
                            </a:rPr>
                            <m:t>3.061862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≈−3.92</m:t>
                      </m:r>
                    </m:oMath>
                  </m:oMathPara>
                </a14:m>
                <a:endParaRPr sz="2800"/>
              </a:p>
              <a:p>
                <a:pPr>
                  <a:defRPr sz="2800"/>
                </a:pPr>
                <a:r>
                  <a:rPr sz="2800"/>
                  <a:t>Use the cumulative normal distribution tables to find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=−3.92</m:t>
                    </m:r>
                  </m:oMath>
                </a14:m>
                <a:r>
                  <a:rPr sz="2800"/>
                  <a:t>. This </a:t>
                </a:r>
                <a14:m>
                  <m:oMath xmlns:m="http://schemas.openxmlformats.org/officeDocument/2006/math">
                    <m:r>
                      <a:rPr>
                        <a:latin typeface="Cambria Math" panose="02040503050406030204" pitchFamily="18" charset="0"/>
                      </a:rPr>
                      <m:t>𝑧</m:t>
                    </m:r>
                  </m:oMath>
                </a14:m>
                <a:r>
                  <a:rPr sz="2800"/>
                  <a:t>-value is smaller than the </a:t>
                </a:r>
                <a14:m>
                  <m:oMath xmlns:m="http://schemas.openxmlformats.org/officeDocument/2006/math">
                    <m:r>
                      <a:rPr>
                        <a:latin typeface="Cambria Math" panose="02040503050406030204" pitchFamily="18" charset="0"/>
                      </a:rPr>
                      <m:t>𝑧</m:t>
                    </m:r>
                  </m:oMath>
                </a14:m>
                <a:r>
                  <a:rPr sz="2800"/>
                  <a:t>-values in the table, so the area to the left is approximately </a:t>
                </a:r>
                <a:r>
                  <a:rPr sz="2800">
                    <a:latin typeface="Cambria Math"/>
                  </a:rPr>
                  <a:t>0.0000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257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p:sp>
        <p:nvSpPr>
          <p:cNvPr id="3" name="Text Placeholder 2"/>
          <p:cNvSpPr>
            <a:spLocks noGrp="1"/>
          </p:cNvSpPr>
          <p:nvPr>
            <p:ph type="body" sz="quarter" idx="10"/>
          </p:nvPr>
        </p:nvSpPr>
        <p:spPr/>
        <p:txBody>
          <a:bodyPr>
            <a:normAutofit/>
          </a:bodyPr>
          <a:lstStyle/>
          <a:p>
            <a:pPr>
              <a:defRPr b="1"/>
            </a:pPr>
            <a:r>
              <a:rPr sz="2800"/>
              <a:t>TI-83/84 Plus:</a:t>
            </a:r>
          </a:p>
          <a:p>
            <a:r>
              <a:rPr sz="2800"/>
              <a:t>Find the area under the normal curve to the left of </a:t>
            </a:r>
            <a:r>
              <a:rPr sz="2800">
                <a:latin typeface="Cambria Math"/>
              </a:rPr>
              <a:t>25.5</a:t>
            </a:r>
            <a:r>
              <a:rPr sz="2800"/>
              <a:t> by entering the mean and standard deviation of the distribution. The probability can be found by entering </a:t>
            </a:r>
            <a:r>
              <a:rPr sz="2800" b="1"/>
              <a:t>normalcdf(−1E99,25.5,37.5,3.061862)</a:t>
            </a:r>
            <a:r>
              <a:rPr sz="2800"/>
              <a:t>, as shown in the screenshot below.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p:pic>
        <p:nvPicPr>
          <p:cNvPr id="5" name="Content Placeholder 4">
            <a:extLst>
              <a:ext uri="{FF2B5EF4-FFF2-40B4-BE49-F238E27FC236}">
                <a16:creationId xmlns:a16="http://schemas.microsoft.com/office/drawing/2014/main" id="{FFF4B6AD-CC39-4387-9DD3-9671BECBC28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6.5.4: Using a Normal Distribution to Approximate a Binomial Probability of the Form P(</a:t>
            </a:r>
            <a:r>
              <a:rPr sz="2400" i="1" dirty="0"/>
              <a:t>X</a:t>
            </a:r>
            <a:r>
              <a:rPr sz="2400" dirty="0"/>
              <a:t> ≤ </a:t>
            </a:r>
            <a:r>
              <a:rPr sz="2400" i="1" dirty="0"/>
              <a:t>x</a:t>
            </a:r>
            <a:r>
              <a:rPr sz="2400" dirty="0"/>
              <a:t>) (cont.)</a:t>
            </a:r>
          </a:p>
        </p:txBody>
      </p:sp>
      <p:sp>
        <p:nvSpPr>
          <p:cNvPr id="3" name="Text Placeholder 2"/>
          <p:cNvSpPr>
            <a:spLocks noGrp="1"/>
          </p:cNvSpPr>
          <p:nvPr>
            <p:ph type="body" sz="quarter" idx="10"/>
          </p:nvPr>
        </p:nvSpPr>
        <p:spPr/>
        <p:txBody>
          <a:bodyPr>
            <a:normAutofit/>
          </a:bodyPr>
          <a:lstStyle/>
          <a:p>
            <a:r>
              <a:rPr sz="2800"/>
              <a:t>Therefore, the probability of missing no more than 25 questions out of </a:t>
            </a:r>
            <a:r>
              <a:rPr sz="2800">
                <a:latin typeface="Cambria Math"/>
              </a:rPr>
              <a:t>50</a:t>
            </a:r>
            <a:r>
              <a:rPr sz="2800"/>
              <a:t> on your statistics test is approximately </a:t>
            </a:r>
            <a:r>
              <a:rPr sz="2800">
                <a:latin typeface="Cambria Math"/>
              </a:rPr>
              <a:t>0.0000</a:t>
            </a:r>
            <a:r>
              <a:rPr sz="28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6.5.5: Using a Normal Distribution to Approximate a Binomial Probability of the Form P(</a:t>
            </a:r>
            <a:r>
              <a:rPr sz="2800" i="1" dirty="0"/>
              <a:t>X</a:t>
            </a:r>
            <a:r>
              <a:rPr sz="2800" dirty="0"/>
              <a:t> = </a:t>
            </a:r>
            <a:r>
              <a:rPr sz="2800" i="1" dirty="0"/>
              <a:t>x</a:t>
            </a:r>
            <a:r>
              <a:rPr sz="2800" dirty="0"/>
              <a: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Many toothpaste commercials advertise that </a:t>
                </a:r>
                <a:r>
                  <a:rPr sz="2800">
                    <a:latin typeface="Cambria Math"/>
                  </a:rPr>
                  <a:t>3</a:t>
                </a:r>
                <a:r>
                  <a:rPr sz="2800"/>
                  <a:t> out of </a:t>
                </a:r>
                <a:r>
                  <a:rPr sz="2800">
                    <a:latin typeface="Cambria Math"/>
                  </a:rPr>
                  <a:t>4</a:t>
                </a:r>
                <a:r>
                  <a:rPr sz="2800"/>
                  <a:t> dentists recommend their brand of toothpaste. Use a normal distribution to estimate the binomial probability that in a random survey of </a:t>
                </a:r>
                <a:r>
                  <a:rPr sz="2800">
                    <a:latin typeface="Cambria Math"/>
                  </a:rPr>
                  <a:t>400</a:t>
                </a:r>
                <a:r>
                  <a:rPr sz="2800"/>
                  <a:t> dentists, </a:t>
                </a:r>
                <a:r>
                  <a:rPr sz="2800">
                    <a:latin typeface="Cambria Math"/>
                  </a:rPr>
                  <a:t>300</a:t>
                </a:r>
                <a:r>
                  <a:rPr sz="2800"/>
                  <a:t> will recommend SmileMore toothpaste. Assume that the commercials are correct, and therefore, there is a </a:t>
                </a:r>
                <a14:m>
                  <m:oMath xmlns:m="http://schemas.openxmlformats.org/officeDocument/2006/math">
                    <m:r>
                      <a:rPr>
                        <a:latin typeface="Cambria Math" panose="02040503050406030204" pitchFamily="18" charset="0"/>
                      </a:rPr>
                      <m:t>75%</m:t>
                    </m:r>
                  </m:oMath>
                </a14:m>
                <a:r>
                  <a:rPr sz="2800"/>
                  <a:t> chance that any given dentist will recommend SmileMore toothpaste.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481"/>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Let's define a success to be a dentist who recommends </a:t>
                </a:r>
                <a:r>
                  <a:rPr sz="2800" dirty="0" err="1"/>
                  <a:t>SmileMore</a:t>
                </a:r>
                <a:r>
                  <a:rPr sz="2800" dirty="0"/>
                  <a:t> toothpaste. Then, the probability of obtaining a success is </a:t>
                </a:r>
                <a14:m>
                  <m:oMath xmlns:m="http://schemas.openxmlformats.org/officeDocument/2006/math">
                    <m:r>
                      <a:rPr>
                        <a:latin typeface="Cambria Math" panose="02040503050406030204" pitchFamily="18" charset="0"/>
                      </a:rPr>
                      <m:t>𝑝</m:t>
                    </m:r>
                    <m:r>
                      <a:rPr>
                        <a:latin typeface="Cambria Math" panose="02040503050406030204" pitchFamily="18" charset="0"/>
                      </a:rPr>
                      <m:t>=0.75</m:t>
                    </m:r>
                  </m:oMath>
                </a14:m>
                <a:r>
                  <a:rPr sz="2800" dirty="0"/>
                  <a:t>. Since we are surveying </a:t>
                </a:r>
                <a:r>
                  <a:rPr sz="2800" dirty="0">
                    <a:latin typeface="Cambria Math"/>
                  </a:rPr>
                  <a:t>400</a:t>
                </a:r>
                <a:r>
                  <a:rPr sz="2800" dirty="0"/>
                  <a:t> dentists, </a:t>
                </a:r>
                <a14:m>
                  <m:oMath xmlns:m="http://schemas.openxmlformats.org/officeDocument/2006/math">
                    <m:r>
                      <a:rPr>
                        <a:latin typeface="Cambria Math" panose="02040503050406030204" pitchFamily="18" charset="0"/>
                      </a:rPr>
                      <m:t>𝑛</m:t>
                    </m:r>
                    <m:r>
                      <a:rPr>
                        <a:latin typeface="Cambria Math" panose="02040503050406030204" pitchFamily="18" charset="0"/>
                      </a:rPr>
                      <m:t>=400</m:t>
                    </m:r>
                  </m:oMath>
                </a14:m>
                <a:r>
                  <a:rPr sz="2800" dirty="0"/>
                  <a:t>. Substituting these values into the conditions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≥10</m:t>
                    </m:r>
                  </m:oMath>
                </a14:m>
                <a:r>
                  <a:rPr sz="2800" dirty="0"/>
                  <a:t>. we get</a:t>
                </a:r>
              </a:p>
              <a:p>
                <a:pPr algn="ctr">
                  <a:defRPr sz="2800"/>
                </a:pPr>
                <a14:m>
                  <m:oMath xmlns:m="http://schemas.openxmlformats.org/officeDocument/2006/math">
                    <m:r>
                      <a:rPr>
                        <a:latin typeface="Cambria Math" panose="02040503050406030204" pitchFamily="18" charset="0"/>
                      </a:rPr>
                      <m:t>𝑛𝑝</m:t>
                    </m:r>
                    <m:r>
                      <a:rPr>
                        <a:latin typeface="Cambria Math" panose="02040503050406030204" pitchFamily="18" charset="0"/>
                      </a:rPr>
                      <m:t>=400</m:t>
                    </m:r>
                    <m:d>
                      <m:dPr>
                        <m:ctrlPr>
                          <a:rPr i="1">
                            <a:latin typeface="Cambria Math" panose="02040503050406030204" pitchFamily="18" charset="0"/>
                          </a:rPr>
                        </m:ctrlPr>
                      </m:dPr>
                      <m:e>
                        <m:r>
                          <a:rPr>
                            <a:latin typeface="Cambria Math" panose="02040503050406030204" pitchFamily="18" charset="0"/>
                          </a:rPr>
                          <m:t>0.75</m:t>
                        </m:r>
                      </m:e>
                    </m:d>
                    <m:r>
                      <a:rPr>
                        <a:latin typeface="Cambria Math" panose="02040503050406030204" pitchFamily="18" charset="0"/>
                      </a:rPr>
                      <m:t>=300≥10</m:t>
                    </m:r>
                  </m:oMath>
                </a14:m>
                <a:r>
                  <a:rPr sz="2800" dirty="0"/>
                  <a:t>, as necessary,</a:t>
                </a:r>
              </a:p>
              <a:p>
                <a:r>
                  <a:rPr sz="2800" dirty="0"/>
                  <a:t>and</a:t>
                </a:r>
              </a:p>
              <a:p>
                <a:pPr algn="ctr">
                  <a:defRPr sz="2800"/>
                </a:pP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r>
                      <a:rPr>
                        <a:latin typeface="Cambria Math" panose="02040503050406030204" pitchFamily="18" charset="0"/>
                      </a:rPr>
                      <m:t>=400</m:t>
                    </m:r>
                    <m:d>
                      <m:dPr>
                        <m:ctrlPr>
                          <a:rPr i="1">
                            <a:latin typeface="Cambria Math" panose="02040503050406030204" pitchFamily="18" charset="0"/>
                          </a:rPr>
                        </m:ctrlPr>
                      </m:dPr>
                      <m:e>
                        <m:r>
                          <a:rPr>
                            <a:latin typeface="Cambria Math" panose="02040503050406030204" pitchFamily="18" charset="0"/>
                          </a:rPr>
                          <m:t>1−0.75</m:t>
                        </m:r>
                      </m:e>
                    </m:d>
                    <m:r>
                      <a:rPr>
                        <a:latin typeface="Cambria Math" panose="02040503050406030204" pitchFamily="18" charset="0"/>
                      </a:rPr>
                      <m:t>=100≥10</m:t>
                    </m:r>
                  </m:oMath>
                </a14:m>
                <a:r>
                  <a:rPr sz="2800" dirty="0"/>
                  <a:t>, as necessary.</a:t>
                </a:r>
              </a:p>
              <a:p>
                <a:r>
                  <a:rPr sz="2800" dirty="0"/>
                  <a:t>Thus, the conditions are met and we can use the normal distribution approximation.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370" b="-73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dirty="0"/>
                  <a:t>Using these values again, we calculate that the mean is </a:t>
                </a:r>
                <a:r>
                  <a:rPr sz="2800" dirty="0">
                    <a:latin typeface="Cambria Math"/>
                  </a:rPr>
                  <a:t>300</a:t>
                </a:r>
                <a:r>
                  <a:rPr sz="2800" dirty="0"/>
                  <a:t> and the standard deviation is approximately </a:t>
                </a:r>
                <a:r>
                  <a:rPr sz="2800" dirty="0">
                    <a:latin typeface="Cambria Math"/>
                  </a:rPr>
                  <a:t>8.660254</a:t>
                </a:r>
                <a:r>
                  <a:rPr sz="2800" dirty="0"/>
                  <a:t>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𝑛𝑝</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=400</m:t>
                      </m:r>
                      <m:d>
                        <m:dPr>
                          <m:ctrlPr>
                            <a:rPr i="1">
                              <a:latin typeface="Cambria Math" panose="02040503050406030204" pitchFamily="18" charset="0"/>
                            </a:rPr>
                          </m:ctrlPr>
                        </m:dPr>
                        <m:e>
                          <m:r>
                            <a:rPr>
                              <a:latin typeface="Cambria Math" panose="02040503050406030204" pitchFamily="18" charset="0"/>
                            </a:rPr>
                            <m:t>0.75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𝜇</m:t>
                          </m:r>
                        </m:e>
                      </m:phant>
                      <m:r>
                        <a:rPr>
                          <a:latin typeface="Cambria Math" panose="02040503050406030204" pitchFamily="18" charset="0"/>
                        </a:rPr>
                        <m:t>=300</m:t>
                      </m:r>
                    </m:oMath>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𝑛𝑝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400</m:t>
                          </m:r>
                          <m:d>
                            <m:dPr>
                              <m:ctrlPr>
                                <a:rPr i="1">
                                  <a:latin typeface="Cambria Math" panose="02040503050406030204" pitchFamily="18" charset="0"/>
                                </a:rPr>
                              </m:ctrlPr>
                            </m:dPr>
                            <m:e>
                              <m:r>
                                <a:rPr>
                                  <a:latin typeface="Cambria Math" panose="02040503050406030204" pitchFamily="18" charset="0"/>
                                </a:rPr>
                                <m:t>0.75</m:t>
                              </m:r>
                            </m:e>
                          </m:d>
                          <m:d>
                            <m:dPr>
                              <m:ctrlPr>
                                <a:rPr i="1">
                                  <a:latin typeface="Cambria Math" panose="02040503050406030204" pitchFamily="18" charset="0"/>
                                </a:rPr>
                              </m:ctrlPr>
                            </m:dPr>
                            <m:e>
                              <m:r>
                                <a:rPr>
                                  <a:latin typeface="Cambria Math" panose="02040503050406030204" pitchFamily="18" charset="0"/>
                                </a:rPr>
                                <m:t>1−0.75</m:t>
                              </m:r>
                            </m:e>
                          </m:d>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75</m:t>
                          </m:r>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≈8.660254</m:t>
                      </m:r>
                    </m:oMath>
                  </m:oMathPara>
                </a14:m>
                <a:endParaRPr sz="2800" dirty="0"/>
              </a:p>
              <a:p>
                <a:pPr>
                  <a:defRPr sz="2800"/>
                </a:pPr>
                <a:r>
                  <a:rPr sz="2800" dirty="0"/>
                  <a:t>Using the continuity correction, we add and subtract </a:t>
                </a:r>
                <a:r>
                  <a:rPr sz="2800" dirty="0">
                    <a:latin typeface="Cambria Math"/>
                  </a:rPr>
                  <a:t>0.5</a:t>
                </a:r>
                <a:r>
                  <a:rPr sz="2800" dirty="0"/>
                  <a:t> to determine the interval corresponding to our discrete </a:t>
                </a:r>
                <a14:m>
                  <m:oMath xmlns:m="http://schemas.openxmlformats.org/officeDocument/2006/math">
                    <m:r>
                      <a:rPr>
                        <a:latin typeface="Cambria Math" panose="02040503050406030204" pitchFamily="18" charset="0"/>
                      </a:rPr>
                      <m:t>𝑥</m:t>
                    </m:r>
                  </m:oMath>
                </a14:m>
                <a:r>
                  <a:rPr sz="2800" dirty="0"/>
                  <a:t>-value of </a:t>
                </a:r>
                <a:r>
                  <a:rPr sz="2800" dirty="0">
                    <a:latin typeface="Cambria Math"/>
                  </a:rPr>
                  <a:t>300</a:t>
                </a:r>
                <a:r>
                  <a:rPr sz="2800" dirty="0"/>
                  <a:t>. Thus, our interval is </a:t>
                </a:r>
                <a:r>
                  <a:rPr sz="2800" dirty="0">
                    <a:latin typeface="Cambria Math"/>
                  </a:rPr>
                  <a:t>299.5</a:t>
                </a:r>
                <a:r>
                  <a:rPr sz="2800" dirty="0"/>
                  <a:t> to </a:t>
                </a:r>
                <a:r>
                  <a:rPr sz="2800" dirty="0">
                    <a:latin typeface="Cambria Math"/>
                  </a:rPr>
                  <a:t>300.5</a:t>
                </a:r>
                <a:r>
                  <a:rPr sz="2800" dirty="0"/>
                  <a:t>. Draw a normal curve with a mean of </a:t>
                </a:r>
                <a:r>
                  <a:rPr sz="2800" dirty="0">
                    <a:latin typeface="Cambria Math"/>
                  </a:rPr>
                  <a:t>300</a:t>
                </a:r>
                <a:r>
                  <a:rPr sz="2800" dirty="0"/>
                  <a:t> and a standard deviation of </a:t>
                </a:r>
                <a:r>
                  <a:rPr sz="2800" dirty="0">
                    <a:latin typeface="Cambria Math"/>
                  </a:rPr>
                  <a:t>8.660254</a:t>
                </a:r>
                <a:r>
                  <a:rPr sz="2800" dirty="0"/>
                  <a:t> and mark the interval for the area under the curve from </a:t>
                </a:r>
                <a:r>
                  <a:rPr sz="2800" dirty="0">
                    <a:latin typeface="Cambria Math"/>
                  </a:rPr>
                  <a:t>299.5</a:t>
                </a:r>
                <a:r>
                  <a:rPr sz="2800" dirty="0"/>
                  <a:t> to </a:t>
                </a:r>
                <a:r>
                  <a:rPr sz="2800" dirty="0">
                    <a:latin typeface="Cambria Math"/>
                  </a:rPr>
                  <a:t>300.5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331" r="-222"/>
                </a:stretch>
              </a:blipFill>
            </p:spPr>
            <p:txBody>
              <a:bodyPr/>
              <a:lstStyle/>
              <a:p>
                <a:r>
                  <a:rPr lang="en-US">
                    <a:noFill/>
                  </a:rPr>
                  <a:t> </a:t>
                </a:r>
              </a:p>
            </p:txBody>
          </p:sp>
        </mc:Fallback>
      </mc:AlternateContent>
    </p:spTree>
    <p:extLst>
      <p:ext uri="{BB962C8B-B14F-4D97-AF65-F5344CB8AC3E}">
        <p14:creationId xmlns:p14="http://schemas.microsoft.com/office/powerpoint/2010/main" val="3999602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p:pic>
        <p:nvPicPr>
          <p:cNvPr id="5" name="Content Placeholder 4">
            <a:extLst>
              <a:ext uri="{FF2B5EF4-FFF2-40B4-BE49-F238E27FC236}">
                <a16:creationId xmlns:a16="http://schemas.microsoft.com/office/drawing/2014/main" id="{FC8DC663-9469-4B24-AB52-FE4637D6B79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1840706"/>
            <a:ext cx="5334000" cy="333375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a:t>We are interested in the probability that </a:t>
                </a:r>
                <a14:m>
                  <m:oMath xmlns:m="http://schemas.openxmlformats.org/officeDocument/2006/math">
                    <m:r>
                      <a:rPr>
                        <a:latin typeface="Cambria Math" panose="02040503050406030204" pitchFamily="18" charset="0"/>
                      </a:rPr>
                      <m:t>𝑥</m:t>
                    </m:r>
                    <m:r>
                      <a:rPr>
                        <a:latin typeface="Cambria Math" panose="02040503050406030204" pitchFamily="18" charset="0"/>
                      </a:rPr>
                      <m:t>=300</m:t>
                    </m:r>
                  </m:oMath>
                </a14:m>
                <a:r>
                  <a:rPr sz="2800"/>
                  <a:t>, so we only want the area in our interval.</a:t>
                </a:r>
              </a:p>
              <a:p>
                <a:pPr>
                  <a:defRPr b="1"/>
                </a:pPr>
                <a:r>
                  <a:rPr sz="2800"/>
                  <a:t>Tables:</a:t>
                </a:r>
              </a:p>
              <a:p>
                <a:r>
                  <a:rPr sz="2800"/>
                  <a:t>We need to convert both </a:t>
                </a:r>
                <a:r>
                  <a:rPr sz="2800">
                    <a:latin typeface="Cambria Math"/>
                  </a:rPr>
                  <a:t>299.5</a:t>
                </a:r>
                <a:r>
                  <a:rPr sz="2800"/>
                  <a:t> and </a:t>
                </a:r>
                <a:r>
                  <a:rPr sz="2800">
                    <a:latin typeface="Cambria Math"/>
                  </a:rPr>
                  <a:t>300.5</a:t>
                </a:r>
                <a:r>
                  <a:rPr sz="2800"/>
                  <a:t> to standard scores and then find the area between them. First, convert </a:t>
                </a:r>
                <a:r>
                  <a:rPr sz="2800">
                    <a:latin typeface="Cambria Math"/>
                  </a:rPr>
                  <a:t>299.5</a:t>
                </a:r>
                <a:r>
                  <a:rPr sz="2800"/>
                  <a:t> to a standard score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299.5−300</m:t>
                          </m:r>
                        </m:num>
                        <m:den>
                          <m:r>
                            <a:rPr>
                              <a:latin typeface="Cambria Math" panose="02040503050406030204" pitchFamily="18" charset="0"/>
                            </a:rPr>
                            <m:t>8.660254</m:t>
                          </m:r>
                        </m:den>
                      </m:f>
                      <m:r>
                        <a:rPr>
                          <a:latin typeface="Cambria Math" panose="02040503050406030204" pitchFamily="18" charset="0"/>
                        </a:rPr>
                        <m:t>≈−0.06</m:t>
                      </m:r>
                    </m:oMath>
                  </m:oMathPara>
                </a14:m>
                <a:endParaRPr sz="2800"/>
              </a:p>
              <a:p>
                <a:r>
                  <a:rPr sz="2800"/>
                  <a:t>Converting </a:t>
                </a:r>
                <a:r>
                  <a:rPr sz="2800">
                    <a:latin typeface="Cambria Math"/>
                  </a:rPr>
                  <a:t>300.5</a:t>
                </a:r>
                <a:r>
                  <a:rPr sz="2800"/>
                  <a:t> to a standard score, we get the following.</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300.5−300</m:t>
                          </m:r>
                        </m:num>
                        <m:den>
                          <m:r>
                            <a:rPr>
                              <a:latin typeface="Cambria Math" panose="02040503050406030204" pitchFamily="18" charset="0"/>
                            </a:rPr>
                            <m:t>8.660254</m:t>
                          </m:r>
                        </m:den>
                      </m:f>
                      <m:r>
                        <a:rPr>
                          <a:latin typeface="Cambria Math" panose="02040503050406030204" pitchFamily="18" charset="0"/>
                        </a:rPr>
                        <m:t>≈0.06</m:t>
                      </m:r>
                    </m:oMath>
                  </m:oMathPara>
                </a14:m>
                <a:endParaRPr sz="2800"/>
              </a:p>
              <a:p>
                <a:pPr>
                  <a:defRPr sz="2800"/>
                </a:pPr>
                <a:r>
                  <a:rPr sz="2800"/>
                  <a:t>Using the cumulative normal distribution tables to find the area to the left of each </a:t>
                </a:r>
                <a14:m>
                  <m:oMath xmlns:m="http://schemas.openxmlformats.org/officeDocument/2006/math">
                    <m:r>
                      <a:rPr>
                        <a:latin typeface="Cambria Math" panose="02040503050406030204" pitchFamily="18" charset="0"/>
                      </a:rPr>
                      <m:t>𝑧</m:t>
                    </m:r>
                  </m:oMath>
                </a14:m>
                <a:r>
                  <a:rPr sz="2800"/>
                  <a:t>-score,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≈−0.06</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≈0.06</m:t>
                    </m:r>
                  </m:oMath>
                </a14:m>
                <a:r>
                  <a:rPr sz="2800"/>
                  <a:t>, we find that the areas are </a:t>
                </a:r>
                <a:r>
                  <a:rPr sz="2800">
                    <a:latin typeface="Cambria Math"/>
                  </a:rPr>
                  <a:t>0.4761</a:t>
                </a:r>
                <a:r>
                  <a:rPr sz="2800"/>
                  <a:t> and </a:t>
                </a:r>
                <a:r>
                  <a:rPr sz="2800">
                    <a:latin typeface="Cambria Math"/>
                  </a:rPr>
                  <a:t>0.5239</a:t>
                </a:r>
                <a:r>
                  <a:rPr sz="2800"/>
                  <a:t>, respectively. Subtracting the smaller area from the larger area, we find that the area within our interval is</a:t>
                </a:r>
              </a:p>
              <a:p>
                <a:pPr algn="ctr">
                  <a:defRPr sz="2800"/>
                </a:pPr>
                <a14:m>
                  <m:oMath xmlns:m="http://schemas.openxmlformats.org/officeDocument/2006/math">
                    <m:r>
                      <a:rPr>
                        <a:latin typeface="Cambria Math" panose="02040503050406030204" pitchFamily="18" charset="0"/>
                      </a:rPr>
                      <m:t>0.5239−0.4761=0.0478</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704" b="-159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Continuity Correction</a:t>
            </a:r>
          </a:p>
        </p:txBody>
      </p:sp>
      <p:sp>
        <p:nvSpPr>
          <p:cNvPr id="3" name="Text Placeholder 2"/>
          <p:cNvSpPr>
            <a:spLocks noGrp="1"/>
          </p:cNvSpPr>
          <p:nvPr>
            <p:ph type="body" sz="quarter" idx="10"/>
          </p:nvPr>
        </p:nvSpPr>
        <p:spPr>
          <a:xfrm>
            <a:off x="457200" y="1082078"/>
            <a:ext cx="8229600" cy="2727922"/>
          </a:xfrm>
        </p:spPr>
        <p:txBody>
          <a:bodyPr>
            <a:normAutofit lnSpcReduction="10000"/>
          </a:bodyPr>
          <a:lstStyle/>
          <a:p>
            <a:pPr algn="ctr">
              <a:defRPr sz="2800" b="1"/>
            </a:pPr>
            <a:r>
              <a:t>Definition</a:t>
            </a:r>
          </a:p>
          <a:p>
            <a:r>
              <a:rPr sz="2800"/>
              <a:t>A </a:t>
            </a:r>
            <a:r>
              <a:rPr sz="2800" b="1"/>
              <a:t>continuity correction</a:t>
            </a:r>
            <a:r>
              <a:rPr sz="2800"/>
              <a:t> is a correction factor used to convert a value of a discrete random variable to an interval range of a continuous random variable when using a continuous distribution to approximate a discrete distribution.</a:t>
            </a:r>
          </a:p>
          <a:p>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p:sp>
        <p:nvSpPr>
          <p:cNvPr id="3" name="Text Placeholder 2"/>
          <p:cNvSpPr>
            <a:spLocks noGrp="1"/>
          </p:cNvSpPr>
          <p:nvPr>
            <p:ph type="body" sz="quarter" idx="10"/>
          </p:nvPr>
        </p:nvSpPr>
        <p:spPr/>
        <p:txBody>
          <a:bodyPr>
            <a:normAutofit/>
          </a:bodyPr>
          <a:lstStyle/>
          <a:p>
            <a:pPr>
              <a:defRPr b="1"/>
            </a:pPr>
            <a:r>
              <a:rPr sz="2800"/>
              <a:t>TI-83/84 Plus:</a:t>
            </a:r>
          </a:p>
          <a:p>
            <a:r>
              <a:rPr sz="2800"/>
              <a:t>To find the area under the normal curve between </a:t>
            </a:r>
            <a:r>
              <a:rPr sz="2800">
                <a:latin typeface="Cambria Math"/>
              </a:rPr>
              <a:t>299.5</a:t>
            </a:r>
            <a:r>
              <a:rPr sz="2800"/>
              <a:t> and </a:t>
            </a:r>
            <a:r>
              <a:rPr sz="2800">
                <a:latin typeface="Cambria Math"/>
              </a:rPr>
              <a:t>300.5</a:t>
            </a:r>
            <a:r>
              <a:rPr sz="2800"/>
              <a:t> enter </a:t>
            </a:r>
            <a:r>
              <a:rPr sz="2800" b="1"/>
              <a:t>normalcdf(299.5,300.5,300,8.660254)</a:t>
            </a:r>
            <a:r>
              <a:rPr sz="2800"/>
              <a:t>, which includes the mean and standard deviation of the distribution. As shown in the screenshot below, this method gives the more accurate estimate of approximately </a:t>
            </a:r>
            <a:r>
              <a:rPr sz="2800">
                <a:latin typeface="Cambria Math"/>
              </a:rPr>
              <a:t>0.0460</a:t>
            </a:r>
            <a:r>
              <a:rPr sz="2800"/>
              <a:t> for the probability.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p:pic>
        <p:nvPicPr>
          <p:cNvPr id="5" name="Content Placeholder 4">
            <a:extLst>
              <a:ext uri="{FF2B5EF4-FFF2-40B4-BE49-F238E27FC236}">
                <a16:creationId xmlns:a16="http://schemas.microsoft.com/office/drawing/2014/main" id="{253618BE-877E-43F6-8AF7-C5DF86B6990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6.5.5: Using a Normal Distribution to Approximate a Binomial Probability of the Form P(</a:t>
            </a:r>
            <a:r>
              <a:rPr sz="2400" i="1" dirty="0"/>
              <a:t>X</a:t>
            </a:r>
            <a:r>
              <a:rPr sz="2400" dirty="0"/>
              <a:t> = </a:t>
            </a:r>
            <a:r>
              <a:rPr sz="2400" i="1" dirty="0"/>
              <a:t>x</a:t>
            </a:r>
            <a:r>
              <a:rPr sz="2400"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probability would be reported as </a:t>
                </a:r>
                <a:r>
                  <a:rPr sz="2800">
                    <a:latin typeface="Cambria Math"/>
                  </a:rPr>
                  <a:t>0.0478</a:t>
                </a:r>
                <a:r>
                  <a:rPr sz="2800"/>
                  <a:t> if using the tables or </a:t>
                </a:r>
                <a:r>
                  <a:rPr sz="2800">
                    <a:latin typeface="Cambria Math"/>
                  </a:rPr>
                  <a:t>0.0460</a:t>
                </a:r>
                <a:r>
                  <a:rPr sz="2800"/>
                  <a:t> if using the calculator. Thus, the probability of exactly </a:t>
                </a:r>
                <a:r>
                  <a:rPr sz="2800">
                    <a:latin typeface="Cambria Math"/>
                  </a:rPr>
                  <a:t>300</a:t>
                </a:r>
                <a:r>
                  <a:rPr sz="2800"/>
                  <a:t> out of a sample of </a:t>
                </a:r>
                <a:r>
                  <a:rPr sz="2800">
                    <a:latin typeface="Cambria Math"/>
                  </a:rPr>
                  <a:t>400</a:t>
                </a:r>
                <a:r>
                  <a:rPr sz="2800"/>
                  <a:t> dentists recommending SmileMore toothpaste is approximately </a:t>
                </a:r>
                <a14:m>
                  <m:oMath xmlns:m="http://schemas.openxmlformats.org/officeDocument/2006/math">
                    <m:r>
                      <a:rPr>
                        <a:latin typeface="Cambria Math" panose="02040503050406030204" pitchFamily="18" charset="0"/>
                      </a:rPr>
                      <m:t>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6.5.1: Using the Continuity Correction Factor with a Normal Distribution to Approximate a Binomial Probability</a:t>
            </a:r>
          </a:p>
        </p:txBody>
      </p:sp>
      <p:sp>
        <p:nvSpPr>
          <p:cNvPr id="3" name="Text Placeholder 2"/>
          <p:cNvSpPr>
            <a:spLocks noGrp="1"/>
          </p:cNvSpPr>
          <p:nvPr>
            <p:ph type="body" sz="quarter" idx="10"/>
          </p:nvPr>
        </p:nvSpPr>
        <p:spPr/>
        <p:txBody>
          <a:bodyPr>
            <a:normAutofit/>
          </a:bodyPr>
          <a:lstStyle/>
          <a:p>
            <a:r>
              <a:rPr sz="2800"/>
              <a:t>Use the continuity correction factor to describe the area under the normal curve that approximates the probability that at least </a:t>
            </a:r>
            <a:r>
              <a:rPr sz="2800">
                <a:latin typeface="Cambria Math"/>
              </a:rPr>
              <a:t>2</a:t>
            </a:r>
            <a:r>
              <a:rPr sz="2800"/>
              <a:t> people in a statistics class of </a:t>
            </a:r>
            <a:r>
              <a:rPr sz="2800">
                <a:latin typeface="Cambria Math"/>
              </a:rPr>
              <a:t>50</a:t>
            </a:r>
            <a:r>
              <a:rPr sz="2800"/>
              <a:t> students regularly cheat on their math tests. Assume that the number of people in a statistics class of </a:t>
            </a:r>
            <a:r>
              <a:rPr sz="2800">
                <a:latin typeface="Cambria Math"/>
              </a:rPr>
              <a:t>50</a:t>
            </a:r>
            <a:r>
              <a:rPr sz="2800"/>
              <a:t> students who consistently cheat on their math tests has a binomial distribution with a mean of </a:t>
            </a:r>
            <a:r>
              <a:rPr sz="2800">
                <a:latin typeface="Cambria Math"/>
              </a:rPr>
              <a:t>5.00</a:t>
            </a:r>
            <a:r>
              <a:rPr sz="2800"/>
              <a:t> and a standard deviation of approximately </a:t>
            </a:r>
            <a:r>
              <a:rPr sz="2800">
                <a:latin typeface="Cambria Math"/>
              </a:rPr>
              <a:t>2.12</a:t>
            </a:r>
            <a:r>
              <a:rPr sz="28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6.5.1: Using the Continuity Correction Factor with a Normal Distribution to Approximate a Binomial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Begin by converting the discrete number </a:t>
                </a:r>
                <a:r>
                  <a:rPr sz="2800">
                    <a:latin typeface="Cambria Math"/>
                  </a:rPr>
                  <a:t>2</a:t>
                </a:r>
                <a:r>
                  <a:rPr sz="2800"/>
                  <a:t> into an interval by adding </a:t>
                </a:r>
                <a:r>
                  <a:rPr sz="2800">
                    <a:latin typeface="Cambria Math"/>
                  </a:rPr>
                  <a:t>0.5</a:t>
                </a:r>
                <a:r>
                  <a:rPr sz="2800"/>
                  <a:t> to and subtracting </a:t>
                </a:r>
                <a:r>
                  <a:rPr sz="2800">
                    <a:latin typeface="Cambria Math"/>
                  </a:rPr>
                  <a:t>0.5</a:t>
                </a:r>
                <a:r>
                  <a:rPr sz="2800"/>
                  <a:t> from the number </a:t>
                </a:r>
                <a:r>
                  <a:rPr sz="2800">
                    <a:latin typeface="Cambria Math"/>
                  </a:rPr>
                  <a:t>2</a:t>
                </a:r>
                <a:r>
                  <a:rPr sz="2800"/>
                  <a:t>. The discrete number </a:t>
                </a:r>
                <a:r>
                  <a:rPr sz="2800">
                    <a:latin typeface="Cambria Math"/>
                  </a:rPr>
                  <a:t>2</a:t>
                </a:r>
                <a:r>
                  <a:rPr sz="2800"/>
                  <a:t> is changed to the continuous interval from </a:t>
                </a:r>
                <a:r>
                  <a:rPr sz="2800">
                    <a:latin typeface="Cambria Math"/>
                  </a:rPr>
                  <a:t>1.5</a:t>
                </a:r>
                <a:r>
                  <a:rPr sz="2800"/>
                  <a:t> to </a:t>
                </a:r>
                <a:r>
                  <a:rPr sz="2800">
                    <a:latin typeface="Cambria Math"/>
                  </a:rPr>
                  <a:t>2.5</a:t>
                </a:r>
                <a:r>
                  <a:rPr sz="2800"/>
                  <a:t>. Now, draw a normal curve with a mean of </a:t>
                </a:r>
                <a:r>
                  <a:rPr sz="2800">
                    <a:latin typeface="Cambria Math"/>
                  </a:rPr>
                  <a:t>5.00</a:t>
                </a:r>
                <a:r>
                  <a:rPr sz="2800"/>
                  <a:t> and a standard deviation of </a:t>
                </a:r>
                <a:r>
                  <a:rPr sz="2800">
                    <a:latin typeface="Cambria Math"/>
                  </a:rPr>
                  <a:t>2.12</a:t>
                </a:r>
                <a:r>
                  <a:rPr sz="2800"/>
                  <a:t>, and indicate the interval from </a:t>
                </a:r>
                <a:r>
                  <a:rPr sz="2800">
                    <a:latin typeface="Cambria Math"/>
                  </a:rPr>
                  <a:t>1.5</a:t>
                </a:r>
                <a:r>
                  <a:rPr sz="2800"/>
                  <a:t> to </a:t>
                </a:r>
                <a:r>
                  <a:rPr sz="2800">
                    <a:latin typeface="Cambria Math"/>
                  </a:rPr>
                  <a:t>2.5</a:t>
                </a:r>
                <a:r>
                  <a:rPr sz="2800"/>
                  <a:t> to represent the number </a:t>
                </a:r>
                <a:r>
                  <a:rPr sz="2800">
                    <a:latin typeface="Cambria Math"/>
                  </a:rPr>
                  <a:t>2</a:t>
                </a:r>
                <a:r>
                  <a:rPr sz="2800"/>
                  <a:t>. Next, shade the area corresponding to the phrase </a:t>
                </a:r>
                <a:r>
                  <a:rPr sz="2800" b="1"/>
                  <a:t>at least</a:t>
                </a:r>
                <a:r>
                  <a:rPr sz="2800"/>
                  <a:t> </a:t>
                </a:r>
                <a:r>
                  <a:rPr sz="2800">
                    <a:latin typeface="Cambria Math"/>
                  </a:rPr>
                  <a:t>2</a:t>
                </a:r>
                <a:r>
                  <a:rPr sz="2800"/>
                  <a:t>. This would be the area under the curve for </a:t>
                </a:r>
                <a14:m>
                  <m:oMath xmlns:m="http://schemas.openxmlformats.org/officeDocument/2006/math">
                    <m:r>
                      <a:rPr>
                        <a:latin typeface="Cambria Math" panose="02040503050406030204" pitchFamily="18" charset="0"/>
                      </a:rPr>
                      <m:t>𝑥</m:t>
                    </m:r>
                  </m:oMath>
                </a14:m>
                <a:r>
                  <a:rPr sz="2800"/>
                  <a:t>-values greater than or equal to </a:t>
                </a:r>
                <a:r>
                  <a:rPr sz="2800">
                    <a:latin typeface="Cambria Math"/>
                  </a:rPr>
                  <a:t>2</a:t>
                </a:r>
                <a:r>
                  <a:rPr sz="2800"/>
                  <a:t>. Thus, the area corresponding to </a:t>
                </a:r>
                <a:r>
                  <a:rPr sz="2800" b="1"/>
                  <a:t>at least</a:t>
                </a:r>
                <a:r>
                  <a:rPr sz="2800"/>
                  <a:t> </a:t>
                </a:r>
                <a:r>
                  <a:rPr sz="2800">
                    <a:latin typeface="Cambria Math"/>
                  </a:rPr>
                  <a:t>2</a:t>
                </a:r>
                <a:r>
                  <a:rPr sz="2800"/>
                  <a:t> would include the interval from </a:t>
                </a:r>
                <a:r>
                  <a:rPr sz="2800">
                    <a:latin typeface="Cambria Math"/>
                  </a:rPr>
                  <a:t>1.5</a:t>
                </a:r>
                <a:r>
                  <a:rPr sz="2800"/>
                  <a:t> to </a:t>
                </a:r>
                <a:r>
                  <a:rPr sz="2800">
                    <a:latin typeface="Cambria Math"/>
                  </a:rPr>
                  <a:t>2.5</a:t>
                </a:r>
                <a:r>
                  <a:rPr sz="2800"/>
                  <a:t> and all </a:t>
                </a:r>
                <a14:m>
                  <m:oMath xmlns:m="http://schemas.openxmlformats.org/officeDocument/2006/math">
                    <m:r>
                      <a:rPr>
                        <a:latin typeface="Cambria Math" panose="02040503050406030204" pitchFamily="18" charset="0"/>
                      </a:rPr>
                      <m:t>𝑥</m:t>
                    </m:r>
                  </m:oMath>
                </a14:m>
                <a:r>
                  <a:rPr sz="2800"/>
                  <a:t>-values to the right of </a:t>
                </a:r>
                <a:r>
                  <a:rPr sz="2800">
                    <a:latin typeface="Cambria Math"/>
                  </a:rPr>
                  <a:t>2.5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b="-233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6.5.1: Using the Continuity Correction Factor with a Normal Distribution to Approximate a Binomial Probability (cont.)</a:t>
            </a:r>
          </a:p>
        </p:txBody>
      </p:sp>
      <p:sp>
        <p:nvSpPr>
          <p:cNvPr id="3" name="Text Placeholder 2"/>
          <p:cNvSpPr>
            <a:spLocks noGrp="1"/>
          </p:cNvSpPr>
          <p:nvPr>
            <p:ph type="body" sz="quarter" idx="10"/>
          </p:nvPr>
        </p:nvSpPr>
        <p:spPr/>
        <p:txBody>
          <a:bodyPr anchor="b">
            <a:normAutofit/>
          </a:bodyPr>
          <a:lstStyle/>
          <a:p>
            <a:r>
              <a:rPr sz="2800" dirty="0"/>
              <a:t>Thus, the area under the normal curve with a mean of </a:t>
            </a:r>
            <a:r>
              <a:rPr sz="2800" dirty="0">
                <a:latin typeface="Cambria Math"/>
              </a:rPr>
              <a:t>5.00</a:t>
            </a:r>
            <a:r>
              <a:rPr sz="2800" dirty="0"/>
              <a:t> and a standard deviation of </a:t>
            </a:r>
            <a:r>
              <a:rPr sz="2800" dirty="0">
                <a:latin typeface="Cambria Math"/>
              </a:rPr>
              <a:t>2.12</a:t>
            </a:r>
            <a:r>
              <a:rPr sz="2800" dirty="0"/>
              <a:t> that approximates the probability that at least </a:t>
            </a:r>
            <a:r>
              <a:rPr sz="2800" dirty="0">
                <a:latin typeface="Cambria Math"/>
              </a:rPr>
              <a:t>2</a:t>
            </a:r>
            <a:r>
              <a:rPr sz="2800" dirty="0"/>
              <a:t> people in the statistics class regularly cheat on their math tests is the area to the right of </a:t>
            </a:r>
            <a:r>
              <a:rPr sz="2800" dirty="0">
                <a:latin typeface="Cambria Math"/>
              </a:rPr>
              <a:t>1.5</a:t>
            </a:r>
            <a:r>
              <a:rPr sz="2800" dirty="0"/>
              <a:t>.</a:t>
            </a:r>
          </a:p>
        </p:txBody>
      </p:sp>
      <p:pic>
        <p:nvPicPr>
          <p:cNvPr id="4" name="Content Placeholder 4">
            <a:extLst>
              <a:ext uri="{FF2B5EF4-FFF2-40B4-BE49-F238E27FC236}">
                <a16:creationId xmlns:a16="http://schemas.microsoft.com/office/drawing/2014/main" id="{C396FA20-A1F3-4AA3-B865-F23442D835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861646"/>
            <a:ext cx="53340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6.5.2: Using the Continuity Correction Factor with a Normal Distribution to Approximate a Binomial Probability</a:t>
            </a:r>
          </a:p>
        </p:txBody>
      </p:sp>
      <p:sp>
        <p:nvSpPr>
          <p:cNvPr id="3" name="Text Placeholder 2"/>
          <p:cNvSpPr>
            <a:spLocks noGrp="1"/>
          </p:cNvSpPr>
          <p:nvPr>
            <p:ph type="body" sz="quarter" idx="10"/>
          </p:nvPr>
        </p:nvSpPr>
        <p:spPr/>
        <p:txBody>
          <a:bodyPr>
            <a:normAutofit/>
          </a:bodyPr>
          <a:lstStyle/>
          <a:p>
            <a:r>
              <a:rPr sz="2800"/>
              <a:t>Use the continuity correction factor to describe the area under the normal curve that approximates the probability that fewer than </a:t>
            </a:r>
            <a:r>
              <a:rPr sz="2800">
                <a:latin typeface="Cambria Math"/>
              </a:rPr>
              <a:t>5</a:t>
            </a:r>
            <a:r>
              <a:rPr sz="2800"/>
              <a:t> out of the </a:t>
            </a:r>
            <a:r>
              <a:rPr sz="2800">
                <a:latin typeface="Cambria Math"/>
              </a:rPr>
              <a:t>25</a:t>
            </a:r>
            <a:r>
              <a:rPr sz="2800"/>
              <a:t> students on the 4</a:t>
            </a:r>
            <a:r>
              <a:rPr sz="2800" baseline="30000"/>
              <a:t>th</a:t>
            </a:r>
            <a:r>
              <a:rPr sz="2800"/>
              <a:t> floor of a dorm went to high school within a </a:t>
            </a:r>
            <a:r>
              <a:rPr sz="2800">
                <a:latin typeface="Cambria Math"/>
              </a:rPr>
              <a:t>30</a:t>
            </a:r>
            <a:r>
              <a:rPr sz="2800"/>
              <a:t> mile radius of the campus. Assume that the number of students who went to high school within a </a:t>
            </a:r>
            <a:r>
              <a:rPr sz="2800">
                <a:latin typeface="Cambria Math"/>
              </a:rPr>
              <a:t>30</a:t>
            </a:r>
            <a:r>
              <a:rPr sz="2800"/>
              <a:t> mile radius of the campus on any given dorm floor with </a:t>
            </a:r>
            <a:r>
              <a:rPr sz="2800">
                <a:latin typeface="Cambria Math"/>
              </a:rPr>
              <a:t>25</a:t>
            </a:r>
            <a:r>
              <a:rPr sz="2800"/>
              <a:t> residents has a binomial distribution with a mean of </a:t>
            </a:r>
            <a:r>
              <a:rPr sz="2800">
                <a:latin typeface="Cambria Math"/>
              </a:rPr>
              <a:t>7.00</a:t>
            </a:r>
            <a:r>
              <a:rPr sz="2800"/>
              <a:t> and a standard deviation of approximately </a:t>
            </a:r>
            <a:r>
              <a:rPr sz="2800">
                <a:latin typeface="Cambria Math"/>
              </a:rPr>
              <a:t>2.16</a:t>
            </a:r>
            <a:r>
              <a:rPr sz="28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6.5.2: Using the Continuity Correction Factor with a Normal Distribution to Approximate a Binomial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To begin, we need to convert the discrete number </a:t>
                </a:r>
                <a:r>
                  <a:rPr sz="2800">
                    <a:latin typeface="Cambria Math"/>
                  </a:rPr>
                  <a:t>5</a:t>
                </a:r>
                <a:r>
                  <a:rPr sz="2800"/>
                  <a:t> to the continuous interval from </a:t>
                </a:r>
                <a:r>
                  <a:rPr sz="2800">
                    <a:latin typeface="Cambria Math"/>
                  </a:rPr>
                  <a:t>4.5</a:t>
                </a:r>
                <a:r>
                  <a:rPr sz="2800"/>
                  <a:t> to </a:t>
                </a:r>
                <a:r>
                  <a:rPr sz="2800">
                    <a:latin typeface="Cambria Math"/>
                  </a:rPr>
                  <a:t>5.5</a:t>
                </a:r>
                <a:r>
                  <a:rPr sz="2800"/>
                  <a:t> by adding </a:t>
                </a:r>
                <a:r>
                  <a:rPr sz="2800">
                    <a:latin typeface="Cambria Math"/>
                  </a:rPr>
                  <a:t>0.5</a:t>
                </a:r>
                <a:r>
                  <a:rPr sz="2800"/>
                  <a:t> to and subtracting </a:t>
                </a:r>
                <a:r>
                  <a:rPr sz="2800">
                    <a:latin typeface="Cambria Math"/>
                  </a:rPr>
                  <a:t>0.5</a:t>
                </a:r>
                <a:r>
                  <a:rPr sz="2800"/>
                  <a:t> from </a:t>
                </a:r>
                <a:r>
                  <a:rPr sz="2800">
                    <a:latin typeface="Cambria Math"/>
                  </a:rPr>
                  <a:t>5</a:t>
                </a:r>
                <a:r>
                  <a:rPr sz="2800"/>
                  <a:t>. Draw a normal curve with a mean of </a:t>
                </a:r>
                <a:r>
                  <a:rPr sz="2800">
                    <a:latin typeface="Cambria Math"/>
                  </a:rPr>
                  <a:t>7.00</a:t>
                </a:r>
                <a:r>
                  <a:rPr sz="2800"/>
                  <a:t> and a standard deviation of </a:t>
                </a:r>
                <a:r>
                  <a:rPr sz="2800">
                    <a:latin typeface="Cambria Math"/>
                  </a:rPr>
                  <a:t>2.16</a:t>
                </a:r>
                <a:r>
                  <a:rPr sz="2800"/>
                  <a:t>. Indicate the interval from </a:t>
                </a:r>
                <a:r>
                  <a:rPr sz="2800">
                    <a:latin typeface="Cambria Math"/>
                  </a:rPr>
                  <a:t>4.5</a:t>
                </a:r>
                <a:r>
                  <a:rPr sz="2800"/>
                  <a:t> to </a:t>
                </a:r>
                <a:r>
                  <a:rPr sz="2800">
                    <a:latin typeface="Cambria Math"/>
                  </a:rPr>
                  <a:t>5.5</a:t>
                </a:r>
                <a:r>
                  <a:rPr sz="2800"/>
                  <a:t> under the curve. Next, shade the area under the curve for </a:t>
                </a:r>
                <a14:m>
                  <m:oMath xmlns:m="http://schemas.openxmlformats.org/officeDocument/2006/math">
                    <m:r>
                      <a:rPr>
                        <a:latin typeface="Cambria Math" panose="02040503050406030204" pitchFamily="18" charset="0"/>
                      </a:rPr>
                      <m:t>𝑥</m:t>
                    </m:r>
                  </m:oMath>
                </a14:m>
                <a:r>
                  <a:rPr sz="2800"/>
                  <a:t>-values corresponding to the phrase </a:t>
                </a:r>
                <a:r>
                  <a:rPr sz="2800" b="1"/>
                  <a:t>fewer than</a:t>
                </a:r>
                <a:r>
                  <a:rPr sz="2800"/>
                  <a:t> </a:t>
                </a:r>
                <a:r>
                  <a:rPr sz="2800">
                    <a:latin typeface="Cambria Math"/>
                  </a:rPr>
                  <a:t>5</a:t>
                </a:r>
                <a:r>
                  <a:rPr sz="2800"/>
                  <a:t>. We need the area to the left of our interval. Since the phrase </a:t>
                </a:r>
                <a:r>
                  <a:rPr b="1"/>
                  <a:t>fewer than</a:t>
                </a:r>
                <a:r>
                  <a:rPr sz="2800"/>
                  <a:t> </a:t>
                </a:r>
                <a:r>
                  <a:rPr sz="2800" b="1">
                    <a:latin typeface="Cambria Math"/>
                  </a:rPr>
                  <a:t>5</a:t>
                </a:r>
                <a:r>
                  <a:rPr sz="2800"/>
                  <a:t> does not include the number </a:t>
                </a:r>
                <a:r>
                  <a:rPr sz="2800">
                    <a:latin typeface="Cambria Math"/>
                  </a:rPr>
                  <a:t>5</a:t>
                </a:r>
                <a:r>
                  <a:rPr sz="2800"/>
                  <a:t>, we do </a:t>
                </a:r>
                <a:r>
                  <a:rPr sz="2800" b="1"/>
                  <a:t>not</a:t>
                </a:r>
                <a:r>
                  <a:rPr sz="2800"/>
                  <a:t> shade the interval from </a:t>
                </a:r>
                <a:r>
                  <a:rPr sz="2800">
                    <a:latin typeface="Cambria Math"/>
                  </a:rPr>
                  <a:t>4.5</a:t>
                </a:r>
                <a:r>
                  <a:rPr sz="2800"/>
                  <a:t> to </a:t>
                </a:r>
                <a:r>
                  <a:rPr sz="2800">
                    <a:latin typeface="Cambria Math"/>
                  </a:rPr>
                  <a:t>5.5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b="-1595"/>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3130</Words>
  <Application>Microsoft Office PowerPoint</Application>
  <PresentationFormat>On-screen Show (4:3)</PresentationFormat>
  <Paragraphs>134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Arial</vt:lpstr>
      <vt:lpstr>Courier New</vt:lpstr>
      <vt:lpstr>Cambria Math</vt:lpstr>
      <vt:lpstr>Office Theme</vt:lpstr>
      <vt:lpstr>Section 6.5</vt:lpstr>
      <vt:lpstr>Memory Booster:</vt:lpstr>
      <vt:lpstr>Formula: Normal Distribution Approximation of a Binomial Distribution</vt:lpstr>
      <vt:lpstr>Continuity Correction</vt:lpstr>
      <vt:lpstr>Example 6.5.1: Using the Continuity Correction Factor with a Normal Distribution to Approximate a Binomial Probability</vt:lpstr>
      <vt:lpstr>Example 6.5.1: Using the Continuity Correction Factor with a Normal Distribution to Approximate a Binomial Probability (cont.)</vt:lpstr>
      <vt:lpstr>Example 6.5.1: Using the Continuity Correction Factor with a Normal Distribution to Approximate a Binomial Probability (cont.)</vt:lpstr>
      <vt:lpstr>Example 6.5.2: Using the Continuity Correction Factor with a Normal Distribution to Approximate a Binomial Probability</vt:lpstr>
      <vt:lpstr>Example 6.5.2: Using the Continuity Correction Factor with a Normal Distribution to Approximate a Binomial Probability (cont.)</vt:lpstr>
      <vt:lpstr>Example 6.5.2: Using the Continuity Correction Factor with a Normal Distribution to Approximate a Binomial Probability (cont.)</vt:lpstr>
      <vt:lpstr>Example 6.5.2: Using the Continuity Correction Factor with a Normal Distribution to Approximate a Binomial Probability (cont.)</vt:lpstr>
      <vt:lpstr>Procedure: Using a Normal Distribution to Approximate a Binomial Distribution</vt:lpstr>
      <vt:lpstr>Example 6.5.3: Using a Normal Distribution to Approximate a Binomial Probability of the Form P(X &gt; x)</vt:lpstr>
      <vt:lpstr>Example 6.5.3: Using a Normal Distribution to Approximate a Binomial Probability of the Form P(X &gt; x) (cont.)</vt:lpstr>
      <vt:lpstr>Example 6.5.3: Using a Normal Distribution to Approximate a Binomial Probability of the Form P(X &gt; x) (cont.)</vt:lpstr>
      <vt:lpstr>Example 6.5.3: Using a Normal Distribution to Approximate a Binomial Probability of the Form P(X &gt; x) (cont.)</vt:lpstr>
      <vt:lpstr>Example 6.5.3: Using a Normal Distribution to Approximate a Binomial Probability of the Form P(X &gt; x) (cont.)</vt:lpstr>
      <vt:lpstr>Example 6.5.3: Using a Normal Distribution to Approximate a Binomial Probability of the Form P(X &gt; x) (cont.)</vt:lpstr>
      <vt:lpstr>Memory Booster</vt:lpstr>
      <vt:lpstr>Technology Tip</vt:lpstr>
      <vt:lpstr>Example 6.5.3: Using a Normal Distribution to Approximate a Binomial Probability of the Form P(X &gt; x) (cont.)</vt:lpstr>
      <vt:lpstr>Example 6.5.3: Using a Normal Distribution to Approximate a Binomial Probability of the Form P(X &gt; x) (cont.)</vt:lpstr>
      <vt:lpstr>Example 6.5.3: Using a Normal Distribution to Approximate a Binomial Probability of the Form P(X &gt; x) (cont.)</vt:lpstr>
      <vt:lpstr>Technology</vt:lpstr>
      <vt:lpstr>Example 6.5.4: Using a Normal Distribution to Approximate a Binomial Probability of the Form P(X ≤ x)</vt:lpstr>
      <vt:lpstr>Example 6.5.4: Using a Normal Distribution to Approximate a Binomial Probability of the Form P(X ≤ x) (cont.)</vt:lpstr>
      <vt:lpstr>Example 6.5.4: Using a Normal Distribution to Approximate a Binomial Probability of the Form P(X ≤ x) (cont.)</vt:lpstr>
      <vt:lpstr>Memory Booster</vt:lpstr>
      <vt:lpstr>Example 6.5.4: Using a Normal Distribution to Approximate a Binomial Probability of the Form P(X ≤ x) (cont.)</vt:lpstr>
      <vt:lpstr>Example 6.5.4: Using a Normal Distribution to Approximate a Binomial Probability of the Form P(X ≤ x) (cont.)</vt:lpstr>
      <vt:lpstr>Example 6.5.4: Using a Normal Distribution to Approximate a Binomial Probability of the Form P(X ≤ x) (cont.)</vt:lpstr>
      <vt:lpstr>Example 6.5.4: Using a Normal Distribution to Approximate a Binomial Probability of the Form P(X ≤ x) (cont.)</vt:lpstr>
      <vt:lpstr>Example 6.5.4: Using a Normal Distribution to Approximate a Binomial Probability of the Form P(X ≤ x) (cont.)</vt:lpstr>
      <vt:lpstr>Example 6.5.4: Using a Normal Distribution to Approximate a Binomial Probability of the Form P(X ≤ x) (cont.)</vt:lpstr>
      <vt:lpstr>Example 6.5.5: Using a Normal Distribution to Approximate a Binomial Probability of the Form P(X = x)</vt:lpstr>
      <vt:lpstr>Example 6.5.5: Using a Normal Distribution to Approximate a Binomial Probability of the Form P(X = x) (cont.)</vt:lpstr>
      <vt:lpstr>Example 6.5.5: Using a Normal Distribution to Approximate a Binomial Probability of the Form P(X = x) (cont.)</vt:lpstr>
      <vt:lpstr>Example 6.5.5: Using a Normal Distribution to Approximate a Binomial Probability of the Form P(X = x) (cont.)</vt:lpstr>
      <vt:lpstr>Example 6.5.5: Using a Normal Distribution to Approximate a Binomial Probability of the Form P(X = x) (cont.)</vt:lpstr>
      <vt:lpstr>Example 6.5.5: Using a Normal Distribution to Approximate a Binomial Probability of the Form P(X = x) (cont.)</vt:lpstr>
      <vt:lpstr>Example 6.5.5: Using a Normal Distribution to Approximate a Binomial Probability of the Form P(X = x) (cont.)</vt:lpstr>
      <vt:lpstr>Example 6.5.5: Using a Normal Distribution to Approximate a Binomial Probability of the Form P(X = 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130</cp:revision>
  <dcterms:created xsi:type="dcterms:W3CDTF">2013-04-26T14:43:13Z</dcterms:created>
  <dcterms:modified xsi:type="dcterms:W3CDTF">2020-06-02T15:34:13Z</dcterms:modified>
</cp:coreProperties>
</file>