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3"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Sampling Distributions and the Central Limit Theorem</a:t>
            </a:r>
          </a:p>
        </p:txBody>
      </p:sp>
      <p:sp>
        <p:nvSpPr>
          <p:cNvPr id="3" name="Title 2"/>
          <p:cNvSpPr>
            <a:spLocks noGrp="1"/>
          </p:cNvSpPr>
          <p:nvPr>
            <p:ph type="title"/>
          </p:nvPr>
        </p:nvSpPr>
        <p:spPr/>
        <p:txBody>
          <a:bodyPr/>
          <a:lstStyle/>
          <a:p>
            <a:r>
              <a:t>Section 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7.1.2: Applying the Central Limit Theorem</a:t>
            </a:r>
          </a:p>
        </p:txBody>
      </p:sp>
      <p:sp>
        <p:nvSpPr>
          <p:cNvPr id="3" name="Text Placeholder 2"/>
          <p:cNvSpPr>
            <a:spLocks noGrp="1"/>
          </p:cNvSpPr>
          <p:nvPr>
            <p:ph type="body" sz="quarter" idx="10"/>
          </p:nvPr>
        </p:nvSpPr>
        <p:spPr/>
        <p:txBody>
          <a:bodyPr>
            <a:normAutofit/>
          </a:bodyPr>
          <a:lstStyle/>
          <a:p>
            <a:r>
              <a:rPr sz="2800"/>
              <a:t>The following histogram represents the population distribution of the weights of </a:t>
            </a:r>
            <a:r>
              <a:rPr sz="2800">
                <a:latin typeface="Cambria Math"/>
              </a:rPr>
              <a:t>600</a:t>
            </a:r>
            <a:r>
              <a:rPr sz="2800"/>
              <a:t> horse jockeys. The mean of the population is </a:t>
            </a:r>
            <a:r>
              <a:rPr sz="2800">
                <a:latin typeface="Cambria Math"/>
              </a:rPr>
              <a:t>116.2</a:t>
            </a:r>
            <a:r>
              <a:rPr sz="2800"/>
              <a:t> pounds and the standard deviation is </a:t>
            </a:r>
            <a:r>
              <a:rPr sz="2800">
                <a:latin typeface="Cambria Math"/>
              </a:rPr>
              <a:t>3.9</a:t>
            </a:r>
            <a:r>
              <a:rPr sz="2800"/>
              <a:t> pounds.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7.1.2: Applying the Central Limit Theorem (cont.)</a:t>
            </a:r>
          </a:p>
        </p:txBody>
      </p:sp>
      <p:pic>
        <p:nvPicPr>
          <p:cNvPr id="5" name="Content Placeholder 4">
            <a:extLst>
              <a:ext uri="{FF2B5EF4-FFF2-40B4-BE49-F238E27FC236}">
                <a16:creationId xmlns:a16="http://schemas.microsoft.com/office/drawing/2014/main" id="{5C3A294E-3529-4D61-B04A-CCC70C52A04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9361" y="1082675"/>
            <a:ext cx="4585277" cy="48498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7.1.2: Applying the Central Limit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Let's now consider the sampling distribution of sample means for samples of size </a:t>
                </a:r>
                <a14:m>
                  <m:oMath xmlns:m="http://schemas.openxmlformats.org/officeDocument/2006/math">
                    <m:r>
                      <a:rPr>
                        <a:latin typeface="Cambria Math" panose="02040503050406030204" pitchFamily="18" charset="0"/>
                      </a:rPr>
                      <m:t>𝑛</m:t>
                    </m:r>
                    <m:r>
                      <a:rPr>
                        <a:latin typeface="Cambria Math" panose="02040503050406030204" pitchFamily="18" charset="0"/>
                      </a:rPr>
                      <m:t>=45</m:t>
                    </m:r>
                  </m:oMath>
                </a14:m>
                <a:r>
                  <a:rPr sz="2800"/>
                  <a:t>.</a:t>
                </a:r>
              </a:p>
              <a:p>
                <a:pPr marL="514350" indent="-514350">
                  <a:buFont typeface="+mj-lt"/>
                  <a:buAutoNum type="alphaLcPeriod"/>
                  <a:defRPr sz="2800"/>
                </a:pPr>
                <a:r>
                  <a:t>​</a:t>
                </a:r>
                <a:r>
                  <a:rPr sz="2800"/>
                  <a:t>What is the sampling distribution's mean?</a:t>
                </a:r>
              </a:p>
              <a:p>
                <a:pPr marL="514350" indent="-514350">
                  <a:buFont typeface="+mj-lt"/>
                  <a:buAutoNum type="alphaLcPeriod" startAt="2"/>
                  <a:defRPr sz="2800"/>
                </a:pPr>
                <a:r>
                  <a:t>​</a:t>
                </a:r>
                <a:r>
                  <a:rPr sz="2800"/>
                  <a:t>What is the sampling distribution's standard deviation?</a:t>
                </a:r>
              </a:p>
              <a:p>
                <a:pPr marL="514350" indent="-514350">
                  <a:buFont typeface="+mj-lt"/>
                  <a:buAutoNum type="alphaLcPeriod" startAt="3"/>
                  <a:defRPr sz="2800"/>
                </a:pPr>
                <a:r>
                  <a:t>​</a:t>
                </a:r>
                <a:r>
                  <a:rPr sz="2800"/>
                  <a:t>Can a normal approximation be used for this sampling distribution?</a:t>
                </a:r>
              </a:p>
              <a:p>
                <a:pPr marL="514350" indent="-514350">
                  <a:buFont typeface="+mj-lt"/>
                  <a:buAutoNum type="alphaLcPeriod" startAt="4"/>
                  <a:defRPr sz="2800"/>
                </a:pPr>
                <a:r>
                  <a:t>​</a:t>
                </a:r>
                <a:r>
                  <a:rPr sz="2800"/>
                  <a:t>What is the sampling distribution's shape?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7.1.2: Applying the Central Limit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marL="514350" indent="-514350">
                  <a:buFont typeface="+mj-lt"/>
                  <a:buAutoNum type="alphaLcPeriod"/>
                  <a:defRPr sz="2800"/>
                </a:pPr>
                <a:r>
                  <a:t>​</a:t>
                </a:r>
                <a:r>
                  <a:rPr sz="2800"/>
                  <a:t>The sampling distribution's mean is equal to the mean of the population. Therefore,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r>
                      <a:rPr>
                        <a:latin typeface="Cambria Math" panose="02040503050406030204" pitchFamily="18" charset="0"/>
                      </a:rPr>
                      <m:t>𝜇</m:t>
                    </m:r>
                    <m:r>
                      <a:rPr>
                        <a:latin typeface="Cambria Math" panose="02040503050406030204" pitchFamily="18" charset="0"/>
                      </a:rPr>
                      <m:t>=116.2</m:t>
                    </m:r>
                  </m:oMath>
                </a14:m>
                <a:r>
                  <a:rPr sz="2800"/>
                  <a:t>.</a:t>
                </a:r>
              </a:p>
              <a:p>
                <a:pPr marL="514350" indent="-514350">
                  <a:buFont typeface="+mj-lt"/>
                  <a:buAutoNum type="alphaLcPeriod" startAt="2"/>
                  <a:defRPr sz="2800"/>
                </a:pPr>
                <a:r>
                  <a:t>​</a:t>
                </a:r>
                <a:r>
                  <a:rPr sz="2800"/>
                  <a:t>To find the standard deviation of the sampling distribution we will have to do a small calculation. We know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oMath>
                </a14:m>
                <a:r>
                  <a:rPr sz="2800"/>
                  <a:t>. Hence, we have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3.9</m:t>
                        </m:r>
                      </m:num>
                      <m:den>
                        <m:rad>
                          <m:radPr>
                            <m:degHide m:val="on"/>
                            <m:ctrlPr>
                              <a:rPr i="1">
                                <a:latin typeface="Cambria Math" panose="02040503050406030204" pitchFamily="18" charset="0"/>
                              </a:rPr>
                            </m:ctrlPr>
                          </m:radPr>
                          <m:deg/>
                          <m:e>
                            <m:r>
                              <a:rPr>
                                <a:latin typeface="Cambria Math" panose="02040503050406030204" pitchFamily="18" charset="0"/>
                              </a:rPr>
                              <m:t>45</m:t>
                            </m:r>
                          </m:e>
                        </m:rad>
                      </m:den>
                    </m:f>
                    <m:r>
                      <a:rPr>
                        <a:latin typeface="Cambria Math" panose="02040503050406030204" pitchFamily="18" charset="0"/>
                      </a:rPr>
                      <m:t>≈0.58</m:t>
                    </m:r>
                  </m:oMath>
                </a14:m>
                <a:r>
                  <a:rPr sz="2800"/>
                  <a:t>.</a:t>
                </a:r>
              </a:p>
              <a:p>
                <a:pPr marL="514350" indent="-514350">
                  <a:buFont typeface="+mj-lt"/>
                  <a:buAutoNum type="alphaLcPeriod" startAt="3"/>
                  <a:defRPr sz="2800"/>
                </a:pPr>
                <a:r>
                  <a:t>​</a:t>
                </a:r>
                <a:r>
                  <a:rPr sz="2800"/>
                  <a:t>Yes, a normal approximation can be used in this scenario because </a:t>
                </a:r>
                <a14:m>
                  <m:oMath xmlns:m="http://schemas.openxmlformats.org/officeDocument/2006/math">
                    <m:r>
                      <a:rPr>
                        <a:latin typeface="Cambria Math" panose="02040503050406030204" pitchFamily="18" charset="0"/>
                      </a:rPr>
                      <m:t>𝑛</m:t>
                    </m:r>
                    <m:r>
                      <a:rPr>
                        <a:latin typeface="Cambria Math" panose="02040503050406030204" pitchFamily="18" charset="0"/>
                      </a:rPr>
                      <m:t>=45</m:t>
                    </m:r>
                  </m:oMath>
                </a14:m>
                <a:r>
                  <a:rPr sz="2800"/>
                  <a:t> satisfies the criteria </a:t>
                </a:r>
                <a14:m>
                  <m:oMath xmlns:m="http://schemas.openxmlformats.org/officeDocument/2006/math">
                    <m:r>
                      <a:rPr>
                        <a:latin typeface="Cambria Math" panose="02040503050406030204" pitchFamily="18" charset="0"/>
                      </a:rPr>
                      <m:t>𝑛</m:t>
                    </m:r>
                    <m:r>
                      <a:rPr>
                        <a:latin typeface="Cambria Math" panose="02040503050406030204" pitchFamily="18" charset="0"/>
                      </a:rPr>
                      <m:t>≥30</m:t>
                    </m:r>
                  </m:oMath>
                </a14:m>
                <a:r>
                  <a:rPr sz="2800"/>
                  <a:t>; therefore the Central Limit Theorem applies.</a:t>
                </a:r>
              </a:p>
              <a:p>
                <a:pPr marL="514350" indent="-514350">
                  <a:buFont typeface="+mj-lt"/>
                  <a:buAutoNum type="alphaLcPeriod" startAt="4"/>
                  <a:defRPr sz="2800"/>
                </a:pPr>
                <a:r>
                  <a:t>​</a:t>
                </a:r>
                <a:r>
                  <a:rPr sz="2800"/>
                  <a:t>Although the original distribution was skewed to the right, the CLT tells us that the sampling distribution will be approximately normal, so it will be bell-shaped.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48" b="-859"/>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7.1.2: Applying the Central Limit Theorem (cont.)</a:t>
            </a:r>
          </a:p>
        </p:txBody>
      </p:sp>
      <p:pic>
        <p:nvPicPr>
          <p:cNvPr id="5" name="Content Placeholder 4">
            <a:extLst>
              <a:ext uri="{FF2B5EF4-FFF2-40B4-BE49-F238E27FC236}">
                <a16:creationId xmlns:a16="http://schemas.microsoft.com/office/drawing/2014/main" id="{049F3E8C-B58F-491A-8E88-44F7DB3FB3C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946" y="1082675"/>
            <a:ext cx="4348108" cy="48498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7.1.3: Applying the Central Limit Theorem</a:t>
            </a:r>
          </a:p>
        </p:txBody>
      </p:sp>
      <p:sp>
        <p:nvSpPr>
          <p:cNvPr id="3" name="Text Placeholder 2"/>
          <p:cNvSpPr>
            <a:spLocks noGrp="1"/>
          </p:cNvSpPr>
          <p:nvPr>
            <p:ph type="body" sz="quarter" idx="10"/>
          </p:nvPr>
        </p:nvSpPr>
        <p:spPr/>
        <p:txBody>
          <a:bodyPr>
            <a:normAutofit/>
          </a:bodyPr>
          <a:lstStyle/>
          <a:p>
            <a:r>
              <a:rPr sz="2800" dirty="0"/>
              <a:t>The following graph displays the starting salaries for law school graduates entering the workforce in 2014.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7.1.3: Applying the Central Limit Theorem (cont.)</a:t>
            </a:r>
          </a:p>
        </p:txBody>
      </p:sp>
      <p:pic>
        <p:nvPicPr>
          <p:cNvPr id="5" name="Content Placeholder 4">
            <a:extLst>
              <a:ext uri="{FF2B5EF4-FFF2-40B4-BE49-F238E27FC236}">
                <a16:creationId xmlns:a16="http://schemas.microsoft.com/office/drawing/2014/main" id="{7744E38B-D0C8-4496-88E7-3BE10D8FEB2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143000"/>
            <a:ext cx="4953000" cy="4000500"/>
          </a:xfrm>
        </p:spPr>
      </p:pic>
      <p:sp>
        <p:nvSpPr>
          <p:cNvPr id="3" name="TextBox 2">
            <a:extLst>
              <a:ext uri="{FF2B5EF4-FFF2-40B4-BE49-F238E27FC236}">
                <a16:creationId xmlns:a16="http://schemas.microsoft.com/office/drawing/2014/main" id="{447854AA-3FBD-4D79-9C20-E10976067E82}"/>
              </a:ext>
            </a:extLst>
          </p:cNvPr>
          <p:cNvSpPr txBox="1"/>
          <p:nvPr/>
        </p:nvSpPr>
        <p:spPr>
          <a:xfrm>
            <a:off x="457200" y="5200650"/>
            <a:ext cx="8229600" cy="830997"/>
          </a:xfrm>
          <a:prstGeom prst="rect">
            <a:avLst/>
          </a:prstGeom>
          <a:noFill/>
        </p:spPr>
        <p:txBody>
          <a:bodyPr wrap="square" rtlCol="0">
            <a:spAutoFit/>
          </a:bodyPr>
          <a:lstStyle/>
          <a:p>
            <a:r>
              <a:rPr lang="en-US" sz="1200" dirty="0"/>
              <a:t>Note: The graph is based on 22,095 salaries. A few salaries above $205,000 are excluded for clarity.</a:t>
            </a:r>
          </a:p>
          <a:p>
            <a:r>
              <a:rPr lang="en-US" sz="1200" dirty="0"/>
              <a:t>Reproduced with permission of the National Association for Law Placement, Inc. (NALP).</a:t>
            </a:r>
          </a:p>
          <a:p>
            <a:r>
              <a:rPr lang="en-US" sz="1200" dirty="0"/>
              <a:t>Source: NALP: The Association for Legal Career Professionals. Salary Distribution Curves. Class of 2014. https://www.nalp.org/salarydistrib#2014(12 Aug.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7.1.3: Applying the Central Limit Theorem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Describe the shape of this distribution.</a:t>
            </a:r>
          </a:p>
          <a:p>
            <a:pPr marL="514350" indent="-514350">
              <a:buFont typeface="+mj-lt"/>
              <a:buAutoNum type="alphaLcPeriod" startAt="2"/>
              <a:defRPr sz="2800"/>
            </a:pPr>
            <a:r>
              <a:rPr dirty="0"/>
              <a:t>​</a:t>
            </a:r>
            <a:r>
              <a:rPr sz="2800" dirty="0"/>
              <a:t>Consider the sampling distribution of the sample means created from this population for samples of size </a:t>
            </a:r>
            <a:r>
              <a:rPr sz="2800" dirty="0">
                <a:latin typeface="Cambria Math"/>
              </a:rPr>
              <a:t>25</a:t>
            </a:r>
            <a:r>
              <a:rPr sz="2800" dirty="0"/>
              <a:t>. Can a normal approximation be used for this sampling distribution?</a:t>
            </a:r>
          </a:p>
          <a:p>
            <a:pPr marL="514350" indent="-514350">
              <a:buFont typeface="+mj-lt"/>
              <a:buAutoNum type="alphaLcPeriod" startAt="3"/>
              <a:defRPr sz="2800"/>
            </a:pPr>
            <a:r>
              <a:rPr dirty="0"/>
              <a:t>​</a:t>
            </a:r>
            <a:r>
              <a:rPr sz="2800" dirty="0"/>
              <a:t>Consider the sampling distribution of the sample means created from this population for samples of size </a:t>
            </a:r>
            <a:r>
              <a:rPr sz="2800" dirty="0">
                <a:latin typeface="Cambria Math"/>
              </a:rPr>
              <a:t>50</a:t>
            </a:r>
            <a:r>
              <a:rPr sz="2800" dirty="0"/>
              <a:t>. Can the Central Limit Theorem be applied in this situation?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7.1.3: Applying the Central Limit Theorem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Consider the sampling distribution of the sample means created from this population for samples of size </a:t>
            </a:r>
            <a:r>
              <a:rPr sz="2800">
                <a:latin typeface="Cambria Math"/>
              </a:rPr>
              <a:t>200</a:t>
            </a:r>
            <a:r>
              <a:rPr sz="2800"/>
              <a:t>. What would you expect the shape of this distribution to be? How would it compare to the sampling distribution described in part </a:t>
            </a:r>
            <a:r>
              <a:rPr sz="2800" b="1"/>
              <a:t>c.</a:t>
            </a:r>
            <a:r>
              <a:rPr sz="280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7.1.3: Applying the Central Limit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distribution is irregularly shaped, with a mode of approximately </a:t>
                </a:r>
                <a14:m>
                  <m:oMath xmlns:m="http://schemas.openxmlformats.org/officeDocument/2006/math">
                    <m:r>
                      <a:rPr>
                        <a:latin typeface="Cambria Math" panose="02040503050406030204" pitchFamily="18" charset="0"/>
                      </a:rPr>
                      <m:t>$160,000</m:t>
                    </m:r>
                  </m:oMath>
                </a14:m>
                <a:endParaRPr sz="2800" dirty="0"/>
              </a:p>
              <a:p>
                <a:pPr marL="514350" indent="-514350">
                  <a:buFont typeface="+mj-lt"/>
                  <a:buAutoNum type="alphaLcPeriod" startAt="2"/>
                  <a:defRPr sz="2800"/>
                </a:pPr>
                <a:r>
                  <a:rPr dirty="0"/>
                  <a:t>​</a:t>
                </a:r>
                <a:r>
                  <a:rPr sz="2800" dirty="0"/>
                  <a:t>No, a normal approximation is not applicable in this situation because neither condition is met. The sample size is not large enough (</a:t>
                </a:r>
                <a14:m>
                  <m:oMath xmlns:m="http://schemas.openxmlformats.org/officeDocument/2006/math">
                    <m:r>
                      <a:rPr>
                        <a:latin typeface="Cambria Math" panose="02040503050406030204" pitchFamily="18" charset="0"/>
                      </a:rPr>
                      <m:t>25&lt;30</m:t>
                    </m:r>
                  </m:oMath>
                </a14:m>
                <a:r>
                  <a:rPr sz="2800" dirty="0"/>
                  <a:t>), and the population data are not normally distributed.</a:t>
                </a:r>
              </a:p>
              <a:p>
                <a:pPr marL="514350" indent="-514350">
                  <a:buFont typeface="+mj-lt"/>
                  <a:buAutoNum type="alphaLcPeriod" startAt="3"/>
                  <a:defRPr sz="2800"/>
                </a:pPr>
                <a:r>
                  <a:rPr dirty="0"/>
                  <a:t>​</a:t>
                </a:r>
                <a:r>
                  <a:rPr sz="2800" dirty="0"/>
                  <a:t>Yes, the Central Limit Theorem is applicable here because the sample size is sufficiently large </a:t>
                </a:r>
                <a:br>
                  <a:rPr lang="en-US" sz="2800" dirty="0"/>
                </a:br>
                <a:r>
                  <a:rPr sz="2800" dirty="0"/>
                  <a:t>(</a:t>
                </a:r>
                <a14:m>
                  <m:oMath xmlns:m="http://schemas.openxmlformats.org/officeDocument/2006/math">
                    <m:r>
                      <a:rPr>
                        <a:latin typeface="Cambria Math" panose="02040503050406030204" pitchFamily="18" charset="0"/>
                      </a:rPr>
                      <m:t>50&gt;30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Sampling Distribution &amp; Sampling Distribution Of Sample Means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337522"/>
              </a:xfrm>
            </p:spPr>
            <p:txBody>
              <a:bodyPr>
                <a:normAutofit/>
              </a:bodyPr>
              <a:lstStyle/>
              <a:p>
                <a:pPr algn="ctr">
                  <a:defRPr sz="2800" b="1"/>
                </a:pPr>
                <a:r>
                  <a:t>Definition</a:t>
                </a:r>
              </a:p>
              <a:p>
                <a:pPr>
                  <a:defRPr sz="2800"/>
                </a:pPr>
                <a:r>
                  <a:rPr sz="2800" b="1"/>
                  <a:t>Sampling distribution:</a:t>
                </a:r>
                <a:r>
                  <a:rPr sz="2800"/>
                  <a:t> The distribution of the values of a particular sample statistic for all possible samples of a given size, </a:t>
                </a:r>
                <a14:m>
                  <m:oMath xmlns:m="http://schemas.openxmlformats.org/officeDocument/2006/math">
                    <m:r>
                      <a:rPr>
                        <a:latin typeface="Cambria Math" panose="02040503050406030204" pitchFamily="18" charset="0"/>
                      </a:rPr>
                      <m:t>𝑛</m:t>
                    </m:r>
                  </m:oMath>
                </a14:m>
                <a:r>
                  <a:rPr sz="2800"/>
                  <a:t>.</a:t>
                </a:r>
              </a:p>
              <a:p>
                <a:pPr>
                  <a:defRPr sz="2800"/>
                </a:pPr>
                <a:r>
                  <a:rPr sz="2800" b="1"/>
                  <a:t>Sampling distribution of sample means:</a:t>
                </a:r>
                <a:r>
                  <a:rPr sz="2800"/>
                  <a:t> The distribution of sample means for all possible samples of a given size, </a:t>
                </a:r>
                <a14:m>
                  <m:oMath xmlns:m="http://schemas.openxmlformats.org/officeDocument/2006/math">
                    <m:r>
                      <a:rPr>
                        <a:latin typeface="Cambria Math" panose="02040503050406030204" pitchFamily="18" charset="0"/>
                      </a:rPr>
                      <m:t>𝑛</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337522"/>
              </a:xfrm>
              <a:blipFill>
                <a:blip r:embed="rId2"/>
                <a:stretch>
                  <a:fillRect l="-1328" t="-1449" r="-1845" b="-217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7.1.3: Applying the Central Limit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We would expect the sampling distribution created from samples of size </a:t>
                </a:r>
                <a:r>
                  <a:rPr sz="2800">
                    <a:latin typeface="Cambria Math"/>
                  </a:rPr>
                  <a:t>200</a:t>
                </a:r>
                <a:r>
                  <a:rPr sz="2800"/>
                  <a:t> to resemble a normal distribution. In fact, the larger the value of the sample size, </a:t>
                </a:r>
                <a14:m>
                  <m:oMath xmlns:m="http://schemas.openxmlformats.org/officeDocument/2006/math">
                    <m:r>
                      <a:rPr>
                        <a:latin typeface="Cambria Math" panose="02040503050406030204" pitchFamily="18" charset="0"/>
                      </a:rPr>
                      <m:t>𝑛</m:t>
                    </m:r>
                  </m:oMath>
                </a14:m>
                <a:r>
                  <a:rPr sz="2800"/>
                  <a:t>, the more "normal" the graph will appear. So, it follows that the sampling distribution described in part </a:t>
                </a:r>
                <a:r>
                  <a:rPr sz="2800" b="1"/>
                  <a:t>d.</a:t>
                </a:r>
                <a:r>
                  <a:rPr sz="2800"/>
                  <a:t> will more closely resemble a true normal distribution than the sampling distribution described in part </a:t>
                </a:r>
                <a:r>
                  <a:rPr sz="2800" b="1"/>
                  <a:t>c</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370"/>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If you need help on setting up the sample sizes or determining what burst rate to use, select the Help button.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a:xfrm>
            <a:off x="457200" y="1082078"/>
            <a:ext cx="8229600" cy="594322"/>
          </a:xfrm>
        </p:spPr>
        <p:txBody>
          <a:bodyPr>
            <a:normAutofit/>
          </a:bodyPr>
          <a:lstStyle/>
          <a:p>
            <a:r>
              <a:rPr sz="2800"/>
              <a:t>The default distribution type is Uniform.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Mean of the Sampling Distribution of Sample Means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The mean of a sampling distribution of sample means,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bar>
                          <m:barPr>
                            <m:pos m:val="top"/>
                            <m:ctrlPr>
                              <a:rPr i="1">
                                <a:latin typeface="Cambria Math" panose="02040503050406030204" pitchFamily="18" charset="0"/>
                              </a:rPr>
                            </m:ctrlPr>
                          </m:barPr>
                          <m:e>
                            <m:r>
                              <a:rPr>
                                <a:latin typeface="Cambria Math" panose="02040503050406030204" pitchFamily="18" charset="0"/>
                              </a:rPr>
                              <m:t>𝑥</m:t>
                            </m:r>
                          </m:e>
                        </m:bar>
                      </m:sub>
                    </m:sSub>
                  </m:oMath>
                </a14:m>
                <a:r>
                  <a:rPr sz="2800" dirty="0"/>
                  <a:t>, equals the mean of the population, </a:t>
                </a:r>
                <a14:m>
                  <m:oMath xmlns:m="http://schemas.openxmlformats.org/officeDocument/2006/math">
                    <m:r>
                      <a:rPr>
                        <a:latin typeface="Cambria Math" panose="02040503050406030204" pitchFamily="18" charset="0"/>
                      </a:rPr>
                      <m:t>𝜇</m:t>
                    </m:r>
                  </m:oMath>
                </a14:m>
                <a:r>
                  <a:rPr sz="2800" dirty="0"/>
                  <a:t>.</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r>
                        <a:rPr>
                          <a:latin typeface="Cambria Math" panose="02040503050406030204" pitchFamily="18" charset="0"/>
                        </a:rPr>
                        <m:t>𝜇</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Formula: Standard Deviation of the Sampling Distribution of Sample Means (Standard Error of the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a:bodyPr>
              <a:lstStyle/>
              <a:p>
                <a:pPr>
                  <a:defRPr sz="2800"/>
                </a:pPr>
                <a:r>
                  <a:rPr sz="2800"/>
                  <a:t>The standard deviation of a sampling distribution of sample means,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oMath>
                </a14:m>
                <a:r>
                  <a:rPr sz="2800"/>
                  <a:t>, equals the standard deviation of the population, </a:t>
                </a:r>
                <a14:m>
                  <m:oMath xmlns:m="http://schemas.openxmlformats.org/officeDocument/2006/math">
                    <m:r>
                      <a:rPr>
                        <a:latin typeface="Cambria Math" panose="02040503050406030204" pitchFamily="18" charset="0"/>
                      </a:rPr>
                      <m:t>𝜎</m:t>
                    </m:r>
                  </m:oMath>
                </a14:m>
                <a:r>
                  <a:rPr sz="2800"/>
                  <a:t>, divided by the square root of the sample size, </a:t>
                </a:r>
                <a14:m>
                  <m:oMath xmlns:m="http://schemas.openxmlformats.org/officeDocument/2006/math">
                    <m:r>
                      <a:rPr>
                        <a:latin typeface="Cambria Math" panose="02040503050406030204" pitchFamily="18" charset="0"/>
                      </a:rPr>
                      <m:t>𝑛</m:t>
                    </m:r>
                  </m:oMath>
                </a14:m>
                <a:r>
                  <a:rPr sz="2800"/>
                  <a:t>.</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2"/>
                <a:stretch>
                  <a:fillRect l="-1328" t="-1720" r="-1993"/>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7.1.1: Calculating the Mean and Standard Deviation of a Sampling Distribution of Sample Means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movie ticket prices in one area have a mean of </a:t>
                </a:r>
                <a14:m>
                  <m:oMath xmlns:m="http://schemas.openxmlformats.org/officeDocument/2006/math">
                    <m:r>
                      <a:rPr>
                        <a:latin typeface="Cambria Math" panose="02040503050406030204" pitchFamily="18" charset="0"/>
                      </a:rPr>
                      <m:t>$8.32</m:t>
                    </m:r>
                  </m:oMath>
                </a14:m>
                <a:r>
                  <a:rPr sz="2800"/>
                  <a:t> and a standard deviation of </a:t>
                </a:r>
                <a14:m>
                  <m:oMath xmlns:m="http://schemas.openxmlformats.org/officeDocument/2006/math">
                    <m:r>
                      <a:rPr>
                        <a:latin typeface="Cambria Math" panose="02040503050406030204" pitchFamily="18" charset="0"/>
                      </a:rPr>
                      <m:t>$0.72</m:t>
                    </m:r>
                  </m:oMath>
                </a14:m>
                <a:r>
                  <a:rPr sz="2800"/>
                  <a:t>. Ticket prices are recorded for samples of </a:t>
                </a:r>
                <a:r>
                  <a:rPr sz="2800">
                    <a:latin typeface="Cambria Math"/>
                  </a:rPr>
                  <a:t>52</a:t>
                </a:r>
                <a:r>
                  <a:rPr sz="2800"/>
                  <a:t> theaters.</a:t>
                </a:r>
              </a:p>
              <a:p>
                <a:pPr marL="514350" indent="-514350">
                  <a:buFont typeface="+mj-lt"/>
                  <a:buAutoNum type="alphaLcPeriod"/>
                  <a:defRPr sz="2800"/>
                </a:pPr>
                <a:r>
                  <a:t>​</a:t>
                </a:r>
                <a:r>
                  <a:rPr sz="2800"/>
                  <a:t>Calculate the mean of the resulting sampling distribution.</a:t>
                </a:r>
              </a:p>
              <a:p>
                <a:pPr marL="514350" indent="-514350">
                  <a:buFont typeface="+mj-lt"/>
                  <a:buAutoNum type="alphaLcPeriod" startAt="2"/>
                  <a:defRPr sz="2800"/>
                </a:pPr>
                <a:r>
                  <a:t>​</a:t>
                </a:r>
                <a:r>
                  <a:rPr sz="2800"/>
                  <a:t>Calculate the standard deviation of the resulting sampling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7.1.1: Calculating the Mean and Standard Deviation of a Sampling Distribution of Sample Means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marL="514350" indent="-514350">
                  <a:buFont typeface="+mj-lt"/>
                  <a:buAutoNum type="alphaLcPeriod"/>
                  <a:defRPr sz="2800"/>
                </a:pPr>
                <a:r>
                  <a:rPr dirty="0"/>
                  <a:t>​</a:t>
                </a:r>
                <a:r>
                  <a:rPr sz="2800" dirty="0"/>
                  <a:t>We know that the mean of a sampling distribution is equal to the mean of the population distribution. Hence,</a:t>
                </a:r>
              </a:p>
              <a:p>
                <a:pPr algn="ctr">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=8.32</m:t>
                    </m:r>
                  </m:oMath>
                </a14:m>
                <a:endParaRPr dirty="0"/>
              </a:p>
              <a:p>
                <a:pPr marL="514350" indent="-514350">
                  <a:buFont typeface="+mj-lt"/>
                  <a:buAutoNum type="alphaLcPeriod" startAt="2"/>
                  <a:defRPr sz="2800"/>
                </a:pPr>
                <a:r>
                  <a:rPr dirty="0"/>
                  <a:t>​</a:t>
                </a:r>
                <a:r>
                  <a:rPr sz="2800" dirty="0"/>
                  <a:t>The standard deviation of a sampling distribution of sample means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oMath>
                </a14:m>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0.72</m:t>
                          </m:r>
                        </m:num>
                        <m:den>
                          <m:rad>
                            <m:radPr>
                              <m:degHide m:val="on"/>
                              <m:ctrlPr>
                                <a:rPr i="1">
                                  <a:latin typeface="Cambria Math" panose="02040503050406030204" pitchFamily="18" charset="0"/>
                                </a:rPr>
                              </m:ctrlPr>
                            </m:radPr>
                            <m:deg/>
                            <m:e>
                              <m:r>
                                <a:rPr>
                                  <a:latin typeface="Cambria Math" panose="02040503050406030204" pitchFamily="18" charset="0"/>
                                </a:rPr>
                                <m:t>52</m:t>
                              </m:r>
                            </m:e>
                          </m:rad>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e>
                      </m:phant>
                      <m:r>
                        <a:rPr>
                          <a:latin typeface="Cambria Math" panose="02040503050406030204" pitchFamily="18" charset="0"/>
                        </a:rPr>
                        <m:t>≈0.0998</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e>
                      </m:phant>
                      <m:r>
                        <a:rPr>
                          <a:latin typeface="Cambria Math" panose="02040503050406030204" pitchFamily="18" charset="0"/>
                        </a:rPr>
                        <m:t>≈0.10</m:t>
                      </m:r>
                    </m:oMath>
                  </m:oMathPara>
                </a14:m>
                <a:endParaRPr sz="2800" dirty="0"/>
              </a:p>
              <a:p>
                <a:pPr>
                  <a:defRPr sz="2800"/>
                </a:pPr>
                <a:r>
                  <a:rPr dirty="0"/>
                  <a:t>​</a:t>
                </a:r>
                <a:r>
                  <a:rPr sz="2800" dirty="0"/>
                  <a:t>Therefore, the sampling distribution's standard deviation is </a:t>
                </a:r>
                <a:endParaRPr lang="en-US" sz="2800" dirty="0"/>
              </a:p>
              <a:p>
                <a:pP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≈$0.10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The History of the Central Limit Theorem</a:t>
            </a:r>
          </a:p>
        </p:txBody>
      </p:sp>
      <p:sp>
        <p:nvSpPr>
          <p:cNvPr id="3" name="Text Placeholder 2"/>
          <p:cNvSpPr>
            <a:spLocks noGrp="1"/>
          </p:cNvSpPr>
          <p:nvPr>
            <p:ph type="body" sz="quarter" idx="10"/>
          </p:nvPr>
        </p:nvSpPr>
        <p:spPr>
          <a:xfrm>
            <a:off x="457200" y="1082078"/>
            <a:ext cx="8229600" cy="4480522"/>
          </a:xfrm>
        </p:spPr>
        <p:txBody>
          <a:bodyPr>
            <a:normAutofit/>
          </a:bodyPr>
          <a:lstStyle/>
          <a:p>
            <a:r>
              <a:rPr sz="2800"/>
              <a:t>Pierre-Simon Laplace is credited with the initial statement of the Central Limit Theorem in 1776. He developed the theorem while working on the probability distribution of the sum of meteor inclination angles.</a:t>
            </a:r>
          </a:p>
          <a:p>
            <a:r>
              <a:rPr sz="2800"/>
              <a:t>Although the theorem is stated with respect to the sample mean, it is a more general theorem regarding the sum of random variables. If you add up a sufficiently large number of random variables the sum will be normally distributed.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The Central Limit Theorem (CLT)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642322"/>
              </a:xfrm>
            </p:spPr>
            <p:txBody>
              <a:bodyPr>
                <a:normAutofit/>
              </a:bodyPr>
              <a:lstStyle/>
              <a:p>
                <a:pPr>
                  <a:defRPr sz="2800"/>
                </a:pPr>
                <a:r>
                  <a:rPr sz="2800" dirty="0"/>
                  <a:t>For any given population with mean, </a:t>
                </a:r>
                <a14:m>
                  <m:oMath xmlns:m="http://schemas.openxmlformats.org/officeDocument/2006/math">
                    <m:r>
                      <a:rPr>
                        <a:latin typeface="Cambria Math" panose="02040503050406030204" pitchFamily="18" charset="0"/>
                      </a:rPr>
                      <m:t>𝜇</m:t>
                    </m:r>
                  </m:oMath>
                </a14:m>
                <a:r>
                  <a:rPr sz="2800" dirty="0"/>
                  <a:t>, and standard deviation, </a:t>
                </a:r>
                <a14:m>
                  <m:oMath xmlns:m="http://schemas.openxmlformats.org/officeDocument/2006/math">
                    <m:r>
                      <a:rPr>
                        <a:latin typeface="Cambria Math" panose="02040503050406030204" pitchFamily="18" charset="0"/>
                      </a:rPr>
                      <m:t>𝜎</m:t>
                    </m:r>
                  </m:oMath>
                </a14:m>
                <a:r>
                  <a:rPr sz="2800" dirty="0"/>
                  <a:t>, the shape of the sampling distribution of sample means will approach that of a normal distribution as the sample size increases For this text we will consider a sample size to be large enough if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≥30</m:t>
                    </m:r>
                  </m:oMath>
                </a14:m>
                <a:r>
                  <a:rPr sz="2800" dirty="0"/>
                  <a:t>, as is common practice. Furthermore, the larger the sample size, the better the normal distribution approximation will be.</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42322"/>
              </a:xfrm>
              <a:blipFill>
                <a:blip r:embed="rId2"/>
                <a:stretch>
                  <a:fillRect l="-1328" t="-1329" r="-1993" b="-66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099522"/>
              </a:xfrm>
            </p:spPr>
            <p:txBody>
              <a:bodyPr>
                <a:normAutofit fontScale="77500" lnSpcReduction="20000"/>
              </a:bodyPr>
              <a:lstStyle/>
              <a:p>
                <a:pPr algn="ctr">
                  <a:defRPr sz="2800" b="1"/>
                </a:pPr>
                <a:r>
                  <a:t>Definition</a:t>
                </a:r>
              </a:p>
              <a:p>
                <a:pPr>
                  <a:defRPr b="1"/>
                </a:pPr>
                <a:r>
                  <a:rPr sz="2800"/>
                  <a:t>Mean of a Sampling Distribution of Sample Means</a:t>
                </a:r>
              </a:p>
              <a:p>
                <a:pPr>
                  <a:defRPr sz="2800"/>
                </a:pPr>
                <a:r>
                  <a:rPr sz="2800"/>
                  <a:t>A </a:t>
                </a:r>
                <a:r>
                  <a:rPr sz="2800" b="1"/>
                  <a:t>sampling distribution of sample means</a:t>
                </a:r>
                <a:r>
                  <a:rPr sz="2800"/>
                  <a:t> is the distribution of sample means for all possible samples of a given size, </a:t>
                </a:r>
                <a14:m>
                  <m:oMath xmlns:m="http://schemas.openxmlformats.org/officeDocument/2006/math">
                    <m:r>
                      <a:rPr>
                        <a:latin typeface="Cambria Math" panose="02040503050406030204" pitchFamily="18" charset="0"/>
                      </a:rPr>
                      <m:t>𝑛</m:t>
                    </m:r>
                  </m:oMath>
                </a14:m>
                <a:r>
                  <a:rPr sz="2800"/>
                  <a:t>, such that</a:t>
                </a:r>
              </a:p>
              <a:p>
                <a:pPr marL="514350" indent="-514350">
                  <a:buFont typeface="+mj-lt"/>
                  <a:buAutoNum type="arabicPeriod"/>
                  <a:defRPr sz="2800"/>
                </a:pPr>
                <a:r>
                  <a:t>​</a:t>
                </a:r>
                <a:r>
                  <a:rPr sz="2800"/>
                  <a:t>The mean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r>
                      <a:rPr>
                        <a:latin typeface="Cambria Math" panose="02040503050406030204" pitchFamily="18" charset="0"/>
                      </a:rPr>
                      <m:t>𝜇</m:t>
                    </m:r>
                  </m:oMath>
                </a14:m>
                <a:r>
                  <a:rPr sz="2800"/>
                  <a:t>.</a:t>
                </a:r>
              </a:p>
              <a:p>
                <a:pPr marL="514350" indent="-514350">
                  <a:buFont typeface="+mj-lt"/>
                  <a:buAutoNum type="arabicPeriod" startAt="2"/>
                  <a:defRPr sz="2800"/>
                </a:pPr>
                <a:r>
                  <a:t>​</a:t>
                </a:r>
                <a:r>
                  <a:rPr sz="2800"/>
                  <a:t>The standard deviation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oMath>
                </a14:m>
                <a:r>
                  <a:rPr sz="2800"/>
                  <a:t>.</a:t>
                </a:r>
              </a:p>
              <a:p>
                <a:r>
                  <a:rPr sz="2800"/>
                  <a:t>A normal distribution may be used to approximate a sampling distribution of sample means if either:</a:t>
                </a:r>
              </a:p>
              <a:p>
                <a:pPr>
                  <a:defRPr sz="2800"/>
                </a:pPr>
                <a:r>
                  <a:rPr sz="2800"/>
                  <a:t>The sample size, </a:t>
                </a:r>
                <a14:m>
                  <m:oMath xmlns:m="http://schemas.openxmlformats.org/officeDocument/2006/math">
                    <m:r>
                      <a:rPr>
                        <a:latin typeface="Cambria Math" panose="02040503050406030204" pitchFamily="18" charset="0"/>
                      </a:rPr>
                      <m:t>𝑛</m:t>
                    </m:r>
                  </m:oMath>
                </a14:m>
                <a:r>
                  <a:rPr sz="2800"/>
                  <a:t>, is at least </a:t>
                </a:r>
                <a:r>
                  <a:rPr sz="2800">
                    <a:latin typeface="Cambria Math"/>
                  </a:rPr>
                  <a:t>30</a:t>
                </a:r>
                <a:r>
                  <a:rPr sz="2800"/>
                  <a:t>, in which case the Central Limit Theorem applies.</a:t>
                </a:r>
              </a:p>
              <a:p>
                <a:r>
                  <a:rPr sz="2800"/>
                  <a:t>or</a:t>
                </a:r>
              </a:p>
              <a:p>
                <a:r>
                  <a:rPr sz="2800"/>
                  <a:t>The population is normally distributed.</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099522"/>
              </a:xfrm>
              <a:blipFill>
                <a:blip r:embed="rId2"/>
                <a:stretch>
                  <a:fillRect l="-812" t="-2216" r="-369" b="-14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1222</Words>
  <Application>Microsoft Office PowerPoint</Application>
  <PresentationFormat>On-screen Show (4:3)</PresentationFormat>
  <Paragraphs>78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Courier New</vt:lpstr>
      <vt:lpstr>Cambria Math</vt:lpstr>
      <vt:lpstr>Office Theme</vt:lpstr>
      <vt:lpstr>Section 7.1</vt:lpstr>
      <vt:lpstr>Sampling Distribution &amp; Sampling Distribution Of Sample Means</vt:lpstr>
      <vt:lpstr>Formula: Mean of the Sampling Distribution of Sample Means</vt:lpstr>
      <vt:lpstr>Formula: Standard Deviation of the Sampling Distribution of Sample Means (Standard Error of the Mean)</vt:lpstr>
      <vt:lpstr>Example 7.1.1: Calculating the Mean and Standard Deviation of a Sampling Distribution of Sample Means</vt:lpstr>
      <vt:lpstr>Example 7.1.1: Calculating the Mean and Standard Deviation of a Sampling Distribution of Sample Means (cont.)</vt:lpstr>
      <vt:lpstr>The History of the Central Limit Theorem</vt:lpstr>
      <vt:lpstr>Theorem: The Central Limit Theorem (CLT)</vt:lpstr>
      <vt:lpstr>Distribution</vt:lpstr>
      <vt:lpstr>Example 7.1.2: Applying the Central Limit Theorem</vt:lpstr>
      <vt:lpstr>Example 7.1.2: Applying the Central Limit Theorem (cont.)</vt:lpstr>
      <vt:lpstr>Example 7.1.2: Applying the Central Limit Theorem (cont.)</vt:lpstr>
      <vt:lpstr>Example 7.1.2: Applying the Central Limit Theorem (cont.)</vt:lpstr>
      <vt:lpstr>Example 7.1.2: Applying the Central Limit Theorem (cont.)</vt:lpstr>
      <vt:lpstr>Example 7.1.3: Applying the Central Limit Theorem</vt:lpstr>
      <vt:lpstr>Example 7.1.3: Applying the Central Limit Theorem (cont.)</vt:lpstr>
      <vt:lpstr>Example 7.1.3: Applying the Central Limit Theorem (cont.)</vt:lpstr>
      <vt:lpstr>Example 7.1.3: Applying the Central Limit Theorem (cont.)</vt:lpstr>
      <vt:lpstr>Example 7.1.3: Applying the Central Limit Theorem (cont.)</vt:lpstr>
      <vt:lpstr>Example 7.1.3: Applying the Central Limit Theorem (cont.)</vt:lpstr>
      <vt:lpstr>Note:</vt:lpstr>
      <vt:lpstr>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124</cp:revision>
  <dcterms:created xsi:type="dcterms:W3CDTF">2013-04-26T14:43:13Z</dcterms:created>
  <dcterms:modified xsi:type="dcterms:W3CDTF">2020-06-02T15:53:14Z</dcterms:modified>
</cp:coreProperties>
</file>