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1" r:id="rId6"/>
    <p:sldId id="262" r:id="rId7"/>
    <p:sldId id="263" r:id="rId8"/>
    <p:sldId id="264" r:id="rId9"/>
    <p:sldId id="265" r:id="rId10"/>
    <p:sldId id="271" r:id="rId11"/>
    <p:sldId id="266" r:id="rId12"/>
    <p:sldId id="299" r:id="rId13"/>
    <p:sldId id="298" r:id="rId14"/>
    <p:sldId id="268" r:id="rId15"/>
    <p:sldId id="270" r:id="rId16"/>
    <p:sldId id="272" r:id="rId17"/>
    <p:sldId id="273" r:id="rId18"/>
    <p:sldId id="300" r:id="rId19"/>
    <p:sldId id="274" r:id="rId20"/>
    <p:sldId id="275" r:id="rId21"/>
    <p:sldId id="276" r:id="rId22"/>
    <p:sldId id="277" r:id="rId23"/>
    <p:sldId id="278"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01" r:id="rId38"/>
    <p:sldId id="294" r:id="rId39"/>
    <p:sldId id="295" r:id="rId40"/>
    <p:sldId id="296"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Allison Conger" providerId="None"/>
      </p:ext>
    </p:extLst>
  </p:cmAuthor>
  <p:cmAuthor id="2" name="appaji" initials="a" lastIdx="27" clrIdx="2">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63" d="100"/>
          <a:sy n="63" d="100"/>
        </p:scale>
        <p:origin x="1484" y="5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Central Limit Theorem with Means</a:t>
            </a:r>
          </a:p>
        </p:txBody>
      </p:sp>
      <p:sp>
        <p:nvSpPr>
          <p:cNvPr id="3" name="Title 2"/>
          <p:cNvSpPr>
            <a:spLocks noGrp="1"/>
          </p:cNvSpPr>
          <p:nvPr>
            <p:ph type="title"/>
          </p:nvPr>
        </p:nvSpPr>
        <p:spPr/>
        <p:txBody>
          <a:bodyPr/>
          <a:lstStyle/>
          <a:p>
            <a:r>
              <a:t>Section 7.2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endParaRPr dirty="0"/>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dirty="0"/>
              <a:t>Note that the value of </a:t>
            </a:r>
            <a:r>
              <a:rPr sz="2800" dirty="0">
                <a:latin typeface="Cambria Math"/>
              </a:rPr>
              <a:t>183</a:t>
            </a:r>
            <a:r>
              <a:rPr sz="2800" dirty="0"/>
              <a:t> is marked much farther to the left in this graph of the sampling distribution than it was in the graph of the population distribution. Why is that?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a:defRPr b="1"/>
                </a:pPr>
                <a:r>
                  <a:t>​</a:t>
                </a:r>
                <a:r>
                  <a:rPr sz="2800"/>
                  <a:t>Tables:</a:t>
                </a:r>
              </a:p>
              <a:p>
                <a:pPr>
                  <a:defRPr sz="2800"/>
                </a:pPr>
                <a:r>
                  <a:t>​</a:t>
                </a:r>
                <a:r>
                  <a:rPr sz="2800"/>
                  <a:t>First we need to convert the value of </a:t>
                </a:r>
                <a:r>
                  <a:rPr sz="2800">
                    <a:latin typeface="Cambria Math"/>
                  </a:rPr>
                  <a:t>183</a:t>
                </a:r>
                <a:r>
                  <a:rPr sz="2800"/>
                  <a:t> to a standard score. Since we are referring to a </a:t>
                </a:r>
                <a:r>
                  <a:rPr sz="2800" b="1"/>
                  <a:t>sample mean</a:t>
                </a:r>
                <a:r>
                  <a:rPr sz="2800"/>
                  <a:t> and not an individual, we use the following </a:t>
                </a:r>
                <a14:m>
                  <m:oMath xmlns:m="http://schemas.openxmlformats.org/officeDocument/2006/math">
                    <m:r>
                      <a:rPr>
                        <a:latin typeface="Cambria Math" panose="02040503050406030204" pitchFamily="18" charset="0"/>
                      </a:rPr>
                      <m:t>𝑧</m:t>
                    </m:r>
                  </m:oMath>
                </a14:m>
                <a:r>
                  <a:rPr sz="2800"/>
                  <a:t>-score formula.</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183−197</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35</m:t>
                                  </m:r>
                                </m:num>
                                <m:den>
                                  <m:rad>
                                    <m:radPr>
                                      <m:degHide m:val="on"/>
                                      <m:ctrlPr>
                                        <a:rPr i="1">
                                          <a:latin typeface="Cambria Math" panose="02040503050406030204" pitchFamily="18" charset="0"/>
                                        </a:rPr>
                                      </m:ctrlPr>
                                    </m:radPr>
                                    <m:deg/>
                                    <m:e>
                                      <m:r>
                                        <a:rPr>
                                          <a:latin typeface="Cambria Math" panose="02040503050406030204" pitchFamily="18" charset="0"/>
                                        </a:rPr>
                                        <m:t>150</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≈−4.90</m:t>
                      </m:r>
                    </m:oMath>
                  </m:oMathPara>
                </a14:m>
                <a:endParaRPr sz="2800"/>
              </a:p>
              <a:p>
                <a:pPr>
                  <a:defRPr sz="2800"/>
                </a:pPr>
                <a:r>
                  <a:t>​</a:t>
                </a:r>
                <a:r>
                  <a:rPr sz="2800"/>
                  <a:t>Using the normal distribution tables, we find that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=−4.90</m:t>
                    </m:r>
                  </m:oMath>
                </a14:m>
                <a:r>
                  <a:rPr sz="2800"/>
                  <a:t> is approximately </a:t>
                </a:r>
                <a:r>
                  <a:rPr sz="2800">
                    <a:latin typeface="Cambria Math"/>
                  </a:rPr>
                  <a:t>0.0000</a:t>
                </a:r>
                <a:r>
                  <a:rPr sz="2800"/>
                  <a:t>.</a:t>
                </a:r>
              </a:p>
              <a:p>
                <a:r>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40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dirty="0"/>
                  <a:t>​</a:t>
                </a:r>
                <a:r>
                  <a:rPr lang="en-US" sz="2800" dirty="0"/>
                  <a:t>TI-83/84 Plus:</a:t>
                </a:r>
              </a:p>
              <a:p>
                <a:pPr>
                  <a:defRPr sz="2800"/>
                </a:pPr>
                <a:r>
                  <a:rPr lang="en-US" dirty="0"/>
                  <a:t>​</a:t>
                </a:r>
                <a:r>
                  <a:rPr lang="en-US" sz="2800" dirty="0"/>
                  <a:t>You can find the area under the curve to the left of </a:t>
                </a:r>
                <a:r>
                  <a:rPr lang="en-US" sz="2800" dirty="0">
                    <a:latin typeface="Cambria Math"/>
                  </a:rPr>
                  <a:t>183</a:t>
                </a:r>
                <a:r>
                  <a:rPr lang="en-US" sz="2800" dirty="0"/>
                  <a:t> in one step without having to calculate the </a:t>
                </a:r>
                <a14:m>
                  <m:oMath xmlns:m="http://schemas.openxmlformats.org/officeDocument/2006/math">
                    <m:r>
                      <a:rPr lang="en-US">
                        <a:latin typeface="Cambria Math" panose="02040503050406030204" pitchFamily="18" charset="0"/>
                      </a:rPr>
                      <m:t>𝑧</m:t>
                    </m:r>
                  </m:oMath>
                </a14:m>
                <a:r>
                  <a:rPr lang="en-US" sz="2800" dirty="0"/>
                  <a:t>-score by going to the </a:t>
                </a:r>
                <a:r>
                  <a:rPr lang="en-US" sz="2800" b="1" dirty="0"/>
                  <a:t>DIST</a:t>
                </a:r>
                <a:r>
                  <a:rPr lang="en-US" sz="2800" dirty="0"/>
                  <a:t> menu and computing </a:t>
                </a:r>
                <a:r>
                  <a:rPr lang="en-US" sz="2800" b="1" dirty="0" err="1"/>
                  <a:t>normalcdf</a:t>
                </a:r>
                <a:r>
                  <a:rPr lang="en-US" sz="2800" b="1" dirty="0"/>
                  <a:t>(lower bound, upper bound, </a:t>
                </a:r>
                <a:r>
                  <a:rPr lang="el-GR" sz="2800" b="1" dirty="0"/>
                  <a:t>μ, σ)</a:t>
                </a:r>
                <a:r>
                  <a:rPr lang="el-GR" sz="2800" dirty="0"/>
                  <a:t>. </a:t>
                </a:r>
                <a:r>
                  <a:rPr lang="en-US" sz="2800" dirty="0"/>
                  <a:t>notice that this is the same calculator function that we used in part </a:t>
                </a:r>
                <a:r>
                  <a:rPr lang="en-US" sz="2800" b="1" dirty="0"/>
                  <a:t>a.</a:t>
                </a:r>
                <a:r>
                  <a:rPr lang="en-US" sz="2800" dirty="0"/>
                  <a:t> even though we are now finding the probability for a sample of means. The calculator assumes that you input the appropriate standard deviation, which is what distinguishes between the two probabilities. Input the following values as shown in the margin screenshot.</a:t>
                </a:r>
              </a:p>
              <a:p>
                <a:pPr>
                  <a:defRPr sz="2800"/>
                </a:pPr>
                <a:r>
                  <a:rPr lang="en-US" dirty="0"/>
                  <a:t>​</a:t>
                </a:r>
                <a:r>
                  <a:rPr lang="en-US" sz="2800" i="1" dirty="0"/>
                  <a:t>lower bound</a:t>
                </a:r>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𝐸</m:t>
                    </m:r>
                    <m:r>
                      <a:rPr lang="en-US">
                        <a:latin typeface="Cambria Math" panose="02040503050406030204" pitchFamily="18" charset="0"/>
                      </a:rPr>
                      <m:t>99</m:t>
                    </m:r>
                  </m:oMath>
                </a14:m>
                <a:endParaRPr lang="en-US" sz="2800" dirty="0"/>
              </a:p>
              <a:p>
                <a:r>
                  <a:rPr lang="en-US" dirty="0"/>
                  <a:t>​</a:t>
                </a:r>
                <a:r>
                  <a:rPr lang="en-US" sz="2800" i="1" dirty="0"/>
                  <a:t>upper bound</a:t>
                </a:r>
                <a:r>
                  <a:rPr lang="en-US" sz="2800" dirty="0"/>
                  <a:t>: </a:t>
                </a:r>
                <a:r>
                  <a:rPr lang="en-US" sz="2800" dirty="0">
                    <a:latin typeface="Cambria Math"/>
                  </a:rPr>
                  <a:t>183</a:t>
                </a:r>
              </a:p>
              <a:p>
                <a:pPr>
                  <a:defRPr sz="2800"/>
                </a:pPr>
                <a:r>
                  <a:rPr lang="en-US" dirty="0"/>
                  <a:t>​</a:t>
                </a:r>
                <a14:m>
                  <m:oMath xmlns:m="http://schemas.openxmlformats.org/officeDocument/2006/math">
                    <m:r>
                      <a:rPr lang="en-US">
                        <a:latin typeface="Cambria Math" panose="02040503050406030204" pitchFamily="18" charset="0"/>
                      </a:rPr>
                      <m:t>𝜇</m:t>
                    </m:r>
                    <m:r>
                      <a:rPr lang="en-US">
                        <a:latin typeface="Cambria Math" panose="02040503050406030204" pitchFamily="18" charset="0"/>
                      </a:rPr>
                      <m:t>=</m:t>
                    </m:r>
                    <m:r>
                      <a:rPr lang="en-US">
                        <a:latin typeface="Cambria Math" panose="02040503050406030204" pitchFamily="18" charset="0"/>
                      </a:rPr>
                      <m:t>197</m:t>
                    </m:r>
                  </m:oMath>
                </a14:m>
                <a:endParaRPr lang="en-US" dirty="0"/>
              </a:p>
              <a:p>
                <a:pPr>
                  <a:defRPr sz="2800"/>
                </a:pPr>
                <a:r>
                  <a:rPr lang="en-US" dirty="0"/>
                  <a:t>​</a:t>
                </a:r>
                <a14:m>
                  <m:oMath xmlns:m="http://schemas.openxmlformats.org/officeDocument/2006/math">
                    <m:r>
                      <a:rPr lang="en-US">
                        <a:latin typeface="Cambria Math" panose="02040503050406030204" pitchFamily="18" charset="0"/>
                      </a:rPr>
                      <m:t>𝜎</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35</m:t>
                        </m:r>
                      </m:num>
                      <m:den>
                        <m:rad>
                          <m:radPr>
                            <m:degHide m:val="on"/>
                            <m:ctrlPr>
                              <a:rPr lang="ar-AE" i="1">
                                <a:latin typeface="Cambria Math" panose="02040503050406030204" pitchFamily="18" charset="0"/>
                              </a:rPr>
                            </m:ctrlPr>
                          </m:radPr>
                          <m:deg/>
                          <m:e>
                            <m:r>
                              <a:rPr lang="ar-AE">
                                <a:latin typeface="Cambria Math" panose="02040503050406030204" pitchFamily="18" charset="0"/>
                              </a:rPr>
                              <m:t>150</m:t>
                            </m:r>
                          </m:e>
                        </m:rad>
                      </m:den>
                    </m:f>
                  </m:oMath>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
                </a:stretch>
              </a:blipFill>
            </p:spPr>
            <p:txBody>
              <a:bodyPr/>
              <a:lstStyle/>
              <a:p>
                <a:r>
                  <a:rPr lang="en-US">
                    <a:noFill/>
                  </a:rPr>
                  <a:t> </a:t>
                </a:r>
              </a:p>
            </p:txBody>
          </p:sp>
        </mc:Fallback>
      </mc:AlternateContent>
    </p:spTree>
    <p:extLst>
      <p:ext uri="{BB962C8B-B14F-4D97-AF65-F5344CB8AC3E}">
        <p14:creationId xmlns:p14="http://schemas.microsoft.com/office/powerpoint/2010/main" val="111561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EB464A1-0730-4122-B343-5701F4166442}"/>
                  </a:ext>
                </a:extLst>
              </p:cNvPr>
              <p:cNvSpPr>
                <a:spLocks noGrp="1"/>
              </p:cNvSpPr>
              <p:nvPr>
                <p:ph type="body" sz="quarter" idx="10"/>
              </p:nvPr>
            </p:nvSpPr>
            <p:spPr/>
            <p:txBody>
              <a:bodyPr/>
              <a:lstStyle/>
              <a:p>
                <a:r>
                  <a:rPr lang="en-US" sz="2400" dirty="0"/>
                  <a:t>The probability returned by the calculator is approximately </a:t>
                </a:r>
                <a:r>
                  <a:rPr lang="en-US" sz="2400" dirty="0">
                    <a:latin typeface="Cambria Math"/>
                  </a:rPr>
                  <a:t>0.0000005</a:t>
                </a:r>
                <a:r>
                  <a:rPr lang="en-US" sz="2400" dirty="0"/>
                  <a:t>. By solving for the area in one step on the calculator, we eliminate the rounding error from the intermediate calculations. Thus, the one-step solution of </a:t>
                </a:r>
                <a:r>
                  <a:rPr lang="en-US" sz="2400" dirty="0">
                    <a:latin typeface="Cambria Math"/>
                  </a:rPr>
                  <a:t>0.0000005</a:t>
                </a:r>
                <a:r>
                  <a:rPr lang="en-US" sz="2400" dirty="0"/>
                  <a:t> is more accurate than the table answer.</a:t>
                </a:r>
              </a:p>
              <a:p>
                <a:pPr>
                  <a:defRPr sz="2800"/>
                </a:pPr>
                <a:r>
                  <a:rPr lang="en-US" sz="2400" dirty="0"/>
                  <a:t>​Thus, the probability of a randomly selected sample of </a:t>
                </a:r>
                <a:r>
                  <a:rPr lang="en-US" sz="2400" dirty="0">
                    <a:latin typeface="Cambria Math"/>
                  </a:rPr>
                  <a:t>150</a:t>
                </a:r>
                <a:r>
                  <a:rPr lang="en-US" sz="2400" dirty="0"/>
                  <a:t> US adults having a mean total cholesterol level </a:t>
                </a:r>
                <a:r>
                  <a:rPr lang="en-US" sz="2400" b="1" dirty="0"/>
                  <a:t>less than</a:t>
                </a:r>
                <a:r>
                  <a:rPr lang="en-US" sz="2400" dirty="0"/>
                  <a:t> </a:t>
                </a:r>
                <a14:m>
                  <m:oMath xmlns:m="http://schemas.openxmlformats.org/officeDocument/2006/math">
                    <m:r>
                      <a:rPr lang="en-US" sz="2400">
                        <a:latin typeface="Cambria Math" panose="02040503050406030204" pitchFamily="18" charset="0"/>
                      </a:rPr>
                      <m:t>183</m:t>
                    </m:r>
                    <m:f>
                      <m:fPr>
                        <m:type m:val="lin"/>
                        <m:ctrlPr>
                          <a:rPr lang="ar-AE" sz="2400" i="1">
                            <a:latin typeface="Cambria Math" panose="02040503050406030204" pitchFamily="18" charset="0"/>
                          </a:rPr>
                        </m:ctrlPr>
                      </m:fPr>
                      <m:num>
                        <m:r>
                          <m:rPr>
                            <m:sty m:val="p"/>
                          </m:rPr>
                          <a:rPr lang="en-US" sz="2400">
                            <a:latin typeface="Cambria Math" panose="02040503050406030204" pitchFamily="18" charset="0"/>
                          </a:rPr>
                          <m:t>mg</m:t>
                        </m:r>
                      </m:num>
                      <m:den>
                        <m:r>
                          <m:rPr>
                            <m:sty m:val="p"/>
                          </m:rPr>
                          <a:rPr lang="en-US" sz="2400">
                            <a:latin typeface="Cambria Math" panose="02040503050406030204" pitchFamily="18" charset="0"/>
                          </a:rPr>
                          <m:t>dL</m:t>
                        </m:r>
                      </m:den>
                    </m:f>
                  </m:oMath>
                </a14:m>
                <a:r>
                  <a:rPr lang="ar-AE" sz="2400" dirty="0"/>
                  <a:t> </a:t>
                </a:r>
                <a:r>
                  <a:rPr lang="en-US" sz="2400" dirty="0"/>
                  <a:t>is approximately </a:t>
                </a:r>
                <a:r>
                  <a:rPr lang="en-US" sz="2400" dirty="0">
                    <a:latin typeface="Cambria Math"/>
                  </a:rPr>
                  <a:t>0.0000</a:t>
                </a:r>
                <a:r>
                  <a:rPr lang="en-US" sz="2400" dirty="0"/>
                  <a:t>, which means it is very unlikely, although not impossible.</a:t>
                </a:r>
              </a:p>
              <a:p>
                <a:pPr>
                  <a:defRPr sz="2800"/>
                </a:pPr>
                <a:r>
                  <a:rPr lang="en-US" sz="2400" dirty="0"/>
                  <a:t>​Note how much more likely it would be to randomly select one person with a cholesterol level of less than </a:t>
                </a:r>
                <a14:m>
                  <m:oMath xmlns:m="http://schemas.openxmlformats.org/officeDocument/2006/math">
                    <m:r>
                      <a:rPr lang="en-US" sz="2400">
                        <a:latin typeface="Cambria Math" panose="02040503050406030204" pitchFamily="18" charset="0"/>
                      </a:rPr>
                      <m:t>183</m:t>
                    </m:r>
                    <m:f>
                      <m:fPr>
                        <m:type m:val="lin"/>
                        <m:ctrlPr>
                          <a:rPr lang="ar-AE" sz="2400" i="1">
                            <a:latin typeface="Cambria Math" panose="02040503050406030204" pitchFamily="18" charset="0"/>
                          </a:rPr>
                        </m:ctrlPr>
                      </m:fPr>
                      <m:num>
                        <m:r>
                          <m:rPr>
                            <m:sty m:val="p"/>
                          </m:rPr>
                          <a:rPr lang="en-US" sz="2400">
                            <a:latin typeface="Cambria Math" panose="02040503050406030204" pitchFamily="18" charset="0"/>
                          </a:rPr>
                          <m:t>mg</m:t>
                        </m:r>
                      </m:num>
                      <m:den>
                        <m:r>
                          <m:rPr>
                            <m:sty m:val="p"/>
                          </m:rPr>
                          <a:rPr lang="en-US" sz="2400">
                            <a:latin typeface="Cambria Math" panose="02040503050406030204" pitchFamily="18" charset="0"/>
                          </a:rPr>
                          <m:t>dL</m:t>
                        </m:r>
                      </m:den>
                    </m:f>
                    <m:r>
                      <a:rPr lang="en-US" sz="2400" b="0" i="0" smtClean="0">
                        <a:latin typeface="Cambria Math" panose="02040503050406030204" pitchFamily="18" charset="0"/>
                      </a:rPr>
                      <m:t> </m:t>
                    </m:r>
                  </m:oMath>
                </a14:m>
                <a:r>
                  <a:rPr lang="en-US" sz="2400" dirty="0"/>
                  <a:t>(as found in part </a:t>
                </a:r>
                <a:r>
                  <a:rPr lang="en-US" sz="2400" b="1" dirty="0"/>
                  <a:t>a.</a:t>
                </a:r>
                <a:r>
                  <a:rPr lang="en-US" sz="2400" dirty="0"/>
                  <a:t>) than to get a sample of </a:t>
                </a:r>
                <a:r>
                  <a:rPr lang="en-US" sz="2400" dirty="0">
                    <a:latin typeface="Cambria Math"/>
                  </a:rPr>
                  <a:t>150</a:t>
                </a:r>
                <a:r>
                  <a:rPr lang="en-US" sz="2400" dirty="0"/>
                  <a:t> adults with a mean that low.</a:t>
                </a:r>
              </a:p>
              <a:p>
                <a:endParaRPr lang="en-US" dirty="0"/>
              </a:p>
            </p:txBody>
          </p:sp>
        </mc:Choice>
        <mc:Fallback xmlns="">
          <p:sp>
            <p:nvSpPr>
              <p:cNvPr id="5" name="Text Placeholder 4">
                <a:extLst>
                  <a:ext uri="{FF2B5EF4-FFF2-40B4-BE49-F238E27FC236}">
                    <a16:creationId xmlns:a16="http://schemas.microsoft.com/office/drawing/2014/main" id="{6EB464A1-0730-4122-B343-5701F416644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111" t="-982" r="-1481" b="-3681"/>
                </a:stretch>
              </a:blipFill>
            </p:spPr>
            <p:txBody>
              <a:bodyPr/>
              <a:lstStyle/>
              <a:p>
                <a:r>
                  <a:rPr lang="en-US">
                    <a:noFill/>
                  </a:rPr>
                  <a:t> </a:t>
                </a:r>
              </a:p>
            </p:txBody>
          </p:sp>
        </mc:Fallback>
      </mc:AlternateContent>
    </p:spTree>
    <p:extLst>
      <p:ext uri="{BB962C8B-B14F-4D97-AF65-F5344CB8AC3E}">
        <p14:creationId xmlns:p14="http://schemas.microsoft.com/office/powerpoint/2010/main" val="325435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p:pic>
        <p:nvPicPr>
          <p:cNvPr id="5" name="Content Placeholder 4">
            <a:extLst>
              <a:ext uri="{FF2B5EF4-FFF2-40B4-BE49-F238E27FC236}">
                <a16:creationId xmlns:a16="http://schemas.microsoft.com/office/drawing/2014/main" id="{3E65FBD8-8040-4D8B-943C-0538043FCB5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finding normal probabilities using a TI-83/84 Plus calculator or other technology, please visit stat.hawkeslearning.com and see </a:t>
            </a:r>
            <a:r>
              <a:rPr sz="2800" b="1"/>
              <a:t>Technology Instructions &gt; Normal Distribution &gt; Normal Probability (cdf)</a:t>
            </a:r>
            <a:r>
              <a:rPr sz="280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7.2.2: Finding the Probability that a Sample Mean Will Be Greater Than a Given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Elevators are required to have weight capacities posted. If the weights of US men are normally distributed with a mean of </a:t>
                </a:r>
                <a14:m>
                  <m:oMath xmlns:m="http://schemas.openxmlformats.org/officeDocument/2006/math">
                    <m:r>
                      <a:rPr>
                        <a:latin typeface="Cambria Math" panose="02040503050406030204" pitchFamily="18" charset="0"/>
                      </a:rPr>
                      <m:t>194.7</m:t>
                    </m:r>
                    <m:r>
                      <m:rPr>
                        <m:nor/>
                      </m:rPr>
                      <a:rPr/>
                      <m:t> </m:t>
                    </m:r>
                    <m:r>
                      <m:rPr>
                        <m:sty m:val="p"/>
                      </m:rPr>
                      <a:rPr>
                        <a:latin typeface="Cambria Math" panose="02040503050406030204" pitchFamily="18" charset="0"/>
                      </a:rPr>
                      <m:t>pounds</m:t>
                    </m:r>
                  </m:oMath>
                </a14:m>
                <a:r>
                  <a:rPr sz="2800"/>
                  <a:t> and a standard deviation of </a:t>
                </a:r>
                <a14:m>
                  <m:oMath xmlns:m="http://schemas.openxmlformats.org/officeDocument/2006/math">
                    <m:r>
                      <a:rPr>
                        <a:latin typeface="Cambria Math" panose="02040503050406030204" pitchFamily="18" charset="0"/>
                      </a:rPr>
                      <m:t>32.0</m:t>
                    </m:r>
                    <m:r>
                      <m:rPr>
                        <m:nor/>
                      </m:rPr>
                      <a:rPr/>
                      <m:t> </m:t>
                    </m:r>
                    <m:r>
                      <m:rPr>
                        <m:sty m:val="p"/>
                      </m:rPr>
                      <a:rPr>
                        <a:latin typeface="Cambria Math" panose="02040503050406030204" pitchFamily="18" charset="0"/>
                      </a:rPr>
                      <m:t>pounds</m:t>
                    </m:r>
                  </m:oMath>
                </a14:m>
                <a:r>
                  <a:rPr sz="2800"/>
                  <a:t>, what is the probability that a random group of </a:t>
                </a:r>
                <a:r>
                  <a:rPr sz="2800">
                    <a:latin typeface="Cambria Math"/>
                  </a:rPr>
                  <a:t>10</a:t>
                </a:r>
                <a:r>
                  <a:rPr sz="2800"/>
                  <a:t> men who enter an elevator will have a combined weight greater than the weight capacity of </a:t>
                </a:r>
                <a14:m>
                  <m:oMath xmlns:m="http://schemas.openxmlformats.org/officeDocument/2006/math">
                    <m:r>
                      <a:rPr>
                        <a:latin typeface="Cambria Math" panose="02040503050406030204" pitchFamily="18" charset="0"/>
                      </a:rPr>
                      <m:t>2000</m:t>
                    </m:r>
                    <m:r>
                      <m:rPr>
                        <m:nor/>
                      </m:rPr>
                      <a:rPr/>
                      <m:t> </m:t>
                    </m:r>
                    <m:r>
                      <m:rPr>
                        <m:sty m:val="p"/>
                      </m:rPr>
                      <a:rPr>
                        <a:latin typeface="Cambria Math" panose="02040503050406030204" pitchFamily="18" charset="0"/>
                      </a:rPr>
                      <m:t>pounds</m:t>
                    </m:r>
                  </m:oMath>
                </a14:m>
                <a:r>
                  <a:rPr sz="2800"/>
                  <a:t> that is posted in that elevator?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Let's begin by noting that, although the sample size is small</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=10</m:t>
                        </m:r>
                      </m:e>
                    </m:d>
                  </m:oMath>
                </a14:m>
                <a:r>
                  <a:rPr sz="2800" dirty="0"/>
                  <a:t>, a normal approximation can be applied because the population is normally distributed. This problem is worded differently than previous problems in that we are given the combined weight instead of the mean. However, we can calculate the mean weight using the given information. If there are </a:t>
                </a:r>
                <a:r>
                  <a:rPr sz="2800" dirty="0">
                    <a:latin typeface="Cambria Math"/>
                  </a:rPr>
                  <a:t>10</a:t>
                </a:r>
                <a:r>
                  <a:rPr sz="2800" dirty="0"/>
                  <a:t> men, and we are interested in a combined total of </a:t>
                </a:r>
                <a14:m>
                  <m:oMath xmlns:m="http://schemas.openxmlformats.org/officeDocument/2006/math">
                    <m:r>
                      <a:rPr>
                        <a:latin typeface="Cambria Math" panose="02040503050406030204" pitchFamily="18" charset="0"/>
                      </a:rPr>
                      <m:t>2000</m:t>
                    </m:r>
                    <m:r>
                      <m:rPr>
                        <m:nor/>
                      </m:rPr>
                      <a:rPr/>
                      <m:t> </m:t>
                    </m:r>
                    <m:r>
                      <m:rPr>
                        <m:sty m:val="p"/>
                      </m:rPr>
                      <a:rPr>
                        <a:latin typeface="Cambria Math" panose="02040503050406030204" pitchFamily="18" charset="0"/>
                      </a:rPr>
                      <m:t>pounds</m:t>
                    </m:r>
                  </m:oMath>
                </a14:m>
                <a:r>
                  <a:rPr sz="2800" dirty="0"/>
                  <a:t>, then the mean weight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2000</m:t>
                        </m:r>
                      </m:num>
                      <m:den>
                        <m:r>
                          <a:rPr>
                            <a:latin typeface="Cambria Math" panose="02040503050406030204" pitchFamily="18" charset="0"/>
                          </a:rPr>
                          <m:t>10</m:t>
                        </m:r>
                      </m:den>
                    </m:f>
                    <m:r>
                      <a:rPr>
                        <a:latin typeface="Cambria Math" panose="02040503050406030204" pitchFamily="18" charset="0"/>
                      </a:rPr>
                      <m:t>=200</m:t>
                    </m:r>
                    <m:r>
                      <m:rPr>
                        <m:nor/>
                      </m:rPr>
                      <a:rPr/>
                      <m:t> </m:t>
                    </m:r>
                    <m:r>
                      <m:rPr>
                        <m:sty m:val="p"/>
                      </m:rPr>
                      <a:rPr>
                        <a:latin typeface="Cambria Math" panose="02040503050406030204" pitchFamily="18" charset="0"/>
                      </a:rPr>
                      <m:t>pounds</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111"/>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we can restate the problem as: "What is the probability that a randomly selected group of </a:t>
                </a:r>
                <a:r>
                  <a:rPr sz="2800" dirty="0">
                    <a:latin typeface="Cambria Math"/>
                  </a:rPr>
                  <a:t>10</a:t>
                </a:r>
                <a:r>
                  <a:rPr sz="2800" dirty="0"/>
                  <a:t> men have a mean weight </a:t>
                </a:r>
                <a:r>
                  <a:rPr sz="2800" b="1" dirty="0"/>
                  <a:t>greater than</a:t>
                </a:r>
                <a:r>
                  <a:rPr sz="2800" dirty="0"/>
                  <a:t> </a:t>
                </a:r>
                <a14:m>
                  <m:oMath xmlns:m="http://schemas.openxmlformats.org/officeDocument/2006/math">
                    <m:r>
                      <a:rPr>
                        <a:latin typeface="Cambria Math" panose="02040503050406030204" pitchFamily="18" charset="0"/>
                      </a:rPr>
                      <m:t>200</m:t>
                    </m:r>
                    <m:r>
                      <m:rPr>
                        <m:nor/>
                      </m:rPr>
                      <a:rPr/>
                      <m:t> </m:t>
                    </m:r>
                    <m:r>
                      <m:rPr>
                        <m:sty m:val="p"/>
                      </m:rPr>
                      <a:rPr>
                        <a:latin typeface="Cambria Math" panose="02040503050406030204" pitchFamily="18" charset="0"/>
                      </a:rPr>
                      <m:t>pounds</m:t>
                    </m:r>
                  </m:oMath>
                </a14:m>
                <a:r>
                  <a:rPr sz="2800" dirty="0"/>
                  <a:t>?"</a:t>
                </a:r>
              </a:p>
              <a:p>
                <a:pPr>
                  <a:defRPr sz="2800"/>
                </a:pPr>
                <a:r>
                  <a:rPr sz="2800" dirty="0"/>
                  <a:t>Begin by drawing a normal curve with a mean of </a:t>
                </a:r>
                <a:r>
                  <a:rPr sz="2800" dirty="0">
                    <a:latin typeface="Cambria Math"/>
                  </a:rPr>
                  <a:t>194.7</a:t>
                </a:r>
                <a:r>
                  <a:rPr sz="2800" dirty="0"/>
                  <a:t> and shade the area </a:t>
                </a:r>
                <a:r>
                  <a:rPr sz="2800" b="1" dirty="0"/>
                  <a:t>to the right</a:t>
                </a:r>
                <a:r>
                  <a:rPr sz="2800" dirty="0"/>
                  <a:t> of </a:t>
                </a:r>
                <a:r>
                  <a:rPr sz="2800" dirty="0">
                    <a:latin typeface="Cambria Math"/>
                  </a:rPr>
                  <a:t>200</a:t>
                </a:r>
                <a:r>
                  <a:rPr sz="2800" dirty="0"/>
                  <a:t> to illustrate that we wish to calculate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&gt;200</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extLst>
      <p:ext uri="{BB962C8B-B14F-4D97-AF65-F5344CB8AC3E}">
        <p14:creationId xmlns:p14="http://schemas.microsoft.com/office/powerpoint/2010/main" val="145995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p:pic>
        <p:nvPicPr>
          <p:cNvPr id="5" name="Content Placeholder 4">
            <a:extLst>
              <a:ext uri="{FF2B5EF4-FFF2-40B4-BE49-F238E27FC236}">
                <a16:creationId xmlns:a16="http://schemas.microsoft.com/office/drawing/2014/main" id="{83005A63-7309-4693-A6C7-E3C7B0DDEC3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Standard Score for a Sample Mean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861522"/>
              </a:xfrm>
            </p:spPr>
            <p:txBody>
              <a:bodyPr>
                <a:normAutofit fontScale="92500" lnSpcReduction="10000"/>
              </a:bodyPr>
              <a:lstStyle/>
              <a:p>
                <a:pPr>
                  <a:defRPr sz="2800"/>
                </a:pPr>
                <a:r>
                  <a:rPr sz="2800" dirty="0"/>
                  <a:t>If either the sample size, </a:t>
                </a:r>
                <a14:m>
                  <m:oMath xmlns:m="http://schemas.openxmlformats.org/officeDocument/2006/math">
                    <m:r>
                      <a:rPr>
                        <a:latin typeface="Cambria Math" panose="02040503050406030204" pitchFamily="18" charset="0"/>
                      </a:rPr>
                      <m:t>𝑛</m:t>
                    </m:r>
                  </m:oMath>
                </a14:m>
                <a:r>
                  <a:rPr sz="2800" dirty="0"/>
                  <a:t>, is at least </a:t>
                </a:r>
                <a:r>
                  <a:rPr sz="2800" dirty="0">
                    <a:latin typeface="Cambria Math"/>
                  </a:rPr>
                  <a:t>30</a:t>
                </a:r>
                <a:r>
                  <a:rPr sz="2800" dirty="0"/>
                  <a:t> or the population is normally distributed, then the standard score for a sample mean in a sampling distribution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bar>
                                <m:barPr>
                                  <m:pos m:val="top"/>
                                  <m:ctrlPr>
                                    <a:rPr i="1">
                                      <a:latin typeface="Cambria Math" panose="02040503050406030204" pitchFamily="18" charset="0"/>
                                    </a:rPr>
                                  </m:ctrlPr>
                                </m:barPr>
                                <m:e>
                                  <m:r>
                                    <a:rPr>
                                      <a:latin typeface="Cambria Math" panose="02040503050406030204" pitchFamily="18" charset="0"/>
                                    </a:rPr>
                                    <m:t>𝑥</m:t>
                                  </m:r>
                                </m:e>
                              </m:bar>
                            </m:sub>
                          </m:sSub>
                        </m:num>
                        <m:den>
                          <m:sSub>
                            <m:sSubPr>
                              <m:ctrlPr>
                                <a:rPr i="1">
                                  <a:latin typeface="Cambria Math" panose="02040503050406030204" pitchFamily="18" charset="0"/>
                                </a:rPr>
                              </m:ctrlPr>
                            </m:sSubPr>
                            <m:e>
                              <m:r>
                                <a:rPr>
                                  <a:latin typeface="Cambria Math" panose="02040503050406030204" pitchFamily="18" charset="0"/>
                                </a:rPr>
                                <m:t>𝜎</m:t>
                              </m:r>
                            </m:e>
                            <m:sub>
                              <m:bar>
                                <m:barPr>
                                  <m:pos m:val="top"/>
                                  <m:ctrlPr>
                                    <a:rPr i="1">
                                      <a:latin typeface="Cambria Math" panose="02040503050406030204" pitchFamily="18" charset="0"/>
                                    </a:rPr>
                                  </m:ctrlPr>
                                </m:barPr>
                                <m:e>
                                  <m:r>
                                    <a:rPr>
                                      <a:latin typeface="Cambria Math" panose="02040503050406030204" pitchFamily="18" charset="0"/>
                                    </a:rPr>
                                    <m:t>𝑥</m:t>
                                  </m:r>
                                </m:e>
                              </m:bar>
                            </m:sub>
                          </m:sSub>
                        </m:den>
                      </m:f>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Para>
                </a14:m>
                <a:endParaRPr sz="2800" dirty="0"/>
              </a:p>
              <a:p>
                <a:pPr>
                  <a:defRPr sz="2800"/>
                </a:pPr>
                <a:r>
                  <a:rPr sz="2800" dirty="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dirty="0"/>
                  <a:t> is the given sample mean,</a:t>
                </a:r>
              </a:p>
              <a:p>
                <a14:m>
                  <m:oMath xmlns:m="http://schemas.openxmlformats.org/officeDocument/2006/math">
                    <m:r>
                      <a:rPr>
                        <a:latin typeface="Cambria Math" panose="02040503050406030204" pitchFamily="18" charset="0"/>
                      </a:rPr>
                      <m:t>𝜇</m:t>
                    </m:r>
                  </m:oMath>
                </a14:m>
                <a:r>
                  <a:rPr sz="2800" dirty="0"/>
                  <a:t> is the population mean,</a:t>
                </a:r>
              </a:p>
              <a:p>
                <a14:m>
                  <m:oMath xmlns:m="http://schemas.openxmlformats.org/officeDocument/2006/math">
                    <m:r>
                      <a:rPr>
                        <a:latin typeface="Cambria Math" panose="02040503050406030204" pitchFamily="18" charset="0"/>
                      </a:rPr>
                      <m:t>𝜎</m:t>
                    </m:r>
                  </m:oMath>
                </a14:m>
                <a:r>
                  <a:rPr sz="2800" dirty="0"/>
                  <a:t> is the population standard deviation, and</a:t>
                </a:r>
              </a:p>
              <a:p>
                <a14:m>
                  <m:oMath xmlns:m="http://schemas.openxmlformats.org/officeDocument/2006/math">
                    <m:r>
                      <a:rPr>
                        <a:latin typeface="Cambria Math" panose="02040503050406030204" pitchFamily="18" charset="0"/>
                      </a:rPr>
                      <m:t>𝑛</m:t>
                    </m:r>
                  </m:oMath>
                </a14:m>
                <a:r>
                  <a:rPr sz="2800" dirty="0"/>
                  <a:t> is the sample size used to create the sampling distribution.</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181" t="-199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sz="2800"/>
                  <a:t>Tables:</a:t>
                </a:r>
              </a:p>
              <a:p>
                <a:r>
                  <a:rPr sz="2800"/>
                  <a:t>We must first convert the value of </a:t>
                </a:r>
                <a:r>
                  <a:rPr sz="2800">
                    <a:latin typeface="Cambria Math"/>
                  </a:rPr>
                  <a:t>200</a:t>
                </a:r>
                <a:r>
                  <a:rPr sz="2800"/>
                  <a:t> to a standard score for sample means.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200−194.7</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32.0</m:t>
                                  </m:r>
                                </m:num>
                                <m:den>
                                  <m:rad>
                                    <m:radPr>
                                      <m:degHide m:val="on"/>
                                      <m:ctrlPr>
                                        <a:rPr i="1">
                                          <a:latin typeface="Cambria Math" panose="02040503050406030204" pitchFamily="18" charset="0"/>
                                        </a:rPr>
                                      </m:ctrlPr>
                                    </m:radPr>
                                    <m:deg/>
                                    <m:e>
                                      <m:r>
                                        <a:rPr>
                                          <a:latin typeface="Cambria Math" panose="02040503050406030204" pitchFamily="18" charset="0"/>
                                        </a:rPr>
                                        <m:t>10</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≈0.52</m:t>
                      </m:r>
                    </m:oMath>
                  </m:oMathPara>
                </a14:m>
                <a:endParaRPr sz="2800"/>
              </a:p>
              <a:p>
                <a:pPr>
                  <a:defRPr sz="2800"/>
                </a:pPr>
                <a:r>
                  <a:rPr sz="2800"/>
                  <a:t>Next, use the normal distribution tables to find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=0.52</m:t>
                    </m:r>
                  </m:oMath>
                </a14:m>
                <a:r>
                  <a:rPr sz="2800"/>
                  <a:t>. The area is approximately </a:t>
                </a:r>
                <a:r>
                  <a:rPr sz="2800">
                    <a:latin typeface="Cambria Math"/>
                  </a:rPr>
                  <a:t>0.3015</a:t>
                </a:r>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b="-12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Method:</a:t>
                </a:r>
              </a:p>
              <a:p>
                <a:r>
                  <a:rPr sz="2800" dirty="0"/>
                  <a:t>To solve in one step using the calculator, go to the </a:t>
                </a:r>
                <a:r>
                  <a:rPr sz="2800" b="1" dirty="0"/>
                  <a:t>DIST</a:t>
                </a:r>
                <a:r>
                  <a:rPr sz="2800" dirty="0"/>
                  <a:t> menu and compute </a:t>
                </a:r>
                <a:r>
                  <a:rPr sz="2800" b="1" dirty="0" err="1"/>
                  <a:t>normalcdf</a:t>
                </a:r>
                <a:r>
                  <a:rPr sz="2800" b="1" dirty="0"/>
                  <a:t>(lower bound, upper bound, μ, σ)</a:t>
                </a:r>
                <a:r>
                  <a:rPr sz="2800" dirty="0"/>
                  <a:t> using the following values.</a:t>
                </a:r>
              </a:p>
              <a:p>
                <a:r>
                  <a:rPr sz="2800" i="1" dirty="0"/>
                  <a:t>lower bound</a:t>
                </a:r>
                <a:r>
                  <a:rPr sz="2800" dirty="0"/>
                  <a:t>: </a:t>
                </a:r>
                <a:r>
                  <a:rPr sz="2800" dirty="0">
                    <a:latin typeface="Cambria Math"/>
                  </a:rPr>
                  <a:t>200</a:t>
                </a:r>
              </a:p>
              <a:p>
                <a:pPr>
                  <a:defRPr sz="2800"/>
                </a:pPr>
                <a:r>
                  <a:rPr sz="2800" i="1" dirty="0"/>
                  <a:t>upper bound</a:t>
                </a:r>
                <a:r>
                  <a:rPr sz="2800" dirty="0"/>
                  <a:t>: </a:t>
                </a:r>
                <a14:m>
                  <m:oMath xmlns:m="http://schemas.openxmlformats.org/officeDocument/2006/math">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=194.7</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ad>
                            <m:radPr>
                              <m:degHide m:val="on"/>
                              <m:ctrlPr>
                                <a:rPr i="1">
                                  <a:latin typeface="Cambria Math" panose="02040503050406030204" pitchFamily="18" charset="0"/>
                                </a:rPr>
                              </m:ctrlPr>
                            </m:radPr>
                            <m:deg/>
                            <m:e>
                              <m:r>
                                <a:rPr>
                                  <a:latin typeface="Cambria Math" panose="02040503050406030204" pitchFamily="18" charset="0"/>
                                </a:rPr>
                                <m:t>10</m:t>
                              </m:r>
                            </m:e>
                          </m:rad>
                        </m:den>
                      </m:f>
                    </m:oMath>
                  </m:oMathPara>
                </a14:m>
                <a:endParaRPr sz="2800" dirty="0"/>
              </a:p>
              <a:p>
                <a:pPr>
                  <a:defRPr sz="2800"/>
                </a:pPr>
                <a:r>
                  <a:rPr sz="2800" dirty="0"/>
                  <a:t>Note that by solving for the probability in one step on the calculator, we eliminate the rounding error that is introduced when we first round the standard score to </a:t>
                </a:r>
                <a14:m>
                  <m:oMath xmlns:m="http://schemas.openxmlformats.org/officeDocument/2006/math">
                    <m:r>
                      <a:rPr>
                        <a:latin typeface="Cambria Math" panose="02040503050406030204" pitchFamily="18" charset="0"/>
                      </a:rPr>
                      <m:t>𝑧</m:t>
                    </m:r>
                    <m:r>
                      <a:rPr>
                        <a:latin typeface="Cambria Math" panose="02040503050406030204" pitchFamily="18" charset="0"/>
                      </a:rPr>
                      <m:t>≈0.52</m:t>
                    </m:r>
                  </m:oMath>
                </a14:m>
                <a:r>
                  <a:rPr sz="2800" dirty="0"/>
                  <a:t>. Thus, the calculator gives the more accurate value of approximately </a:t>
                </a:r>
                <a:r>
                  <a:rPr sz="2800" dirty="0">
                    <a:latin typeface="Cambria Math"/>
                  </a:rPr>
                  <a:t>0.3002</a:t>
                </a:r>
                <a:r>
                  <a:rPr sz="2800" dirty="0"/>
                  <a:t>, for the probability when the one-step method is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66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p:pic>
        <p:nvPicPr>
          <p:cNvPr id="5" name="Content Placeholder 4">
            <a:extLst>
              <a:ext uri="{FF2B5EF4-FFF2-40B4-BE49-F238E27FC236}">
                <a16:creationId xmlns:a16="http://schemas.microsoft.com/office/drawing/2014/main" id="{9693F983-30B7-4B0F-A891-F76B2E06AA5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7.2.2: Finding the Probability that a Sample Mean Will Be Greater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0.3015</a:t>
                </a:r>
                <a:r>
                  <a:rPr sz="2800"/>
                  <a:t> if using tables or </a:t>
                </a:r>
                <a:r>
                  <a:rPr sz="2800">
                    <a:latin typeface="Cambria Math"/>
                  </a:rPr>
                  <a:t>0.3002</a:t>
                </a:r>
                <a:r>
                  <a:rPr sz="2800"/>
                  <a:t> if using the calculator. This means that the probability that a random group of </a:t>
                </a:r>
                <a:r>
                  <a:rPr sz="2800">
                    <a:latin typeface="Cambria Math"/>
                  </a:rPr>
                  <a:t>10</a:t>
                </a:r>
                <a:r>
                  <a:rPr sz="2800"/>
                  <a:t> men who enter the elevator will exceed the posted weight capacity is approximately </a:t>
                </a:r>
                <a14:m>
                  <m:oMath xmlns:m="http://schemas.openxmlformats.org/officeDocument/2006/math">
                    <m:r>
                      <a:rPr>
                        <a:latin typeface="Cambria Math" panose="02040503050406030204" pitchFamily="18" charset="0"/>
                      </a:rPr>
                      <m:t>30</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Memory</a:t>
            </a:r>
            <a:r>
              <a:rPr lang="en-US" dirty="0"/>
              <a:t> Boost</a:t>
            </a:r>
            <a:endParaRPr dirty="0"/>
          </a:p>
        </p:txBody>
      </p:sp>
      <p:pic>
        <p:nvPicPr>
          <p:cNvPr id="5" name="Content Placeholder 4">
            <a:extLst>
              <a:ext uri="{FF2B5EF4-FFF2-40B4-BE49-F238E27FC236}">
                <a16:creationId xmlns:a16="http://schemas.microsoft.com/office/drawing/2014/main" id="{C72E081A-2E35-4F62-B451-DAD07A6FE4ED}"/>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81200"/>
            <a:ext cx="4953000" cy="3095625"/>
          </a:xfrm>
        </p:spPr>
      </p:pic>
      <p:sp>
        <p:nvSpPr>
          <p:cNvPr id="3" name="TextBox 2">
            <a:extLst>
              <a:ext uri="{FF2B5EF4-FFF2-40B4-BE49-F238E27FC236}">
                <a16:creationId xmlns:a16="http://schemas.microsoft.com/office/drawing/2014/main" id="{96D1E742-760D-411B-897B-7C1A8F51E2D6}"/>
              </a:ext>
            </a:extLst>
          </p:cNvPr>
          <p:cNvSpPr txBox="1"/>
          <p:nvPr/>
        </p:nvSpPr>
        <p:spPr>
          <a:xfrm>
            <a:off x="533400" y="1180981"/>
            <a:ext cx="8229600" cy="800219"/>
          </a:xfrm>
          <a:prstGeom prst="rect">
            <a:avLst/>
          </a:prstGeom>
          <a:noFill/>
        </p:spPr>
        <p:txBody>
          <a:bodyPr wrap="square" rtlCol="0">
            <a:spAutoFit/>
          </a:bodyPr>
          <a:lstStyle/>
          <a:p>
            <a:r>
              <a:rPr lang="en-US" sz="2800" dirty="0"/>
              <a:t>"Differs by less": between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Memory Booster (cont.)</a:t>
            </a:r>
          </a:p>
        </p:txBody>
      </p:sp>
      <p:pic>
        <p:nvPicPr>
          <p:cNvPr id="5" name="Content Placeholder 4">
            <a:extLst>
              <a:ext uri="{FF2B5EF4-FFF2-40B4-BE49-F238E27FC236}">
                <a16:creationId xmlns:a16="http://schemas.microsoft.com/office/drawing/2014/main" id="{3649D93D-626F-4159-8100-B65B08DFDF2F}"/>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75644"/>
            <a:ext cx="4953000" cy="3095625"/>
          </a:xfrm>
        </p:spPr>
      </p:pic>
      <p:sp>
        <p:nvSpPr>
          <p:cNvPr id="3" name="TextBox 2">
            <a:extLst>
              <a:ext uri="{FF2B5EF4-FFF2-40B4-BE49-F238E27FC236}">
                <a16:creationId xmlns:a16="http://schemas.microsoft.com/office/drawing/2014/main" id="{B2B53A5F-98D4-48B2-BF47-8C07693F6769}"/>
              </a:ext>
            </a:extLst>
          </p:cNvPr>
          <p:cNvSpPr txBox="1"/>
          <p:nvPr/>
        </p:nvSpPr>
        <p:spPr>
          <a:xfrm>
            <a:off x="457200" y="1066800"/>
            <a:ext cx="8229600" cy="523220"/>
          </a:xfrm>
          <a:prstGeom prst="rect">
            <a:avLst/>
          </a:prstGeom>
          <a:noFill/>
        </p:spPr>
        <p:txBody>
          <a:bodyPr wrap="square" rtlCol="0">
            <a:spAutoFit/>
          </a:bodyPr>
          <a:lstStyle/>
          <a:p>
            <a:r>
              <a:rPr lang="en-US" sz="2800" dirty="0"/>
              <a:t>"Differs by more": two tails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7.2.3: Finding the Probability that a Sample Mean Will Differ from the Population Mean by Less Than a Given Amount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prices of athletic shoes have a mean of </a:t>
                </a:r>
                <a14:m>
                  <m:oMath xmlns:m="http://schemas.openxmlformats.org/officeDocument/2006/math">
                    <m:r>
                      <a:rPr>
                        <a:latin typeface="Cambria Math" panose="02040503050406030204" pitchFamily="18" charset="0"/>
                      </a:rPr>
                      <m:t>$</m:t>
                    </m:r>
                    <m:r>
                      <a:rPr>
                        <a:latin typeface="Cambria Math" panose="02040503050406030204" pitchFamily="18" charset="0"/>
                      </a:rPr>
                      <m:t>75</m:t>
                    </m:r>
                    <m:r>
                      <a:rPr>
                        <a:latin typeface="Cambria Math" panose="02040503050406030204" pitchFamily="18" charset="0"/>
                      </a:rPr>
                      <m:t>.</m:t>
                    </m:r>
                    <m:r>
                      <a:rPr>
                        <a:latin typeface="Cambria Math" panose="02040503050406030204" pitchFamily="18" charset="0"/>
                      </a:rPr>
                      <m:t>15</m:t>
                    </m:r>
                  </m:oMath>
                </a14:m>
                <a:r>
                  <a:rPr sz="2800"/>
                  <a:t> and a standard deviation of </a:t>
                </a:r>
                <a14:m>
                  <m:oMath xmlns:m="http://schemas.openxmlformats.org/officeDocument/2006/math">
                    <m:r>
                      <a:rPr>
                        <a:latin typeface="Cambria Math" panose="02040503050406030204" pitchFamily="18" charset="0"/>
                      </a:rPr>
                      <m:t>$</m:t>
                    </m:r>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89</m:t>
                    </m:r>
                  </m:oMath>
                </a14:m>
                <a:r>
                  <a:rPr sz="2800"/>
                  <a:t>. What is the probability that the mean price of a random sample of </a:t>
                </a:r>
                <a:r>
                  <a:rPr sz="2800">
                    <a:latin typeface="Cambria Math"/>
                  </a:rPr>
                  <a:t>50</a:t>
                </a:r>
                <a:r>
                  <a:rPr sz="2800"/>
                  <a:t> pairs of athletic shoes will differ from the population mean by less than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7.2.3: Finding the Probability that a Sample Mean Will Differ from the Population Mean by Less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By subtracting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dirty="0"/>
                  <a:t> from and adding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dirty="0"/>
                  <a:t> to the population mean, we find that the area under the normal curve in which we are interested is </a:t>
                </a:r>
                <a:r>
                  <a:rPr sz="2800" b="1" dirty="0"/>
                  <a:t>between</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15</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80</m:t>
                    </m:r>
                    <m:r>
                      <a:rPr>
                        <a:latin typeface="Cambria Math" panose="02040503050406030204" pitchFamily="18" charset="0"/>
                      </a:rPr>
                      <m:t>.</m:t>
                    </m:r>
                    <m:r>
                      <a:rPr>
                        <a:latin typeface="Cambria Math" panose="02040503050406030204" pitchFamily="18" charset="0"/>
                      </a:rPr>
                      <m:t>15</m:t>
                    </m:r>
                  </m:oMath>
                </a14:m>
                <a:r>
                  <a:rPr sz="2800" dirty="0"/>
                  <a:t>, i.e., we wish to calculate </a:t>
                </a:r>
                <a:br>
                  <a:rPr lang="en-US" sz="2800" dirty="0"/>
                </a:b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&lt;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&lt;</m:t>
                        </m:r>
                        <m:r>
                          <a:rPr>
                            <a:latin typeface="Cambria Math" panose="02040503050406030204" pitchFamily="18" charset="0"/>
                          </a:rPr>
                          <m:t>80</m:t>
                        </m:r>
                        <m:r>
                          <a:rPr>
                            <a:latin typeface="Cambria Math" panose="02040503050406030204" pitchFamily="18" charset="0"/>
                          </a:rPr>
                          <m:t>.</m:t>
                        </m:r>
                        <m:r>
                          <a:rPr>
                            <a:latin typeface="Cambria Math" panose="02040503050406030204" pitchFamily="18" charset="0"/>
                          </a:rPr>
                          <m:t>15</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7.2.3: Finding the Probability that a Sample Mean Will Differ from the Population Mean by Less Than a Given Amount (cont.)</a:t>
            </a:r>
          </a:p>
        </p:txBody>
      </p:sp>
      <p:pic>
        <p:nvPicPr>
          <p:cNvPr id="5" name="Content Placeholder 4">
            <a:extLst>
              <a:ext uri="{FF2B5EF4-FFF2-40B4-BE49-F238E27FC236}">
                <a16:creationId xmlns:a16="http://schemas.microsoft.com/office/drawing/2014/main" id="{9583D72C-7FF8-4280-A807-3EA96FB7593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7.2.3: Finding the Probability that a Sample Mean Will Differ from the Population Mean by Less Than a Given Amount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5219113"/>
              </a:xfrm>
            </p:spPr>
            <p:txBody>
              <a:bodyPr>
                <a:normAutofit fontScale="62500" lnSpcReduction="20000"/>
              </a:bodyPr>
              <a:lstStyle/>
              <a:p>
                <a:pPr>
                  <a:defRPr b="1"/>
                </a:pPr>
                <a:r>
                  <a:rPr sz="2800" dirty="0"/>
                  <a:t>Tables:</a:t>
                </a:r>
              </a:p>
              <a:p>
                <a:pPr>
                  <a:defRPr sz="2800"/>
                </a:pPr>
                <a:r>
                  <a:rPr sz="2800" dirty="0"/>
                  <a:t>We begin by converting the end points of the shaded region to </a:t>
                </a:r>
                <a14:m>
                  <m:oMath xmlns:m="http://schemas.openxmlformats.org/officeDocument/2006/math">
                    <m:r>
                      <a:rPr>
                        <a:latin typeface="Cambria Math" panose="02040503050406030204" pitchFamily="18" charset="0"/>
                      </a:rPr>
                      <m:t>𝑧</m:t>
                    </m:r>
                  </m:oMath>
                </a14:m>
                <a:r>
                  <a:rPr sz="2800" dirty="0"/>
                  <a:t>-scores. Since the distance between each of the endpoints of interest and the population mean is </a:t>
                </a:r>
                <a:r>
                  <a:rPr sz="2800" dirty="0">
                    <a:latin typeface="Cambria Math"/>
                  </a:rPr>
                  <a:t>5.00</a:t>
                </a:r>
                <a:r>
                  <a:rPr sz="2800" dirty="0"/>
                  <a:t>, we do not need to find two distinct </a:t>
                </a:r>
                <a14:m>
                  <m:oMath xmlns:m="http://schemas.openxmlformats.org/officeDocument/2006/math">
                    <m:r>
                      <a:rPr>
                        <a:latin typeface="Cambria Math" panose="02040503050406030204" pitchFamily="18" charset="0"/>
                      </a:rPr>
                      <m:t>𝑧</m:t>
                    </m:r>
                  </m:oMath>
                </a14:m>
                <a:r>
                  <a:rPr sz="2800" dirty="0"/>
                  <a:t>-scores. They will both have the same absolute value, but one </a:t>
                </a:r>
                <a14:m>
                  <m:oMath xmlns:m="http://schemas.openxmlformats.org/officeDocument/2006/math">
                    <m:r>
                      <a:rPr>
                        <a:latin typeface="Cambria Math" panose="02040503050406030204" pitchFamily="18" charset="0"/>
                      </a:rPr>
                      <m:t>𝑧</m:t>
                    </m:r>
                  </m:oMath>
                </a14:m>
                <a:r>
                  <a:rPr sz="2800" dirty="0"/>
                  <a:t>-score will be positive and the other negative. To calculate the positive </a:t>
                </a:r>
                <a14:m>
                  <m:oMath xmlns:m="http://schemas.openxmlformats.org/officeDocument/2006/math">
                    <m:r>
                      <a:rPr>
                        <a:latin typeface="Cambria Math" panose="02040503050406030204" pitchFamily="18" charset="0"/>
                      </a:rPr>
                      <m:t>𝑧</m:t>
                    </m:r>
                  </m:oMath>
                </a14:m>
                <a:r>
                  <a:rPr sz="2800" dirty="0"/>
                  <a:t>-score, the positive difference allowed from the population mean is substituted into the numerator of the </a:t>
                </a:r>
                <a14:m>
                  <m:oMath xmlns:m="http://schemas.openxmlformats.org/officeDocument/2006/math">
                    <m:r>
                      <a:rPr>
                        <a:latin typeface="Cambria Math" panose="02040503050406030204" pitchFamily="18" charset="0"/>
                      </a:rPr>
                      <m:t>𝑧</m:t>
                    </m:r>
                  </m:oMath>
                </a14:m>
                <a:r>
                  <a:rPr sz="2800" dirty="0"/>
                  <a:t>-score formula, as shown below.</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5.00</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17.89</m:t>
                                  </m:r>
                                </m:num>
                                <m:den>
                                  <m:rad>
                                    <m:radPr>
                                      <m:degHide m:val="on"/>
                                      <m:ctrlPr>
                                        <a:rPr i="1">
                                          <a:latin typeface="Cambria Math" panose="02040503050406030204" pitchFamily="18" charset="0"/>
                                        </a:rPr>
                                      </m:ctrlPr>
                                    </m:radPr>
                                    <m:deg/>
                                    <m:e>
                                      <m:r>
                                        <a:rPr>
                                          <a:latin typeface="Cambria Math" panose="02040503050406030204" pitchFamily="18" charset="0"/>
                                        </a:rPr>
                                        <m:t>50</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≈1.98</m:t>
                      </m:r>
                    </m:oMath>
                  </m:oMathPara>
                </a14:m>
                <a:endParaRPr sz="2800" dirty="0"/>
              </a:p>
              <a:p>
                <a:pPr>
                  <a:defRPr sz="2800"/>
                </a:pPr>
                <a:r>
                  <a:rPr sz="2800" dirty="0"/>
                  <a:t>Thus, we need to find the area between the two </a:t>
                </a:r>
                <a14:m>
                  <m:oMath xmlns:m="http://schemas.openxmlformats.org/officeDocument/2006/math">
                    <m:r>
                      <a:rPr>
                        <a:latin typeface="Cambria Math" panose="02040503050406030204" pitchFamily="18" charset="0"/>
                      </a:rPr>
                      <m:t>𝑧</m:t>
                    </m:r>
                  </m:oMath>
                </a14:m>
                <a:r>
                  <a:rPr sz="2800" dirty="0"/>
                  <a:t>-scores,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=−1.98</m:t>
                    </m:r>
                  </m:oMath>
                </a14:m>
                <a:r>
                  <a:rPr sz="2800" dirty="0"/>
                  <a:t>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=1.98</m:t>
                    </m:r>
                  </m:oMath>
                </a14:m>
                <a:r>
                  <a:rPr sz="2800" dirty="0"/>
                  <a:t>. Using the normal distribution tables, the area is found to be </a:t>
                </a:r>
                <a:r>
                  <a:rPr sz="2800" dirty="0">
                    <a:latin typeface="Cambria Math"/>
                  </a:rPr>
                  <a:t>0.9522</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19113"/>
              </a:xfrm>
              <a:blipFill>
                <a:blip r:embed="rId2"/>
                <a:stretch>
                  <a:fillRect l="-593" t="-1636" r="-815"/>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7.2.1: Finding the Probability that a Sample Mean Will Be Less Than a Given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According to the Centers for Disease Control and Prevention (CDC), the mean total cholesterol level for persons </a:t>
                </a:r>
                <a:r>
                  <a:rPr sz="2800" dirty="0">
                    <a:latin typeface="Cambria Math"/>
                  </a:rPr>
                  <a:t>20</a:t>
                </a:r>
                <a:r>
                  <a:rPr sz="2800" dirty="0"/>
                  <a:t> years of age and older in the United States from 2007–2010 was </a:t>
                </a:r>
                <a14:m>
                  <m:oMath xmlns:m="http://schemas.openxmlformats.org/officeDocument/2006/math">
                    <m:r>
                      <a:rPr>
                        <a:latin typeface="Cambria Math" panose="02040503050406030204" pitchFamily="18" charset="0"/>
                      </a:rPr>
                      <m:t>197</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a:t>
                </a:r>
              </a:p>
              <a:p>
                <a:pPr marL="514350" indent="-514350">
                  <a:buFont typeface="+mj-lt"/>
                  <a:buAutoNum type="alphaLcPeriod"/>
                  <a:defRPr sz="2800"/>
                </a:pPr>
                <a:r>
                  <a:rPr dirty="0"/>
                  <a:t>​</a:t>
                </a:r>
                <a:r>
                  <a:rPr sz="2800" dirty="0"/>
                  <a:t>What is the probability that a randomly selected adult from the population will have a total cholesterol level less than </a:t>
                </a:r>
                <a14:m>
                  <m:oMath xmlns:m="http://schemas.openxmlformats.org/officeDocument/2006/math">
                    <m:r>
                      <a:rPr>
                        <a:latin typeface="Cambria Math" panose="02040503050406030204" pitchFamily="18" charset="0"/>
                      </a:rPr>
                      <m:t>183</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Use a standard deviation of </a:t>
                </a:r>
                <a14:m>
                  <m:oMath xmlns:m="http://schemas.openxmlformats.org/officeDocument/2006/math">
                    <m:r>
                      <a:rPr>
                        <a:latin typeface="Cambria Math" panose="02040503050406030204" pitchFamily="18" charset="0"/>
                      </a:rPr>
                      <m:t>35</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and assume that the cholesterol levels for the population are normally distributed.</a:t>
                </a:r>
              </a:p>
              <a:p>
                <a:pPr marL="514350" indent="-514350">
                  <a:buFont typeface="+mj-lt"/>
                  <a:buAutoNum type="alphaLcPeriod" startAt="2"/>
                  <a:defRPr sz="2800"/>
                </a:pPr>
                <a:r>
                  <a:rPr dirty="0"/>
                  <a:t>​</a:t>
                </a:r>
                <a:r>
                  <a:rPr sz="2800" dirty="0"/>
                  <a:t>What is the probability that a randomly selected sample of </a:t>
                </a:r>
                <a:r>
                  <a:rPr sz="2800" dirty="0">
                    <a:latin typeface="Cambria Math"/>
                  </a:rPr>
                  <a:t>150</a:t>
                </a:r>
                <a:r>
                  <a:rPr sz="2800" dirty="0"/>
                  <a:t> adults from the population will have a mean total cholesterol level of less than </a:t>
                </a:r>
                <a14:m>
                  <m:oMath xmlns:m="http://schemas.openxmlformats.org/officeDocument/2006/math">
                    <m:r>
                      <a:rPr>
                        <a:latin typeface="Cambria Math" panose="02040503050406030204" pitchFamily="18" charset="0"/>
                      </a:rPr>
                      <m:t>183</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Use a standard deviation of </a:t>
                </a:r>
                <a14:m>
                  <m:oMath xmlns:m="http://schemas.openxmlformats.org/officeDocument/2006/math">
                    <m:r>
                      <a:rPr>
                        <a:latin typeface="Cambria Math" panose="02040503050406030204" pitchFamily="18" charset="0"/>
                      </a:rPr>
                      <m:t>35</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a:t>
                </a:r>
              </a:p>
              <a:p>
                <a:r>
                  <a:rPr sz="1900" b="1" dirty="0"/>
                  <a:t>Source:</a:t>
                </a:r>
                <a:r>
                  <a:rPr sz="1900" dirty="0"/>
                  <a:t> Centers for Disease Control and Prevention. "</a:t>
                </a:r>
                <a:r>
                  <a:rPr sz="1900" dirty="0" err="1"/>
                  <a:t>FastStats</a:t>
                </a:r>
                <a:r>
                  <a:rPr sz="1900" dirty="0"/>
                  <a:t> - Cholesterol." National Center for Health Statistics. 16 May 2012. </a:t>
                </a:r>
                <a:r>
                  <a:rPr sz="1900" b="1" dirty="0"/>
                  <a:t>http://www.cdc.gov/nchs/fastats/cholest.htm</a:t>
                </a:r>
                <a:r>
                  <a:rPr sz="1900" dirty="0"/>
                  <a:t> (6 July 2012).</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48"/>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7.2.3: Finding the Probability that a Sample Mean Will Differ from the Population Mean by Less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TI 83/84 Plus:</a:t>
                </a:r>
              </a:p>
              <a:p>
                <a:r>
                  <a:rPr sz="2800" dirty="0"/>
                  <a:t>To find the area under the curve between two values using the calculator, go to the </a:t>
                </a:r>
                <a:r>
                  <a:rPr sz="2800" b="1" dirty="0"/>
                  <a:t>DIST</a:t>
                </a:r>
                <a:r>
                  <a:rPr sz="2800" dirty="0"/>
                  <a:t> menu and compute </a:t>
                </a:r>
                <a:r>
                  <a:rPr sz="2800" b="1" dirty="0" err="1"/>
                  <a:t>normalcdf</a:t>
                </a:r>
                <a:r>
                  <a:rPr sz="2800" b="1" dirty="0"/>
                  <a:t>(lower bound, upper bound, μ, σ)</a:t>
                </a:r>
                <a:r>
                  <a:rPr sz="2800" dirty="0"/>
                  <a:t> using the following values.</a:t>
                </a:r>
              </a:p>
              <a:p>
                <a:r>
                  <a:rPr sz="2800" i="1" dirty="0"/>
                  <a:t>lower bound</a:t>
                </a:r>
                <a:r>
                  <a:rPr sz="2800" dirty="0"/>
                  <a:t>: </a:t>
                </a:r>
                <a:r>
                  <a:rPr sz="2800" dirty="0">
                    <a:latin typeface="Cambria Math"/>
                  </a:rPr>
                  <a:t>70.15</a:t>
                </a:r>
              </a:p>
              <a:p>
                <a:r>
                  <a:rPr sz="2800" i="1" dirty="0"/>
                  <a:t>upper bound</a:t>
                </a:r>
                <a:r>
                  <a:rPr sz="2800" dirty="0"/>
                  <a:t>: </a:t>
                </a:r>
                <a:r>
                  <a:rPr sz="2800" dirty="0">
                    <a:latin typeface="Cambria Math"/>
                  </a:rPr>
                  <a:t>80.15</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=75.15</m:t>
                      </m:r>
                    </m:oMath>
                  </m:oMathPara>
                </a14:m>
                <a:endParaRPr sz="2800" dirty="0">
                  <a:latin typeface="Cambria Math"/>
                </a:endParaRP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17.89</m:t>
                          </m:r>
                        </m:num>
                        <m:den>
                          <m:rad>
                            <m:radPr>
                              <m:degHide m:val="on"/>
                              <m:ctrlPr>
                                <a:rPr i="1">
                                  <a:latin typeface="Cambria Math" panose="02040503050406030204" pitchFamily="18" charset="0"/>
                                </a:rPr>
                              </m:ctrlPr>
                            </m:radPr>
                            <m:deg/>
                            <m:e>
                              <m:r>
                                <a:rPr>
                                  <a:latin typeface="Cambria Math" panose="02040503050406030204" pitchFamily="18" charset="0"/>
                                </a:rPr>
                                <m:t>50</m:t>
                              </m:r>
                            </m:e>
                          </m:rad>
                        </m:den>
                      </m:f>
                    </m:oMath>
                  </m:oMathPara>
                </a14:m>
                <a:endParaRPr sz="2800" dirty="0">
                  <a:latin typeface="Cambria Math"/>
                </a:endParaRPr>
              </a:p>
              <a:p>
                <a:r>
                  <a:rPr sz="2800" dirty="0"/>
                  <a:t>The calculator gives the more accurate value of approximately </a:t>
                </a:r>
                <a:r>
                  <a:rPr sz="2800" dirty="0">
                    <a:latin typeface="Cambria Math"/>
                  </a:rPr>
                  <a:t>0.9519</a:t>
                </a:r>
                <a:r>
                  <a:rPr sz="2800" dirty="0"/>
                  <a:t> for the probability when this method is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63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7.2.3: Finding the Probability that a Sample Mean Will Differ from the Population Mean by Less Than a Given Amount (cont.)</a:t>
            </a:r>
          </a:p>
        </p:txBody>
      </p:sp>
      <p:pic>
        <p:nvPicPr>
          <p:cNvPr id="5" name="Content Placeholder 4">
            <a:extLst>
              <a:ext uri="{FF2B5EF4-FFF2-40B4-BE49-F238E27FC236}">
                <a16:creationId xmlns:a16="http://schemas.microsoft.com/office/drawing/2014/main" id="{D9A633B6-8B20-4037-BDF1-A563F4BE0BD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7.2.3: Finding the Probability that a Sample Mean Will Differ from the Population Mean by Less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0.9522</a:t>
                </a:r>
                <a:r>
                  <a:rPr sz="2800"/>
                  <a:t> if suing tables or </a:t>
                </a:r>
                <a:r>
                  <a:rPr sz="2800">
                    <a:latin typeface="Cambria Math"/>
                  </a:rPr>
                  <a:t>0.9519</a:t>
                </a:r>
                <a:r>
                  <a:rPr sz="2800"/>
                  <a:t> if using the calculator. This means that the probability of a random sample of </a:t>
                </a:r>
                <a:r>
                  <a:rPr sz="2800">
                    <a:latin typeface="Cambria Math"/>
                  </a:rPr>
                  <a:t>50</a:t>
                </a:r>
                <a:r>
                  <a:rPr sz="2800"/>
                  <a:t> pairs of athletic shoes having a mean price that </a:t>
                </a:r>
                <a:r>
                  <a:rPr sz="2800" b="1"/>
                  <a:t>differs</a:t>
                </a:r>
                <a:r>
                  <a:rPr sz="2800"/>
                  <a:t> from the population mean </a:t>
                </a:r>
                <a:r>
                  <a:rPr sz="2800" b="1"/>
                  <a:t>by less than</a:t>
                </a:r>
                <a:r>
                  <a:rPr sz="2800"/>
                  <a:t> </a:t>
                </a:r>
                <a14:m>
                  <m:oMath xmlns:m="http://schemas.openxmlformats.org/officeDocument/2006/math">
                    <m:r>
                      <a:rPr>
                        <a:latin typeface="Cambria Math" panose="02040503050406030204" pitchFamily="18" charset="0"/>
                      </a:rPr>
                      <m:t>$5.00</m:t>
                    </m:r>
                  </m:oMath>
                </a14:m>
                <a:r>
                  <a:rPr sz="2800"/>
                  <a:t> is approximately </a:t>
                </a:r>
                <a14:m>
                  <m:oMath xmlns:m="http://schemas.openxmlformats.org/officeDocument/2006/math">
                    <m:r>
                      <a:rPr>
                        <a:latin typeface="Cambria Math" panose="02040503050406030204" pitchFamily="18" charset="0"/>
                      </a:rPr>
                      <m:t>95%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7.2.4: Finding the Probability that a Sample Mean Will Differ from the Population Mean by More Than a Given Amount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At a local hardware manufacturing plant, the screws being manufactured have a mean length of </a:t>
                </a:r>
                <a14:m>
                  <m:oMath xmlns:m="http://schemas.openxmlformats.org/officeDocument/2006/math">
                    <m:r>
                      <a:rPr>
                        <a:latin typeface="Cambria Math" panose="02040503050406030204" pitchFamily="18" charset="0"/>
                      </a:rPr>
                      <m:t>1.625</m:t>
                    </m:r>
                    <m:r>
                      <m:rPr>
                        <m:nor/>
                      </m:rPr>
                      <a:rPr/>
                      <m:t> </m:t>
                    </m:r>
                    <m:r>
                      <m:rPr>
                        <m:sty m:val="p"/>
                      </m:rPr>
                      <a:rPr>
                        <a:latin typeface="Cambria Math" panose="02040503050406030204" pitchFamily="18" charset="0"/>
                      </a:rPr>
                      <m:t>inches</m:t>
                    </m:r>
                  </m:oMath>
                </a14:m>
                <a:r>
                  <a:rPr sz="2800"/>
                  <a:t>, with a standard deviation of </a:t>
                </a:r>
                <a14:m>
                  <m:oMath xmlns:m="http://schemas.openxmlformats.org/officeDocument/2006/math">
                    <m:r>
                      <a:rPr>
                        <a:latin typeface="Cambria Math" panose="02040503050406030204" pitchFamily="18" charset="0"/>
                      </a:rPr>
                      <m:t>0.010</m:t>
                    </m:r>
                    <m:r>
                      <m:rPr>
                        <m:nor/>
                      </m:rPr>
                      <a:rPr/>
                      <m:t> </m:t>
                    </m:r>
                    <m:r>
                      <m:rPr>
                        <m:sty m:val="p"/>
                      </m:rPr>
                      <a:rPr>
                        <a:latin typeface="Cambria Math" panose="02040503050406030204" pitchFamily="18" charset="0"/>
                      </a:rPr>
                      <m:t>inches</m:t>
                    </m:r>
                  </m:oMath>
                </a14:m>
                <a:r>
                  <a:rPr sz="2800"/>
                  <a:t>. If the quality control director randomly chooses a batch of </a:t>
                </a:r>
                <a:r>
                  <a:rPr sz="2800">
                    <a:latin typeface="Cambria Math"/>
                  </a:rPr>
                  <a:t>50</a:t>
                </a:r>
                <a:r>
                  <a:rPr sz="2800"/>
                  <a:t> screws, what is the probability that their mean length differs from the mean of the population by more than the allowed </a:t>
                </a:r>
                <a14:m>
                  <m:oMath xmlns:m="http://schemas.openxmlformats.org/officeDocument/2006/math">
                    <m:r>
                      <a:rPr>
                        <a:latin typeface="Cambria Math" panose="02040503050406030204" pitchFamily="18" charset="0"/>
                      </a:rPr>
                      <m:t>0.004</m:t>
                    </m:r>
                    <m:r>
                      <m:rPr>
                        <m:nor/>
                      </m:rPr>
                      <a:rPr/>
                      <m:t> </m:t>
                    </m:r>
                    <m:r>
                      <m:rPr>
                        <m:sty m:val="p"/>
                      </m:rPr>
                      <a:rPr>
                        <a:latin typeface="Cambria Math" panose="02040503050406030204" pitchFamily="18" charset="0"/>
                      </a:rPr>
                      <m:t>inches</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By subtracting </a:t>
                </a:r>
                <a14:m>
                  <m:oMath xmlns:m="http://schemas.openxmlformats.org/officeDocument/2006/math">
                    <m:r>
                      <a:rPr>
                        <a:latin typeface="Cambria Math" panose="02040503050406030204" pitchFamily="18" charset="0"/>
                      </a:rPr>
                      <m:t>0.004</m:t>
                    </m:r>
                    <m:r>
                      <m:rPr>
                        <m:nor/>
                      </m:rPr>
                      <a:rPr/>
                      <m:t> </m:t>
                    </m:r>
                    <m:r>
                      <m:rPr>
                        <m:sty m:val="p"/>
                      </m:rPr>
                      <a:rPr>
                        <a:latin typeface="Cambria Math" panose="02040503050406030204" pitchFamily="18" charset="0"/>
                      </a:rPr>
                      <m:t>inches</m:t>
                    </m:r>
                  </m:oMath>
                </a14:m>
                <a:r>
                  <a:rPr sz="2800"/>
                  <a:t> from and adding </a:t>
                </a:r>
                <a14:m>
                  <m:oMath xmlns:m="http://schemas.openxmlformats.org/officeDocument/2006/math">
                    <m:r>
                      <a:rPr>
                        <a:latin typeface="Cambria Math" panose="02040503050406030204" pitchFamily="18" charset="0"/>
                      </a:rPr>
                      <m:t>0.004</m:t>
                    </m:r>
                    <m:r>
                      <m:rPr>
                        <m:nor/>
                      </m:rPr>
                      <a:rPr/>
                      <m:t> </m:t>
                    </m:r>
                    <m:r>
                      <m:rPr>
                        <m:sty m:val="p"/>
                      </m:rPr>
                      <a:rPr>
                        <a:latin typeface="Cambria Math" panose="02040503050406030204" pitchFamily="18" charset="0"/>
                      </a:rPr>
                      <m:t>inches</m:t>
                    </m:r>
                  </m:oMath>
                </a14:m>
                <a:r>
                  <a:rPr sz="2800"/>
                  <a:t> to the mean of </a:t>
                </a:r>
                <a14:m>
                  <m:oMath xmlns:m="http://schemas.openxmlformats.org/officeDocument/2006/math">
                    <m:r>
                      <a:rPr>
                        <a:latin typeface="Cambria Math" panose="02040503050406030204" pitchFamily="18" charset="0"/>
                      </a:rPr>
                      <m:t>1.625</m:t>
                    </m:r>
                    <m:r>
                      <m:rPr>
                        <m:nor/>
                      </m:rPr>
                      <a:rPr/>
                      <m:t> </m:t>
                    </m:r>
                    <m:r>
                      <m:rPr>
                        <m:sty m:val="p"/>
                      </m:rPr>
                      <a:rPr>
                        <a:latin typeface="Cambria Math" panose="02040503050406030204" pitchFamily="18" charset="0"/>
                      </a:rPr>
                      <m:t>inches</m:t>
                    </m:r>
                  </m:oMath>
                </a14:m>
                <a:r>
                  <a:rPr sz="2800"/>
                  <a:t>, we find that the area under the normal curve in which we are interested is the sum of the areas </a:t>
                </a:r>
                <a:r>
                  <a:rPr sz="2800" b="1"/>
                  <a:t>to the left</a:t>
                </a:r>
                <a:r>
                  <a:rPr sz="2800"/>
                  <a:t> of </a:t>
                </a:r>
                <a14:m>
                  <m:oMath xmlns:m="http://schemas.openxmlformats.org/officeDocument/2006/math">
                    <m:r>
                      <a:rPr>
                        <a:latin typeface="Cambria Math" panose="02040503050406030204" pitchFamily="18" charset="0"/>
                      </a:rPr>
                      <m:t>1.621</m:t>
                    </m:r>
                    <m:r>
                      <m:rPr>
                        <m:nor/>
                      </m:rPr>
                      <a:rPr/>
                      <m:t> </m:t>
                    </m:r>
                    <m:r>
                      <m:rPr>
                        <m:sty m:val="p"/>
                      </m:rPr>
                      <a:rPr>
                        <a:latin typeface="Cambria Math" panose="02040503050406030204" pitchFamily="18" charset="0"/>
                      </a:rPr>
                      <m:t>inches</m:t>
                    </m:r>
                  </m:oMath>
                </a14:m>
                <a:r>
                  <a:rPr sz="2800"/>
                  <a:t> </a:t>
                </a:r>
                <a:r>
                  <a:rPr sz="2800" b="1"/>
                  <a:t>and to the right</a:t>
                </a:r>
                <a:r>
                  <a:rPr sz="2800"/>
                  <a:t> of </a:t>
                </a:r>
                <a14:m>
                  <m:oMath xmlns:m="http://schemas.openxmlformats.org/officeDocument/2006/math">
                    <m:r>
                      <a:rPr>
                        <a:latin typeface="Cambria Math" panose="02040503050406030204" pitchFamily="18" charset="0"/>
                      </a:rPr>
                      <m:t>1.629</m:t>
                    </m:r>
                    <m:r>
                      <m:rPr>
                        <m:nor/>
                      </m:rPr>
                      <a:rPr/>
                      <m:t> </m:t>
                    </m:r>
                    <m:r>
                      <m:rPr>
                        <m:sty m:val="p"/>
                      </m:rPr>
                      <a:rPr>
                        <a:latin typeface="Cambria Math" panose="02040503050406030204" pitchFamily="18" charset="0"/>
                      </a:rPr>
                      <m:t>inches</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p:pic>
        <p:nvPicPr>
          <p:cNvPr id="5" name="Content Placeholder 4">
            <a:extLst>
              <a:ext uri="{FF2B5EF4-FFF2-40B4-BE49-F238E27FC236}">
                <a16:creationId xmlns:a16="http://schemas.microsoft.com/office/drawing/2014/main" id="{D6826FBC-4D0E-41B5-813F-F8CA301194C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a:defRPr b="1"/>
                </a:pPr>
                <a:r>
                  <a:rPr sz="2800" dirty="0"/>
                  <a:t>Tables:</a:t>
                </a:r>
              </a:p>
              <a:p>
                <a:pPr>
                  <a:defRPr sz="2800"/>
                </a:pPr>
                <a:r>
                  <a:rPr sz="2800" dirty="0"/>
                  <a:t>We begin by converting each of the boundaries of the shaded region to a </a:t>
                </a:r>
                <a14:m>
                  <m:oMath xmlns:m="http://schemas.openxmlformats.org/officeDocument/2006/math">
                    <m:r>
                      <a:rPr>
                        <a:latin typeface="Cambria Math" panose="02040503050406030204" pitchFamily="18" charset="0"/>
                      </a:rPr>
                      <m:t>𝑧</m:t>
                    </m:r>
                  </m:oMath>
                </a14:m>
                <a:r>
                  <a:rPr sz="2800" dirty="0"/>
                  <a:t>-score. Notice that because the distance between each of the endpoints of interest and the population mean is </a:t>
                </a:r>
                <a:r>
                  <a:rPr sz="2800" dirty="0">
                    <a:latin typeface="Cambria Math"/>
                  </a:rPr>
                  <a:t>0.004</a:t>
                </a:r>
                <a:r>
                  <a:rPr sz="2800" dirty="0"/>
                  <a:t>, we do not need to find two distinct </a:t>
                </a:r>
                <a14:m>
                  <m:oMath xmlns:m="http://schemas.openxmlformats.org/officeDocument/2006/math">
                    <m:r>
                      <a:rPr>
                        <a:latin typeface="Cambria Math" panose="02040503050406030204" pitchFamily="18" charset="0"/>
                      </a:rPr>
                      <m:t>𝑧</m:t>
                    </m:r>
                  </m:oMath>
                </a14:m>
                <a:r>
                  <a:rPr sz="2800" dirty="0"/>
                  <a:t>-scores. They will both have the same absolute value, but one </a:t>
                </a:r>
                <a14:m>
                  <m:oMath xmlns:m="http://schemas.openxmlformats.org/officeDocument/2006/math">
                    <m:r>
                      <a:rPr>
                        <a:latin typeface="Cambria Math" panose="02040503050406030204" pitchFamily="18" charset="0"/>
                      </a:rPr>
                      <m:t>𝑧</m:t>
                    </m:r>
                  </m:oMath>
                </a14:m>
                <a:r>
                  <a:rPr sz="2800" dirty="0"/>
                  <a:t>-score will be positive and the other negative. To calculate the positive </a:t>
                </a:r>
                <a14:m>
                  <m:oMath xmlns:m="http://schemas.openxmlformats.org/officeDocument/2006/math">
                    <m:r>
                      <a:rPr>
                        <a:latin typeface="Cambria Math" panose="02040503050406030204" pitchFamily="18" charset="0"/>
                      </a:rPr>
                      <m:t>𝑧</m:t>
                    </m:r>
                  </m:oMath>
                </a14:m>
                <a:r>
                  <a:rPr sz="2800" dirty="0"/>
                  <a:t>-score for the sample mean, the distance from the population mean is substituted into the numerator of the formula,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𝜎</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004</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010</m:t>
                                  </m:r>
                                </m:num>
                                <m:den>
                                  <m:rad>
                                    <m:radPr>
                                      <m:degHide m:val="on"/>
                                      <m:ctrlPr>
                                        <a:rPr i="1">
                                          <a:latin typeface="Cambria Math" panose="02040503050406030204" pitchFamily="18" charset="0"/>
                                        </a:rPr>
                                      </m:ctrlPr>
                                    </m:radPr>
                                    <m:deg/>
                                    <m:e>
                                      <m:r>
                                        <a:rPr>
                                          <a:latin typeface="Cambria Math" panose="02040503050406030204" pitchFamily="18" charset="0"/>
                                        </a:rPr>
                                        <m:t>50</m:t>
                                      </m:r>
                                    </m:e>
                                  </m:rad>
                                </m:den>
                              </m:f>
                            </m:e>
                          </m:d>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83</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519"/>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the two </a:t>
                </a:r>
                <a14:m>
                  <m:oMath xmlns:m="http://schemas.openxmlformats.org/officeDocument/2006/math">
                    <m:r>
                      <a:rPr>
                        <a:latin typeface="Cambria Math" panose="02040503050406030204" pitchFamily="18" charset="0"/>
                      </a:rPr>
                      <m:t>𝑧</m:t>
                    </m:r>
                  </m:oMath>
                </a14:m>
                <a:r>
                  <a:rPr sz="2800" dirty="0"/>
                  <a:t>-scores are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83</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83</m:t>
                    </m:r>
                  </m:oMath>
                </a14:m>
                <a:r>
                  <a:rPr sz="2800" dirty="0"/>
                  <a:t>. Because we want to find the total area in the two tails, using the symmetry property of the normal distribution, we can find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83</m:t>
                    </m:r>
                  </m:oMath>
                </a14:m>
                <a:r>
                  <a:rPr sz="2800" dirty="0"/>
                  <a:t> and double it. Using the tables, we find that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83</m:t>
                    </m:r>
                  </m:oMath>
                </a14:m>
                <a:r>
                  <a:rPr sz="2800" dirty="0"/>
                  <a:t> is </a:t>
                </a:r>
                <a:r>
                  <a:rPr sz="2800" dirty="0">
                    <a:latin typeface="Cambria Math"/>
                  </a:rPr>
                  <a:t>0.0023</a:t>
                </a:r>
                <a:r>
                  <a:rPr sz="2800" dirty="0"/>
                  <a:t>, so the total area in the two tails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0023</m:t>
                        </m:r>
                      </m:e>
                    </m:d>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0046</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extLst>
      <p:ext uri="{BB962C8B-B14F-4D97-AF65-F5344CB8AC3E}">
        <p14:creationId xmlns:p14="http://schemas.microsoft.com/office/powerpoint/2010/main" val="1680211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a:t>TI-83/84 Plus:</a:t>
                </a:r>
              </a:p>
              <a:p>
                <a:r>
                  <a:rPr sz="2800"/>
                  <a:t>In order to find the total area located in two symmetric tails of the distribution, we will use the calculator to double the area found in the left tail of the curve. To do this, go to the </a:t>
                </a:r>
                <a:r>
                  <a:rPr sz="2800" b="1"/>
                  <a:t>DIST</a:t>
                </a:r>
                <a:r>
                  <a:rPr sz="2800"/>
                  <a:t> menu and compute </a:t>
                </a:r>
                <a:r>
                  <a:rPr sz="2800" b="1"/>
                  <a:t>normalcdf(lower bound, upper bound, μ, σ)</a:t>
                </a:r>
                <a:r>
                  <a:rPr sz="2800"/>
                  <a:t> using the following values.</a:t>
                </a:r>
              </a:p>
              <a:p>
                <a:pPr>
                  <a:defRPr sz="2800"/>
                </a:pPr>
                <a:r>
                  <a:rPr sz="2800" i="1"/>
                  <a:t>lower bound</a:t>
                </a:r>
                <a:r>
                  <a:rPr sz="280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a:p>
              <a:p>
                <a:r>
                  <a:rPr sz="2800" i="1"/>
                  <a:t>upper bound</a:t>
                </a:r>
                <a:r>
                  <a:rPr sz="2800"/>
                  <a:t>: </a:t>
                </a:r>
                <a:r>
                  <a:rPr sz="2800">
                    <a:latin typeface="Cambria Math"/>
                  </a:rPr>
                  <a:t>1.621</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625</m:t>
                      </m:r>
                    </m:oMath>
                  </m:oMathPara>
                </a14:m>
                <a:endParaRPr sz="2800">
                  <a:latin typeface="Cambria Math"/>
                </a:endParaRP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010</m:t>
                          </m:r>
                        </m:num>
                        <m:den>
                          <m:rad>
                            <m:radPr>
                              <m:degHide m:val="on"/>
                              <m:ctrlPr>
                                <a:rPr i="1">
                                  <a:latin typeface="Cambria Math" panose="02040503050406030204" pitchFamily="18" charset="0"/>
                                </a:rPr>
                              </m:ctrlPr>
                            </m:radPr>
                            <m:deg/>
                            <m:e>
                              <m:r>
                                <a:rPr>
                                  <a:latin typeface="Cambria Math" panose="02040503050406030204" pitchFamily="18" charset="0"/>
                                </a:rPr>
                                <m:t>50</m:t>
                              </m:r>
                            </m:e>
                          </m:rad>
                        </m:den>
                      </m:f>
                    </m:oMath>
                  </m:oMathPara>
                </a14:m>
                <a:endParaRPr sz="2800">
                  <a:latin typeface="Cambria Math"/>
                </a:endParaRPr>
              </a:p>
              <a:p>
                <a:r>
                  <a:rPr sz="2800"/>
                  <a:t>As shown in the screenshot, the calculator gives the more accurate value of approximately </a:t>
                </a:r>
                <a:r>
                  <a:rPr sz="2800">
                    <a:latin typeface="Cambria Math"/>
                  </a:rPr>
                  <a:t>0.0047</a:t>
                </a:r>
                <a:r>
                  <a:rPr sz="2800"/>
                  <a:t> for the probability when this method is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1"/>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p:pic>
        <p:nvPicPr>
          <p:cNvPr id="5" name="Content Placeholder 4">
            <a:extLst>
              <a:ext uri="{FF2B5EF4-FFF2-40B4-BE49-F238E27FC236}">
                <a16:creationId xmlns:a16="http://schemas.microsoft.com/office/drawing/2014/main" id="{B411C510-30E7-4C87-9E00-C4A2D97CBC1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are looking to find the probability that an individual person selected at random has a cholesterol level less than </a:t>
                </a:r>
                <a:r>
                  <a:rPr sz="2800" dirty="0">
                    <a:latin typeface="Cambria Math"/>
                  </a:rPr>
                  <a:t>183</a:t>
                </a:r>
                <a:r>
                  <a:rPr sz="2800" dirty="0"/>
                  <a:t>, i.e.,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lang="en-US" i="1" smtClean="0">
                            <a:latin typeface="Cambria Math" panose="02040503050406030204" pitchFamily="18" charset="0"/>
                            <a:ea typeface="Cambria Math" panose="02040503050406030204" pitchFamily="18" charset="0"/>
                          </a:rPr>
                          <m:t>&lt;</m:t>
                        </m:r>
                        <m:r>
                          <a:rPr>
                            <a:latin typeface="Cambria Math" panose="02040503050406030204" pitchFamily="18" charset="0"/>
                          </a:rPr>
                          <m:t>183</m:t>
                        </m:r>
                      </m:e>
                    </m:d>
                  </m:oMath>
                </a14:m>
                <a:r>
                  <a:rPr sz="2800" dirty="0"/>
                  <a:t>. The graph of this area is shown below.</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F549168A-0FF5-46BE-8FF2-3FEAAE95D1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5399" y="2885349"/>
            <a:ext cx="4893202" cy="3058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7.2.4: Finding the Probability that a Sample Mean Will Differ from the Population Mean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0.0046</a:t>
                </a:r>
                <a:r>
                  <a:rPr sz="2800"/>
                  <a:t> if using tables or </a:t>
                </a:r>
                <a:r>
                  <a:rPr sz="2800">
                    <a:latin typeface="Cambria Math"/>
                  </a:rPr>
                  <a:t>0.0047</a:t>
                </a:r>
                <a:r>
                  <a:rPr sz="2800"/>
                  <a:t> if using the calculator. This means that the probability of the sample batch not meeting the requirements is very small, approximately </a:t>
                </a:r>
                <a14:m>
                  <m:oMath xmlns:m="http://schemas.openxmlformats.org/officeDocument/2006/math">
                    <m:r>
                      <a:rPr>
                        <a:latin typeface="Cambria Math" panose="02040503050406030204" pitchFamily="18" charset="0"/>
                      </a:rPr>
                      <m:t>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7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t>​</a:t>
                </a:r>
                <a:r>
                  <a:rPr sz="2800"/>
                  <a:t>Tables:</a:t>
                </a:r>
              </a:p>
              <a:p>
                <a:pPr>
                  <a:defRPr sz="2800"/>
                </a:pPr>
                <a:r>
                  <a:t>​</a:t>
                </a:r>
                <a:r>
                  <a:rPr sz="2800"/>
                  <a:t>First, we will need to convert the value of </a:t>
                </a:r>
                <a:r>
                  <a:rPr sz="2800">
                    <a:latin typeface="Cambria Math"/>
                  </a:rPr>
                  <a:t>183</a:t>
                </a:r>
                <a:r>
                  <a:rPr sz="2800"/>
                  <a:t> to a standard score. It is important to note that in part </a:t>
                </a:r>
                <a:r>
                  <a:rPr sz="2800" b="1"/>
                  <a:t>a.</a:t>
                </a:r>
                <a:r>
                  <a:rPr sz="2800"/>
                  <a:t>, we are referring to an </a:t>
                </a:r>
                <a:r>
                  <a:rPr sz="2800" b="1"/>
                  <a:t>individual</a:t>
                </a:r>
                <a:r>
                  <a:rPr sz="2800"/>
                  <a:t> and not a sample; thus, use the </a:t>
                </a:r>
                <a14:m>
                  <m:oMath xmlns:m="http://schemas.openxmlformats.org/officeDocument/2006/math">
                    <m:r>
                      <a:rPr>
                        <a:latin typeface="Cambria Math" panose="02040503050406030204" pitchFamily="18" charset="0"/>
                      </a:rPr>
                      <m:t>𝑧</m:t>
                    </m:r>
                  </m:oMath>
                </a14:m>
                <a:r>
                  <a:rPr sz="2800"/>
                  <a:t>-score formula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𝜇</m:t>
                          </m:r>
                        </m:num>
                        <m:den>
                          <m:r>
                            <a:rPr>
                              <a:latin typeface="Cambria Math" panose="02040503050406030204" pitchFamily="18" charset="0"/>
                            </a:rPr>
                            <m:t>𝜎</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183−197</m:t>
                          </m:r>
                        </m:num>
                        <m:den>
                          <m:r>
                            <a:rPr>
                              <a:latin typeface="Cambria Math" panose="02040503050406030204" pitchFamily="18" charset="0"/>
                            </a:rPr>
                            <m:t>35</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=−0.40</m:t>
                      </m:r>
                    </m:oMath>
                  </m:oMathPara>
                </a14:m>
                <a:endParaRPr sz="2800"/>
              </a:p>
              <a:p>
                <a:pPr>
                  <a:defRPr sz="2800"/>
                </a:pPr>
                <a:r>
                  <a:t>​</a:t>
                </a:r>
                <a:r>
                  <a:rPr sz="2800"/>
                  <a:t>Using the normal distribution tables we find that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=−0.40</m:t>
                    </m:r>
                  </m:oMath>
                </a14:m>
                <a:r>
                  <a:rPr sz="2800"/>
                  <a:t> is approximately </a:t>
                </a:r>
                <a:r>
                  <a:rPr sz="2800">
                    <a:latin typeface="Cambria Math"/>
                  </a:rPr>
                  <a:t>0.3446</a:t>
                </a:r>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370" b="-245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t>​</a:t>
                </a:r>
                <a:r>
                  <a:rPr sz="2800"/>
                  <a:t>TI-83/84 Plus:</a:t>
                </a:r>
              </a:p>
              <a:p>
                <a:pPr>
                  <a:defRPr sz="2800"/>
                </a:pPr>
                <a:r>
                  <a:t>​</a:t>
                </a:r>
                <a:r>
                  <a:rPr sz="2800"/>
                  <a:t>You can find the area under the curve in one step without having to calculate the </a:t>
                </a:r>
                <a14:m>
                  <m:oMath xmlns:m="http://schemas.openxmlformats.org/officeDocument/2006/math">
                    <m:r>
                      <a:rPr>
                        <a:latin typeface="Cambria Math" panose="02040503050406030204" pitchFamily="18" charset="0"/>
                      </a:rPr>
                      <m:t>𝑧</m:t>
                    </m:r>
                  </m:oMath>
                </a14:m>
                <a:r>
                  <a:rPr sz="2800"/>
                  <a:t>-score by going to the </a:t>
                </a:r>
                <a:r>
                  <a:rPr sz="2800" b="1"/>
                  <a:t>DIST</a:t>
                </a:r>
                <a:r>
                  <a:rPr sz="2800"/>
                  <a:t> menu and completing </a:t>
                </a:r>
                <a:r>
                  <a:rPr sz="2800" b="1"/>
                  <a:t>normalcdf(lower bound, upper bound, μ, σ)</a:t>
                </a:r>
                <a:r>
                  <a:rPr sz="2800"/>
                  <a:t> using the following values.</a:t>
                </a:r>
              </a:p>
              <a:p>
                <a:pPr>
                  <a:defRPr sz="2800"/>
                </a:pPr>
                <a:r>
                  <a:t>​</a:t>
                </a:r>
                <a:r>
                  <a:rPr sz="2800" i="1"/>
                  <a:t>lower bound</a:t>
                </a:r>
                <a:r>
                  <a:rPr sz="2800"/>
                  <a:t>: </a:t>
                </a:r>
                <a14:m>
                  <m:oMath xmlns:m="http://schemas.openxmlformats.org/officeDocument/2006/math">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a:p>
              <a:p>
                <a:r>
                  <a:t>​</a:t>
                </a:r>
                <a:r>
                  <a:rPr sz="2800" i="1"/>
                  <a:t>upper bound</a:t>
                </a:r>
                <a:r>
                  <a:rPr sz="2800"/>
                  <a:t>: </a:t>
                </a:r>
                <a:r>
                  <a:rPr sz="2800">
                    <a:latin typeface="Cambria Math"/>
                  </a:rPr>
                  <a:t>183</a:t>
                </a:r>
              </a:p>
              <a:p>
                <a:pPr>
                  <a:defRPr sz="2800"/>
                </a:pPr>
                <a:r>
                  <a:t>​</a:t>
                </a:r>
                <a14:m>
                  <m:oMath xmlns:m="http://schemas.openxmlformats.org/officeDocument/2006/math">
                    <m:r>
                      <a:rPr>
                        <a:latin typeface="Cambria Math" panose="02040503050406030204" pitchFamily="18" charset="0"/>
                      </a:rPr>
                      <m:t>𝜇</m:t>
                    </m:r>
                    <m:r>
                      <a:rPr>
                        <a:latin typeface="Cambria Math" panose="02040503050406030204" pitchFamily="18" charset="0"/>
                      </a:rPr>
                      <m:t>=197</m:t>
                    </m:r>
                  </m:oMath>
                </a14:m>
                <a:endParaRPr/>
              </a:p>
              <a:p>
                <a:pPr>
                  <a:defRPr sz="2800"/>
                </a:pPr>
                <a:r>
                  <a:t>​</a:t>
                </a:r>
                <a14:m>
                  <m:oMath xmlns:m="http://schemas.openxmlformats.org/officeDocument/2006/math">
                    <m:r>
                      <a:rPr>
                        <a:latin typeface="Cambria Math" panose="02040503050406030204" pitchFamily="18" charset="0"/>
                      </a:rPr>
                      <m:t>𝜎</m:t>
                    </m:r>
                    <m:r>
                      <a:rPr>
                        <a:latin typeface="Cambria Math" panose="02040503050406030204" pitchFamily="18" charset="0"/>
                      </a:rPr>
                      <m:t>=35</m:t>
                    </m:r>
                  </m:oMath>
                </a14:m>
                <a:endParaRPr/>
              </a:p>
              <a:p>
                <a:r>
                  <a:t>​</a:t>
                </a:r>
                <a:r>
                  <a:rPr sz="2800"/>
                  <a:t>The probability returned by the calculator is approximately </a:t>
                </a:r>
                <a:r>
                  <a:rPr sz="2800">
                    <a:latin typeface="Cambria Math"/>
                  </a:rPr>
                  <a:t>0.3446</a:t>
                </a:r>
                <a:r>
                  <a:rPr sz="2800"/>
                  <a:t>.</a:t>
                </a:r>
              </a:p>
              <a:p>
                <a:pPr>
                  <a:defRPr sz="2800"/>
                </a:pPr>
                <a:r>
                  <a:t>​</a:t>
                </a:r>
                <a:r>
                  <a:rPr sz="2800"/>
                  <a:t>Thus, the probability of one randomly selected adult in the United States having a total cholesterol level of </a:t>
                </a:r>
                <a:r>
                  <a:rPr sz="2800" b="1"/>
                  <a:t>less than</a:t>
                </a:r>
                <a:r>
                  <a:rPr sz="2800"/>
                  <a:t> </a:t>
                </a:r>
                <a14:m>
                  <m:oMath xmlns:m="http://schemas.openxmlformats.org/officeDocument/2006/math">
                    <m:r>
                      <a:rPr>
                        <a:latin typeface="Cambria Math" panose="02040503050406030204" pitchFamily="18" charset="0"/>
                      </a:rPr>
                      <m:t>183</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a:t> is approximately </a:t>
                </a:r>
                <a:r>
                  <a:rPr sz="2800">
                    <a:latin typeface="Cambria Math"/>
                  </a:rPr>
                  <a:t>0.3446</a:t>
                </a:r>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p:pic>
        <p:nvPicPr>
          <p:cNvPr id="5" name="Content Placeholder 4">
            <a:extLst>
              <a:ext uri="{FF2B5EF4-FFF2-40B4-BE49-F238E27FC236}">
                <a16:creationId xmlns:a16="http://schemas.microsoft.com/office/drawing/2014/main" id="{74162866-919C-49F7-9D44-8D84AFC0616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The sketch of the normal curve will be constructed in a similar fashion as part </a:t>
                </a:r>
                <a:r>
                  <a:rPr sz="2800" b="1"/>
                  <a:t>a.</a:t>
                </a:r>
                <a:r>
                  <a:rPr sz="2800"/>
                  <a:t>, with a mean of </a:t>
                </a:r>
                <a:r>
                  <a:rPr sz="2800">
                    <a:latin typeface="Cambria Math"/>
                  </a:rPr>
                  <a:t>197</a:t>
                </a:r>
                <a:r>
                  <a:rPr sz="2800"/>
                  <a:t> and the area to the left of </a:t>
                </a:r>
                <a:r>
                  <a:rPr sz="2800">
                    <a:latin typeface="Cambria Math"/>
                  </a:rPr>
                  <a:t>183</a:t>
                </a:r>
                <a:r>
                  <a:rPr sz="2800"/>
                  <a:t> shaded, except now we are considering the sampling distribution of sample means rather than the distribution of individual total cholesterol levels. Hence we now wish to find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&lt;183</m:t>
                        </m:r>
                      </m:e>
                    </m:d>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7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7.2.1: Finding the Probability that a Sample Mean Will Be Less Than a Given Value (cont.)</a:t>
            </a:r>
          </a:p>
        </p:txBody>
      </p:sp>
      <p:pic>
        <p:nvPicPr>
          <p:cNvPr id="5" name="Content Placeholder 4">
            <a:extLst>
              <a:ext uri="{FF2B5EF4-FFF2-40B4-BE49-F238E27FC236}">
                <a16:creationId xmlns:a16="http://schemas.microsoft.com/office/drawing/2014/main" id="{8CA9A321-A2E2-418C-8BD0-49D07C964C1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3012</Words>
  <Application>Microsoft Office PowerPoint</Application>
  <PresentationFormat>On-screen Show (4:3)</PresentationFormat>
  <Paragraphs>135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Courier New</vt:lpstr>
      <vt:lpstr>Arial</vt:lpstr>
      <vt:lpstr>Cambria Math</vt:lpstr>
      <vt:lpstr>Office Theme</vt:lpstr>
      <vt:lpstr>Section 7.2</vt:lpstr>
      <vt:lpstr>Formula: Standard Score for a Sample Mean</vt:lpstr>
      <vt:lpstr>Example 7.2.1: Finding the Probability that a Sample Mean Will Be Less Than a Given Value</vt:lpstr>
      <vt:lpstr>Example 7.2.1: Finding the Probability that a Sample Mean Will Be Less Than a Given Value (cont.)</vt:lpstr>
      <vt:lpstr>Example 7.2.1: Finding the Probability that a Sample Mean Will Be Less Than a Given Value (cont.)</vt:lpstr>
      <vt:lpstr>Example 7.2.1: Finding the Probability that a Sample Mean Will Be Less Than a Given Value (cont.)</vt:lpstr>
      <vt:lpstr>Example 7.2.1: Finding the Probability that a Sample Mean Will Be Less Than a Given Value (cont.)</vt:lpstr>
      <vt:lpstr>Example 7.2.1: Finding the Probability that a Sample Mean Will Be Less Than a Given Value (cont.)</vt:lpstr>
      <vt:lpstr>Example 7.2.1: Finding the Probability that a Sample Mean Will Be Less Than a Given Value (cont.)</vt:lpstr>
      <vt:lpstr>Discussion Question</vt:lpstr>
      <vt:lpstr>Example 7.2.1: Finding the Probability that a Sample Mean Will Be Less Than a Given Value (cont.)</vt:lpstr>
      <vt:lpstr>Example 7.2.1: Finding the Probability that a Sample Mean Will Be Less Than a Given Value (cont.)</vt:lpstr>
      <vt:lpstr>Example 7.2.1: Finding the Probability that a Sample Mean Will Be Less Than a Given Value (cont.)</vt:lpstr>
      <vt:lpstr>Example 7.2.1: Finding the Probability that a Sample Mean Will Be Less Than a Given Value (cont.)</vt:lpstr>
      <vt:lpstr>Technology</vt:lpstr>
      <vt:lpstr>Example 7.2.2: Finding the Probability that a Sample Mean Will Be Greater Than a Given Value</vt:lpstr>
      <vt:lpstr>Example 7.2.2: Finding the Probability that a Sample Mean Will Be Greater Than a Given Value (cont.)</vt:lpstr>
      <vt:lpstr>Example 7.2.2: Finding the Probability that a Sample Mean Will Be Greater Than a Given Value (cont.)</vt:lpstr>
      <vt:lpstr>Example 7.2.2: Finding the Probability that a Sample Mean Will Be Greater Than a Given Value (cont.)</vt:lpstr>
      <vt:lpstr>Example 7.2.2: Finding the Probability that a Sample Mean Will Be Greater Than a Given Value (cont.)</vt:lpstr>
      <vt:lpstr>Example 7.2.2: Finding the Probability that a Sample Mean Will Be Greater Than a Given Value (cont.)</vt:lpstr>
      <vt:lpstr>Example 7.2.2: Finding the Probability that a Sample Mean Will Be Greater Than a Given Value (cont.)</vt:lpstr>
      <vt:lpstr>Example 7.2.2: Finding the Probability that a Sample Mean Will Be Greater Than a Given Value (cont.)</vt:lpstr>
      <vt:lpstr>Memory Boost</vt:lpstr>
      <vt:lpstr>Memory Booster (cont.)</vt:lpstr>
      <vt:lpstr>Example 7.2.3: Finding the Probability that a Sample Mean Will Differ from the Population Mean by Less Than a Given Amount</vt:lpstr>
      <vt:lpstr>Example 7.2.3: Finding the Probability that a Sample Mean Will Differ from the Population Mean by Less Than a Given Amount (cont.)</vt:lpstr>
      <vt:lpstr>Example 7.2.3: Finding the Probability that a Sample Mean Will Differ from the Population Mean by Less Than a Given Amount (cont.)</vt:lpstr>
      <vt:lpstr>Example 7.2.3: Finding the Probability that a Sample Mean Will Differ from the Population Mean by Less Than a Given Amount (cont.)</vt:lpstr>
      <vt:lpstr>Example 7.2.3: Finding the Probability that a Sample Mean Will Differ from the Population Mean by Less Than a Given Amount (cont.)</vt:lpstr>
      <vt:lpstr>Example 7.2.3: Finding the Probability that a Sample Mean Will Differ from the Population Mean by Less Than a Given Amount (cont.)</vt:lpstr>
      <vt:lpstr>Example 7.2.3: Finding the Probability that a Sample Mean Will Differ from the Population Mean by Less Than a Given Amount (cont.)</vt:lpstr>
      <vt:lpstr>Example 7.2.4: Finding the Probability that a Sample Mean Will Differ from the Population Mean by More Than a Given Amount</vt:lpstr>
      <vt:lpstr>Example 7.2.4: Finding the Probability that a Sample Mean Will Differ from the Population Mean by More Than a Given Amount (cont.)</vt:lpstr>
      <vt:lpstr>Example 7.2.4: Finding the Probability that a Sample Mean Will Differ from the Population Mean by More Than a Given Amount (cont.)</vt:lpstr>
      <vt:lpstr>Example 7.2.4: Finding the Probability that a Sample Mean Will Differ from the Population Mean by More Than a Given Amount (cont.)</vt:lpstr>
      <vt:lpstr>Example 7.2.4: Finding the Probability that a Sample Mean Will Differ from the Population Mean by More Than a Given Amount (cont.)</vt:lpstr>
      <vt:lpstr>Example 7.2.4: Finding the Probability that a Sample Mean Will Differ from the Population Mean by More Than a Given Amount (cont.)</vt:lpstr>
      <vt:lpstr>Example 7.2.4: Finding the Probability that a Sample Mean Will Differ from the Population Mean by More Than a Given Amount (cont.)</vt:lpstr>
      <vt:lpstr>Example 7.2.4: Finding the Probability that a Sample Mean Will Differ from the Population Mean by More Than a Given Amount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Stephanie Jordan</cp:lastModifiedBy>
  <cp:revision>129</cp:revision>
  <dcterms:created xsi:type="dcterms:W3CDTF">2013-04-26T14:43:13Z</dcterms:created>
  <dcterms:modified xsi:type="dcterms:W3CDTF">2022-10-23T00:12:30Z</dcterms:modified>
</cp:coreProperties>
</file>