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8"/>
  </p:notesMasterIdLst>
  <p:handoutMasterIdLst>
    <p:handoutMasterId r:id="rId39"/>
  </p:handoutMasterIdLst>
  <p:sldIdLst>
    <p:sldId id="256" r:id="rId2"/>
    <p:sldId id="257" r:id="rId3"/>
    <p:sldId id="258" r:id="rId4"/>
    <p:sldId id="259" r:id="rId5"/>
    <p:sldId id="260" r:id="rId6"/>
    <p:sldId id="261" r:id="rId7"/>
    <p:sldId id="262" r:id="rId8"/>
    <p:sldId id="263" r:id="rId9"/>
    <p:sldId id="264" r:id="rId10"/>
    <p:sldId id="265" r:id="rId11"/>
    <p:sldId id="270" r:id="rId12"/>
    <p:sldId id="266" r:id="rId13"/>
    <p:sldId id="267" r:id="rId14"/>
    <p:sldId id="269"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92" r:id="rId34"/>
    <p:sldId id="289" r:id="rId35"/>
    <p:sldId id="290" r:id="rId36"/>
    <p:sldId id="291" r:id="rId37"/>
  </p:sldIdLst>
  <p:sldSz cx="9144000" cy="6858000" type="screen4x3"/>
  <p:notesSz cx="6858000" cy="9144000"/>
  <p:embeddedFontLst>
    <p:embeddedFont>
      <p:font typeface="Calibri" panose="020F0502020204030204" pitchFamily="34" charset="0"/>
      <p:regular r:id="rId40"/>
      <p:bold r:id="rId41"/>
      <p:italic r:id="rId42"/>
      <p:boldItalic r:id="rId43"/>
    </p:embeddedFont>
    <p:embeddedFont>
      <p:font typeface="Cambria Math" panose="02040503050406030204" pitchFamily="18" charset="0"/>
      <p:regular r:id="rId4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ick  Belloit" initials="" lastIdx="10" clrIdx="0"/>
  <p:cmAuthor id="1" name="appaji" initials="a" lastIdx="18" clrIdx="1">
    <p:extLst>
      <p:ext uri="{19B8F6BF-5375-455C-9EA6-DF929625EA0E}">
        <p15:presenceInfo xmlns:p15="http://schemas.microsoft.com/office/powerpoint/2012/main" userId="S-1-5-21-1666015839-3846122634-945917319-222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2D7D9F"/>
    <a:srgbClr val="0000FF"/>
    <a:srgbClr val="000099"/>
    <a:srgbClr val="1F497D"/>
    <a:srgbClr val="366092"/>
    <a:srgbClr val="1F49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853" autoAdjust="0"/>
    <p:restoredTop sz="94660"/>
  </p:normalViewPr>
  <p:slideViewPr>
    <p:cSldViewPr>
      <p:cViewPr varScale="1">
        <p:scale>
          <a:sx n="86" d="100"/>
          <a:sy n="86" d="100"/>
        </p:scale>
        <p:origin x="228" y="96"/>
      </p:cViewPr>
      <p:guideLst>
        <p:guide orient="horz" pos="2160"/>
        <p:guide pos="2880"/>
      </p:guideLst>
    </p:cSldViewPr>
  </p:slideViewPr>
  <p:notesTextViewPr>
    <p:cViewPr>
      <p:scale>
        <a:sx n="3" d="2"/>
        <a:sy n="3" d="2"/>
      </p:scale>
      <p:origin x="0" y="0"/>
    </p:cViewPr>
  </p:notesTextViewPr>
  <p:sorterViewPr>
    <p:cViewPr>
      <p:scale>
        <a:sx n="66" d="100"/>
        <a:sy n="66" d="100"/>
      </p:scale>
      <p:origin x="0" y="0"/>
    </p:cViewPr>
  </p:sorterViewPr>
  <p:notesViewPr>
    <p:cSldViewPr>
      <p:cViewPr varScale="1">
        <p:scale>
          <a:sx n="58" d="100"/>
          <a:sy n="58" d="100"/>
        </p:scale>
        <p:origin x="3024"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3.fntdata"/><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font" Target="fonts/font1.fntdata"/><Relationship Id="rId45"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4.fntdata"/><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E235DB0-18E5-42EE-8A41-3EE53E7DF1D8}" type="datetimeFigureOut">
              <a:rPr lang="en-US" smtClean="0"/>
              <a:pPr/>
              <a:t>6/2/2020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74792EB-0FA9-4C62-9AEF-94474B71BCAD}" type="slidenum">
              <a:rPr lang="en-US" smtClean="0"/>
              <a:pPr/>
              <a:t>‹#›</a:t>
            </a:fld>
            <a:endParaRPr lang="en-US"/>
          </a:p>
        </p:txBody>
      </p:sp>
    </p:spTree>
    <p:extLst>
      <p:ext uri="{BB962C8B-B14F-4D97-AF65-F5344CB8AC3E}">
        <p14:creationId xmlns:p14="http://schemas.microsoft.com/office/powerpoint/2010/main" val="41630158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69A0D3-B478-40F2-A888-1E8089CEC0F3}" type="datetimeFigureOut">
              <a:rPr lang="en-US" smtClean="0"/>
              <a:pPr/>
              <a:t>6/2/2020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E6DA207-A26B-4388-9112-E8BB699F6246}" type="slidenum">
              <a:rPr lang="en-US" smtClean="0"/>
              <a:pPr/>
              <a:t>‹#›</a:t>
            </a:fld>
            <a:endParaRPr lang="en-US"/>
          </a:p>
        </p:txBody>
      </p:sp>
    </p:spTree>
    <p:extLst>
      <p:ext uri="{BB962C8B-B14F-4D97-AF65-F5344CB8AC3E}">
        <p14:creationId xmlns:p14="http://schemas.microsoft.com/office/powerpoint/2010/main" val="6156667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10"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4" name="Text Placeholder 3">
            <a:extLst>
              <a:ext uri="{FF2B5EF4-FFF2-40B4-BE49-F238E27FC236}">
                <a16:creationId xmlns:a16="http://schemas.microsoft.com/office/drawing/2014/main" id="{71A0D54E-FB3F-4E00-91DF-E7D7900CC666}"/>
              </a:ext>
            </a:extLst>
          </p:cNvPr>
          <p:cNvSpPr>
            <a:spLocks noGrp="1"/>
          </p:cNvSpPr>
          <p:nvPr>
            <p:ph type="body" sz="quarter" idx="10" hasCustomPrompt="1"/>
          </p:nvPr>
        </p:nvSpPr>
        <p:spPr>
          <a:xfrm>
            <a:off x="1371600" y="3502152"/>
            <a:ext cx="6400800" cy="1755648"/>
          </a:xfrm>
          <a:prstGeom prst="rect">
            <a:avLst/>
          </a:prstGeom>
        </p:spPr>
        <p:txBody>
          <a:bodyPr anchor="t" anchorCtr="1"/>
          <a:lstStyle>
            <a:lvl1pPr marL="0" indent="0">
              <a:buFontTx/>
              <a:buNone/>
              <a:defRPr b="1" i="1"/>
            </a:lvl1pPr>
          </a:lstStyle>
          <a:p>
            <a:pPr lvl="0"/>
            <a:r>
              <a:rPr lang="en-US" dirty="0"/>
              <a:t>Click to add subtitle</a:t>
            </a:r>
          </a:p>
        </p:txBody>
      </p:sp>
      <p:sp>
        <p:nvSpPr>
          <p:cNvPr id="3" name="Title 2">
            <a:extLst>
              <a:ext uri="{FF2B5EF4-FFF2-40B4-BE49-F238E27FC236}">
                <a16:creationId xmlns:a16="http://schemas.microsoft.com/office/drawing/2014/main" id="{F01147E5-B1BD-4168-9DA2-D332C27DB199}"/>
              </a:ext>
            </a:extLst>
          </p:cNvPr>
          <p:cNvSpPr>
            <a:spLocks noGrp="1"/>
          </p:cNvSpPr>
          <p:nvPr>
            <p:ph type="title"/>
          </p:nvPr>
        </p:nvSpPr>
        <p:spPr>
          <a:xfrm>
            <a:off x="640080" y="2130552"/>
            <a:ext cx="7772400" cy="1472184"/>
          </a:xfrm>
          <a:prstGeom prst="rect">
            <a:avLst/>
          </a:prstGeom>
        </p:spPr>
        <p:txBody>
          <a:bodyPr anchor="ctr" anchorCtr="0"/>
          <a:lstStyle>
            <a:lvl1pPr>
              <a:defRPr b="1">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3651075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rrors">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ext Placeholder 2">
            <a:extLst>
              <a:ext uri="{FF2B5EF4-FFF2-40B4-BE49-F238E27FC236}">
                <a16:creationId xmlns:a16="http://schemas.microsoft.com/office/drawing/2014/main" id="{C7651718-6C8C-47B1-82C8-30B07A449145}"/>
              </a:ext>
            </a:extLst>
          </p:cNvPr>
          <p:cNvSpPr>
            <a:spLocks noGrp="1"/>
          </p:cNvSpPr>
          <p:nvPr>
            <p:ph type="body" sz="quarter" idx="10"/>
          </p:nvPr>
        </p:nvSpPr>
        <p:spPr>
          <a:xfrm>
            <a:off x="457200" y="1082078"/>
            <a:ext cx="8229600" cy="4914276"/>
          </a:xfrm>
          <a:prstGeom prst="rect">
            <a:avLst/>
          </a:prstGeom>
          <a:ln w="28575">
            <a:solidFill>
              <a:srgbClr val="FF0000"/>
            </a:solidFill>
          </a:ln>
        </p:spPr>
        <p:txBody>
          <a:bodyPr/>
          <a:lstStyle>
            <a:lvl1pPr marL="0" indent="0">
              <a:buNone/>
              <a:defRPr sz="2800">
                <a:solidFill>
                  <a:srgbClr val="000000"/>
                </a:solidFill>
              </a:defRPr>
            </a:lvl1pPr>
          </a:lstStyle>
          <a:p>
            <a:pPr lvl="0"/>
            <a:endParaRPr lang="en-US" dirty="0"/>
          </a:p>
        </p:txBody>
      </p:sp>
    </p:spTree>
    <p:extLst>
      <p:ext uri="{BB962C8B-B14F-4D97-AF65-F5344CB8AC3E}">
        <p14:creationId xmlns:p14="http://schemas.microsoft.com/office/powerpoint/2010/main" val="23534850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rrors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9" name="Rectangle 8">
            <a:extLst>
              <a:ext uri="{FF2B5EF4-FFF2-40B4-BE49-F238E27FC236}">
                <a16:creationId xmlns:a16="http://schemas.microsoft.com/office/drawing/2014/main" id="{FCDC75ED-AB7E-4E7F-BC5E-A252D6044ADB}"/>
              </a:ext>
            </a:extLst>
          </p:cNvPr>
          <p:cNvSpPr/>
          <p:nvPr userDrawn="1"/>
        </p:nvSpPr>
        <p:spPr>
          <a:xfrm>
            <a:off x="457200" y="1092966"/>
            <a:ext cx="8229599" cy="4850594"/>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15A2C83-F758-497D-9ED7-F511E4334CAF}"/>
              </a:ext>
            </a:extLst>
          </p:cNvPr>
          <p:cNvSpPr>
            <a:spLocks noGrp="1"/>
          </p:cNvSpPr>
          <p:nvPr>
            <p:ph sz="quarter" idx="10" hasCustomPrompt="1"/>
          </p:nvPr>
        </p:nvSpPr>
        <p:spPr>
          <a:xfrm>
            <a:off x="457200" y="1092200"/>
            <a:ext cx="8229600" cy="4840288"/>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11792827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rrors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able Placeholder 2">
            <a:extLst>
              <a:ext uri="{FF2B5EF4-FFF2-40B4-BE49-F238E27FC236}">
                <a16:creationId xmlns:a16="http://schemas.microsoft.com/office/drawing/2014/main" id="{46C5300E-46C0-4573-BB9D-2DC5A4375238}"/>
              </a:ext>
            </a:extLst>
          </p:cNvPr>
          <p:cNvSpPr>
            <a:spLocks noGrp="1"/>
          </p:cNvSpPr>
          <p:nvPr>
            <p:ph type="tbl" sz="quarter" idx="10"/>
          </p:nvPr>
        </p:nvSpPr>
        <p:spPr>
          <a:xfrm>
            <a:off x="457200" y="1105523"/>
            <a:ext cx="8229600" cy="4838040"/>
          </a:xfrm>
          <a:prstGeom prst="rect">
            <a:avLst/>
          </a:prstGeom>
          <a:ln w="28575">
            <a:solidFill>
              <a:srgbClr val="FF0000"/>
            </a:solidFill>
          </a:ln>
        </p:spPr>
        <p:txBody>
          <a:bodyPr/>
          <a:lstStyle>
            <a:lvl1pPr>
              <a:defRPr sz="2800"/>
            </a:lvl1pPr>
          </a:lstStyle>
          <a:p>
            <a:endParaRPr lang="en-US" dirty="0"/>
          </a:p>
        </p:txBody>
      </p:sp>
    </p:spTree>
    <p:extLst>
      <p:ext uri="{BB962C8B-B14F-4D97-AF65-F5344CB8AC3E}">
        <p14:creationId xmlns:p14="http://schemas.microsoft.com/office/powerpoint/2010/main" val="7629876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Notes">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ext Placeholder 2">
            <a:extLst>
              <a:ext uri="{FF2B5EF4-FFF2-40B4-BE49-F238E27FC236}">
                <a16:creationId xmlns:a16="http://schemas.microsoft.com/office/drawing/2014/main" id="{CDC7A059-BE2D-4107-9D5E-745311FEFA72}"/>
              </a:ext>
            </a:extLst>
          </p:cNvPr>
          <p:cNvSpPr>
            <a:spLocks noGrp="1"/>
          </p:cNvSpPr>
          <p:nvPr>
            <p:ph type="body" sz="quarter" idx="10"/>
          </p:nvPr>
        </p:nvSpPr>
        <p:spPr>
          <a:xfrm>
            <a:off x="457200" y="1082078"/>
            <a:ext cx="8229600" cy="4861484"/>
          </a:xfrm>
          <a:prstGeom prst="rect">
            <a:avLst/>
          </a:prstGeom>
          <a:ln w="28575">
            <a:solidFill>
              <a:schemeClr val="accent1"/>
            </a:solidFill>
          </a:ln>
        </p:spPr>
        <p:txBody>
          <a:bodyPr/>
          <a:lstStyle>
            <a:lvl1pPr marL="0" indent="0">
              <a:buNone/>
              <a:defRPr sz="2800"/>
            </a:lvl1pPr>
          </a:lstStyle>
          <a:p>
            <a:pPr lvl="0"/>
            <a:endParaRPr lang="en-US" dirty="0"/>
          </a:p>
        </p:txBody>
      </p:sp>
    </p:spTree>
    <p:extLst>
      <p:ext uri="{BB962C8B-B14F-4D97-AF65-F5344CB8AC3E}">
        <p14:creationId xmlns:p14="http://schemas.microsoft.com/office/powerpoint/2010/main" val="29797087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Notes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9" name="Rectangle 8">
            <a:extLst>
              <a:ext uri="{FF2B5EF4-FFF2-40B4-BE49-F238E27FC236}">
                <a16:creationId xmlns:a16="http://schemas.microsoft.com/office/drawing/2014/main" id="{9BD3E83F-5038-477C-AF54-68062F1599E0}"/>
              </a:ext>
            </a:extLst>
          </p:cNvPr>
          <p:cNvSpPr/>
          <p:nvPr userDrawn="1"/>
        </p:nvSpPr>
        <p:spPr>
          <a:xfrm>
            <a:off x="457201" y="1092969"/>
            <a:ext cx="8229599" cy="4850594"/>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AA0EA87-BE08-4809-8855-91948461D982}"/>
              </a:ext>
            </a:extLst>
          </p:cNvPr>
          <p:cNvSpPr>
            <a:spLocks noGrp="1"/>
          </p:cNvSpPr>
          <p:nvPr>
            <p:ph sz="quarter" idx="10" hasCustomPrompt="1"/>
          </p:nvPr>
        </p:nvSpPr>
        <p:spPr>
          <a:xfrm>
            <a:off x="457200" y="1092200"/>
            <a:ext cx="8229600" cy="4862513"/>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1155031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Notes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able Placeholder 2">
            <a:extLst>
              <a:ext uri="{FF2B5EF4-FFF2-40B4-BE49-F238E27FC236}">
                <a16:creationId xmlns:a16="http://schemas.microsoft.com/office/drawing/2014/main" id="{C306A871-D043-41D9-9A57-60349F9974E7}"/>
              </a:ext>
            </a:extLst>
          </p:cNvPr>
          <p:cNvSpPr>
            <a:spLocks noGrp="1"/>
          </p:cNvSpPr>
          <p:nvPr>
            <p:ph type="tbl" sz="quarter" idx="10"/>
          </p:nvPr>
        </p:nvSpPr>
        <p:spPr>
          <a:xfrm>
            <a:off x="457200" y="1105523"/>
            <a:ext cx="8229600" cy="4838040"/>
          </a:xfrm>
          <a:prstGeom prst="rect">
            <a:avLst/>
          </a:prstGeom>
          <a:ln w="28575">
            <a:solidFill>
              <a:schemeClr val="accent1"/>
            </a:solidFill>
          </a:ln>
        </p:spPr>
        <p:txBody>
          <a:bodyPr/>
          <a:lstStyle>
            <a:lvl1pPr>
              <a:defRPr sz="2800"/>
            </a:lvl1pPr>
          </a:lstStyle>
          <a:p>
            <a:endParaRPr lang="en-US" dirty="0"/>
          </a:p>
        </p:txBody>
      </p:sp>
    </p:spTree>
    <p:extLst>
      <p:ext uri="{BB962C8B-B14F-4D97-AF65-F5344CB8AC3E}">
        <p14:creationId xmlns:p14="http://schemas.microsoft.com/office/powerpoint/2010/main" val="7891612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bjectives">
    <p:spTree>
      <p:nvGrpSpPr>
        <p:cNvPr id="1" name=""/>
        <p:cNvGrpSpPr/>
        <p:nvPr/>
      </p:nvGrpSpPr>
      <p:grpSpPr>
        <a:xfrm>
          <a:off x="0" y="0"/>
          <a:ext cx="0" cy="0"/>
          <a:chOff x="0" y="0"/>
          <a:chExt cx="0" cy="0"/>
        </a:xfrm>
      </p:grpSpPr>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997527"/>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457200" indent="-457200">
              <a:buFont typeface="Courier New" panose="02070309020205020404" pitchFamily="49" charset="0"/>
              <a:buChar char="o"/>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9" name="TextBox 18">
            <a:extLst>
              <a:ext uri="{FF2B5EF4-FFF2-40B4-BE49-F238E27FC236}">
                <a16:creationId xmlns:a16="http://schemas.microsoft.com/office/drawing/2014/main" id="{A5FF21EF-72E3-4AF0-B271-8ABDCFDC73DB}"/>
              </a:ext>
            </a:extLst>
          </p:cNvPr>
          <p:cNvSpPr txBox="1"/>
          <p:nvPr userDrawn="1"/>
        </p:nvSpPr>
        <p:spPr>
          <a:xfrm>
            <a:off x="457200" y="155448"/>
            <a:ext cx="8229600" cy="941832"/>
          </a:xfrm>
          <a:prstGeom prst="rect">
            <a:avLst/>
          </a:prstGeom>
          <a:noFill/>
        </p:spPr>
        <p:txBody>
          <a:bodyPr wrap="square" rtlCol="0" anchor="ctr" anchorCtr="1">
            <a:noAutofit/>
          </a:bodyPr>
          <a:lstStyle/>
          <a:p>
            <a:pPr algn="ctr"/>
            <a:r>
              <a:rPr lang="en-US" sz="3200" dirty="0">
                <a:latin typeface="+mj-lt"/>
              </a:rPr>
              <a:t>Objectives</a:t>
            </a:r>
          </a:p>
        </p:txBody>
      </p:sp>
    </p:spTree>
    <p:extLst>
      <p:ext uri="{BB962C8B-B14F-4D97-AF65-F5344CB8AC3E}">
        <p14:creationId xmlns:p14="http://schemas.microsoft.com/office/powerpoint/2010/main" val="31983257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xamp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3" name="Text Placeholder 2">
            <a:extLst>
              <a:ext uri="{FF2B5EF4-FFF2-40B4-BE49-F238E27FC236}">
                <a16:creationId xmlns:a16="http://schemas.microsoft.com/office/drawing/2014/main" id="{D6EEC94A-BFCC-4A85-9B96-436ED92D723F}"/>
              </a:ext>
            </a:extLst>
          </p:cNvPr>
          <p:cNvSpPr>
            <a:spLocks noGrp="1"/>
          </p:cNvSpPr>
          <p:nvPr>
            <p:ph type="body" sz="quarter" idx="10"/>
          </p:nvPr>
        </p:nvSpPr>
        <p:spPr>
          <a:xfrm>
            <a:off x="457200" y="1029287"/>
            <a:ext cx="8229600" cy="4967067"/>
          </a:xfrm>
          <a:prstGeom prst="rect">
            <a:avLst/>
          </a:prstGeom>
        </p:spPr>
        <p:txBody>
          <a:bodyPr/>
          <a:lstStyle>
            <a:lvl1pPr marL="0" indent="0">
              <a:buNone/>
              <a:defRPr sz="2800"/>
            </a:lvl1pPr>
          </a:lstStyle>
          <a:p>
            <a:pPr lvl="0"/>
            <a:endParaRPr lang="en-US" dirty="0"/>
          </a:p>
        </p:txBody>
      </p:sp>
    </p:spTree>
    <p:extLst>
      <p:ext uri="{BB962C8B-B14F-4D97-AF65-F5344CB8AC3E}">
        <p14:creationId xmlns:p14="http://schemas.microsoft.com/office/powerpoint/2010/main" val="15416598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xample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7110E547-E237-4E17-8363-3FC8F7FE0291}"/>
              </a:ext>
            </a:extLst>
          </p:cNvPr>
          <p:cNvSpPr>
            <a:spLocks noGrp="1"/>
          </p:cNvSpPr>
          <p:nvPr>
            <p:ph sz="quarter" idx="11" hasCustomPrompt="1"/>
          </p:nvPr>
        </p:nvSpPr>
        <p:spPr>
          <a:xfrm>
            <a:off x="457200" y="1081890"/>
            <a:ext cx="8229600" cy="4850597"/>
          </a:xfrm>
          <a:prstGeom prst="rect">
            <a:avLst/>
          </a:prstGeom>
        </p:spPr>
        <p:txBody>
          <a:bodyPr/>
          <a:lstStyle>
            <a:lvl1pPr marL="0" indent="0">
              <a:buNone/>
              <a:defRPr/>
            </a:lvl1pPr>
          </a:lstStyle>
          <a:p>
            <a:pPr lvl="0"/>
            <a:r>
              <a:rPr lang="en-US" dirty="0"/>
              <a:t> </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32457249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xample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3" name="Table Placeholder 2">
            <a:extLst>
              <a:ext uri="{FF2B5EF4-FFF2-40B4-BE49-F238E27FC236}">
                <a16:creationId xmlns:a16="http://schemas.microsoft.com/office/drawing/2014/main" id="{2AE9D435-6335-42D3-BEA2-55D97E207BB9}"/>
              </a:ext>
            </a:extLst>
          </p:cNvPr>
          <p:cNvSpPr>
            <a:spLocks noGrp="1"/>
          </p:cNvSpPr>
          <p:nvPr>
            <p:ph type="tbl" sz="quarter" idx="10"/>
          </p:nvPr>
        </p:nvSpPr>
        <p:spPr>
          <a:xfrm>
            <a:off x="457200" y="1105523"/>
            <a:ext cx="8229600" cy="4838040"/>
          </a:xfrm>
          <a:prstGeom prst="rect">
            <a:avLst/>
          </a:prstGeom>
        </p:spPr>
        <p:txBody>
          <a:bodyPr/>
          <a:lstStyle>
            <a:lvl1pPr>
              <a:defRPr sz="2800"/>
            </a:lvl1pPr>
          </a:lstStyle>
          <a:p>
            <a:endParaRPr lang="en-US" dirty="0"/>
          </a:p>
        </p:txBody>
      </p:sp>
    </p:spTree>
    <p:extLst>
      <p:ext uri="{BB962C8B-B14F-4D97-AF65-F5344CB8AC3E}">
        <p14:creationId xmlns:p14="http://schemas.microsoft.com/office/powerpoint/2010/main" val="36006380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 examp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029393"/>
            <a:ext cx="4069080" cy="523220"/>
          </a:xfrm>
          <a:prstGeom prst="rect">
            <a:avLst/>
          </a:prstGeom>
        </p:spPr>
        <p:txBody>
          <a:bodyPr>
            <a:sp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Content Placeholder 2">
            <a:extLst>
              <a:ext uri="{FF2B5EF4-FFF2-40B4-BE49-F238E27FC236}">
                <a16:creationId xmlns:a16="http://schemas.microsoft.com/office/drawing/2014/main" id="{0487DEF6-2239-4AD8-B0A9-28BD2B313F4C}"/>
              </a:ext>
            </a:extLst>
          </p:cNvPr>
          <p:cNvSpPr>
            <a:spLocks noGrp="1"/>
          </p:cNvSpPr>
          <p:nvPr>
            <p:ph idx="10"/>
          </p:nvPr>
        </p:nvSpPr>
        <p:spPr>
          <a:xfrm>
            <a:off x="4617722" y="1051454"/>
            <a:ext cx="4069080" cy="523220"/>
          </a:xfrm>
          <a:prstGeom prst="rect">
            <a:avLst/>
          </a:prstGeom>
        </p:spPr>
        <p:txBody>
          <a:bodyPr>
            <a:spAutoFit/>
          </a:bodyPr>
          <a:lstStyle>
            <a:lvl1pPr marL="0" indent="0">
              <a:buFontTx/>
              <a:buNone/>
              <a:defRPr sz="2800" b="0" i="0" baseline="0">
                <a:solidFill>
                  <a:srgbClr val="366092"/>
                </a:solidFill>
              </a:defRPr>
            </a:lvl1pPr>
          </a:lstStyle>
          <a:p>
            <a:pPr lvl="0"/>
            <a:r>
              <a:rPr lang="en-US" dirty="0"/>
              <a:t>Click to edit Master text styles</a:t>
            </a:r>
          </a:p>
        </p:txBody>
      </p:sp>
    </p:spTree>
    <p:extLst>
      <p:ext uri="{BB962C8B-B14F-4D97-AF65-F5344CB8AC3E}">
        <p14:creationId xmlns:p14="http://schemas.microsoft.com/office/powerpoint/2010/main" val="9860110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oxe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ext Placeholder 2">
            <a:extLst>
              <a:ext uri="{FF2B5EF4-FFF2-40B4-BE49-F238E27FC236}">
                <a16:creationId xmlns:a16="http://schemas.microsoft.com/office/drawing/2014/main" id="{DC699DB4-7F7E-4F05-A990-D3F6EB60137D}"/>
              </a:ext>
            </a:extLst>
          </p:cNvPr>
          <p:cNvSpPr>
            <a:spLocks noGrp="1"/>
          </p:cNvSpPr>
          <p:nvPr>
            <p:ph type="body" sz="quarter" idx="10"/>
          </p:nvPr>
        </p:nvSpPr>
        <p:spPr>
          <a:xfrm>
            <a:off x="457200" y="1082078"/>
            <a:ext cx="8229600" cy="4914276"/>
          </a:xfrm>
          <a:prstGeom prst="rect">
            <a:avLst/>
          </a:prstGeom>
          <a:solidFill>
            <a:schemeClr val="accent3"/>
          </a:solidFill>
          <a:ln w="28575">
            <a:solidFill>
              <a:srgbClr val="000000"/>
            </a:solidFill>
          </a:ln>
        </p:spPr>
        <p:txBody>
          <a:bodyPr/>
          <a:lstStyle>
            <a:lvl1pPr marL="0" indent="0">
              <a:buNone/>
              <a:defRPr sz="2800">
                <a:solidFill>
                  <a:srgbClr val="000000"/>
                </a:solidFill>
              </a:defRPr>
            </a:lvl1pPr>
          </a:lstStyle>
          <a:p>
            <a:pPr lvl="0"/>
            <a:endParaRPr lang="en-US" dirty="0"/>
          </a:p>
        </p:txBody>
      </p:sp>
    </p:spTree>
    <p:extLst>
      <p:ext uri="{BB962C8B-B14F-4D97-AF65-F5344CB8AC3E}">
        <p14:creationId xmlns:p14="http://schemas.microsoft.com/office/powerpoint/2010/main" val="6768373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oxed Content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4" name="Rectangle 3">
            <a:extLst>
              <a:ext uri="{FF2B5EF4-FFF2-40B4-BE49-F238E27FC236}">
                <a16:creationId xmlns:a16="http://schemas.microsoft.com/office/drawing/2014/main" id="{949F836F-7518-4E43-8BE5-A4862374099F}"/>
              </a:ext>
            </a:extLst>
          </p:cNvPr>
          <p:cNvSpPr/>
          <p:nvPr userDrawn="1"/>
        </p:nvSpPr>
        <p:spPr>
          <a:xfrm>
            <a:off x="457200" y="1092966"/>
            <a:ext cx="8229599" cy="4850594"/>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6ABF354-AAD7-4AAE-8F83-04212DA95FEB}"/>
              </a:ext>
            </a:extLst>
          </p:cNvPr>
          <p:cNvSpPr>
            <a:spLocks noGrp="1"/>
          </p:cNvSpPr>
          <p:nvPr>
            <p:ph sz="quarter" idx="11" hasCustomPrompt="1"/>
          </p:nvPr>
        </p:nvSpPr>
        <p:spPr>
          <a:xfrm>
            <a:off x="457200" y="1127482"/>
            <a:ext cx="8229600" cy="4826964"/>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40173421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oxed Content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able Placeholder 2">
            <a:extLst>
              <a:ext uri="{FF2B5EF4-FFF2-40B4-BE49-F238E27FC236}">
                <a16:creationId xmlns:a16="http://schemas.microsoft.com/office/drawing/2014/main" id="{127B2CAE-CE9C-4DB3-8071-2D2FAD58E82C}"/>
              </a:ext>
            </a:extLst>
          </p:cNvPr>
          <p:cNvSpPr>
            <a:spLocks noGrp="1"/>
          </p:cNvSpPr>
          <p:nvPr>
            <p:ph type="tbl" sz="quarter" idx="10"/>
          </p:nvPr>
        </p:nvSpPr>
        <p:spPr>
          <a:xfrm>
            <a:off x="457200" y="1105523"/>
            <a:ext cx="8229600" cy="4838040"/>
          </a:xfrm>
          <a:prstGeom prst="rect">
            <a:avLst/>
          </a:prstGeom>
          <a:solidFill>
            <a:schemeClr val="accent3"/>
          </a:solidFill>
          <a:ln w="28575">
            <a:solidFill>
              <a:srgbClr val="000000"/>
            </a:solidFill>
          </a:ln>
        </p:spPr>
        <p:txBody>
          <a:bodyPr/>
          <a:lstStyle>
            <a:lvl1pPr>
              <a:defRPr sz="2800"/>
            </a:lvl1pPr>
          </a:lstStyle>
          <a:p>
            <a:endParaRPr lang="en-US" dirty="0"/>
          </a:p>
        </p:txBody>
      </p:sp>
    </p:spTree>
    <p:extLst>
      <p:ext uri="{BB962C8B-B14F-4D97-AF65-F5344CB8AC3E}">
        <p14:creationId xmlns:p14="http://schemas.microsoft.com/office/powerpoint/2010/main" val="377477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extBox 5">
            <a:extLst>
              <a:ext uri="{FF2B5EF4-FFF2-40B4-BE49-F238E27FC236}">
                <a16:creationId xmlns:a16="http://schemas.microsoft.com/office/drawing/2014/main" id="{9551E07D-D596-4BD6-9B19-8F8F85176474}"/>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pic>
        <p:nvPicPr>
          <p:cNvPr id="3" name="Picture 2">
            <a:extLst>
              <a:ext uri="{FF2B5EF4-FFF2-40B4-BE49-F238E27FC236}">
                <a16:creationId xmlns:a16="http://schemas.microsoft.com/office/drawing/2014/main" id="{35E78946-C571-42A5-BF43-11444CD22EFB}"/>
              </a:ext>
            </a:extLst>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53" r:id="rId1"/>
    <p:sldLayoutId id="2147483652" r:id="rId2"/>
    <p:sldLayoutId id="2147483650" r:id="rId3"/>
    <p:sldLayoutId id="2147483658" r:id="rId4"/>
    <p:sldLayoutId id="2147483662" r:id="rId5"/>
    <p:sldLayoutId id="2147483657" r:id="rId6"/>
    <p:sldLayoutId id="2147483654" r:id="rId7"/>
    <p:sldLayoutId id="2147483659" r:id="rId8"/>
    <p:sldLayoutId id="2147483663" r:id="rId9"/>
    <p:sldLayoutId id="2147483655" r:id="rId10"/>
    <p:sldLayoutId id="2147483660" r:id="rId11"/>
    <p:sldLayoutId id="2147483664" r:id="rId12"/>
    <p:sldLayoutId id="2147483656" r:id="rId13"/>
    <p:sldLayoutId id="2147483661" r:id="rId14"/>
    <p:sldLayoutId id="2147483665" r:id="rId15"/>
    <p:sldLayoutId id="2147483651" r:id="rId16"/>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30.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370.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algn="ctr"/>
            <a:r>
              <a:t>Central Limit Theorem with Proportions</a:t>
            </a:r>
          </a:p>
        </p:txBody>
      </p:sp>
      <p:sp>
        <p:nvSpPr>
          <p:cNvPr id="3" name="Title 2"/>
          <p:cNvSpPr>
            <a:spLocks noGrp="1"/>
          </p:cNvSpPr>
          <p:nvPr>
            <p:ph type="title"/>
          </p:nvPr>
        </p:nvSpPr>
        <p:spPr/>
        <p:txBody>
          <a:bodyPr/>
          <a:lstStyle/>
          <a:p>
            <a:r>
              <a:t>Section 7.3</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sz="3200"/>
            </a:pPr>
            <a:r>
              <a:t>Example 7.3.1: Finding the Probability that a Sample Proportion Will Be At Least a Given Value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fontScale="77500" lnSpcReduction="20000"/>
              </a:bodyPr>
              <a:lstStyle/>
              <a:p>
                <a:pPr>
                  <a:defRPr b="1"/>
                </a:pPr>
                <a:r>
                  <a:rPr sz="2800"/>
                  <a:t>Tables:</a:t>
                </a:r>
              </a:p>
              <a:p>
                <a:pPr>
                  <a:defRPr sz="2800"/>
                </a:pPr>
                <a:r>
                  <a:rPr sz="2800"/>
                  <a:t>First, we must calculate the </a:t>
                </a:r>
                <a14:m>
                  <m:oMath xmlns:m="http://schemas.openxmlformats.org/officeDocument/2006/math">
                    <m:r>
                      <a:rPr>
                        <a:latin typeface="Cambria Math" panose="02040503050406030204" pitchFamily="18" charset="0"/>
                      </a:rPr>
                      <m:t>𝑧</m:t>
                    </m:r>
                  </m:oMath>
                </a14:m>
                <a:r>
                  <a:rPr sz="2800"/>
                  <a:t>-score for sample proportions. To do this, we need to use </a:t>
                </a:r>
                <a14:m>
                  <m:oMath xmlns:m="http://schemas.openxmlformats.org/officeDocument/2006/math">
                    <m:acc>
                      <m:accPr>
                        <m:chr m:val="̂"/>
                        <m:ctrlPr>
                          <a:rPr i="1">
                            <a:latin typeface="Cambria Math" panose="02040503050406030204" pitchFamily="18" charset="0"/>
                          </a:rPr>
                        </m:ctrlPr>
                      </m:accPr>
                      <m:e>
                        <m:r>
                          <a:rPr>
                            <a:latin typeface="Cambria Math" panose="02040503050406030204" pitchFamily="18" charset="0"/>
                          </a:rPr>
                          <m:t>𝑝</m:t>
                        </m:r>
                      </m:e>
                    </m:acc>
                    <m:r>
                      <a:rPr>
                        <a:latin typeface="Cambria Math" panose="02040503050406030204" pitchFamily="18" charset="0"/>
                      </a:rPr>
                      <m:t>=0.68</m:t>
                    </m:r>
                  </m:oMath>
                </a14:m>
                <a:r>
                  <a:rPr sz="2800"/>
                  <a:t>, </a:t>
                </a:r>
                <a14:m>
                  <m:oMath xmlns:m="http://schemas.openxmlformats.org/officeDocument/2006/math">
                    <m:r>
                      <a:rPr>
                        <a:latin typeface="Cambria Math" panose="02040503050406030204" pitchFamily="18" charset="0"/>
                      </a:rPr>
                      <m:t>𝑝</m:t>
                    </m:r>
                    <m:r>
                      <a:rPr>
                        <a:latin typeface="Cambria Math" panose="02040503050406030204" pitchFamily="18" charset="0"/>
                      </a:rPr>
                      <m:t>=0.79</m:t>
                    </m:r>
                  </m:oMath>
                </a14:m>
                <a:r>
                  <a:rPr sz="2800"/>
                  <a:t>, and </a:t>
                </a:r>
                <a14:m>
                  <m:oMath xmlns:m="http://schemas.openxmlformats.org/officeDocument/2006/math">
                    <m:r>
                      <a:rPr>
                        <a:latin typeface="Cambria Math" panose="02040503050406030204" pitchFamily="18" charset="0"/>
                      </a:rPr>
                      <m:t>𝑛</m:t>
                    </m:r>
                    <m:r>
                      <a:rPr>
                        <a:latin typeface="Cambria Math" panose="02040503050406030204" pitchFamily="18" charset="0"/>
                      </a:rPr>
                      <m:t>=100</m:t>
                    </m:r>
                  </m:oMath>
                </a14:m>
                <a:r>
                  <a:rPr sz="2800"/>
                  <a:t> to calculate </a:t>
                </a:r>
                <a14:m>
                  <m:oMath xmlns:m="http://schemas.openxmlformats.org/officeDocument/2006/math">
                    <m:r>
                      <a:rPr>
                        <a:latin typeface="Cambria Math" panose="02040503050406030204" pitchFamily="18" charset="0"/>
                      </a:rPr>
                      <m:t>𝑧</m:t>
                    </m:r>
                  </m:oMath>
                </a14:m>
                <a:r>
                  <a:rPr sz="2800"/>
                  <a:t> as follows.</a:t>
                </a:r>
              </a:p>
              <a:p>
                <a:pPr/>
                <a14:m>
                  <m:oMathPara xmlns:m="http://schemas.openxmlformats.org/officeDocument/2006/math">
                    <m:oMathParaPr>
                      <m:jc m:val="centerGroup"/>
                    </m:oMathParaPr>
                    <m:oMath xmlns:m="http://schemas.openxmlformats.org/officeDocument/2006/math">
                      <m:r>
                        <a:rPr>
                          <a:latin typeface="Cambria Math" panose="02040503050406030204" pitchFamily="18" charset="0"/>
                        </a:rPr>
                        <m:t>𝑧</m:t>
                      </m:r>
                      <m:r>
                        <a:rPr>
                          <a:latin typeface="Cambria Math" panose="02040503050406030204" pitchFamily="18" charset="0"/>
                        </a:rPr>
                        <m:t>=</m:t>
                      </m:r>
                      <m:f>
                        <m:fPr>
                          <m:ctrlPr>
                            <a:rPr i="1">
                              <a:latin typeface="Cambria Math" panose="02040503050406030204" pitchFamily="18" charset="0"/>
                            </a:rPr>
                          </m:ctrlPr>
                        </m:fPr>
                        <m:num>
                          <m:acc>
                            <m:accPr>
                              <m:chr m:val="̂"/>
                              <m:ctrlPr>
                                <a:rPr i="1">
                                  <a:latin typeface="Cambria Math" panose="02040503050406030204" pitchFamily="18" charset="0"/>
                                </a:rPr>
                              </m:ctrlPr>
                            </m:accPr>
                            <m:e>
                              <m:r>
                                <a:rPr>
                                  <a:latin typeface="Cambria Math" panose="02040503050406030204" pitchFamily="18" charset="0"/>
                                </a:rPr>
                                <m:t>𝑝</m:t>
                              </m:r>
                            </m:e>
                          </m:acc>
                          <m:r>
                            <a:rPr>
                              <a:latin typeface="Cambria Math" panose="02040503050406030204" pitchFamily="18" charset="0"/>
                            </a:rPr>
                            <m:t>−</m:t>
                          </m:r>
                          <m:r>
                            <a:rPr>
                              <a:latin typeface="Cambria Math" panose="02040503050406030204" pitchFamily="18" charset="0"/>
                            </a:rPr>
                            <m:t>𝑝</m:t>
                          </m:r>
                        </m:num>
                        <m:den>
                          <m:rad>
                            <m:radPr>
                              <m:degHide m:val="on"/>
                              <m:ctrlPr>
                                <a:rPr i="1">
                                  <a:latin typeface="Cambria Math" panose="02040503050406030204" pitchFamily="18" charset="0"/>
                                </a:rPr>
                              </m:ctrlPr>
                            </m:radPr>
                            <m:deg/>
                            <m:e>
                              <m:f>
                                <m:fPr>
                                  <m:ctrlPr>
                                    <a:rPr i="1">
                                      <a:latin typeface="Cambria Math" panose="02040503050406030204" pitchFamily="18" charset="0"/>
                                    </a:rPr>
                                  </m:ctrlPr>
                                </m:fPr>
                                <m:num>
                                  <m:r>
                                    <a:rPr>
                                      <a:latin typeface="Cambria Math" panose="02040503050406030204" pitchFamily="18" charset="0"/>
                                    </a:rPr>
                                    <m:t>𝑝</m:t>
                                  </m:r>
                                  <m:d>
                                    <m:dPr>
                                      <m:ctrlPr>
                                        <a:rPr i="1">
                                          <a:latin typeface="Cambria Math" panose="02040503050406030204" pitchFamily="18" charset="0"/>
                                        </a:rPr>
                                      </m:ctrlPr>
                                    </m:dPr>
                                    <m:e>
                                      <m:r>
                                        <a:rPr>
                                          <a:latin typeface="Cambria Math" panose="02040503050406030204" pitchFamily="18" charset="0"/>
                                        </a:rPr>
                                        <m:t>1−</m:t>
                                      </m:r>
                                      <m:r>
                                        <a:rPr>
                                          <a:latin typeface="Cambria Math" panose="02040503050406030204" pitchFamily="18" charset="0"/>
                                        </a:rPr>
                                        <m:t>𝑝</m:t>
                                      </m:r>
                                    </m:e>
                                  </m:d>
                                </m:num>
                                <m:den>
                                  <m:r>
                                    <a:rPr>
                                      <a:latin typeface="Cambria Math" panose="02040503050406030204" pitchFamily="18" charset="0"/>
                                    </a:rPr>
                                    <m:t>𝑛</m:t>
                                  </m:r>
                                </m:den>
                              </m:f>
                            </m:e>
                          </m:rad>
                        </m:den>
                      </m:f>
                    </m:oMath>
                    <m:oMath xmlns:m="http://schemas.openxmlformats.org/officeDocument/2006/math">
                      <m:phant>
                        <m:phantPr>
                          <m:show m:val="off"/>
                          <m:ctrlPr>
                            <a:rPr i="1">
                              <a:latin typeface="Cambria Math" panose="02040503050406030204" pitchFamily="18" charset="0"/>
                            </a:rPr>
                          </m:ctrlPr>
                        </m:phantPr>
                        <m:e>
                          <m:r>
                            <a:rPr>
                              <a:latin typeface="Cambria Math" panose="02040503050406030204" pitchFamily="18" charset="0"/>
                            </a:rPr>
                            <m:t>𝑧</m:t>
                          </m:r>
                        </m:e>
                      </m:phant>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0.68−0.79</m:t>
                          </m:r>
                        </m:num>
                        <m:den>
                          <m:rad>
                            <m:radPr>
                              <m:degHide m:val="on"/>
                              <m:ctrlPr>
                                <a:rPr i="1">
                                  <a:latin typeface="Cambria Math" panose="02040503050406030204" pitchFamily="18" charset="0"/>
                                </a:rPr>
                              </m:ctrlPr>
                            </m:radPr>
                            <m:deg/>
                            <m:e>
                              <m:f>
                                <m:fPr>
                                  <m:ctrlPr>
                                    <a:rPr i="1">
                                      <a:latin typeface="Cambria Math" panose="02040503050406030204" pitchFamily="18" charset="0"/>
                                    </a:rPr>
                                  </m:ctrlPr>
                                </m:fPr>
                                <m:num>
                                  <m:r>
                                    <a:rPr>
                                      <a:latin typeface="Cambria Math" panose="02040503050406030204" pitchFamily="18" charset="0"/>
                                    </a:rPr>
                                    <m:t>0.79</m:t>
                                  </m:r>
                                  <m:d>
                                    <m:dPr>
                                      <m:ctrlPr>
                                        <a:rPr i="1">
                                          <a:latin typeface="Cambria Math" panose="02040503050406030204" pitchFamily="18" charset="0"/>
                                        </a:rPr>
                                      </m:ctrlPr>
                                    </m:dPr>
                                    <m:e>
                                      <m:r>
                                        <a:rPr>
                                          <a:latin typeface="Cambria Math" panose="02040503050406030204" pitchFamily="18" charset="0"/>
                                        </a:rPr>
                                        <m:t>1−0.79</m:t>
                                      </m:r>
                                    </m:e>
                                  </m:d>
                                </m:num>
                                <m:den>
                                  <m:r>
                                    <a:rPr>
                                      <a:latin typeface="Cambria Math" panose="02040503050406030204" pitchFamily="18" charset="0"/>
                                    </a:rPr>
                                    <m:t>100</m:t>
                                  </m:r>
                                </m:den>
                              </m:f>
                            </m:e>
                          </m:rad>
                        </m:den>
                      </m:f>
                    </m:oMath>
                    <m:oMath xmlns:m="http://schemas.openxmlformats.org/officeDocument/2006/math">
                      <m:phant>
                        <m:phantPr>
                          <m:show m:val="off"/>
                          <m:ctrlPr>
                            <a:rPr i="1">
                              <a:latin typeface="Cambria Math" panose="02040503050406030204" pitchFamily="18" charset="0"/>
                            </a:rPr>
                          </m:ctrlPr>
                        </m:phantPr>
                        <m:e>
                          <m:r>
                            <a:rPr>
                              <a:latin typeface="Cambria Math" panose="02040503050406030204" pitchFamily="18" charset="0"/>
                            </a:rPr>
                            <m:t>𝑧</m:t>
                          </m:r>
                        </m:e>
                      </m:phant>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−0.11</m:t>
                          </m:r>
                        </m:num>
                        <m:den>
                          <m:r>
                            <a:rPr>
                              <a:latin typeface="Cambria Math" panose="02040503050406030204" pitchFamily="18" charset="0"/>
                            </a:rPr>
                            <m:t>0.040731</m:t>
                          </m:r>
                        </m:den>
                      </m:f>
                    </m:oMath>
                    <m:oMath xmlns:m="http://schemas.openxmlformats.org/officeDocument/2006/math">
                      <m:phant>
                        <m:phantPr>
                          <m:show m:val="off"/>
                          <m:ctrlPr>
                            <a:rPr i="1">
                              <a:latin typeface="Cambria Math" panose="02040503050406030204" pitchFamily="18" charset="0"/>
                            </a:rPr>
                          </m:ctrlPr>
                        </m:phantPr>
                        <m:e>
                          <m:r>
                            <a:rPr>
                              <a:latin typeface="Cambria Math" panose="02040503050406030204" pitchFamily="18" charset="0"/>
                            </a:rPr>
                            <m:t>𝑧</m:t>
                          </m:r>
                        </m:e>
                      </m:phant>
                      <m:r>
                        <a:rPr>
                          <a:latin typeface="Cambria Math" panose="02040503050406030204" pitchFamily="18" charset="0"/>
                        </a:rPr>
                        <m:t>≈−2.70</m:t>
                      </m:r>
                    </m:oMath>
                  </m:oMathPara>
                </a14:m>
                <a:endParaRPr sz="2800"/>
              </a:p>
              <a:p>
                <a:pPr>
                  <a:defRPr sz="2800"/>
                </a:pPr>
                <a:r>
                  <a:rPr sz="2800"/>
                  <a:t>Using the normal distribution tables, we find that the area under the standard normal curve to the right of </a:t>
                </a:r>
                <a14:m>
                  <m:oMath xmlns:m="http://schemas.openxmlformats.org/officeDocument/2006/math">
                    <m:r>
                      <a:rPr>
                        <a:latin typeface="Cambria Math" panose="02040503050406030204" pitchFamily="18" charset="0"/>
                      </a:rPr>
                      <m:t>𝑧</m:t>
                    </m:r>
                    <m:r>
                      <a:rPr>
                        <a:latin typeface="Cambria Math" panose="02040503050406030204" pitchFamily="18" charset="0"/>
                      </a:rPr>
                      <m:t>=−2.70</m:t>
                    </m:r>
                  </m:oMath>
                </a14:m>
                <a:r>
                  <a:rPr sz="2800"/>
                  <a:t> is </a:t>
                </a:r>
                <a:r>
                  <a:rPr sz="2800">
                    <a:latin typeface="Cambria Math"/>
                  </a:rPr>
                  <a:t>0.9965</a:t>
                </a:r>
                <a:r>
                  <a:rPr sz="280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963" t="-2086" r="-593" b="-1227"/>
                </a:stretch>
              </a:blipFill>
            </p:spPr>
            <p:txBody>
              <a:bodyPr/>
              <a:lstStyle/>
              <a:p>
                <a:r>
                  <a:rPr lang="en-US">
                    <a:noFill/>
                  </a:rPr>
                  <a:t> </a:t>
                </a:r>
              </a:p>
            </p:txBody>
          </p:sp>
        </mc:Fallback>
      </mc:AlternateContent>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Rounding Rule</a:t>
            </a:r>
          </a:p>
        </p:txBody>
      </p:sp>
      <p:sp>
        <p:nvSpPr>
          <p:cNvPr id="3" name="Text Placeholder 2"/>
          <p:cNvSpPr>
            <a:spLocks noGrp="1"/>
          </p:cNvSpPr>
          <p:nvPr>
            <p:ph type="body" sz="quarter" idx="10"/>
          </p:nvPr>
        </p:nvSpPr>
        <p:spPr>
          <a:xfrm>
            <a:off x="457200" y="1082078"/>
            <a:ext cx="8229600" cy="2042122"/>
          </a:xfrm>
        </p:spPr>
        <p:txBody>
          <a:bodyPr>
            <a:normAutofit lnSpcReduction="10000"/>
          </a:bodyPr>
          <a:lstStyle/>
          <a:p>
            <a:r>
              <a:rPr sz="2800"/>
              <a:t>When calculations involve several steps, avoid rounding at intermediate calculations. If necessary, round intermediate calculations to at least six decimal places to avoid additional rounding errors in subsequent calculations.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sz="3200"/>
            </a:pPr>
            <a:r>
              <a:t>Example 7.3.1: Finding the Probability that a Sample Proportion Will Be At Least a Given Value (cont.)</a:t>
            </a:r>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fontScale="70000" lnSpcReduction="20000"/>
              </a:bodyPr>
              <a:lstStyle/>
              <a:p>
                <a:pPr>
                  <a:defRPr b="1"/>
                </a:pPr>
                <a:r>
                  <a:rPr sz="2800" dirty="0"/>
                  <a:t>TI-83/84 Plus:</a:t>
                </a:r>
              </a:p>
              <a:p>
                <a:r>
                  <a:rPr sz="2800" dirty="0"/>
                  <a:t>To find the area under the curve to the right of </a:t>
                </a:r>
                <a:r>
                  <a:rPr sz="2800" dirty="0">
                    <a:latin typeface="Cambria Math"/>
                  </a:rPr>
                  <a:t>0.68</a:t>
                </a:r>
                <a:r>
                  <a:rPr sz="2800" dirty="0"/>
                  <a:t> using the calculator, go to the </a:t>
                </a:r>
                <a:r>
                  <a:rPr sz="2800" b="1" dirty="0"/>
                  <a:t>DIST</a:t>
                </a:r>
                <a:r>
                  <a:rPr sz="2800" dirty="0"/>
                  <a:t> menu and compute </a:t>
                </a:r>
                <a:r>
                  <a:rPr sz="2800" b="1" dirty="0" err="1"/>
                  <a:t>normalcdf</a:t>
                </a:r>
                <a:r>
                  <a:rPr sz="2800" b="1" dirty="0"/>
                  <a:t>(lower bound, upper bound, </a:t>
                </a:r>
                <a:r>
                  <a:rPr sz="2800" b="1" i="1" dirty="0"/>
                  <a:t>μ</a:t>
                </a:r>
                <a:r>
                  <a:rPr sz="2800" b="1" dirty="0"/>
                  <a:t>, </a:t>
                </a:r>
                <a:r>
                  <a:rPr sz="2800" b="1" i="1" dirty="0"/>
                  <a:t>σ</a:t>
                </a:r>
                <a:r>
                  <a:rPr sz="2800" b="1" dirty="0"/>
                  <a:t>) </a:t>
                </a:r>
                <a:r>
                  <a:rPr sz="2800" dirty="0"/>
                  <a:t>using the following values.</a:t>
                </a:r>
              </a:p>
              <a:p>
                <a:r>
                  <a:rPr sz="2800" i="1" dirty="0"/>
                  <a:t>lower bound</a:t>
                </a:r>
                <a:r>
                  <a:rPr sz="2800" dirty="0"/>
                  <a:t>: </a:t>
                </a:r>
                <a:r>
                  <a:rPr sz="2800" dirty="0">
                    <a:latin typeface="Cambria Math"/>
                  </a:rPr>
                  <a:t>0.68</a:t>
                </a:r>
              </a:p>
              <a:p>
                <a:pPr>
                  <a:defRPr sz="2800"/>
                </a:pPr>
                <a:r>
                  <a:rPr sz="2800" i="1" dirty="0"/>
                  <a:t>upper bound</a:t>
                </a:r>
                <a:r>
                  <a:rPr sz="2800" dirty="0"/>
                  <a:t>: </a:t>
                </a:r>
                <a14:m>
                  <m:oMath xmlns:m="http://schemas.openxmlformats.org/officeDocument/2006/math">
                    <m:r>
                      <a:rPr>
                        <a:latin typeface="Cambria Math" panose="02040503050406030204" pitchFamily="18" charset="0"/>
                      </a:rPr>
                      <m:t>1</m:t>
                    </m:r>
                    <m:r>
                      <a:rPr>
                        <a:latin typeface="Cambria Math" panose="02040503050406030204" pitchFamily="18" charset="0"/>
                      </a:rPr>
                      <m:t>𝐸</m:t>
                    </m:r>
                    <m:r>
                      <a:rPr>
                        <a:latin typeface="Cambria Math" panose="02040503050406030204" pitchFamily="18" charset="0"/>
                      </a:rPr>
                      <m:t>99</m:t>
                    </m:r>
                  </m:oMath>
                </a14:m>
                <a:endParaRPr sz="2800" dirty="0"/>
              </a:p>
              <a:p>
                <a:pPr/>
                <a14:m>
                  <m:oMathPara xmlns:m="http://schemas.openxmlformats.org/officeDocument/2006/math">
                    <m:oMathParaPr>
                      <m:jc m:val="centerGroup"/>
                    </m:oMathParaPr>
                    <m:oMath xmlns:m="http://schemas.openxmlformats.org/officeDocument/2006/math">
                      <m:r>
                        <a:rPr>
                          <a:latin typeface="Cambria Math" panose="02040503050406030204" pitchFamily="18" charset="0"/>
                        </a:rPr>
                        <m:t>𝜇</m:t>
                      </m:r>
                      <m:r>
                        <a:rPr>
                          <a:latin typeface="Cambria Math" panose="02040503050406030204" pitchFamily="18" charset="0"/>
                        </a:rPr>
                        <m:t>=</m:t>
                      </m:r>
                      <m:r>
                        <a:rPr>
                          <a:latin typeface="Cambria Math" panose="02040503050406030204" pitchFamily="18" charset="0"/>
                        </a:rPr>
                        <m:t>0</m:t>
                      </m:r>
                      <m:r>
                        <a:rPr>
                          <a:latin typeface="Cambria Math" panose="02040503050406030204" pitchFamily="18" charset="0"/>
                        </a:rPr>
                        <m:t>.</m:t>
                      </m:r>
                      <m:r>
                        <a:rPr>
                          <a:latin typeface="Cambria Math" panose="02040503050406030204" pitchFamily="18" charset="0"/>
                        </a:rPr>
                        <m:t>79</m:t>
                      </m:r>
                    </m:oMath>
                  </m:oMathPara>
                </a14:m>
                <a:endParaRPr sz="2800" dirty="0"/>
              </a:p>
              <a:p>
                <a:pPr/>
                <a14:m>
                  <m:oMathPara xmlns:m="http://schemas.openxmlformats.org/officeDocument/2006/math">
                    <m:oMathParaPr>
                      <m:jc m:val="centerGroup"/>
                    </m:oMathParaPr>
                    <m:oMath xmlns:m="http://schemas.openxmlformats.org/officeDocument/2006/math">
                      <m:r>
                        <a:rPr>
                          <a:latin typeface="Cambria Math" panose="02040503050406030204" pitchFamily="18" charset="0"/>
                        </a:rPr>
                        <m:t>𝜎</m:t>
                      </m:r>
                      <m:r>
                        <a:rPr>
                          <a:latin typeface="Cambria Math" panose="02040503050406030204" pitchFamily="18" charset="0"/>
                        </a:rPr>
                        <m:t>=</m:t>
                      </m:r>
                      <m:rad>
                        <m:radPr>
                          <m:degHide m:val="on"/>
                          <m:ctrlPr>
                            <a:rPr i="1">
                              <a:latin typeface="Cambria Math" panose="02040503050406030204" pitchFamily="18" charset="0"/>
                            </a:rPr>
                          </m:ctrlPr>
                        </m:radPr>
                        <m:deg/>
                        <m:e>
                          <m:f>
                            <m:fPr>
                              <m:ctrlPr>
                                <a:rPr i="1">
                                  <a:latin typeface="Cambria Math" panose="02040503050406030204" pitchFamily="18" charset="0"/>
                                </a:rPr>
                              </m:ctrlPr>
                            </m:fPr>
                            <m:num>
                              <m:r>
                                <a:rPr>
                                  <a:latin typeface="Cambria Math" panose="02040503050406030204" pitchFamily="18" charset="0"/>
                                </a:rPr>
                                <m:t>0</m:t>
                              </m:r>
                              <m:r>
                                <a:rPr>
                                  <a:latin typeface="Cambria Math" panose="02040503050406030204" pitchFamily="18" charset="0"/>
                                </a:rPr>
                                <m:t>.</m:t>
                              </m:r>
                              <m:r>
                                <a:rPr>
                                  <a:latin typeface="Cambria Math" panose="02040503050406030204" pitchFamily="18" charset="0"/>
                                </a:rPr>
                                <m:t>79</m:t>
                              </m:r>
                              <m:d>
                                <m:dPr>
                                  <m:ctrlPr>
                                    <a:rPr i="1">
                                      <a:latin typeface="Cambria Math" panose="02040503050406030204" pitchFamily="18" charset="0"/>
                                    </a:rPr>
                                  </m:ctrlPr>
                                </m:dPr>
                                <m:e>
                                  <m:r>
                                    <a:rPr>
                                      <a:latin typeface="Cambria Math" panose="02040503050406030204" pitchFamily="18" charset="0"/>
                                    </a:rPr>
                                    <m:t>1</m:t>
                                  </m:r>
                                  <m:r>
                                    <a:rPr>
                                      <a:latin typeface="Cambria Math" panose="02040503050406030204" pitchFamily="18" charset="0"/>
                                    </a:rPr>
                                    <m:t>−</m:t>
                                  </m:r>
                                  <m:r>
                                    <a:rPr>
                                      <a:latin typeface="Cambria Math" panose="02040503050406030204" pitchFamily="18" charset="0"/>
                                    </a:rPr>
                                    <m:t>0</m:t>
                                  </m:r>
                                  <m:r>
                                    <a:rPr>
                                      <a:latin typeface="Cambria Math" panose="02040503050406030204" pitchFamily="18" charset="0"/>
                                    </a:rPr>
                                    <m:t>.</m:t>
                                  </m:r>
                                  <m:r>
                                    <a:rPr>
                                      <a:latin typeface="Cambria Math" panose="02040503050406030204" pitchFamily="18" charset="0"/>
                                    </a:rPr>
                                    <m:t>79</m:t>
                                  </m:r>
                                </m:e>
                              </m:d>
                            </m:num>
                            <m:den>
                              <m:r>
                                <a:rPr>
                                  <a:latin typeface="Cambria Math" panose="02040503050406030204" pitchFamily="18" charset="0"/>
                                </a:rPr>
                                <m:t>100</m:t>
                              </m:r>
                            </m:den>
                          </m:f>
                        </m:e>
                      </m:rad>
                    </m:oMath>
                  </m:oMathPara>
                </a14:m>
                <a:endParaRPr sz="2800" dirty="0"/>
              </a:p>
              <a:p>
                <a:r>
                  <a:rPr sz="2800" dirty="0"/>
                  <a:t>Using these instructions, the calculator returns a probability of </a:t>
                </a:r>
                <a:r>
                  <a:rPr sz="2800" dirty="0">
                    <a:latin typeface="Cambria Math"/>
                  </a:rPr>
                  <a:t>0.9965</a:t>
                </a:r>
                <a:r>
                  <a:rPr sz="2800" dirty="0"/>
                  <a:t>. Notice that the calculator uses the same function syntax for individual proportions and sample proportions. If assumes you input the appropriate standard deviation.</a:t>
                </a:r>
              </a:p>
              <a:p>
                <a:pPr>
                  <a:defRPr sz="2800"/>
                </a:pPr>
                <a:r>
                  <a:rPr sz="2800" dirty="0"/>
                  <a:t>Thus, the probability of at least </a:t>
                </a:r>
                <a:r>
                  <a:rPr sz="2800" dirty="0">
                    <a:latin typeface="Cambria Math"/>
                  </a:rPr>
                  <a:t>68</a:t>
                </a:r>
                <a:r>
                  <a:rPr sz="2800" dirty="0"/>
                  <a:t> voters in a sample of </a:t>
                </a:r>
                <a:r>
                  <a:rPr sz="2800" dirty="0">
                    <a:latin typeface="Cambria Math"/>
                  </a:rPr>
                  <a:t>100</a:t>
                </a:r>
                <a:r>
                  <a:rPr sz="2800" dirty="0"/>
                  <a:t> being registered Republicans is very high, approximately </a:t>
                </a:r>
                <a14:m>
                  <m:oMath xmlns:m="http://schemas.openxmlformats.org/officeDocument/2006/math">
                    <m:r>
                      <a:rPr>
                        <a:latin typeface="Cambria Math" panose="02040503050406030204" pitchFamily="18" charset="0"/>
                      </a:rPr>
                      <m:t>99</m:t>
                    </m:r>
                    <m:r>
                      <a:rPr>
                        <a:latin typeface="Cambria Math" panose="02040503050406030204" pitchFamily="18" charset="0"/>
                      </a:rPr>
                      <m:t>.</m:t>
                    </m:r>
                    <m:r>
                      <a:rPr>
                        <a:latin typeface="Cambria Math" panose="02040503050406030204" pitchFamily="18" charset="0"/>
                      </a:rPr>
                      <m:t>65</m:t>
                    </m:r>
                    <m:r>
                      <a:rPr>
                        <a:latin typeface="Cambria Math" panose="02040503050406030204" pitchFamily="18" charset="0"/>
                      </a:rPr>
                      <m:t>%</m:t>
                    </m:r>
                  </m:oMath>
                </a14:m>
                <a:r>
                  <a:rPr sz="2800" dirty="0"/>
                  <a:t>.</a:t>
                </a:r>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741" t="-1840" r="-1259"/>
                </a:stretch>
              </a:blipFill>
            </p:spPr>
            <p:txBody>
              <a:bodyPr/>
              <a:lstStyle/>
              <a:p>
                <a:r>
                  <a:rPr lang="en-US">
                    <a:noFill/>
                  </a:rPr>
                  <a:t> </a:t>
                </a:r>
              </a:p>
            </p:txBody>
          </p:sp>
        </mc:Fallback>
      </mc:AlternateContent>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sz="3200"/>
            </a:pPr>
            <a:r>
              <a:t>Example 7.3.1: Finding the Probability that a Sample Proportion Will Be At Least a Given Value (cont.)</a:t>
            </a:r>
          </a:p>
        </p:txBody>
      </p:sp>
      <p:pic>
        <p:nvPicPr>
          <p:cNvPr id="5" name="Content Placeholder 4">
            <a:extLst>
              <a:ext uri="{FF2B5EF4-FFF2-40B4-BE49-F238E27FC236}">
                <a16:creationId xmlns:a16="http://schemas.microsoft.com/office/drawing/2014/main" id="{E21F3131-F7C3-41FC-8451-6B0093000DC4}"/>
              </a:ext>
            </a:extLst>
          </p:cNvPr>
          <p:cNvPicPr>
            <a:picLocks noGrp="1" noChangeAspect="1"/>
          </p:cNvPicPr>
          <p:nvPr>
            <p:ph sz="quarter" idx="11"/>
          </p:nvPr>
        </p:nvPicPr>
        <p:blipFill>
          <a:blip r:embed="rId2">
            <a:extLst>
              <a:ext uri="{28A0092B-C50C-407E-A947-70E740481C1C}">
                <a14:useLocalDpi xmlns:a14="http://schemas.microsoft.com/office/drawing/2010/main" val="0"/>
              </a:ext>
            </a:extLst>
          </a:blip>
          <a:stretch>
            <a:fillRect/>
          </a:stretch>
        </p:blipFill>
        <p:spPr>
          <a:xfrm>
            <a:off x="2286189" y="1983707"/>
            <a:ext cx="4571622" cy="3047748"/>
          </a:xfr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Technology</a:t>
            </a:r>
          </a:p>
        </p:txBody>
      </p:sp>
      <p:sp>
        <p:nvSpPr>
          <p:cNvPr id="3" name="Text Placeholder 2"/>
          <p:cNvSpPr>
            <a:spLocks noGrp="1"/>
          </p:cNvSpPr>
          <p:nvPr>
            <p:ph type="body" sz="quarter" idx="10"/>
          </p:nvPr>
        </p:nvSpPr>
        <p:spPr>
          <a:xfrm>
            <a:off x="457200" y="1082078"/>
            <a:ext cx="8229600" cy="1889722"/>
          </a:xfrm>
        </p:spPr>
        <p:txBody>
          <a:bodyPr>
            <a:normAutofit/>
          </a:bodyPr>
          <a:lstStyle/>
          <a:p>
            <a:r>
              <a:rPr sz="2800"/>
              <a:t>To find normal probabilities using other technologies, please visit stat.hawkeslearning.com and navigate to </a:t>
            </a:r>
            <a:r>
              <a:rPr sz="2800" b="1"/>
              <a:t>Technology Instructions &gt; Normal Distribution &gt; Normal Probability (cdf)</a:t>
            </a:r>
            <a:r>
              <a:rPr sz="2800"/>
              <a:t>.</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Example 7.3.2: Finding the Probability that a Sample Proportion Will Be No More Than a Given Value</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a:t>In another precinct across town, the population is very different. In this precinct, </a:t>
                </a:r>
                <a14:m>
                  <m:oMath xmlns:m="http://schemas.openxmlformats.org/officeDocument/2006/math">
                    <m:r>
                      <a:rPr>
                        <a:latin typeface="Cambria Math" panose="02040503050406030204" pitchFamily="18" charset="0"/>
                      </a:rPr>
                      <m:t>81</m:t>
                    </m:r>
                    <m:r>
                      <a:rPr>
                        <a:latin typeface="Cambria Math" panose="02040503050406030204" pitchFamily="18" charset="0"/>
                      </a:rPr>
                      <m:t>%</m:t>
                    </m:r>
                  </m:oMath>
                </a14:m>
                <a:r>
                  <a:rPr sz="2800"/>
                  <a:t> of the voters are registered Democrats. What is the probability that, in a random sample of </a:t>
                </a:r>
                <a:r>
                  <a:rPr sz="2800">
                    <a:latin typeface="Cambria Math"/>
                  </a:rPr>
                  <a:t>100</a:t>
                </a:r>
                <a:r>
                  <a:rPr sz="2800"/>
                  <a:t> voters from this precinct, no more than </a:t>
                </a:r>
                <a:r>
                  <a:rPr sz="2800">
                    <a:latin typeface="Cambria Math"/>
                  </a:rPr>
                  <a:t>80</a:t>
                </a:r>
                <a:r>
                  <a:rPr sz="2800"/>
                  <a:t> of the voters would be registered Democrats?</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963"/>
                </a:stretch>
              </a:blipFill>
            </p:spPr>
            <p:txBody>
              <a:bodyPr/>
              <a:lstStyle/>
              <a:p>
                <a:r>
                  <a:rPr lang="en-US">
                    <a:noFill/>
                  </a:rPr>
                  <a:t> </a:t>
                </a:r>
              </a:p>
            </p:txBody>
          </p:sp>
        </mc:Fallback>
      </mc:AlternateContent>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defRPr sz="3200"/>
            </a:pPr>
            <a:r>
              <a:rPr sz="2800" dirty="0"/>
              <a:t>Example 7.3.2: Finding the Probability that a Sample Proportion Will Be No More Than a Given Value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lnSpcReduction="10000"/>
              </a:bodyPr>
              <a:lstStyle/>
              <a:p>
                <a:r>
                  <a:rPr lang="en-IN" sz="2800" b="1" dirty="0"/>
                  <a:t>Solution</a:t>
                </a:r>
              </a:p>
              <a:p>
                <a:pPr>
                  <a:defRPr sz="2800"/>
                </a:pPr>
                <a:r>
                  <a:rPr lang="en-IN" sz="2800" dirty="0"/>
                  <a:t>From the information given, we see that </a:t>
                </a:r>
                <a:br>
                  <a:rPr lang="en-IN" sz="2800" dirty="0"/>
                </a:br>
                <a14:m>
                  <m:oMath xmlns:m="http://schemas.openxmlformats.org/officeDocument/2006/math">
                    <m:acc>
                      <m:accPr>
                        <m:chr m:val="̂"/>
                        <m:ctrlPr>
                          <a:rPr lang="ar-AE" i="1">
                            <a:latin typeface="Cambria Math" panose="02040503050406030204" pitchFamily="18" charset="0"/>
                          </a:rPr>
                        </m:ctrlPr>
                      </m:accPr>
                      <m:e>
                        <m:r>
                          <a:rPr lang="ar-AE">
                            <a:latin typeface="Cambria Math" panose="02040503050406030204" pitchFamily="18" charset="0"/>
                          </a:rPr>
                          <m:t>𝑝</m:t>
                        </m:r>
                      </m:e>
                    </m:acc>
                    <m:r>
                      <a:rPr lang="ar-AE">
                        <a:latin typeface="Cambria Math" panose="02040503050406030204" pitchFamily="18" charset="0"/>
                      </a:rPr>
                      <m:t>=</m:t>
                    </m:r>
                    <m:f>
                      <m:fPr>
                        <m:ctrlPr>
                          <a:rPr lang="ar-AE" i="1">
                            <a:latin typeface="Cambria Math" panose="02040503050406030204" pitchFamily="18" charset="0"/>
                          </a:rPr>
                        </m:ctrlPr>
                      </m:fPr>
                      <m:num>
                        <m:r>
                          <a:rPr lang="ar-AE">
                            <a:latin typeface="Cambria Math" panose="02040503050406030204" pitchFamily="18" charset="0"/>
                          </a:rPr>
                          <m:t>80</m:t>
                        </m:r>
                      </m:num>
                      <m:den>
                        <m:r>
                          <a:rPr lang="ar-AE">
                            <a:latin typeface="Cambria Math" panose="02040503050406030204" pitchFamily="18" charset="0"/>
                          </a:rPr>
                          <m:t>100</m:t>
                        </m:r>
                      </m:den>
                    </m:f>
                    <m:r>
                      <a:rPr lang="ar-AE">
                        <a:latin typeface="Cambria Math" panose="02040503050406030204" pitchFamily="18" charset="0"/>
                      </a:rPr>
                      <m:t>=</m:t>
                    </m:r>
                    <m:r>
                      <a:rPr lang="ar-AE">
                        <a:latin typeface="Cambria Math" panose="02040503050406030204" pitchFamily="18" charset="0"/>
                      </a:rPr>
                      <m:t>0</m:t>
                    </m:r>
                    <m:r>
                      <a:rPr lang="ar-AE">
                        <a:latin typeface="Cambria Math" panose="02040503050406030204" pitchFamily="18" charset="0"/>
                      </a:rPr>
                      <m:t>.</m:t>
                    </m:r>
                    <m:r>
                      <a:rPr lang="ar-AE">
                        <a:latin typeface="Cambria Math" panose="02040503050406030204" pitchFamily="18" charset="0"/>
                      </a:rPr>
                      <m:t>80</m:t>
                    </m:r>
                    <m:r>
                      <a:rPr lang="ar-AE">
                        <a:latin typeface="Cambria Math" panose="02040503050406030204" pitchFamily="18" charset="0"/>
                      </a:rPr>
                      <m:t>=</m:t>
                    </m:r>
                    <m:r>
                      <a:rPr lang="ar-AE">
                        <a:latin typeface="Cambria Math" panose="02040503050406030204" pitchFamily="18" charset="0"/>
                      </a:rPr>
                      <m:t>80</m:t>
                    </m:r>
                    <m:r>
                      <a:rPr lang="ar-AE">
                        <a:latin typeface="Cambria Math" panose="02040503050406030204" pitchFamily="18" charset="0"/>
                      </a:rPr>
                      <m:t>%</m:t>
                    </m:r>
                  </m:oMath>
                </a14:m>
                <a:r>
                  <a:rPr lang="ar-AE" sz="2800" dirty="0"/>
                  <a:t>. </a:t>
                </a:r>
                <a:r>
                  <a:rPr lang="en-IN" sz="2800" dirty="0"/>
                  <a:t>Now let's sketch the normal curve. This time we're interested in the probability that </a:t>
                </a:r>
                <a:r>
                  <a:rPr lang="en-IN" sz="2800" b="1" dirty="0"/>
                  <a:t>no more than</a:t>
                </a:r>
                <a:r>
                  <a:rPr lang="en-IN" sz="2800" dirty="0"/>
                  <a:t> </a:t>
                </a:r>
                <a14:m>
                  <m:oMath xmlns:m="http://schemas.openxmlformats.org/officeDocument/2006/math">
                    <m:r>
                      <a:rPr lang="en-IN">
                        <a:latin typeface="Cambria Math" panose="02040503050406030204" pitchFamily="18" charset="0"/>
                      </a:rPr>
                      <m:t>80</m:t>
                    </m:r>
                    <m:r>
                      <a:rPr lang="en-IN">
                        <a:latin typeface="Cambria Math" panose="02040503050406030204" pitchFamily="18" charset="0"/>
                      </a:rPr>
                      <m:t>%</m:t>
                    </m:r>
                  </m:oMath>
                </a14:m>
                <a:r>
                  <a:rPr lang="en-IN" sz="2800" dirty="0"/>
                  <a:t> of voters in the sample are registered Democrats, so we need to find the area under the normal curve of the sampling distribution </a:t>
                </a:r>
                <a:r>
                  <a:rPr lang="en-IN" sz="2800" b="1" dirty="0"/>
                  <a:t>to the left</a:t>
                </a:r>
                <a:r>
                  <a:rPr lang="en-IN" sz="2800" dirty="0"/>
                  <a:t> of </a:t>
                </a:r>
                <a14:m>
                  <m:oMath xmlns:m="http://schemas.openxmlformats.org/officeDocument/2006/math">
                    <m:r>
                      <a:rPr lang="en-IN">
                        <a:latin typeface="Cambria Math" panose="02040503050406030204" pitchFamily="18" charset="0"/>
                      </a:rPr>
                      <m:t>80</m:t>
                    </m:r>
                    <m:r>
                      <a:rPr lang="en-IN">
                        <a:latin typeface="Cambria Math" panose="02040503050406030204" pitchFamily="18" charset="0"/>
                      </a:rPr>
                      <m:t>%</m:t>
                    </m:r>
                  </m:oMath>
                </a14:m>
                <a:r>
                  <a:rPr lang="en-IN" sz="2800" dirty="0"/>
                  <a:t>, denoted </a:t>
                </a:r>
                <a14:m>
                  <m:oMath xmlns:m="http://schemas.openxmlformats.org/officeDocument/2006/math">
                    <m:r>
                      <a:rPr lang="en-IN">
                        <a:latin typeface="Cambria Math" panose="02040503050406030204" pitchFamily="18" charset="0"/>
                      </a:rPr>
                      <m:t>𝑃</m:t>
                    </m:r>
                    <m:r>
                      <a:rPr lang="en-IN">
                        <a:latin typeface="Cambria Math" panose="02040503050406030204" pitchFamily="18" charset="0"/>
                      </a:rPr>
                      <m:t>⁡</m:t>
                    </m:r>
                    <m:d>
                      <m:dPr>
                        <m:ctrlPr>
                          <a:rPr lang="ar-AE" i="1">
                            <a:latin typeface="Cambria Math" panose="02040503050406030204" pitchFamily="18" charset="0"/>
                          </a:rPr>
                        </m:ctrlPr>
                      </m:dPr>
                      <m:e>
                        <m:acc>
                          <m:accPr>
                            <m:chr m:val="̂"/>
                            <m:ctrlPr>
                              <a:rPr lang="ar-AE" i="1">
                                <a:latin typeface="Cambria Math" panose="02040503050406030204" pitchFamily="18" charset="0"/>
                              </a:rPr>
                            </m:ctrlPr>
                          </m:accPr>
                          <m:e>
                            <m:r>
                              <a:rPr lang="ar-AE">
                                <a:latin typeface="Cambria Math" panose="02040503050406030204" pitchFamily="18" charset="0"/>
                              </a:rPr>
                              <m:t>𝑝</m:t>
                            </m:r>
                          </m:e>
                        </m:acc>
                        <m:r>
                          <a:rPr lang="ar-AE">
                            <a:latin typeface="Cambria Math" panose="02040503050406030204" pitchFamily="18" charset="0"/>
                          </a:rPr>
                          <m:t>&lt;</m:t>
                        </m:r>
                        <m:r>
                          <a:rPr lang="ar-AE">
                            <a:latin typeface="Cambria Math" panose="02040503050406030204" pitchFamily="18" charset="0"/>
                          </a:rPr>
                          <m:t>0</m:t>
                        </m:r>
                        <m:r>
                          <a:rPr lang="ar-AE">
                            <a:latin typeface="Cambria Math" panose="02040503050406030204" pitchFamily="18" charset="0"/>
                          </a:rPr>
                          <m:t>.</m:t>
                        </m:r>
                        <m:r>
                          <a:rPr lang="ar-AE">
                            <a:latin typeface="Cambria Math" panose="02040503050406030204" pitchFamily="18" charset="0"/>
                          </a:rPr>
                          <m:t>80</m:t>
                        </m:r>
                      </m:e>
                    </m:d>
                  </m:oMath>
                </a14:m>
                <a:r>
                  <a:rPr lang="ar-AE" sz="2800" dirty="0"/>
                  <a:t>. </a:t>
                </a:r>
                <a:r>
                  <a:rPr lang="en-IN" sz="2800" dirty="0"/>
                  <a:t>Since this value is smaller than the population proportion of </a:t>
                </a:r>
                <a14:m>
                  <m:oMath xmlns:m="http://schemas.openxmlformats.org/officeDocument/2006/math">
                    <m:r>
                      <a:rPr lang="en-IN">
                        <a:latin typeface="Cambria Math" panose="02040503050406030204" pitchFamily="18" charset="0"/>
                      </a:rPr>
                      <m:t>81</m:t>
                    </m:r>
                    <m:r>
                      <a:rPr lang="en-IN">
                        <a:latin typeface="Cambria Math" panose="02040503050406030204" pitchFamily="18" charset="0"/>
                      </a:rPr>
                      <m:t>%</m:t>
                    </m:r>
                  </m:oMath>
                </a14:m>
                <a:r>
                  <a:rPr lang="en-IN" sz="2800" dirty="0"/>
                  <a:t>, we can mark a value to the left of the center, and shade from there to the left, as shown in the following picture.</a:t>
                </a:r>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rotWithShape="0">
                <a:blip r:embed="rId2"/>
                <a:stretch>
                  <a:fillRect l="-1481" t="-2086" r="-1556" b="-3067"/>
                </a:stretch>
              </a:blipFill>
            </p:spPr>
            <p:txBody>
              <a:bodyPr/>
              <a:lstStyle/>
              <a:p>
                <a:r>
                  <a:rPr lang="en-IN">
                    <a:noFill/>
                  </a:rPr>
                  <a:t> </a:t>
                </a:r>
              </a:p>
            </p:txBody>
          </p:sp>
        </mc:Fallback>
      </mc:AlternateContent>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sz="3200"/>
            </a:pPr>
            <a:r>
              <a:rPr sz="3100" dirty="0"/>
              <a:t>Example 7.3.2: Finding the Probability that a Sample Proportion Will Be No More </a:t>
            </a:r>
            <a:r>
              <a:rPr dirty="0"/>
              <a:t>Than a Given Value (cont.)</a:t>
            </a:r>
          </a:p>
        </p:txBody>
      </p:sp>
      <p:pic>
        <p:nvPicPr>
          <p:cNvPr id="5" name="Content Placeholder 4">
            <a:extLst>
              <a:ext uri="{FF2B5EF4-FFF2-40B4-BE49-F238E27FC236}">
                <a16:creationId xmlns:a16="http://schemas.microsoft.com/office/drawing/2014/main" id="{8B141AC0-1832-48A4-8694-0860EF9B33E3}"/>
              </a:ext>
            </a:extLst>
          </p:cNvPr>
          <p:cNvPicPr>
            <a:picLocks noGrp="1" noChangeAspect="1"/>
          </p:cNvPicPr>
          <p:nvPr>
            <p:ph sz="quarter" idx="11"/>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952625" y="1959769"/>
            <a:ext cx="5238750" cy="3095625"/>
          </a:xfr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defRPr sz="3200"/>
            </a:pPr>
            <a:r>
              <a:rPr sz="2800" dirty="0"/>
              <a:t>Example 7.3.2: Finding the Probability that a Sample Proportion Will Be No More Than a Given Value (cont.)</a:t>
            </a:r>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fontScale="77500" lnSpcReduction="20000"/>
              </a:bodyPr>
              <a:lstStyle/>
              <a:p>
                <a:pPr>
                  <a:defRPr b="1"/>
                </a:pPr>
                <a:r>
                  <a:rPr sz="2800" dirty="0"/>
                  <a:t>Tables:</a:t>
                </a:r>
              </a:p>
              <a:p>
                <a:pPr>
                  <a:defRPr sz="2800"/>
                </a:pPr>
                <a:r>
                  <a:rPr sz="2800" dirty="0"/>
                  <a:t>We first need to calculate the </a:t>
                </a:r>
                <a14:m>
                  <m:oMath xmlns:m="http://schemas.openxmlformats.org/officeDocument/2006/math">
                    <m:r>
                      <a:rPr>
                        <a:latin typeface="Cambria Math" panose="02040503050406030204" pitchFamily="18" charset="0"/>
                      </a:rPr>
                      <m:t>𝑧</m:t>
                    </m:r>
                  </m:oMath>
                </a14:m>
                <a:r>
                  <a:rPr sz="2800" dirty="0"/>
                  <a:t>-score. To do this, we need to use </a:t>
                </a:r>
                <a:br>
                  <a:rPr lang="en-US" sz="2800" dirty="0"/>
                </a:br>
                <a14:m>
                  <m:oMath xmlns:m="http://schemas.openxmlformats.org/officeDocument/2006/math">
                    <m:acc>
                      <m:accPr>
                        <m:chr m:val="̂"/>
                        <m:ctrlPr>
                          <a:rPr i="1">
                            <a:latin typeface="Cambria Math" panose="02040503050406030204" pitchFamily="18" charset="0"/>
                          </a:rPr>
                        </m:ctrlPr>
                      </m:accPr>
                      <m:e>
                        <m:r>
                          <a:rPr>
                            <a:latin typeface="Cambria Math" panose="02040503050406030204" pitchFamily="18" charset="0"/>
                          </a:rPr>
                          <m:t>𝑝</m:t>
                        </m:r>
                      </m:e>
                    </m:acc>
                    <m:r>
                      <a:rPr>
                        <a:latin typeface="Cambria Math" panose="02040503050406030204" pitchFamily="18" charset="0"/>
                      </a:rPr>
                      <m:t>=</m:t>
                    </m:r>
                    <m:r>
                      <a:rPr>
                        <a:latin typeface="Cambria Math" panose="02040503050406030204" pitchFamily="18" charset="0"/>
                      </a:rPr>
                      <m:t>0</m:t>
                    </m:r>
                    <m:r>
                      <a:rPr>
                        <a:latin typeface="Cambria Math" panose="02040503050406030204" pitchFamily="18" charset="0"/>
                      </a:rPr>
                      <m:t>.</m:t>
                    </m:r>
                    <m:r>
                      <a:rPr>
                        <a:latin typeface="Cambria Math" panose="02040503050406030204" pitchFamily="18" charset="0"/>
                      </a:rPr>
                      <m:t>80</m:t>
                    </m:r>
                  </m:oMath>
                </a14:m>
                <a:r>
                  <a:rPr sz="2800" dirty="0"/>
                  <a:t>, </a:t>
                </a:r>
                <a14:m>
                  <m:oMath xmlns:m="http://schemas.openxmlformats.org/officeDocument/2006/math">
                    <m:r>
                      <a:rPr>
                        <a:latin typeface="Cambria Math" panose="02040503050406030204" pitchFamily="18" charset="0"/>
                      </a:rPr>
                      <m:t>𝑝</m:t>
                    </m:r>
                    <m:r>
                      <a:rPr>
                        <a:latin typeface="Cambria Math" panose="02040503050406030204" pitchFamily="18" charset="0"/>
                      </a:rPr>
                      <m:t>=</m:t>
                    </m:r>
                    <m:r>
                      <a:rPr>
                        <a:latin typeface="Cambria Math" panose="02040503050406030204" pitchFamily="18" charset="0"/>
                      </a:rPr>
                      <m:t>0</m:t>
                    </m:r>
                    <m:r>
                      <a:rPr>
                        <a:latin typeface="Cambria Math" panose="02040503050406030204" pitchFamily="18" charset="0"/>
                      </a:rPr>
                      <m:t>.</m:t>
                    </m:r>
                    <m:r>
                      <a:rPr>
                        <a:latin typeface="Cambria Math" panose="02040503050406030204" pitchFamily="18" charset="0"/>
                      </a:rPr>
                      <m:t>81</m:t>
                    </m:r>
                  </m:oMath>
                </a14:m>
                <a:r>
                  <a:rPr sz="2800" dirty="0"/>
                  <a:t>, and </a:t>
                </a:r>
                <a14:m>
                  <m:oMath xmlns:m="http://schemas.openxmlformats.org/officeDocument/2006/math">
                    <m:r>
                      <a:rPr>
                        <a:latin typeface="Cambria Math" panose="02040503050406030204" pitchFamily="18" charset="0"/>
                      </a:rPr>
                      <m:t>𝑛</m:t>
                    </m:r>
                    <m:r>
                      <a:rPr>
                        <a:latin typeface="Cambria Math" panose="02040503050406030204" pitchFamily="18" charset="0"/>
                      </a:rPr>
                      <m:t>=</m:t>
                    </m:r>
                    <m:r>
                      <a:rPr>
                        <a:latin typeface="Cambria Math" panose="02040503050406030204" pitchFamily="18" charset="0"/>
                      </a:rPr>
                      <m:t>100</m:t>
                    </m:r>
                  </m:oMath>
                </a14:m>
                <a:r>
                  <a:rPr sz="2800" dirty="0"/>
                  <a:t> to calculate </a:t>
                </a:r>
                <a14:m>
                  <m:oMath xmlns:m="http://schemas.openxmlformats.org/officeDocument/2006/math">
                    <m:r>
                      <a:rPr>
                        <a:latin typeface="Cambria Math" panose="02040503050406030204" pitchFamily="18" charset="0"/>
                      </a:rPr>
                      <m:t>𝑧</m:t>
                    </m:r>
                  </m:oMath>
                </a14:m>
                <a:r>
                  <a:rPr sz="2800" dirty="0"/>
                  <a:t> as follows.</a:t>
                </a:r>
              </a:p>
              <a:p>
                <a:pPr/>
                <a14:m>
                  <m:oMathPara xmlns:m="http://schemas.openxmlformats.org/officeDocument/2006/math">
                    <m:oMathParaPr>
                      <m:jc m:val="centerGroup"/>
                    </m:oMathParaPr>
                    <m:oMath xmlns:m="http://schemas.openxmlformats.org/officeDocument/2006/math">
                      <m:r>
                        <a:rPr>
                          <a:latin typeface="Cambria Math" panose="02040503050406030204" pitchFamily="18" charset="0"/>
                        </a:rPr>
                        <m:t>𝑧</m:t>
                      </m:r>
                      <m:r>
                        <a:rPr>
                          <a:latin typeface="Cambria Math" panose="02040503050406030204" pitchFamily="18" charset="0"/>
                        </a:rPr>
                        <m:t>=</m:t>
                      </m:r>
                      <m:f>
                        <m:fPr>
                          <m:ctrlPr>
                            <a:rPr i="1">
                              <a:latin typeface="Cambria Math" panose="02040503050406030204" pitchFamily="18" charset="0"/>
                            </a:rPr>
                          </m:ctrlPr>
                        </m:fPr>
                        <m:num>
                          <m:acc>
                            <m:accPr>
                              <m:chr m:val="̂"/>
                              <m:ctrlPr>
                                <a:rPr i="1">
                                  <a:latin typeface="Cambria Math" panose="02040503050406030204" pitchFamily="18" charset="0"/>
                                </a:rPr>
                              </m:ctrlPr>
                            </m:accPr>
                            <m:e>
                              <m:r>
                                <a:rPr>
                                  <a:latin typeface="Cambria Math" panose="02040503050406030204" pitchFamily="18" charset="0"/>
                                </a:rPr>
                                <m:t>𝑝</m:t>
                              </m:r>
                            </m:e>
                          </m:acc>
                          <m:r>
                            <a:rPr>
                              <a:latin typeface="Cambria Math" panose="02040503050406030204" pitchFamily="18" charset="0"/>
                            </a:rPr>
                            <m:t>−</m:t>
                          </m:r>
                          <m:r>
                            <a:rPr>
                              <a:latin typeface="Cambria Math" panose="02040503050406030204" pitchFamily="18" charset="0"/>
                            </a:rPr>
                            <m:t>𝑝</m:t>
                          </m:r>
                        </m:num>
                        <m:den>
                          <m:rad>
                            <m:radPr>
                              <m:degHide m:val="on"/>
                              <m:ctrlPr>
                                <a:rPr i="1">
                                  <a:latin typeface="Cambria Math" panose="02040503050406030204" pitchFamily="18" charset="0"/>
                                </a:rPr>
                              </m:ctrlPr>
                            </m:radPr>
                            <m:deg/>
                            <m:e>
                              <m:f>
                                <m:fPr>
                                  <m:ctrlPr>
                                    <a:rPr i="1">
                                      <a:latin typeface="Cambria Math" panose="02040503050406030204" pitchFamily="18" charset="0"/>
                                    </a:rPr>
                                  </m:ctrlPr>
                                </m:fPr>
                                <m:num>
                                  <m:r>
                                    <a:rPr>
                                      <a:latin typeface="Cambria Math" panose="02040503050406030204" pitchFamily="18" charset="0"/>
                                    </a:rPr>
                                    <m:t>𝑝</m:t>
                                  </m:r>
                                  <m:d>
                                    <m:dPr>
                                      <m:ctrlPr>
                                        <a:rPr i="1">
                                          <a:latin typeface="Cambria Math" panose="02040503050406030204" pitchFamily="18" charset="0"/>
                                        </a:rPr>
                                      </m:ctrlPr>
                                    </m:dPr>
                                    <m:e>
                                      <m:r>
                                        <a:rPr>
                                          <a:latin typeface="Cambria Math" panose="02040503050406030204" pitchFamily="18" charset="0"/>
                                        </a:rPr>
                                        <m:t>1</m:t>
                                      </m:r>
                                      <m:r>
                                        <a:rPr>
                                          <a:latin typeface="Cambria Math" panose="02040503050406030204" pitchFamily="18" charset="0"/>
                                        </a:rPr>
                                        <m:t>−</m:t>
                                      </m:r>
                                      <m:r>
                                        <a:rPr>
                                          <a:latin typeface="Cambria Math" panose="02040503050406030204" pitchFamily="18" charset="0"/>
                                        </a:rPr>
                                        <m:t>𝑝</m:t>
                                      </m:r>
                                    </m:e>
                                  </m:d>
                                </m:num>
                                <m:den>
                                  <m:r>
                                    <a:rPr>
                                      <a:latin typeface="Cambria Math" panose="02040503050406030204" pitchFamily="18" charset="0"/>
                                    </a:rPr>
                                    <m:t>𝑛</m:t>
                                  </m:r>
                                </m:den>
                              </m:f>
                            </m:e>
                          </m:rad>
                        </m:den>
                      </m:f>
                    </m:oMath>
                    <m:oMath xmlns:m="http://schemas.openxmlformats.org/officeDocument/2006/math">
                      <m:phant>
                        <m:phantPr>
                          <m:show m:val="off"/>
                          <m:ctrlPr>
                            <a:rPr i="1">
                              <a:latin typeface="Cambria Math" panose="02040503050406030204" pitchFamily="18" charset="0"/>
                            </a:rPr>
                          </m:ctrlPr>
                        </m:phantPr>
                        <m:e>
                          <m:r>
                            <a:rPr>
                              <a:latin typeface="Cambria Math" panose="02040503050406030204" pitchFamily="18" charset="0"/>
                            </a:rPr>
                            <m:t>𝑧</m:t>
                          </m:r>
                        </m:e>
                      </m:phant>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0</m:t>
                          </m:r>
                          <m:r>
                            <a:rPr>
                              <a:latin typeface="Cambria Math" panose="02040503050406030204" pitchFamily="18" charset="0"/>
                            </a:rPr>
                            <m:t>.</m:t>
                          </m:r>
                          <m:r>
                            <a:rPr>
                              <a:latin typeface="Cambria Math" panose="02040503050406030204" pitchFamily="18" charset="0"/>
                            </a:rPr>
                            <m:t>80</m:t>
                          </m:r>
                          <m:r>
                            <a:rPr>
                              <a:latin typeface="Cambria Math" panose="02040503050406030204" pitchFamily="18" charset="0"/>
                            </a:rPr>
                            <m:t>−</m:t>
                          </m:r>
                          <m:r>
                            <a:rPr>
                              <a:latin typeface="Cambria Math" panose="02040503050406030204" pitchFamily="18" charset="0"/>
                            </a:rPr>
                            <m:t>0</m:t>
                          </m:r>
                          <m:r>
                            <a:rPr>
                              <a:latin typeface="Cambria Math" panose="02040503050406030204" pitchFamily="18" charset="0"/>
                            </a:rPr>
                            <m:t>.</m:t>
                          </m:r>
                          <m:r>
                            <a:rPr>
                              <a:latin typeface="Cambria Math" panose="02040503050406030204" pitchFamily="18" charset="0"/>
                            </a:rPr>
                            <m:t>81</m:t>
                          </m:r>
                        </m:num>
                        <m:den>
                          <m:rad>
                            <m:radPr>
                              <m:degHide m:val="on"/>
                              <m:ctrlPr>
                                <a:rPr i="1">
                                  <a:latin typeface="Cambria Math" panose="02040503050406030204" pitchFamily="18" charset="0"/>
                                </a:rPr>
                              </m:ctrlPr>
                            </m:radPr>
                            <m:deg/>
                            <m:e>
                              <m:f>
                                <m:fPr>
                                  <m:ctrlPr>
                                    <a:rPr i="1">
                                      <a:latin typeface="Cambria Math" panose="02040503050406030204" pitchFamily="18" charset="0"/>
                                    </a:rPr>
                                  </m:ctrlPr>
                                </m:fPr>
                                <m:num>
                                  <m:r>
                                    <a:rPr>
                                      <a:latin typeface="Cambria Math" panose="02040503050406030204" pitchFamily="18" charset="0"/>
                                    </a:rPr>
                                    <m:t>0</m:t>
                                  </m:r>
                                  <m:r>
                                    <a:rPr>
                                      <a:latin typeface="Cambria Math" panose="02040503050406030204" pitchFamily="18" charset="0"/>
                                    </a:rPr>
                                    <m:t>.</m:t>
                                  </m:r>
                                  <m:r>
                                    <a:rPr>
                                      <a:latin typeface="Cambria Math" panose="02040503050406030204" pitchFamily="18" charset="0"/>
                                    </a:rPr>
                                    <m:t>81</m:t>
                                  </m:r>
                                  <m:d>
                                    <m:dPr>
                                      <m:ctrlPr>
                                        <a:rPr i="1">
                                          <a:latin typeface="Cambria Math" panose="02040503050406030204" pitchFamily="18" charset="0"/>
                                        </a:rPr>
                                      </m:ctrlPr>
                                    </m:dPr>
                                    <m:e>
                                      <m:r>
                                        <a:rPr>
                                          <a:latin typeface="Cambria Math" panose="02040503050406030204" pitchFamily="18" charset="0"/>
                                        </a:rPr>
                                        <m:t>1</m:t>
                                      </m:r>
                                      <m:r>
                                        <a:rPr>
                                          <a:latin typeface="Cambria Math" panose="02040503050406030204" pitchFamily="18" charset="0"/>
                                        </a:rPr>
                                        <m:t>−</m:t>
                                      </m:r>
                                      <m:r>
                                        <a:rPr>
                                          <a:latin typeface="Cambria Math" panose="02040503050406030204" pitchFamily="18" charset="0"/>
                                        </a:rPr>
                                        <m:t>0</m:t>
                                      </m:r>
                                      <m:r>
                                        <a:rPr>
                                          <a:latin typeface="Cambria Math" panose="02040503050406030204" pitchFamily="18" charset="0"/>
                                        </a:rPr>
                                        <m:t>.</m:t>
                                      </m:r>
                                      <m:r>
                                        <a:rPr>
                                          <a:latin typeface="Cambria Math" panose="02040503050406030204" pitchFamily="18" charset="0"/>
                                        </a:rPr>
                                        <m:t>81</m:t>
                                      </m:r>
                                    </m:e>
                                  </m:d>
                                </m:num>
                                <m:den>
                                  <m:r>
                                    <a:rPr>
                                      <a:latin typeface="Cambria Math" panose="02040503050406030204" pitchFamily="18" charset="0"/>
                                    </a:rPr>
                                    <m:t>100</m:t>
                                  </m:r>
                                </m:den>
                              </m:f>
                            </m:e>
                          </m:rad>
                        </m:den>
                      </m:f>
                    </m:oMath>
                    <m:oMath xmlns:m="http://schemas.openxmlformats.org/officeDocument/2006/math">
                      <m:phant>
                        <m:phantPr>
                          <m:show m:val="off"/>
                          <m:ctrlPr>
                            <a:rPr i="1">
                              <a:latin typeface="Cambria Math" panose="02040503050406030204" pitchFamily="18" charset="0"/>
                            </a:rPr>
                          </m:ctrlPr>
                        </m:phantPr>
                        <m:e>
                          <m:r>
                            <a:rPr>
                              <a:latin typeface="Cambria Math" panose="02040503050406030204" pitchFamily="18" charset="0"/>
                            </a:rPr>
                            <m:t>𝑧</m:t>
                          </m:r>
                        </m:e>
                      </m:phant>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m:t>
                          </m:r>
                          <m:r>
                            <a:rPr>
                              <a:latin typeface="Cambria Math" panose="02040503050406030204" pitchFamily="18" charset="0"/>
                            </a:rPr>
                            <m:t>0</m:t>
                          </m:r>
                          <m:r>
                            <a:rPr>
                              <a:latin typeface="Cambria Math" panose="02040503050406030204" pitchFamily="18" charset="0"/>
                            </a:rPr>
                            <m:t>.</m:t>
                          </m:r>
                          <m:r>
                            <a:rPr>
                              <a:latin typeface="Cambria Math" panose="02040503050406030204" pitchFamily="18" charset="0"/>
                            </a:rPr>
                            <m:t>01</m:t>
                          </m:r>
                        </m:num>
                        <m:den>
                          <m:r>
                            <a:rPr>
                              <a:latin typeface="Cambria Math" panose="02040503050406030204" pitchFamily="18" charset="0"/>
                            </a:rPr>
                            <m:t>0</m:t>
                          </m:r>
                          <m:r>
                            <a:rPr>
                              <a:latin typeface="Cambria Math" panose="02040503050406030204" pitchFamily="18" charset="0"/>
                            </a:rPr>
                            <m:t>.</m:t>
                          </m:r>
                          <m:r>
                            <a:rPr>
                              <a:latin typeface="Cambria Math" panose="02040503050406030204" pitchFamily="18" charset="0"/>
                            </a:rPr>
                            <m:t>039230</m:t>
                          </m:r>
                        </m:den>
                      </m:f>
                    </m:oMath>
                    <m:oMath xmlns:m="http://schemas.openxmlformats.org/officeDocument/2006/math">
                      <m:phant>
                        <m:phantPr>
                          <m:show m:val="off"/>
                          <m:ctrlPr>
                            <a:rPr i="1">
                              <a:latin typeface="Cambria Math" panose="02040503050406030204" pitchFamily="18" charset="0"/>
                            </a:rPr>
                          </m:ctrlPr>
                        </m:phantPr>
                        <m:e>
                          <m:r>
                            <a:rPr>
                              <a:latin typeface="Cambria Math" panose="02040503050406030204" pitchFamily="18" charset="0"/>
                            </a:rPr>
                            <m:t>𝑧</m:t>
                          </m:r>
                        </m:e>
                      </m:phant>
                      <m:r>
                        <a:rPr>
                          <a:latin typeface="Cambria Math" panose="02040503050406030204" pitchFamily="18" charset="0"/>
                        </a:rPr>
                        <m:t>≈−</m:t>
                      </m:r>
                      <m:r>
                        <a:rPr>
                          <a:latin typeface="Cambria Math" panose="02040503050406030204" pitchFamily="18" charset="0"/>
                        </a:rPr>
                        <m:t>0</m:t>
                      </m:r>
                      <m:r>
                        <a:rPr>
                          <a:latin typeface="Cambria Math" panose="02040503050406030204" pitchFamily="18" charset="0"/>
                        </a:rPr>
                        <m:t>.</m:t>
                      </m:r>
                      <m:r>
                        <a:rPr>
                          <a:latin typeface="Cambria Math" panose="02040503050406030204" pitchFamily="18" charset="0"/>
                        </a:rPr>
                        <m:t>25</m:t>
                      </m:r>
                    </m:oMath>
                  </m:oMathPara>
                </a14:m>
                <a:endParaRPr sz="2800" dirty="0"/>
              </a:p>
              <a:p>
                <a:pPr>
                  <a:defRPr sz="2800"/>
                </a:pPr>
                <a:r>
                  <a:rPr sz="2800" dirty="0"/>
                  <a:t>Using the normal distribution tables, we find that the area under the standard normal curve to the left of </a:t>
                </a:r>
                <a14:m>
                  <m:oMath xmlns:m="http://schemas.openxmlformats.org/officeDocument/2006/math">
                    <m:r>
                      <a:rPr>
                        <a:latin typeface="Cambria Math" panose="02040503050406030204" pitchFamily="18" charset="0"/>
                      </a:rPr>
                      <m:t>𝑧</m:t>
                    </m:r>
                    <m:r>
                      <a:rPr>
                        <a:latin typeface="Cambria Math" panose="02040503050406030204" pitchFamily="18" charset="0"/>
                      </a:rPr>
                      <m:t>=−</m:t>
                    </m:r>
                    <m:r>
                      <a:rPr>
                        <a:latin typeface="Cambria Math" panose="02040503050406030204" pitchFamily="18" charset="0"/>
                      </a:rPr>
                      <m:t>0</m:t>
                    </m:r>
                    <m:r>
                      <a:rPr>
                        <a:latin typeface="Cambria Math" panose="02040503050406030204" pitchFamily="18" charset="0"/>
                      </a:rPr>
                      <m:t>.</m:t>
                    </m:r>
                    <m:r>
                      <a:rPr>
                        <a:latin typeface="Cambria Math" panose="02040503050406030204" pitchFamily="18" charset="0"/>
                      </a:rPr>
                      <m:t>25</m:t>
                    </m:r>
                  </m:oMath>
                </a14:m>
                <a:r>
                  <a:rPr sz="2800" dirty="0"/>
                  <a:t> is </a:t>
                </a:r>
                <a:r>
                  <a:rPr sz="2800" dirty="0">
                    <a:latin typeface="Cambria Math"/>
                  </a:rPr>
                  <a:t>0.4013</a:t>
                </a:r>
                <a:r>
                  <a:rPr sz="2800" dirty="0"/>
                  <a:t>.</a:t>
                </a:r>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963" t="-2086"/>
                </a:stretch>
              </a:blipFill>
            </p:spPr>
            <p:txBody>
              <a:bodyPr/>
              <a:lstStyle/>
              <a:p>
                <a:r>
                  <a:rPr lang="en-US">
                    <a:noFill/>
                  </a:rPr>
                  <a:t> </a:t>
                </a:r>
              </a:p>
            </p:txBody>
          </p:sp>
        </mc:Fallback>
      </mc:AlternateContent>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defRPr sz="3200"/>
            </a:pPr>
            <a:r>
              <a:rPr sz="2800" dirty="0"/>
              <a:t>Example 7.3.2: Finding the Probability that a Sample Proportion Will Be No More Than a Given Value (cont.)</a:t>
            </a:r>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fontScale="85000" lnSpcReduction="20000"/>
              </a:bodyPr>
              <a:lstStyle/>
              <a:p>
                <a:pPr>
                  <a:defRPr b="1"/>
                </a:pPr>
                <a:r>
                  <a:rPr sz="2800" dirty="0"/>
                  <a:t>TI-83/84 Plus:</a:t>
                </a:r>
              </a:p>
              <a:p>
                <a:r>
                  <a:rPr sz="2800" dirty="0"/>
                  <a:t>To find the area under the standard normal curve to the left of </a:t>
                </a:r>
                <a:r>
                  <a:rPr sz="2800" dirty="0">
                    <a:latin typeface="Cambria Math"/>
                  </a:rPr>
                  <a:t>0.80</a:t>
                </a:r>
                <a:r>
                  <a:rPr sz="2800" dirty="0"/>
                  <a:t> using the calculator, go to the </a:t>
                </a:r>
                <a:r>
                  <a:rPr sz="2800" b="1" dirty="0"/>
                  <a:t>DIST</a:t>
                </a:r>
                <a:r>
                  <a:rPr sz="2800" dirty="0"/>
                  <a:t> menu and compute </a:t>
                </a:r>
                <a:r>
                  <a:rPr sz="2800" b="1" dirty="0" err="1"/>
                  <a:t>normalcdf</a:t>
                </a:r>
                <a:r>
                  <a:rPr sz="2800" b="1" dirty="0"/>
                  <a:t>(lower bound, upper bound, </a:t>
                </a:r>
                <a:r>
                  <a:rPr sz="2800" b="1" i="1" dirty="0"/>
                  <a:t>μ</a:t>
                </a:r>
                <a:r>
                  <a:rPr sz="2800" b="1" dirty="0"/>
                  <a:t>, </a:t>
                </a:r>
                <a:r>
                  <a:rPr sz="2800" b="1" i="1" dirty="0"/>
                  <a:t>σ</a:t>
                </a:r>
                <a:r>
                  <a:rPr sz="2800" b="1" dirty="0"/>
                  <a:t>) </a:t>
                </a:r>
                <a:r>
                  <a:rPr sz="2800" dirty="0"/>
                  <a:t>using the following values.</a:t>
                </a:r>
              </a:p>
              <a:p>
                <a:pPr>
                  <a:defRPr sz="2800"/>
                </a:pPr>
                <a:r>
                  <a:rPr sz="2800" i="1" dirty="0"/>
                  <a:t>lower bound</a:t>
                </a:r>
                <a:r>
                  <a:rPr sz="2800" dirty="0"/>
                  <a:t>: </a:t>
                </a:r>
                <a14:m>
                  <m:oMath xmlns:m="http://schemas.openxmlformats.org/officeDocument/2006/math">
                    <m:r>
                      <a:rPr>
                        <a:latin typeface="Cambria Math" panose="02040503050406030204" pitchFamily="18" charset="0"/>
                      </a:rPr>
                      <m:t>−</m:t>
                    </m:r>
                    <m:r>
                      <a:rPr>
                        <a:latin typeface="Cambria Math" panose="02040503050406030204" pitchFamily="18" charset="0"/>
                      </a:rPr>
                      <m:t>1</m:t>
                    </m:r>
                    <m:r>
                      <a:rPr>
                        <a:latin typeface="Cambria Math" panose="02040503050406030204" pitchFamily="18" charset="0"/>
                      </a:rPr>
                      <m:t>𝐸</m:t>
                    </m:r>
                    <m:r>
                      <a:rPr>
                        <a:latin typeface="Cambria Math" panose="02040503050406030204" pitchFamily="18" charset="0"/>
                      </a:rPr>
                      <m:t>99</m:t>
                    </m:r>
                  </m:oMath>
                </a14:m>
                <a:endParaRPr sz="2800" dirty="0"/>
              </a:p>
              <a:p>
                <a:r>
                  <a:rPr sz="2800" i="1" dirty="0"/>
                  <a:t>upper bound</a:t>
                </a:r>
                <a:r>
                  <a:rPr sz="2800" dirty="0"/>
                  <a:t>: </a:t>
                </a:r>
                <a:r>
                  <a:rPr sz="2800" dirty="0">
                    <a:latin typeface="Cambria Math"/>
                  </a:rPr>
                  <a:t>0.80</a:t>
                </a:r>
              </a:p>
              <a:p>
                <a:pPr/>
                <a14:m>
                  <m:oMathPara xmlns:m="http://schemas.openxmlformats.org/officeDocument/2006/math">
                    <m:oMathParaPr>
                      <m:jc m:val="centerGroup"/>
                    </m:oMathParaPr>
                    <m:oMath xmlns:m="http://schemas.openxmlformats.org/officeDocument/2006/math">
                      <m:r>
                        <a:rPr>
                          <a:latin typeface="Cambria Math" panose="02040503050406030204" pitchFamily="18" charset="0"/>
                        </a:rPr>
                        <m:t>𝜇</m:t>
                      </m:r>
                      <m:r>
                        <a:rPr>
                          <a:latin typeface="Cambria Math" panose="02040503050406030204" pitchFamily="18" charset="0"/>
                        </a:rPr>
                        <m:t>=</m:t>
                      </m:r>
                      <m:r>
                        <a:rPr>
                          <a:latin typeface="Cambria Math" panose="02040503050406030204" pitchFamily="18" charset="0"/>
                        </a:rPr>
                        <m:t>0</m:t>
                      </m:r>
                      <m:r>
                        <a:rPr>
                          <a:latin typeface="Cambria Math" panose="02040503050406030204" pitchFamily="18" charset="0"/>
                        </a:rPr>
                        <m:t>.</m:t>
                      </m:r>
                      <m:r>
                        <a:rPr>
                          <a:latin typeface="Cambria Math" panose="02040503050406030204" pitchFamily="18" charset="0"/>
                        </a:rPr>
                        <m:t>81</m:t>
                      </m:r>
                    </m:oMath>
                  </m:oMathPara>
                </a14:m>
                <a:endParaRPr sz="2800" dirty="0">
                  <a:latin typeface="Cambria Math"/>
                </a:endParaRPr>
              </a:p>
              <a:p>
                <a:pPr/>
                <a14:m>
                  <m:oMathPara xmlns:m="http://schemas.openxmlformats.org/officeDocument/2006/math">
                    <m:oMathParaPr>
                      <m:jc m:val="centerGroup"/>
                    </m:oMathParaPr>
                    <m:oMath xmlns:m="http://schemas.openxmlformats.org/officeDocument/2006/math">
                      <m:r>
                        <a:rPr>
                          <a:latin typeface="Cambria Math" panose="02040503050406030204" pitchFamily="18" charset="0"/>
                        </a:rPr>
                        <m:t>𝜎</m:t>
                      </m:r>
                      <m:r>
                        <a:rPr>
                          <a:latin typeface="Cambria Math" panose="02040503050406030204" pitchFamily="18" charset="0"/>
                        </a:rPr>
                        <m:t>=</m:t>
                      </m:r>
                      <m:rad>
                        <m:radPr>
                          <m:degHide m:val="on"/>
                          <m:ctrlPr>
                            <a:rPr i="1">
                              <a:latin typeface="Cambria Math" panose="02040503050406030204" pitchFamily="18" charset="0"/>
                            </a:rPr>
                          </m:ctrlPr>
                        </m:radPr>
                        <m:deg/>
                        <m:e>
                          <m:f>
                            <m:fPr>
                              <m:ctrlPr>
                                <a:rPr i="1">
                                  <a:latin typeface="Cambria Math" panose="02040503050406030204" pitchFamily="18" charset="0"/>
                                </a:rPr>
                              </m:ctrlPr>
                            </m:fPr>
                            <m:num>
                              <m:d>
                                <m:dPr>
                                  <m:ctrlPr>
                                    <a:rPr i="1">
                                      <a:latin typeface="Cambria Math" panose="02040503050406030204" pitchFamily="18" charset="0"/>
                                    </a:rPr>
                                  </m:ctrlPr>
                                </m:dPr>
                                <m:e>
                                  <m:r>
                                    <a:rPr>
                                      <a:latin typeface="Cambria Math" panose="02040503050406030204" pitchFamily="18" charset="0"/>
                                    </a:rPr>
                                    <m:t>0</m:t>
                                  </m:r>
                                  <m:r>
                                    <a:rPr>
                                      <a:latin typeface="Cambria Math" panose="02040503050406030204" pitchFamily="18" charset="0"/>
                                    </a:rPr>
                                    <m:t>.</m:t>
                                  </m:r>
                                  <m:r>
                                    <a:rPr>
                                      <a:latin typeface="Cambria Math" panose="02040503050406030204" pitchFamily="18" charset="0"/>
                                    </a:rPr>
                                    <m:t>81</m:t>
                                  </m:r>
                                  <m:d>
                                    <m:dPr>
                                      <m:ctrlPr>
                                        <a:rPr i="1">
                                          <a:latin typeface="Cambria Math" panose="02040503050406030204" pitchFamily="18" charset="0"/>
                                        </a:rPr>
                                      </m:ctrlPr>
                                    </m:dPr>
                                    <m:e>
                                      <m:r>
                                        <a:rPr>
                                          <a:latin typeface="Cambria Math" panose="02040503050406030204" pitchFamily="18" charset="0"/>
                                        </a:rPr>
                                        <m:t>1</m:t>
                                      </m:r>
                                      <m:r>
                                        <a:rPr>
                                          <a:latin typeface="Cambria Math" panose="02040503050406030204" pitchFamily="18" charset="0"/>
                                        </a:rPr>
                                        <m:t>−</m:t>
                                      </m:r>
                                      <m:r>
                                        <a:rPr>
                                          <a:latin typeface="Cambria Math" panose="02040503050406030204" pitchFamily="18" charset="0"/>
                                        </a:rPr>
                                        <m:t>0</m:t>
                                      </m:r>
                                      <m:r>
                                        <a:rPr>
                                          <a:latin typeface="Cambria Math" panose="02040503050406030204" pitchFamily="18" charset="0"/>
                                        </a:rPr>
                                        <m:t>.</m:t>
                                      </m:r>
                                      <m:r>
                                        <a:rPr>
                                          <a:latin typeface="Cambria Math" panose="02040503050406030204" pitchFamily="18" charset="0"/>
                                        </a:rPr>
                                        <m:t>81</m:t>
                                      </m:r>
                                    </m:e>
                                  </m:d>
                                </m:e>
                              </m:d>
                            </m:num>
                            <m:den>
                              <m:r>
                                <a:rPr>
                                  <a:latin typeface="Cambria Math" panose="02040503050406030204" pitchFamily="18" charset="0"/>
                                </a:rPr>
                                <m:t>100</m:t>
                              </m:r>
                            </m:den>
                          </m:f>
                        </m:e>
                      </m:rad>
                    </m:oMath>
                  </m:oMathPara>
                </a14:m>
                <a:endParaRPr sz="2800" dirty="0">
                  <a:latin typeface="Cambria Math"/>
                </a:endParaRPr>
              </a:p>
              <a:p>
                <a:r>
                  <a:rPr sz="2800" dirty="0"/>
                  <a:t>As shown in the screenshot, the calculator gives the more accurate value of approximately </a:t>
                </a:r>
                <a:r>
                  <a:rPr sz="2800" dirty="0">
                    <a:latin typeface="Cambria Math"/>
                  </a:rPr>
                  <a:t>0.3994</a:t>
                </a:r>
                <a:r>
                  <a:rPr sz="2800" dirty="0"/>
                  <a:t> for the probability when this method is used.</a:t>
                </a:r>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111" t="-2331" r="-1259"/>
                </a:stretch>
              </a:blipFill>
            </p:spPr>
            <p:txBody>
              <a:bodyPr/>
              <a:lstStyle/>
              <a:p>
                <a:r>
                  <a:rPr lang="en-US">
                    <a:noFill/>
                  </a:rPr>
                  <a:t> </a:t>
                </a:r>
              </a:p>
            </p:txBody>
          </p:sp>
        </mc:Fallback>
      </mc:AlternateContent>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Formula: Proportion</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a:xfrm>
                <a:off x="457200" y="1082078"/>
                <a:ext cx="8229600" cy="4328122"/>
              </a:xfrm>
            </p:spPr>
            <p:txBody>
              <a:bodyPr>
                <a:normAutofit fontScale="92500" lnSpcReduction="10000"/>
              </a:bodyPr>
              <a:lstStyle/>
              <a:p>
                <a:r>
                  <a:rPr sz="2800" dirty="0"/>
                  <a:t>A </a:t>
                </a:r>
                <a:r>
                  <a:rPr sz="2800" b="1" dirty="0"/>
                  <a:t>population proportion</a:t>
                </a:r>
                <a:r>
                  <a:rPr sz="2800" dirty="0"/>
                  <a:t> is given by</a:t>
                </a:r>
              </a:p>
              <a:p>
                <a:pPr algn="ctr">
                  <a:defRPr sz="2800"/>
                </a:pPr>
                <a14:m>
                  <m:oMathPara xmlns:m="http://schemas.openxmlformats.org/officeDocument/2006/math">
                    <m:oMathParaPr>
                      <m:jc m:val="centerGroup"/>
                    </m:oMathParaPr>
                    <m:oMath xmlns:m="http://schemas.openxmlformats.org/officeDocument/2006/math">
                      <m:r>
                        <a:rPr>
                          <a:latin typeface="Cambria Math" panose="02040503050406030204" pitchFamily="18" charset="0"/>
                        </a:rPr>
                        <m:t>𝑝</m:t>
                      </m:r>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𝑥</m:t>
                          </m:r>
                        </m:num>
                        <m:den>
                          <m:r>
                            <a:rPr>
                              <a:latin typeface="Cambria Math" panose="02040503050406030204" pitchFamily="18" charset="0"/>
                            </a:rPr>
                            <m:t>𝑁</m:t>
                          </m:r>
                        </m:den>
                      </m:f>
                    </m:oMath>
                  </m:oMathPara>
                </a14:m>
                <a:endParaRPr sz="2800" dirty="0"/>
              </a:p>
              <a:p>
                <a:pPr>
                  <a:defRPr sz="2800"/>
                </a:pPr>
                <a:r>
                  <a:rPr sz="2800" dirty="0"/>
                  <a:t>where </a:t>
                </a:r>
                <a14:m>
                  <m:oMath xmlns:m="http://schemas.openxmlformats.org/officeDocument/2006/math">
                    <m:r>
                      <a:rPr>
                        <a:latin typeface="Cambria Math" panose="02040503050406030204" pitchFamily="18" charset="0"/>
                      </a:rPr>
                      <m:t>𝑥</m:t>
                    </m:r>
                  </m:oMath>
                </a14:m>
                <a:r>
                  <a:rPr sz="2800" dirty="0"/>
                  <a:t> is the number of individuals in the population that have a certain characteristic and</a:t>
                </a:r>
              </a:p>
              <a:p>
                <a14:m>
                  <m:oMath xmlns:m="http://schemas.openxmlformats.org/officeDocument/2006/math">
                    <m:r>
                      <a:rPr>
                        <a:latin typeface="Cambria Math" panose="02040503050406030204" pitchFamily="18" charset="0"/>
                      </a:rPr>
                      <m:t>𝑁</m:t>
                    </m:r>
                  </m:oMath>
                </a14:m>
                <a:r>
                  <a:rPr sz="2800" dirty="0"/>
                  <a:t> is the size of the population.</a:t>
                </a:r>
              </a:p>
              <a:p>
                <a:r>
                  <a:rPr sz="2800" dirty="0"/>
                  <a:t>A </a:t>
                </a:r>
                <a:r>
                  <a:rPr sz="2800" b="1" dirty="0"/>
                  <a:t>sample proportion</a:t>
                </a:r>
                <a:r>
                  <a:rPr sz="2800" dirty="0"/>
                  <a:t> is given by</a:t>
                </a:r>
              </a:p>
              <a:p>
                <a:pPr algn="ctr">
                  <a:defRPr sz="2800"/>
                </a:pPr>
                <a14:m>
                  <m:oMathPara xmlns:m="http://schemas.openxmlformats.org/officeDocument/2006/math">
                    <m:oMathParaPr>
                      <m:jc m:val="centerGroup"/>
                    </m:oMathParaPr>
                    <m:oMath xmlns:m="http://schemas.openxmlformats.org/officeDocument/2006/math">
                      <m:acc>
                        <m:accPr>
                          <m:chr m:val="̂"/>
                          <m:ctrlPr>
                            <a:rPr i="1">
                              <a:latin typeface="Cambria Math" panose="02040503050406030204" pitchFamily="18" charset="0"/>
                            </a:rPr>
                          </m:ctrlPr>
                        </m:accPr>
                        <m:e>
                          <m:r>
                            <a:rPr>
                              <a:latin typeface="Cambria Math" panose="02040503050406030204" pitchFamily="18" charset="0"/>
                            </a:rPr>
                            <m:t>𝑝</m:t>
                          </m:r>
                        </m:e>
                      </m:acc>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𝑥</m:t>
                          </m:r>
                        </m:num>
                        <m:den>
                          <m:r>
                            <a:rPr>
                              <a:latin typeface="Cambria Math" panose="02040503050406030204" pitchFamily="18" charset="0"/>
                            </a:rPr>
                            <m:t>𝑛</m:t>
                          </m:r>
                        </m:den>
                      </m:f>
                    </m:oMath>
                  </m:oMathPara>
                </a14:m>
                <a:endParaRPr sz="2800" dirty="0"/>
              </a:p>
              <a:p>
                <a:pPr>
                  <a:defRPr sz="2800"/>
                </a:pPr>
                <a:r>
                  <a:rPr sz="2800" dirty="0"/>
                  <a:t>where </a:t>
                </a:r>
                <a14:m>
                  <m:oMath xmlns:m="http://schemas.openxmlformats.org/officeDocument/2006/math">
                    <m:r>
                      <a:rPr>
                        <a:latin typeface="Cambria Math" panose="02040503050406030204" pitchFamily="18" charset="0"/>
                      </a:rPr>
                      <m:t>𝑥</m:t>
                    </m:r>
                  </m:oMath>
                </a14:m>
                <a:r>
                  <a:rPr sz="2800" dirty="0"/>
                  <a:t> is the number of individuals in the sample that have a certain characteristic and </a:t>
                </a:r>
                <a14:m>
                  <m:oMath xmlns:m="http://schemas.openxmlformats.org/officeDocument/2006/math">
                    <m:r>
                      <a:rPr>
                        <a:latin typeface="Cambria Math" panose="02040503050406030204" pitchFamily="18" charset="0"/>
                      </a:rPr>
                      <m:t>𝑛</m:t>
                    </m:r>
                  </m:oMath>
                </a14:m>
                <a:r>
                  <a:rPr sz="2800" dirty="0"/>
                  <a:t> is the sample size.</a:t>
                </a:r>
              </a:p>
              <a:p>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xfrm>
                <a:off x="457200" y="1082078"/>
                <a:ext cx="8229600" cy="4328122"/>
              </a:xfrm>
              <a:blipFill>
                <a:blip r:embed="rId2"/>
                <a:stretch>
                  <a:fillRect l="-1181" t="-1958" r="-443" b="-1678"/>
                </a:stretch>
              </a:blipFill>
            </p:spPr>
            <p:txBody>
              <a:bodyPr/>
              <a:lstStyle/>
              <a:p>
                <a:r>
                  <a:rPr lang="en-US">
                    <a:noFill/>
                  </a:rPr>
                  <a:t> </a:t>
                </a:r>
              </a:p>
            </p:txBody>
          </p:sp>
        </mc:Fallback>
      </mc:AlternateContent>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defRPr sz="3200"/>
            </a:pPr>
            <a:r>
              <a:rPr sz="2800" dirty="0"/>
              <a:t>Example 7.3.2: Finding the Probability that a Sample Proportion Will Be No More Than a Given Value (cont.)</a:t>
            </a:r>
          </a:p>
        </p:txBody>
      </p:sp>
      <p:pic>
        <p:nvPicPr>
          <p:cNvPr id="5" name="Content Placeholder 4">
            <a:extLst>
              <a:ext uri="{FF2B5EF4-FFF2-40B4-BE49-F238E27FC236}">
                <a16:creationId xmlns:a16="http://schemas.microsoft.com/office/drawing/2014/main" id="{56461B10-9AA1-4593-9FBE-985680332067}"/>
              </a:ext>
            </a:extLst>
          </p:cNvPr>
          <p:cNvPicPr>
            <a:picLocks noGrp="1" noChangeAspect="1"/>
          </p:cNvPicPr>
          <p:nvPr>
            <p:ph sz="quarter" idx="11"/>
          </p:nvPr>
        </p:nvPicPr>
        <p:blipFill>
          <a:blip r:embed="rId2">
            <a:extLst>
              <a:ext uri="{28A0092B-C50C-407E-A947-70E740481C1C}">
                <a14:useLocalDpi xmlns:a14="http://schemas.microsoft.com/office/drawing/2010/main" val="0"/>
              </a:ext>
            </a:extLst>
          </a:blip>
          <a:stretch>
            <a:fillRect/>
          </a:stretch>
        </p:blipFill>
        <p:spPr>
          <a:xfrm>
            <a:off x="2286189" y="1983707"/>
            <a:ext cx="4571622" cy="3047748"/>
          </a:xfr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defRPr sz="3200"/>
            </a:pPr>
            <a:r>
              <a:rPr sz="2800" dirty="0"/>
              <a:t>Example 7.3.2: Finding the Probability that a Sample Proportion Will Be No More Than a Given Value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a:t>Hence, the probability would be reported as </a:t>
                </a:r>
                <a:r>
                  <a:rPr sz="2800">
                    <a:latin typeface="Cambria Math"/>
                  </a:rPr>
                  <a:t>0.4013</a:t>
                </a:r>
                <a:r>
                  <a:rPr sz="2800"/>
                  <a:t> if using tables or </a:t>
                </a:r>
                <a:r>
                  <a:rPr sz="2800">
                    <a:latin typeface="Cambria Math"/>
                  </a:rPr>
                  <a:t>0.3994</a:t>
                </a:r>
                <a:r>
                  <a:rPr sz="2800"/>
                  <a:t> if using the calculator. This means that the probability of no more than </a:t>
                </a:r>
                <a:r>
                  <a:rPr sz="2800">
                    <a:latin typeface="Cambria Math"/>
                  </a:rPr>
                  <a:t>80</a:t>
                </a:r>
                <a:r>
                  <a:rPr sz="2800"/>
                  <a:t> voters in a randomly selected sample of </a:t>
                </a:r>
                <a:r>
                  <a:rPr sz="2800">
                    <a:latin typeface="Cambria Math"/>
                  </a:rPr>
                  <a:t>100</a:t>
                </a:r>
                <a:r>
                  <a:rPr sz="2800"/>
                  <a:t> voters being registered Democrats is approximately </a:t>
                </a:r>
                <a14:m>
                  <m:oMath xmlns:m="http://schemas.openxmlformats.org/officeDocument/2006/math">
                    <m:r>
                      <a:rPr>
                        <a:latin typeface="Cambria Math" panose="02040503050406030204" pitchFamily="18" charset="0"/>
                      </a:rPr>
                      <m:t>40</m:t>
                    </m:r>
                    <m:r>
                      <a:rPr>
                        <a:latin typeface="Cambria Math" panose="02040503050406030204" pitchFamily="18" charset="0"/>
                      </a:rPr>
                      <m:t>%</m:t>
                    </m:r>
                  </m:oMath>
                </a14:m>
                <a:r>
                  <a:rPr sz="280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595"/>
                </a:stretch>
              </a:blipFill>
            </p:spPr>
            <p:txBody>
              <a:bodyPr/>
              <a:lstStyle/>
              <a:p>
                <a:r>
                  <a:rPr lang="en-US">
                    <a:noFill/>
                  </a:rPr>
                  <a:t> </a:t>
                </a:r>
              </a:p>
            </p:txBody>
          </p:sp>
        </mc:Fallback>
      </mc:AlternateContent>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sz="2000" dirty="0"/>
              <a:t>Example 7.3.3: Finding the Probability that a Sample Proportion Will Differ from the Population Proportion by Less Than a Given Amount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a:t>It is estimated that </a:t>
                </a:r>
                <a14:m>
                  <m:oMath xmlns:m="http://schemas.openxmlformats.org/officeDocument/2006/math">
                    <m:r>
                      <a:rPr>
                        <a:latin typeface="Cambria Math" panose="02040503050406030204" pitchFamily="18" charset="0"/>
                      </a:rPr>
                      <m:t>8</m:t>
                    </m:r>
                    <m:r>
                      <a:rPr>
                        <a:latin typeface="Cambria Math" panose="02040503050406030204" pitchFamily="18" charset="0"/>
                      </a:rPr>
                      <m:t>.</m:t>
                    </m:r>
                    <m:r>
                      <a:rPr>
                        <a:latin typeface="Cambria Math" panose="02040503050406030204" pitchFamily="18" charset="0"/>
                      </a:rPr>
                      <m:t>3</m:t>
                    </m:r>
                    <m:r>
                      <a:rPr>
                        <a:latin typeface="Cambria Math" panose="02040503050406030204" pitchFamily="18" charset="0"/>
                      </a:rPr>
                      <m:t>%</m:t>
                    </m:r>
                  </m:oMath>
                </a14:m>
                <a:r>
                  <a:rPr sz="2800"/>
                  <a:t> of all Americans have diabetes. Suppose that a random sample of </a:t>
                </a:r>
                <a:r>
                  <a:rPr sz="2800">
                    <a:latin typeface="Cambria Math"/>
                  </a:rPr>
                  <a:t>74</a:t>
                </a:r>
                <a:r>
                  <a:rPr sz="2800"/>
                  <a:t> Americans is taken. What is the probability that the proportion of people in the sample who are diabetic differs from the population proportion by less than </a:t>
                </a:r>
                <a14:m>
                  <m:oMath xmlns:m="http://schemas.openxmlformats.org/officeDocument/2006/math">
                    <m:r>
                      <a:rPr>
                        <a:latin typeface="Cambria Math" panose="02040503050406030204" pitchFamily="18" charset="0"/>
                      </a:rPr>
                      <m:t>1</m:t>
                    </m:r>
                    <m:r>
                      <a:rPr>
                        <a:latin typeface="Cambria Math" panose="02040503050406030204" pitchFamily="18" charset="0"/>
                      </a:rPr>
                      <m:t>%</m:t>
                    </m:r>
                  </m:oMath>
                </a14:m>
                <a:r>
                  <a:rPr sz="280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US">
                    <a:noFill/>
                  </a:rPr>
                  <a:t> </a:t>
                </a:r>
              </a:p>
            </p:txBody>
          </p:sp>
        </mc:Fallback>
      </mc:AlternateContent>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defRPr sz="3200"/>
            </a:pPr>
            <a:r>
              <a:rPr sz="2000" dirty="0"/>
              <a:t>Example 7.3.3: Finding the Probability that a Sample Proportion Will Differ from the Population Proportion by Less Than a Given Amount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sz="2800" b="1"/>
                  <a:t>Solution</a:t>
                </a:r>
              </a:p>
              <a:p>
                <a:pPr>
                  <a:defRPr sz="2800"/>
                </a:pPr>
                <a:r>
                  <a:rPr sz="2800"/>
                  <a:t>By subtracting </a:t>
                </a:r>
                <a:r>
                  <a:rPr sz="2800">
                    <a:latin typeface="Cambria Math"/>
                  </a:rPr>
                  <a:t>0.01</a:t>
                </a:r>
                <a:r>
                  <a:rPr sz="2800"/>
                  <a:t> from and adding </a:t>
                </a:r>
                <a:r>
                  <a:rPr sz="2800">
                    <a:latin typeface="Cambria Math"/>
                  </a:rPr>
                  <a:t>0.01</a:t>
                </a:r>
                <a:r>
                  <a:rPr sz="2800"/>
                  <a:t> to the population proportion, </a:t>
                </a:r>
                <a14:m>
                  <m:oMath xmlns:m="http://schemas.openxmlformats.org/officeDocument/2006/math">
                    <m:r>
                      <a:rPr>
                        <a:latin typeface="Cambria Math" panose="02040503050406030204" pitchFamily="18" charset="0"/>
                      </a:rPr>
                      <m:t>𝑝</m:t>
                    </m:r>
                    <m:r>
                      <a:rPr>
                        <a:latin typeface="Cambria Math" panose="02040503050406030204" pitchFamily="18" charset="0"/>
                      </a:rPr>
                      <m:t>=0.083</m:t>
                    </m:r>
                  </m:oMath>
                </a14:m>
                <a:r>
                  <a:rPr sz="2800"/>
                  <a:t>, we find that the area under the normal curve in which we are interested is </a:t>
                </a:r>
                <a:r>
                  <a:rPr sz="2800" b="1"/>
                  <a:t>between</a:t>
                </a:r>
                <a:r>
                  <a:rPr sz="2800"/>
                  <a:t> </a:t>
                </a:r>
                <a:r>
                  <a:rPr sz="2800">
                    <a:latin typeface="Cambria Math"/>
                  </a:rPr>
                  <a:t>0.073</a:t>
                </a:r>
                <a:r>
                  <a:rPr sz="2800"/>
                  <a:t> and </a:t>
                </a:r>
                <a:r>
                  <a:rPr sz="2800">
                    <a:latin typeface="Cambria Math"/>
                  </a:rPr>
                  <a:t>0.093</a:t>
                </a:r>
                <a:r>
                  <a:rPr sz="2800"/>
                  <a:t>, which can be denoted </a:t>
                </a:r>
                <a14:m>
                  <m:oMath xmlns:m="http://schemas.openxmlformats.org/officeDocument/2006/math">
                    <m:r>
                      <a:rPr>
                        <a:latin typeface="Cambria Math" panose="02040503050406030204" pitchFamily="18" charset="0"/>
                      </a:rPr>
                      <m:t>𝑃</m:t>
                    </m:r>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0.073&lt;</m:t>
                        </m:r>
                        <m:acc>
                          <m:accPr>
                            <m:chr m:val="̂"/>
                            <m:ctrlPr>
                              <a:rPr i="1">
                                <a:latin typeface="Cambria Math" panose="02040503050406030204" pitchFamily="18" charset="0"/>
                              </a:rPr>
                            </m:ctrlPr>
                          </m:accPr>
                          <m:e>
                            <m:r>
                              <a:rPr>
                                <a:latin typeface="Cambria Math" panose="02040503050406030204" pitchFamily="18" charset="0"/>
                              </a:rPr>
                              <m:t>𝑝</m:t>
                            </m:r>
                          </m:e>
                        </m:acc>
                        <m:r>
                          <a:rPr>
                            <a:latin typeface="Cambria Math" panose="02040503050406030204" pitchFamily="18" charset="0"/>
                          </a:rPr>
                          <m:t>&lt;0.093</m:t>
                        </m:r>
                      </m:e>
                    </m:d>
                  </m:oMath>
                </a14:m>
                <a:r>
                  <a:rPr sz="280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2222"/>
                </a:stretch>
              </a:blipFill>
            </p:spPr>
            <p:txBody>
              <a:bodyPr/>
              <a:lstStyle/>
              <a:p>
                <a:r>
                  <a:rPr lang="en-US">
                    <a:noFill/>
                  </a:rPr>
                  <a:t> </a:t>
                </a:r>
              </a:p>
            </p:txBody>
          </p:sp>
        </mc:Fallback>
      </mc:AlternateContent>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defRPr sz="3200"/>
            </a:pPr>
            <a:r>
              <a:rPr sz="2000" dirty="0"/>
              <a:t>Example 7.3.3: Finding the Probability that a Sample Proportion Will Differ from the Population Proportion by Less Than a Given Amount (cont.)</a:t>
            </a:r>
          </a:p>
        </p:txBody>
      </p:sp>
      <p:pic>
        <p:nvPicPr>
          <p:cNvPr id="5" name="Content Placeholder 4">
            <a:extLst>
              <a:ext uri="{FF2B5EF4-FFF2-40B4-BE49-F238E27FC236}">
                <a16:creationId xmlns:a16="http://schemas.microsoft.com/office/drawing/2014/main" id="{A12BC886-4E2B-4DAD-B819-A2E696618D5A}"/>
              </a:ext>
            </a:extLst>
          </p:cNvPr>
          <p:cNvPicPr>
            <a:picLocks noGrp="1" noChangeAspect="1"/>
          </p:cNvPicPr>
          <p:nvPr>
            <p:ph sz="quarter" idx="11"/>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952625" y="1959769"/>
            <a:ext cx="5238750" cy="3095625"/>
          </a:xfr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defRPr sz="3200"/>
            </a:pPr>
            <a:r>
              <a:rPr sz="2000" dirty="0"/>
              <a:t>Example 7.3.3: Finding the Probability that a Sample Proportion Will Differ from the Population Proportion by Less Than a Given Amount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fontScale="62500" lnSpcReduction="20000"/>
              </a:bodyPr>
              <a:lstStyle/>
              <a:p>
                <a:pPr>
                  <a:defRPr b="1"/>
                </a:pPr>
                <a:r>
                  <a:rPr sz="2800"/>
                  <a:t>Tables:</a:t>
                </a:r>
              </a:p>
              <a:p>
                <a:pPr>
                  <a:defRPr sz="2800"/>
                </a:pPr>
                <a:r>
                  <a:rPr sz="2800"/>
                  <a:t>We begin by converting the endpoints of the shaded region to </a:t>
                </a:r>
                <a14:m>
                  <m:oMath xmlns:m="http://schemas.openxmlformats.org/officeDocument/2006/math">
                    <m:r>
                      <a:rPr>
                        <a:latin typeface="Cambria Math" panose="02040503050406030204" pitchFamily="18" charset="0"/>
                      </a:rPr>
                      <m:t>𝑧</m:t>
                    </m:r>
                  </m:oMath>
                </a14:m>
                <a:r>
                  <a:rPr sz="2800"/>
                  <a:t>-scores. Since the distance between both of the endpoints of interest and the population proportion is </a:t>
                </a:r>
                <a:r>
                  <a:rPr sz="2800">
                    <a:latin typeface="Cambria Math"/>
                  </a:rPr>
                  <a:t>0.01</a:t>
                </a:r>
                <a:r>
                  <a:rPr sz="2800"/>
                  <a:t>, we do not need to find two distinct </a:t>
                </a:r>
                <a14:m>
                  <m:oMath xmlns:m="http://schemas.openxmlformats.org/officeDocument/2006/math">
                    <m:r>
                      <a:rPr>
                        <a:latin typeface="Cambria Math" panose="02040503050406030204" pitchFamily="18" charset="0"/>
                      </a:rPr>
                      <m:t>𝑧</m:t>
                    </m:r>
                  </m:oMath>
                </a14:m>
                <a:r>
                  <a:rPr sz="2800"/>
                  <a:t>-scores. They will both have the same absolute value, but one </a:t>
                </a:r>
                <a14:m>
                  <m:oMath xmlns:m="http://schemas.openxmlformats.org/officeDocument/2006/math">
                    <m:r>
                      <a:rPr>
                        <a:latin typeface="Cambria Math" panose="02040503050406030204" pitchFamily="18" charset="0"/>
                      </a:rPr>
                      <m:t>𝑧</m:t>
                    </m:r>
                  </m:oMath>
                </a14:m>
                <a:r>
                  <a:rPr sz="2800"/>
                  <a:t>-score will be positive and the other negative. To calculate the positive </a:t>
                </a:r>
                <a14:m>
                  <m:oMath xmlns:m="http://schemas.openxmlformats.org/officeDocument/2006/math">
                    <m:r>
                      <a:rPr>
                        <a:latin typeface="Cambria Math" panose="02040503050406030204" pitchFamily="18" charset="0"/>
                      </a:rPr>
                      <m:t>𝑧</m:t>
                    </m:r>
                  </m:oMath>
                </a14:m>
                <a:r>
                  <a:rPr sz="2800"/>
                  <a:t>-score, the positive difference allowed from the population proportion is substituted into the numerator of the </a:t>
                </a:r>
                <a14:m>
                  <m:oMath xmlns:m="http://schemas.openxmlformats.org/officeDocument/2006/math">
                    <m:r>
                      <a:rPr>
                        <a:latin typeface="Cambria Math" panose="02040503050406030204" pitchFamily="18" charset="0"/>
                      </a:rPr>
                      <m:t>𝑧</m:t>
                    </m:r>
                  </m:oMath>
                </a14:m>
                <a:r>
                  <a:rPr sz="2800"/>
                  <a:t>-score formula, as shown below.</a:t>
                </a:r>
              </a:p>
              <a:p>
                <a:pPr/>
                <a14:m>
                  <m:oMathPara xmlns:m="http://schemas.openxmlformats.org/officeDocument/2006/math">
                    <m:oMathParaPr>
                      <m:jc m:val="centerGroup"/>
                    </m:oMathParaPr>
                    <m:oMath xmlns:m="http://schemas.openxmlformats.org/officeDocument/2006/math">
                      <m:r>
                        <a:rPr>
                          <a:latin typeface="Cambria Math" panose="02040503050406030204" pitchFamily="18" charset="0"/>
                        </a:rPr>
                        <m:t>𝑧</m:t>
                      </m:r>
                      <m:r>
                        <a:rPr>
                          <a:latin typeface="Cambria Math" panose="02040503050406030204" pitchFamily="18" charset="0"/>
                        </a:rPr>
                        <m:t>=</m:t>
                      </m:r>
                      <m:f>
                        <m:fPr>
                          <m:ctrlPr>
                            <a:rPr i="1">
                              <a:latin typeface="Cambria Math" panose="02040503050406030204" pitchFamily="18" charset="0"/>
                            </a:rPr>
                          </m:ctrlPr>
                        </m:fPr>
                        <m:num>
                          <m:acc>
                            <m:accPr>
                              <m:chr m:val="̂"/>
                              <m:ctrlPr>
                                <a:rPr i="1">
                                  <a:latin typeface="Cambria Math" panose="02040503050406030204" pitchFamily="18" charset="0"/>
                                </a:rPr>
                              </m:ctrlPr>
                            </m:accPr>
                            <m:e>
                              <m:r>
                                <a:rPr>
                                  <a:latin typeface="Cambria Math" panose="02040503050406030204" pitchFamily="18" charset="0"/>
                                </a:rPr>
                                <m:t>𝑝</m:t>
                              </m:r>
                            </m:e>
                          </m:acc>
                          <m:r>
                            <a:rPr>
                              <a:latin typeface="Cambria Math" panose="02040503050406030204" pitchFamily="18" charset="0"/>
                            </a:rPr>
                            <m:t>−</m:t>
                          </m:r>
                          <m:r>
                            <a:rPr>
                              <a:latin typeface="Cambria Math" panose="02040503050406030204" pitchFamily="18" charset="0"/>
                            </a:rPr>
                            <m:t>𝑝</m:t>
                          </m:r>
                        </m:num>
                        <m:den>
                          <m:rad>
                            <m:radPr>
                              <m:degHide m:val="on"/>
                              <m:ctrlPr>
                                <a:rPr i="1">
                                  <a:latin typeface="Cambria Math" panose="02040503050406030204" pitchFamily="18" charset="0"/>
                                </a:rPr>
                              </m:ctrlPr>
                            </m:radPr>
                            <m:deg/>
                            <m:e>
                              <m:f>
                                <m:fPr>
                                  <m:ctrlPr>
                                    <a:rPr i="1">
                                      <a:latin typeface="Cambria Math" panose="02040503050406030204" pitchFamily="18" charset="0"/>
                                    </a:rPr>
                                  </m:ctrlPr>
                                </m:fPr>
                                <m:num>
                                  <m:r>
                                    <a:rPr>
                                      <a:latin typeface="Cambria Math" panose="02040503050406030204" pitchFamily="18" charset="0"/>
                                    </a:rPr>
                                    <m:t>𝑝</m:t>
                                  </m:r>
                                  <m:d>
                                    <m:dPr>
                                      <m:ctrlPr>
                                        <a:rPr i="1">
                                          <a:latin typeface="Cambria Math" panose="02040503050406030204" pitchFamily="18" charset="0"/>
                                        </a:rPr>
                                      </m:ctrlPr>
                                    </m:dPr>
                                    <m:e>
                                      <m:r>
                                        <a:rPr>
                                          <a:latin typeface="Cambria Math" panose="02040503050406030204" pitchFamily="18" charset="0"/>
                                        </a:rPr>
                                        <m:t>1</m:t>
                                      </m:r>
                                      <m:r>
                                        <a:rPr>
                                          <a:latin typeface="Cambria Math" panose="02040503050406030204" pitchFamily="18" charset="0"/>
                                        </a:rPr>
                                        <m:t>−</m:t>
                                      </m:r>
                                      <m:r>
                                        <a:rPr>
                                          <a:latin typeface="Cambria Math" panose="02040503050406030204" pitchFamily="18" charset="0"/>
                                        </a:rPr>
                                        <m:t>𝑝</m:t>
                                      </m:r>
                                    </m:e>
                                  </m:d>
                                </m:num>
                                <m:den>
                                  <m:r>
                                    <a:rPr>
                                      <a:latin typeface="Cambria Math" panose="02040503050406030204" pitchFamily="18" charset="0"/>
                                    </a:rPr>
                                    <m:t>𝑛</m:t>
                                  </m:r>
                                </m:den>
                              </m:f>
                            </m:e>
                          </m:rad>
                        </m:den>
                      </m:f>
                    </m:oMath>
                    <m:oMath xmlns:m="http://schemas.openxmlformats.org/officeDocument/2006/math">
                      <m:phant>
                        <m:phantPr>
                          <m:show m:val="off"/>
                          <m:ctrlPr>
                            <a:rPr i="1">
                              <a:latin typeface="Cambria Math" panose="02040503050406030204" pitchFamily="18" charset="0"/>
                            </a:rPr>
                          </m:ctrlPr>
                        </m:phantPr>
                        <m:e>
                          <m:sSub>
                            <m:sSubPr>
                              <m:ctrlPr>
                                <a:rPr i="1">
                                  <a:latin typeface="Cambria Math" panose="02040503050406030204" pitchFamily="18" charset="0"/>
                                </a:rPr>
                              </m:ctrlPr>
                            </m:sSubPr>
                            <m:e>
                              <m:r>
                                <a:rPr>
                                  <a:latin typeface="Cambria Math" panose="02040503050406030204" pitchFamily="18" charset="0"/>
                                </a:rPr>
                                <m:t>𝑧</m:t>
                              </m:r>
                            </m:e>
                            <m:sub>
                              <m:r>
                                <a:rPr>
                                  <a:latin typeface="Cambria Math" panose="02040503050406030204" pitchFamily="18" charset="0"/>
                                </a:rPr>
                                <m:t>1</m:t>
                              </m:r>
                            </m:sub>
                          </m:sSub>
                        </m:e>
                      </m:phant>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0</m:t>
                          </m:r>
                          <m:r>
                            <a:rPr>
                              <a:latin typeface="Cambria Math" panose="02040503050406030204" pitchFamily="18" charset="0"/>
                            </a:rPr>
                            <m:t>.</m:t>
                          </m:r>
                          <m:r>
                            <a:rPr>
                              <a:latin typeface="Cambria Math" panose="02040503050406030204" pitchFamily="18" charset="0"/>
                            </a:rPr>
                            <m:t>01</m:t>
                          </m:r>
                        </m:num>
                        <m:den>
                          <m:rad>
                            <m:radPr>
                              <m:degHide m:val="on"/>
                              <m:ctrlPr>
                                <a:rPr i="1">
                                  <a:latin typeface="Cambria Math" panose="02040503050406030204" pitchFamily="18" charset="0"/>
                                </a:rPr>
                              </m:ctrlPr>
                            </m:radPr>
                            <m:deg/>
                            <m:e>
                              <m:f>
                                <m:fPr>
                                  <m:ctrlPr>
                                    <a:rPr i="1">
                                      <a:latin typeface="Cambria Math" panose="02040503050406030204" pitchFamily="18" charset="0"/>
                                    </a:rPr>
                                  </m:ctrlPr>
                                </m:fPr>
                                <m:num>
                                  <m:r>
                                    <a:rPr>
                                      <a:latin typeface="Cambria Math" panose="02040503050406030204" pitchFamily="18" charset="0"/>
                                    </a:rPr>
                                    <m:t>0</m:t>
                                  </m:r>
                                  <m:r>
                                    <a:rPr>
                                      <a:latin typeface="Cambria Math" panose="02040503050406030204" pitchFamily="18" charset="0"/>
                                    </a:rPr>
                                    <m:t>.</m:t>
                                  </m:r>
                                  <m:r>
                                    <a:rPr>
                                      <a:latin typeface="Cambria Math" panose="02040503050406030204" pitchFamily="18" charset="0"/>
                                    </a:rPr>
                                    <m:t>083</m:t>
                                  </m:r>
                                  <m:d>
                                    <m:dPr>
                                      <m:ctrlPr>
                                        <a:rPr i="1">
                                          <a:latin typeface="Cambria Math" panose="02040503050406030204" pitchFamily="18" charset="0"/>
                                        </a:rPr>
                                      </m:ctrlPr>
                                    </m:dPr>
                                    <m:e>
                                      <m:r>
                                        <a:rPr>
                                          <a:latin typeface="Cambria Math" panose="02040503050406030204" pitchFamily="18" charset="0"/>
                                        </a:rPr>
                                        <m:t>1</m:t>
                                      </m:r>
                                      <m:r>
                                        <a:rPr>
                                          <a:latin typeface="Cambria Math" panose="02040503050406030204" pitchFamily="18" charset="0"/>
                                        </a:rPr>
                                        <m:t>−</m:t>
                                      </m:r>
                                      <m:r>
                                        <a:rPr>
                                          <a:latin typeface="Cambria Math" panose="02040503050406030204" pitchFamily="18" charset="0"/>
                                        </a:rPr>
                                        <m:t>0</m:t>
                                      </m:r>
                                      <m:r>
                                        <a:rPr>
                                          <a:latin typeface="Cambria Math" panose="02040503050406030204" pitchFamily="18" charset="0"/>
                                        </a:rPr>
                                        <m:t>.</m:t>
                                      </m:r>
                                      <m:r>
                                        <a:rPr>
                                          <a:latin typeface="Cambria Math" panose="02040503050406030204" pitchFamily="18" charset="0"/>
                                        </a:rPr>
                                        <m:t>083</m:t>
                                      </m:r>
                                    </m:e>
                                  </m:d>
                                </m:num>
                                <m:den>
                                  <m:r>
                                    <a:rPr>
                                      <a:latin typeface="Cambria Math" panose="02040503050406030204" pitchFamily="18" charset="0"/>
                                    </a:rPr>
                                    <m:t>74</m:t>
                                  </m:r>
                                </m:den>
                              </m:f>
                            </m:e>
                          </m:rad>
                        </m:den>
                      </m:f>
                    </m:oMath>
                    <m:oMath xmlns:m="http://schemas.openxmlformats.org/officeDocument/2006/math">
                      <m:phant>
                        <m:phantPr>
                          <m:show m:val="off"/>
                          <m:ctrlPr>
                            <a:rPr i="1">
                              <a:latin typeface="Cambria Math" panose="02040503050406030204" pitchFamily="18" charset="0"/>
                            </a:rPr>
                          </m:ctrlPr>
                        </m:phantPr>
                        <m:e>
                          <m:sSub>
                            <m:sSubPr>
                              <m:ctrlPr>
                                <a:rPr i="1">
                                  <a:latin typeface="Cambria Math" panose="02040503050406030204" pitchFamily="18" charset="0"/>
                                </a:rPr>
                              </m:ctrlPr>
                            </m:sSubPr>
                            <m:e>
                              <m:r>
                                <a:rPr>
                                  <a:latin typeface="Cambria Math" panose="02040503050406030204" pitchFamily="18" charset="0"/>
                                </a:rPr>
                                <m:t>𝑧</m:t>
                              </m:r>
                            </m:e>
                            <m:sub>
                              <m:r>
                                <a:rPr>
                                  <a:latin typeface="Cambria Math" panose="02040503050406030204" pitchFamily="18" charset="0"/>
                                </a:rPr>
                                <m:t>1</m:t>
                              </m:r>
                            </m:sub>
                          </m:sSub>
                        </m:e>
                      </m:phant>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0</m:t>
                          </m:r>
                          <m:r>
                            <a:rPr>
                              <a:latin typeface="Cambria Math" panose="02040503050406030204" pitchFamily="18" charset="0"/>
                            </a:rPr>
                            <m:t>.</m:t>
                          </m:r>
                          <m:r>
                            <a:rPr>
                              <a:latin typeface="Cambria Math" panose="02040503050406030204" pitchFamily="18" charset="0"/>
                            </a:rPr>
                            <m:t>01</m:t>
                          </m:r>
                        </m:num>
                        <m:den>
                          <m:r>
                            <a:rPr>
                              <a:latin typeface="Cambria Math" panose="02040503050406030204" pitchFamily="18" charset="0"/>
                            </a:rPr>
                            <m:t>0</m:t>
                          </m:r>
                          <m:r>
                            <a:rPr>
                              <a:latin typeface="Cambria Math" panose="02040503050406030204" pitchFamily="18" charset="0"/>
                            </a:rPr>
                            <m:t>.</m:t>
                          </m:r>
                          <m:r>
                            <a:rPr>
                              <a:latin typeface="Cambria Math" panose="02040503050406030204" pitchFamily="18" charset="0"/>
                            </a:rPr>
                            <m:t>032071</m:t>
                          </m:r>
                        </m:den>
                      </m:f>
                    </m:oMath>
                    <m:oMath xmlns:m="http://schemas.openxmlformats.org/officeDocument/2006/math">
                      <m:phant>
                        <m:phantPr>
                          <m:show m:val="off"/>
                          <m:ctrlPr>
                            <a:rPr i="1">
                              <a:latin typeface="Cambria Math" panose="02040503050406030204" pitchFamily="18" charset="0"/>
                            </a:rPr>
                          </m:ctrlPr>
                        </m:phantPr>
                        <m:e>
                          <m:sSub>
                            <m:sSubPr>
                              <m:ctrlPr>
                                <a:rPr i="1">
                                  <a:latin typeface="Cambria Math" panose="02040503050406030204" pitchFamily="18" charset="0"/>
                                </a:rPr>
                              </m:ctrlPr>
                            </m:sSubPr>
                            <m:e>
                              <m:r>
                                <a:rPr>
                                  <a:latin typeface="Cambria Math" panose="02040503050406030204" pitchFamily="18" charset="0"/>
                                </a:rPr>
                                <m:t>𝑧</m:t>
                              </m:r>
                            </m:e>
                            <m:sub>
                              <m:r>
                                <a:rPr>
                                  <a:latin typeface="Cambria Math" panose="02040503050406030204" pitchFamily="18" charset="0"/>
                                </a:rPr>
                                <m:t>1</m:t>
                              </m:r>
                            </m:sub>
                          </m:sSub>
                        </m:e>
                      </m:phant>
                      <m:r>
                        <a:rPr>
                          <a:latin typeface="Cambria Math" panose="02040503050406030204" pitchFamily="18" charset="0"/>
                        </a:rPr>
                        <m:t>≈</m:t>
                      </m:r>
                      <m:r>
                        <a:rPr>
                          <a:latin typeface="Cambria Math" panose="02040503050406030204" pitchFamily="18" charset="0"/>
                        </a:rPr>
                        <m:t>0</m:t>
                      </m:r>
                      <m:r>
                        <a:rPr>
                          <a:latin typeface="Cambria Math" panose="02040503050406030204" pitchFamily="18" charset="0"/>
                        </a:rPr>
                        <m:t>.</m:t>
                      </m:r>
                      <m:r>
                        <a:rPr>
                          <a:latin typeface="Cambria Math" panose="02040503050406030204" pitchFamily="18" charset="0"/>
                        </a:rPr>
                        <m:t>31</m:t>
                      </m:r>
                    </m:oMath>
                  </m:oMathPara>
                </a14:m>
                <a:endParaRPr sz="2800"/>
              </a:p>
              <a:p>
                <a:pPr>
                  <a:defRPr sz="2800"/>
                </a:pPr>
                <a:r>
                  <a:rPr sz="2800"/>
                  <a:t>So, we want to find the area between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𝑧</m:t>
                        </m:r>
                      </m:e>
                      <m:sub>
                        <m:r>
                          <a:rPr>
                            <a:latin typeface="Cambria Math" panose="02040503050406030204" pitchFamily="18" charset="0"/>
                          </a:rPr>
                          <m:t>1</m:t>
                        </m:r>
                      </m:sub>
                    </m:sSub>
                    <m:r>
                      <a:rPr>
                        <a:latin typeface="Cambria Math" panose="02040503050406030204" pitchFamily="18" charset="0"/>
                      </a:rPr>
                      <m:t>=−</m:t>
                    </m:r>
                    <m:r>
                      <a:rPr>
                        <a:latin typeface="Cambria Math" panose="02040503050406030204" pitchFamily="18" charset="0"/>
                      </a:rPr>
                      <m:t>0</m:t>
                    </m:r>
                    <m:r>
                      <a:rPr>
                        <a:latin typeface="Cambria Math" panose="02040503050406030204" pitchFamily="18" charset="0"/>
                      </a:rPr>
                      <m:t>.</m:t>
                    </m:r>
                    <m:r>
                      <a:rPr>
                        <a:latin typeface="Cambria Math" panose="02040503050406030204" pitchFamily="18" charset="0"/>
                      </a:rPr>
                      <m:t>31</m:t>
                    </m:r>
                  </m:oMath>
                </a14:m>
                <a:r>
                  <a:rPr sz="2800"/>
                  <a:t> and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𝑧</m:t>
                        </m:r>
                      </m:e>
                      <m:sub>
                        <m:r>
                          <a:rPr>
                            <a:latin typeface="Cambria Math" panose="02040503050406030204" pitchFamily="18" charset="0"/>
                          </a:rPr>
                          <m:t>2</m:t>
                        </m:r>
                      </m:sub>
                    </m:sSub>
                    <m:r>
                      <a:rPr>
                        <a:latin typeface="Cambria Math" panose="02040503050406030204" pitchFamily="18" charset="0"/>
                      </a:rPr>
                      <m:t>=</m:t>
                    </m:r>
                    <m:r>
                      <a:rPr>
                        <a:latin typeface="Cambria Math" panose="02040503050406030204" pitchFamily="18" charset="0"/>
                      </a:rPr>
                      <m:t>0</m:t>
                    </m:r>
                    <m:r>
                      <a:rPr>
                        <a:latin typeface="Cambria Math" panose="02040503050406030204" pitchFamily="18" charset="0"/>
                      </a:rPr>
                      <m:t>.</m:t>
                    </m:r>
                    <m:r>
                      <a:rPr>
                        <a:latin typeface="Cambria Math" panose="02040503050406030204" pitchFamily="18" charset="0"/>
                      </a:rPr>
                      <m:t>31</m:t>
                    </m:r>
                  </m:oMath>
                </a14:m>
                <a:r>
                  <a:rPr sz="2800"/>
                  <a:t>. Using the normal distribution tables, we find that the area under the standard normal curve between the two </a:t>
                </a:r>
                <a14:m>
                  <m:oMath xmlns:m="http://schemas.openxmlformats.org/officeDocument/2006/math">
                    <m:r>
                      <a:rPr>
                        <a:latin typeface="Cambria Math" panose="02040503050406030204" pitchFamily="18" charset="0"/>
                      </a:rPr>
                      <m:t>𝑧</m:t>
                    </m:r>
                  </m:oMath>
                </a14:m>
                <a:r>
                  <a:rPr sz="2800"/>
                  <a:t>-scores is </a:t>
                </a:r>
                <a:r>
                  <a:rPr sz="2800">
                    <a:latin typeface="Cambria Math"/>
                  </a:rPr>
                  <a:t>0.2434</a:t>
                </a:r>
                <a:r>
                  <a:rPr sz="280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593" t="-1718" r="-444" b="-859"/>
                </a:stretch>
              </a:blipFill>
            </p:spPr>
            <p:txBody>
              <a:bodyPr/>
              <a:lstStyle/>
              <a:p>
                <a:r>
                  <a:rPr lang="en-US">
                    <a:noFill/>
                  </a:rPr>
                  <a:t> </a:t>
                </a:r>
              </a:p>
            </p:txBody>
          </p:sp>
        </mc:Fallback>
      </mc:AlternateContent>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defRPr sz="3200"/>
            </a:pPr>
            <a:r>
              <a:rPr sz="2000" dirty="0"/>
              <a:t>Example 7.3.3: Finding the Probability that a Sample Proportion Will Differ from the Population Proportion by Less Than a Given Amount (cont.)</a:t>
            </a:r>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fontScale="85000" lnSpcReduction="20000"/>
              </a:bodyPr>
              <a:lstStyle/>
              <a:p>
                <a:pPr>
                  <a:defRPr b="1"/>
                </a:pPr>
                <a:r>
                  <a:rPr sz="2800" dirty="0"/>
                  <a:t>TI-83/84 Plus:</a:t>
                </a:r>
              </a:p>
              <a:p>
                <a:r>
                  <a:rPr sz="2800" dirty="0"/>
                  <a:t>To find the area under the standard normal curve between </a:t>
                </a:r>
                <a:r>
                  <a:rPr sz="2800" dirty="0">
                    <a:latin typeface="Cambria Math"/>
                  </a:rPr>
                  <a:t>0.073</a:t>
                </a:r>
                <a:r>
                  <a:rPr sz="2800" dirty="0"/>
                  <a:t> and </a:t>
                </a:r>
                <a:r>
                  <a:rPr sz="2800" dirty="0">
                    <a:latin typeface="Cambria Math"/>
                  </a:rPr>
                  <a:t>0.093</a:t>
                </a:r>
                <a:r>
                  <a:rPr sz="2800" dirty="0"/>
                  <a:t> using the calculator, go to the </a:t>
                </a:r>
                <a:r>
                  <a:rPr sz="2800" b="1" dirty="0"/>
                  <a:t>DIST</a:t>
                </a:r>
                <a:r>
                  <a:rPr sz="2800" dirty="0"/>
                  <a:t> menu and compute </a:t>
                </a:r>
                <a:r>
                  <a:rPr sz="2800" b="1" dirty="0" err="1"/>
                  <a:t>normalcdf</a:t>
                </a:r>
                <a:r>
                  <a:rPr sz="2800" b="1" dirty="0"/>
                  <a:t>(lower bound, upper bound, </a:t>
                </a:r>
                <a:r>
                  <a:rPr sz="2800" b="1" i="1" dirty="0"/>
                  <a:t>μ</a:t>
                </a:r>
                <a:r>
                  <a:rPr sz="2800" b="1" dirty="0"/>
                  <a:t>, </a:t>
                </a:r>
                <a:r>
                  <a:rPr sz="2800" b="1" i="1" dirty="0"/>
                  <a:t>σ</a:t>
                </a:r>
                <a:r>
                  <a:rPr sz="2800" b="1" dirty="0"/>
                  <a:t>)</a:t>
                </a:r>
                <a:r>
                  <a:rPr sz="2800" dirty="0"/>
                  <a:t> using the following values.</a:t>
                </a:r>
              </a:p>
              <a:p>
                <a:r>
                  <a:rPr sz="2800" i="1" dirty="0"/>
                  <a:t>lower bound</a:t>
                </a:r>
                <a:r>
                  <a:rPr sz="2800" dirty="0"/>
                  <a:t>: </a:t>
                </a:r>
                <a:r>
                  <a:rPr sz="2800" dirty="0">
                    <a:latin typeface="Cambria Math"/>
                  </a:rPr>
                  <a:t>0.073</a:t>
                </a:r>
              </a:p>
              <a:p>
                <a:r>
                  <a:rPr sz="2800" i="1" dirty="0"/>
                  <a:t>upper bound</a:t>
                </a:r>
                <a:r>
                  <a:rPr sz="2800" dirty="0"/>
                  <a:t>: </a:t>
                </a:r>
                <a:r>
                  <a:rPr sz="2800" dirty="0">
                    <a:latin typeface="Cambria Math"/>
                  </a:rPr>
                  <a:t>0.093</a:t>
                </a:r>
              </a:p>
              <a:p>
                <a:pPr/>
                <a14:m>
                  <m:oMathPara xmlns:m="http://schemas.openxmlformats.org/officeDocument/2006/math">
                    <m:oMathParaPr>
                      <m:jc m:val="centerGroup"/>
                    </m:oMathParaPr>
                    <m:oMath xmlns:m="http://schemas.openxmlformats.org/officeDocument/2006/math">
                      <m:r>
                        <a:rPr>
                          <a:latin typeface="Cambria Math" panose="02040503050406030204" pitchFamily="18" charset="0"/>
                        </a:rPr>
                        <m:t>𝜇</m:t>
                      </m:r>
                      <m:r>
                        <a:rPr>
                          <a:latin typeface="Cambria Math" panose="02040503050406030204" pitchFamily="18" charset="0"/>
                        </a:rPr>
                        <m:t>=</m:t>
                      </m:r>
                      <m:r>
                        <a:rPr>
                          <a:latin typeface="Cambria Math" panose="02040503050406030204" pitchFamily="18" charset="0"/>
                        </a:rPr>
                        <m:t>0</m:t>
                      </m:r>
                      <m:r>
                        <a:rPr>
                          <a:latin typeface="Cambria Math" panose="02040503050406030204" pitchFamily="18" charset="0"/>
                        </a:rPr>
                        <m:t>.</m:t>
                      </m:r>
                      <m:r>
                        <a:rPr>
                          <a:latin typeface="Cambria Math" panose="02040503050406030204" pitchFamily="18" charset="0"/>
                        </a:rPr>
                        <m:t>083</m:t>
                      </m:r>
                    </m:oMath>
                  </m:oMathPara>
                </a14:m>
                <a:endParaRPr sz="2800" dirty="0">
                  <a:latin typeface="Cambria Math"/>
                </a:endParaRPr>
              </a:p>
              <a:p>
                <a:pPr/>
                <a14:m>
                  <m:oMathPara xmlns:m="http://schemas.openxmlformats.org/officeDocument/2006/math">
                    <m:oMathParaPr>
                      <m:jc m:val="centerGroup"/>
                    </m:oMathParaPr>
                    <m:oMath xmlns:m="http://schemas.openxmlformats.org/officeDocument/2006/math">
                      <m:r>
                        <a:rPr>
                          <a:latin typeface="Cambria Math" panose="02040503050406030204" pitchFamily="18" charset="0"/>
                        </a:rPr>
                        <m:t>𝜎</m:t>
                      </m:r>
                      <m:r>
                        <a:rPr>
                          <a:latin typeface="Cambria Math" panose="02040503050406030204" pitchFamily="18" charset="0"/>
                        </a:rPr>
                        <m:t>=</m:t>
                      </m:r>
                      <m:rad>
                        <m:radPr>
                          <m:degHide m:val="on"/>
                          <m:ctrlPr>
                            <a:rPr i="1">
                              <a:latin typeface="Cambria Math" panose="02040503050406030204" pitchFamily="18" charset="0"/>
                            </a:rPr>
                          </m:ctrlPr>
                        </m:radPr>
                        <m:deg/>
                        <m:e>
                          <m:f>
                            <m:fPr>
                              <m:ctrlPr>
                                <a:rPr i="1">
                                  <a:latin typeface="Cambria Math" panose="02040503050406030204" pitchFamily="18" charset="0"/>
                                </a:rPr>
                              </m:ctrlPr>
                            </m:fPr>
                            <m:num>
                              <m:d>
                                <m:dPr>
                                  <m:ctrlPr>
                                    <a:rPr i="1">
                                      <a:latin typeface="Cambria Math" panose="02040503050406030204" pitchFamily="18" charset="0"/>
                                    </a:rPr>
                                  </m:ctrlPr>
                                </m:dPr>
                                <m:e>
                                  <m:r>
                                    <a:rPr>
                                      <a:latin typeface="Cambria Math" panose="02040503050406030204" pitchFamily="18" charset="0"/>
                                    </a:rPr>
                                    <m:t>0</m:t>
                                  </m:r>
                                  <m:r>
                                    <a:rPr>
                                      <a:latin typeface="Cambria Math" panose="02040503050406030204" pitchFamily="18" charset="0"/>
                                    </a:rPr>
                                    <m:t>.</m:t>
                                  </m:r>
                                  <m:r>
                                    <a:rPr>
                                      <a:latin typeface="Cambria Math" panose="02040503050406030204" pitchFamily="18" charset="0"/>
                                    </a:rPr>
                                    <m:t>083</m:t>
                                  </m:r>
                                  <m:d>
                                    <m:dPr>
                                      <m:ctrlPr>
                                        <a:rPr i="1">
                                          <a:latin typeface="Cambria Math" panose="02040503050406030204" pitchFamily="18" charset="0"/>
                                        </a:rPr>
                                      </m:ctrlPr>
                                    </m:dPr>
                                    <m:e>
                                      <m:r>
                                        <a:rPr>
                                          <a:latin typeface="Cambria Math" panose="02040503050406030204" pitchFamily="18" charset="0"/>
                                        </a:rPr>
                                        <m:t>1</m:t>
                                      </m:r>
                                      <m:r>
                                        <a:rPr>
                                          <a:latin typeface="Cambria Math" panose="02040503050406030204" pitchFamily="18" charset="0"/>
                                        </a:rPr>
                                        <m:t>−</m:t>
                                      </m:r>
                                      <m:r>
                                        <a:rPr>
                                          <a:latin typeface="Cambria Math" panose="02040503050406030204" pitchFamily="18" charset="0"/>
                                        </a:rPr>
                                        <m:t>0</m:t>
                                      </m:r>
                                      <m:r>
                                        <a:rPr>
                                          <a:latin typeface="Cambria Math" panose="02040503050406030204" pitchFamily="18" charset="0"/>
                                        </a:rPr>
                                        <m:t>.</m:t>
                                      </m:r>
                                      <m:r>
                                        <a:rPr>
                                          <a:latin typeface="Cambria Math" panose="02040503050406030204" pitchFamily="18" charset="0"/>
                                        </a:rPr>
                                        <m:t>083</m:t>
                                      </m:r>
                                    </m:e>
                                  </m:d>
                                </m:e>
                              </m:d>
                            </m:num>
                            <m:den>
                              <m:r>
                                <a:rPr>
                                  <a:latin typeface="Cambria Math" panose="02040503050406030204" pitchFamily="18" charset="0"/>
                                </a:rPr>
                                <m:t>74</m:t>
                              </m:r>
                            </m:den>
                          </m:f>
                        </m:e>
                      </m:rad>
                    </m:oMath>
                  </m:oMathPara>
                </a14:m>
                <a:endParaRPr sz="2800" dirty="0">
                  <a:latin typeface="Cambria Math"/>
                </a:endParaRPr>
              </a:p>
              <a:p>
                <a:r>
                  <a:rPr sz="2800" dirty="0"/>
                  <a:t>As shown in the screenshot, the calculator gives the more accurate value of approximately </a:t>
                </a:r>
                <a:r>
                  <a:rPr sz="2800" dirty="0">
                    <a:latin typeface="Cambria Math"/>
                  </a:rPr>
                  <a:t>0.2448</a:t>
                </a:r>
                <a:r>
                  <a:rPr sz="2800" dirty="0"/>
                  <a:t> for the probability when this method is used.</a:t>
                </a:r>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111" t="-2331" r="-1259"/>
                </a:stretch>
              </a:blipFill>
            </p:spPr>
            <p:txBody>
              <a:bodyPr/>
              <a:lstStyle/>
              <a:p>
                <a:r>
                  <a:rPr lang="en-US">
                    <a:noFill/>
                  </a:rPr>
                  <a:t> </a:t>
                </a:r>
              </a:p>
            </p:txBody>
          </p:sp>
        </mc:Fallback>
      </mc:AlternateContent>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defRPr sz="3200"/>
            </a:pPr>
            <a:r>
              <a:rPr sz="2000" dirty="0"/>
              <a:t>Example 7.3.3: Finding the Probability that a Sample Proportion Will Differ from the Population Proportion by Less Than a Given Amount (cont.)</a:t>
            </a:r>
          </a:p>
        </p:txBody>
      </p:sp>
      <p:pic>
        <p:nvPicPr>
          <p:cNvPr id="5" name="Content Placeholder 4">
            <a:extLst>
              <a:ext uri="{FF2B5EF4-FFF2-40B4-BE49-F238E27FC236}">
                <a16:creationId xmlns:a16="http://schemas.microsoft.com/office/drawing/2014/main" id="{DCD4C893-C62B-47A6-A38D-3DAB184711A4}"/>
              </a:ext>
            </a:extLst>
          </p:cNvPr>
          <p:cNvPicPr>
            <a:picLocks noGrp="1" noChangeAspect="1"/>
          </p:cNvPicPr>
          <p:nvPr>
            <p:ph sz="quarter" idx="11"/>
          </p:nvPr>
        </p:nvPicPr>
        <p:blipFill>
          <a:blip r:embed="rId2">
            <a:extLst>
              <a:ext uri="{28A0092B-C50C-407E-A947-70E740481C1C}">
                <a14:useLocalDpi xmlns:a14="http://schemas.microsoft.com/office/drawing/2010/main" val="0"/>
              </a:ext>
            </a:extLst>
          </a:blip>
          <a:stretch>
            <a:fillRect/>
          </a:stretch>
        </p:blipFill>
        <p:spPr>
          <a:xfrm>
            <a:off x="2286189" y="1983707"/>
            <a:ext cx="4571622" cy="3047748"/>
          </a:xfr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defRPr sz="3200"/>
            </a:pPr>
            <a:r>
              <a:rPr sz="2000" dirty="0"/>
              <a:t>Example 7.3.3: Finding the Probability that a Sample Proportion Will Differ from the Population Proportion by Less Than a Given Amount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dirty="0"/>
                  <a:t>Hence, the probability would be reported as </a:t>
                </a:r>
                <a:r>
                  <a:rPr sz="2800" dirty="0">
                    <a:latin typeface="Cambria Math"/>
                  </a:rPr>
                  <a:t>0.2434</a:t>
                </a:r>
                <a:r>
                  <a:rPr sz="2800" dirty="0"/>
                  <a:t> if using tables or </a:t>
                </a:r>
                <a:r>
                  <a:rPr sz="2800" dirty="0">
                    <a:latin typeface="Cambria Math"/>
                  </a:rPr>
                  <a:t>0.2448</a:t>
                </a:r>
                <a:r>
                  <a:rPr sz="2800" dirty="0"/>
                  <a:t> if using the calculator. This means that the probability of the proportion of people in the sample who are diabetic </a:t>
                </a:r>
                <a:r>
                  <a:rPr sz="2800" b="1" dirty="0"/>
                  <a:t>differing</a:t>
                </a:r>
                <a:r>
                  <a:rPr sz="2800" dirty="0"/>
                  <a:t> from the population proportion by </a:t>
                </a:r>
                <a:r>
                  <a:rPr sz="2800" b="1" dirty="0"/>
                  <a:t>less than</a:t>
                </a:r>
                <a:r>
                  <a:rPr sz="2800" dirty="0"/>
                  <a:t> </a:t>
                </a:r>
                <a14:m>
                  <m:oMath xmlns:m="http://schemas.openxmlformats.org/officeDocument/2006/math">
                    <m:r>
                      <a:rPr>
                        <a:latin typeface="Cambria Math" panose="02040503050406030204" pitchFamily="18" charset="0"/>
                      </a:rPr>
                      <m:t>1</m:t>
                    </m:r>
                    <m:r>
                      <a:rPr>
                        <a:latin typeface="Cambria Math" panose="02040503050406030204" pitchFamily="18" charset="0"/>
                      </a:rPr>
                      <m:t>%</m:t>
                    </m:r>
                  </m:oMath>
                </a14:m>
                <a:r>
                  <a:rPr sz="2800" dirty="0"/>
                  <a:t> is approximately </a:t>
                </a:r>
                <a14:m>
                  <m:oMath xmlns:m="http://schemas.openxmlformats.org/officeDocument/2006/math">
                    <m:r>
                      <a:rPr>
                        <a:latin typeface="Cambria Math" panose="02040503050406030204" pitchFamily="18" charset="0"/>
                      </a:rPr>
                      <m:t>24</m:t>
                    </m:r>
                    <m:r>
                      <a:rPr>
                        <a:latin typeface="Cambria Math" panose="02040503050406030204" pitchFamily="18" charset="0"/>
                      </a:rPr>
                      <m:t>%</m:t>
                    </m:r>
                  </m:oMath>
                </a14:m>
                <a:r>
                  <a:rPr sz="2800" dirty="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595" r="-370"/>
                </a:stretch>
              </a:blipFill>
            </p:spPr>
            <p:txBody>
              <a:bodyPr/>
              <a:lstStyle/>
              <a:p>
                <a:r>
                  <a:rPr lang="en-US">
                    <a:noFill/>
                  </a:rPr>
                  <a:t> </a:t>
                </a:r>
              </a:p>
            </p:txBody>
          </p:sp>
        </mc:Fallback>
      </mc:AlternateContent>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sz="2000" dirty="0"/>
              <a:t>Example 7.3.4: Finding the Probability that a Sample Proportion Will Differ from the Population Proportion by More Than a Given Amount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a:t>It is estimated that </a:t>
                </a:r>
                <a14:m>
                  <m:oMath xmlns:m="http://schemas.openxmlformats.org/officeDocument/2006/math">
                    <m:r>
                      <a:rPr>
                        <a:latin typeface="Cambria Math" panose="02040503050406030204" pitchFamily="18" charset="0"/>
                      </a:rPr>
                      <m:t>8</m:t>
                    </m:r>
                    <m:r>
                      <a:rPr>
                        <a:latin typeface="Cambria Math" panose="02040503050406030204" pitchFamily="18" charset="0"/>
                      </a:rPr>
                      <m:t>.</m:t>
                    </m:r>
                    <m:r>
                      <a:rPr>
                        <a:latin typeface="Cambria Math" panose="02040503050406030204" pitchFamily="18" charset="0"/>
                      </a:rPr>
                      <m:t>3</m:t>
                    </m:r>
                    <m:r>
                      <a:rPr>
                        <a:latin typeface="Cambria Math" panose="02040503050406030204" pitchFamily="18" charset="0"/>
                      </a:rPr>
                      <m:t>%</m:t>
                    </m:r>
                  </m:oMath>
                </a14:m>
                <a:r>
                  <a:rPr sz="2800"/>
                  <a:t> of all Americans have diabetes. Suppose that a random sample of </a:t>
                </a:r>
                <a:r>
                  <a:rPr sz="2800">
                    <a:latin typeface="Cambria Math"/>
                  </a:rPr>
                  <a:t>91</a:t>
                </a:r>
                <a:r>
                  <a:rPr sz="2800"/>
                  <a:t> Americans is taken. What is the probability that the proportion of people in the sample who are diabetic differs from the population proportion by more than </a:t>
                </a:r>
                <a14:m>
                  <m:oMath xmlns:m="http://schemas.openxmlformats.org/officeDocument/2006/math">
                    <m:r>
                      <a:rPr>
                        <a:latin typeface="Cambria Math" panose="02040503050406030204" pitchFamily="18" charset="0"/>
                      </a:rPr>
                      <m:t>2</m:t>
                    </m:r>
                    <m:r>
                      <a:rPr>
                        <a:latin typeface="Cambria Math" panose="02040503050406030204" pitchFamily="18" charset="0"/>
                      </a:rPr>
                      <m:t>%</m:t>
                    </m:r>
                  </m:oMath>
                </a14:m>
                <a:r>
                  <a:rPr sz="280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US">
                    <a:noFill/>
                  </a:rPr>
                  <a:t> </a:t>
                </a:r>
              </a:p>
            </p:txBody>
          </p:sp>
        </mc:Fallback>
      </mc:AlternateContent>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Math Symbols</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a:xfrm>
                <a:off x="457200" y="1082078"/>
                <a:ext cx="8229600" cy="1051522"/>
              </a:xfrm>
            </p:spPr>
            <p:txBody>
              <a:bodyPr>
                <a:normAutofit/>
              </a:bodyPr>
              <a:lstStyle/>
              <a:p>
                <a14:m>
                  <m:oMath xmlns:m="http://schemas.openxmlformats.org/officeDocument/2006/math">
                    <m:r>
                      <a:rPr>
                        <a:latin typeface="Cambria Math" panose="02040503050406030204" pitchFamily="18" charset="0"/>
                      </a:rPr>
                      <m:t>𝑝</m:t>
                    </m:r>
                  </m:oMath>
                </a14:m>
                <a:r>
                  <a:rPr sz="2800" dirty="0"/>
                  <a:t>: population proportion</a:t>
                </a:r>
              </a:p>
              <a:p>
                <a14:m>
                  <m:oMath xmlns:m="http://schemas.openxmlformats.org/officeDocument/2006/math">
                    <m:acc>
                      <m:accPr>
                        <m:chr m:val="̂"/>
                        <m:ctrlPr>
                          <a:rPr i="1">
                            <a:latin typeface="Cambria Math" panose="02040503050406030204" pitchFamily="18" charset="0"/>
                          </a:rPr>
                        </m:ctrlPr>
                      </m:accPr>
                      <m:e>
                        <m:r>
                          <a:rPr>
                            <a:latin typeface="Cambria Math" panose="02040503050406030204" pitchFamily="18" charset="0"/>
                          </a:rPr>
                          <m:t>𝑝</m:t>
                        </m:r>
                      </m:e>
                    </m:acc>
                  </m:oMath>
                </a14:m>
                <a:r>
                  <a:rPr sz="2800" dirty="0"/>
                  <a:t>: sample proportion; read as </a:t>
                </a:r>
                <a:r>
                  <a:rPr lang="en-US" sz="2800" dirty="0"/>
                  <a:t>"</a:t>
                </a:r>
                <a14:m>
                  <m:oMath xmlns:m="http://schemas.openxmlformats.org/officeDocument/2006/math">
                    <m:r>
                      <a:rPr>
                        <a:latin typeface="Cambria Math" panose="02040503050406030204" pitchFamily="18" charset="0"/>
                      </a:rPr>
                      <m:t>𝑝</m:t>
                    </m:r>
                  </m:oMath>
                </a14:m>
                <a:r>
                  <a:rPr sz="2800" dirty="0"/>
                  <a:t>-hat"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xfrm>
                <a:off x="457200" y="1082078"/>
                <a:ext cx="8229600" cy="1051522"/>
              </a:xfrm>
              <a:blipFill>
                <a:blip r:embed="rId2"/>
                <a:stretch>
                  <a:fillRect t="-4520" b="-12994"/>
                </a:stretch>
              </a:blipFill>
            </p:spPr>
            <p:txBody>
              <a:bodyPr/>
              <a:lstStyle/>
              <a:p>
                <a:r>
                  <a:rPr lang="en-US">
                    <a:noFill/>
                  </a:rPr>
                  <a:t> </a:t>
                </a:r>
              </a:p>
            </p:txBody>
          </p:sp>
        </mc:Fallback>
      </mc:AlternateContent>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defRPr sz="3200"/>
            </a:pPr>
            <a:r>
              <a:rPr sz="2000" dirty="0"/>
              <a:t>Example 7.3.4: Finding the Probability that a Sample Proportion Will Differ from the Population Proportion by More Than a Given Amount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sz="2800" b="1"/>
                  <a:t>Solution</a:t>
                </a:r>
              </a:p>
              <a:p>
                <a:pPr>
                  <a:defRPr sz="2800"/>
                </a:pPr>
                <a:r>
                  <a:rPr sz="2800"/>
                  <a:t>By subtracting </a:t>
                </a:r>
                <a:r>
                  <a:rPr sz="2800">
                    <a:latin typeface="Cambria Math"/>
                  </a:rPr>
                  <a:t>0.02</a:t>
                </a:r>
                <a:r>
                  <a:rPr sz="2800"/>
                  <a:t> from and adding </a:t>
                </a:r>
                <a:r>
                  <a:rPr sz="2800">
                    <a:latin typeface="Cambria Math"/>
                  </a:rPr>
                  <a:t>0.02</a:t>
                </a:r>
                <a:r>
                  <a:rPr sz="2800"/>
                  <a:t> to the population proportion, </a:t>
                </a:r>
                <a:r>
                  <a:rPr sz="2800">
                    <a:latin typeface="Cambria Math"/>
                  </a:rPr>
                  <a:t>0.083</a:t>
                </a:r>
                <a:r>
                  <a:rPr sz="2800"/>
                  <a:t>, we find that the area under the normal curve in which we are interested is the sum of the areas </a:t>
                </a:r>
                <a:r>
                  <a:rPr sz="2800" b="1"/>
                  <a:t>to the left</a:t>
                </a:r>
                <a:r>
                  <a:rPr sz="2800"/>
                  <a:t> of </a:t>
                </a:r>
                <a:r>
                  <a:rPr sz="2800">
                    <a:latin typeface="Cambria Math"/>
                  </a:rPr>
                  <a:t>0.063</a:t>
                </a:r>
                <a:r>
                  <a:rPr sz="2800"/>
                  <a:t> </a:t>
                </a:r>
                <a:r>
                  <a:rPr sz="2800" b="1"/>
                  <a:t>and to the right</a:t>
                </a:r>
                <a:r>
                  <a:rPr sz="2800"/>
                  <a:t> of </a:t>
                </a:r>
                <a:r>
                  <a:rPr sz="2800">
                    <a:latin typeface="Cambria Math"/>
                  </a:rPr>
                  <a:t>0.103</a:t>
                </a:r>
                <a:r>
                  <a:rPr sz="2800"/>
                  <a:t>, which can be denoted </a:t>
                </a:r>
                <a14:m>
                  <m:oMath xmlns:m="http://schemas.openxmlformats.org/officeDocument/2006/math">
                    <m:r>
                      <a:rPr>
                        <a:latin typeface="Cambria Math" panose="02040503050406030204" pitchFamily="18" charset="0"/>
                      </a:rPr>
                      <m:t>𝑃</m:t>
                    </m:r>
                    <m:r>
                      <a:rPr>
                        <a:latin typeface="Cambria Math" panose="02040503050406030204" pitchFamily="18" charset="0"/>
                      </a:rPr>
                      <m:t>⁡</m:t>
                    </m:r>
                    <m:d>
                      <m:dPr>
                        <m:ctrlPr>
                          <a:rPr i="1">
                            <a:latin typeface="Cambria Math" panose="02040503050406030204" pitchFamily="18" charset="0"/>
                          </a:rPr>
                        </m:ctrlPr>
                      </m:dPr>
                      <m:e>
                        <m:acc>
                          <m:accPr>
                            <m:chr m:val="̂"/>
                            <m:ctrlPr>
                              <a:rPr i="1">
                                <a:latin typeface="Cambria Math" panose="02040503050406030204" pitchFamily="18" charset="0"/>
                              </a:rPr>
                            </m:ctrlPr>
                          </m:accPr>
                          <m:e>
                            <m:r>
                              <a:rPr>
                                <a:latin typeface="Cambria Math" panose="02040503050406030204" pitchFamily="18" charset="0"/>
                              </a:rPr>
                              <m:t>𝑝</m:t>
                            </m:r>
                          </m:e>
                        </m:acc>
                        <m:r>
                          <a:rPr>
                            <a:latin typeface="Cambria Math" panose="02040503050406030204" pitchFamily="18" charset="0"/>
                          </a:rPr>
                          <m:t>&lt;</m:t>
                        </m:r>
                        <m:r>
                          <a:rPr>
                            <a:latin typeface="Cambria Math" panose="02040503050406030204" pitchFamily="18" charset="0"/>
                          </a:rPr>
                          <m:t>0</m:t>
                        </m:r>
                        <m:r>
                          <a:rPr>
                            <a:latin typeface="Cambria Math" panose="02040503050406030204" pitchFamily="18" charset="0"/>
                          </a:rPr>
                          <m:t>.</m:t>
                        </m:r>
                        <m:r>
                          <a:rPr>
                            <a:latin typeface="Cambria Math" panose="02040503050406030204" pitchFamily="18" charset="0"/>
                          </a:rPr>
                          <m:t>063</m:t>
                        </m:r>
                      </m:e>
                    </m:d>
                  </m:oMath>
                </a14:m>
                <a:r>
                  <a:rPr sz="2800"/>
                  <a:t> and </a:t>
                </a:r>
                <a14:m>
                  <m:oMath xmlns:m="http://schemas.openxmlformats.org/officeDocument/2006/math">
                    <m:r>
                      <a:rPr>
                        <a:latin typeface="Cambria Math" panose="02040503050406030204" pitchFamily="18" charset="0"/>
                      </a:rPr>
                      <m:t>𝑃</m:t>
                    </m:r>
                    <m:r>
                      <a:rPr>
                        <a:latin typeface="Cambria Math" panose="02040503050406030204" pitchFamily="18" charset="0"/>
                      </a:rPr>
                      <m:t>⁡</m:t>
                    </m:r>
                    <m:d>
                      <m:dPr>
                        <m:ctrlPr>
                          <a:rPr i="1">
                            <a:latin typeface="Cambria Math" panose="02040503050406030204" pitchFamily="18" charset="0"/>
                          </a:rPr>
                        </m:ctrlPr>
                      </m:dPr>
                      <m:e>
                        <m:acc>
                          <m:accPr>
                            <m:chr m:val="̂"/>
                            <m:ctrlPr>
                              <a:rPr i="1">
                                <a:latin typeface="Cambria Math" panose="02040503050406030204" pitchFamily="18" charset="0"/>
                              </a:rPr>
                            </m:ctrlPr>
                          </m:accPr>
                          <m:e>
                            <m:r>
                              <a:rPr>
                                <a:latin typeface="Cambria Math" panose="02040503050406030204" pitchFamily="18" charset="0"/>
                              </a:rPr>
                              <m:t>𝑝</m:t>
                            </m:r>
                          </m:e>
                        </m:acc>
                        <m:r>
                          <a:rPr>
                            <a:latin typeface="Cambria Math" panose="02040503050406030204" pitchFamily="18" charset="0"/>
                          </a:rPr>
                          <m:t>&gt;</m:t>
                        </m:r>
                        <m:r>
                          <a:rPr>
                            <a:latin typeface="Cambria Math" panose="02040503050406030204" pitchFamily="18" charset="0"/>
                          </a:rPr>
                          <m:t>0</m:t>
                        </m:r>
                        <m:r>
                          <a:rPr>
                            <a:latin typeface="Cambria Math" panose="02040503050406030204" pitchFamily="18" charset="0"/>
                          </a:rPr>
                          <m:t>.</m:t>
                        </m:r>
                        <m:r>
                          <a:rPr>
                            <a:latin typeface="Cambria Math" panose="02040503050406030204" pitchFamily="18" charset="0"/>
                          </a:rPr>
                          <m:t>103</m:t>
                        </m:r>
                      </m:e>
                    </m:d>
                  </m:oMath>
                </a14:m>
                <a:r>
                  <a:rPr sz="280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US">
                    <a:noFill/>
                  </a:rPr>
                  <a:t> </a:t>
                </a:r>
              </a:p>
            </p:txBody>
          </p:sp>
        </mc:Fallback>
      </mc:AlternateContent>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defRPr sz="3200"/>
            </a:pPr>
            <a:r>
              <a:rPr sz="2000" dirty="0"/>
              <a:t>Example 7.3.4: Finding the Probability that a Sample Proportion Will Differ from the Population Proportion by More Than a Given Amount (cont.)</a:t>
            </a:r>
          </a:p>
        </p:txBody>
      </p:sp>
      <p:pic>
        <p:nvPicPr>
          <p:cNvPr id="5" name="Content Placeholder 4">
            <a:extLst>
              <a:ext uri="{FF2B5EF4-FFF2-40B4-BE49-F238E27FC236}">
                <a16:creationId xmlns:a16="http://schemas.microsoft.com/office/drawing/2014/main" id="{0CC7062C-B6C8-433A-880F-F3D8BC7AD8D9}"/>
              </a:ext>
            </a:extLst>
          </p:cNvPr>
          <p:cNvPicPr>
            <a:picLocks noGrp="1" noChangeAspect="1"/>
          </p:cNvPicPr>
          <p:nvPr>
            <p:ph sz="quarter" idx="11"/>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952625" y="1959769"/>
            <a:ext cx="5238750" cy="3095625"/>
          </a:xfr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defRPr sz="3200"/>
            </a:pPr>
            <a:r>
              <a:rPr sz="2000" dirty="0"/>
              <a:t>Example 7.3.4: Finding the Probability that a Sample Proportion Will Differ from the Population Proportion by More Than a Given Amount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fontScale="70000" lnSpcReduction="20000"/>
              </a:bodyPr>
              <a:lstStyle/>
              <a:p>
                <a:pPr>
                  <a:defRPr b="1"/>
                </a:pPr>
                <a:r>
                  <a:rPr sz="2800" dirty="0"/>
                  <a:t>Tables:</a:t>
                </a:r>
              </a:p>
              <a:p>
                <a:pPr>
                  <a:defRPr sz="2800"/>
                </a:pPr>
                <a:r>
                  <a:rPr sz="2800" dirty="0"/>
                  <a:t>We begin by converting the endpoints to </a:t>
                </a:r>
                <a14:m>
                  <m:oMath xmlns:m="http://schemas.openxmlformats.org/officeDocument/2006/math">
                    <m:r>
                      <a:rPr>
                        <a:latin typeface="Cambria Math" panose="02040503050406030204" pitchFamily="18" charset="0"/>
                      </a:rPr>
                      <m:t>𝑧</m:t>
                    </m:r>
                  </m:oMath>
                </a14:m>
                <a:r>
                  <a:rPr sz="2800" dirty="0"/>
                  <a:t>-scores. Recall that we do not need to find two distinct </a:t>
                </a:r>
                <a14:m>
                  <m:oMath xmlns:m="http://schemas.openxmlformats.org/officeDocument/2006/math">
                    <m:r>
                      <a:rPr>
                        <a:latin typeface="Cambria Math" panose="02040503050406030204" pitchFamily="18" charset="0"/>
                      </a:rPr>
                      <m:t>𝑧</m:t>
                    </m:r>
                  </m:oMath>
                </a14:m>
                <a:r>
                  <a:rPr sz="2800" dirty="0"/>
                  <a:t>-scores. They will both have the same absolute value, but one will be positive and the other negative. To calculate the positive </a:t>
                </a:r>
                <a14:m>
                  <m:oMath xmlns:m="http://schemas.openxmlformats.org/officeDocument/2006/math">
                    <m:r>
                      <a:rPr>
                        <a:latin typeface="Cambria Math" panose="02040503050406030204" pitchFamily="18" charset="0"/>
                      </a:rPr>
                      <m:t>𝑧</m:t>
                    </m:r>
                  </m:oMath>
                </a14:m>
                <a:r>
                  <a:rPr sz="2800" dirty="0"/>
                  <a:t>-score, the positive distance from the population proportion is substituted into the numerator of the formula, giving the following calculation.</a:t>
                </a:r>
              </a:p>
              <a:p>
                <a:pPr/>
                <a14:m>
                  <m:oMathPara xmlns:m="http://schemas.openxmlformats.org/officeDocument/2006/math">
                    <m:oMathParaPr>
                      <m:jc m:val="centerGroup"/>
                    </m:oMathParaPr>
                    <m:oMath xmlns:m="http://schemas.openxmlformats.org/officeDocument/2006/math">
                      <m:r>
                        <a:rPr>
                          <a:latin typeface="Cambria Math" panose="02040503050406030204" pitchFamily="18" charset="0"/>
                        </a:rPr>
                        <m:t>𝑧</m:t>
                      </m:r>
                      <m:r>
                        <a:rPr>
                          <a:latin typeface="Cambria Math" panose="02040503050406030204" pitchFamily="18" charset="0"/>
                        </a:rPr>
                        <m:t>=</m:t>
                      </m:r>
                      <m:f>
                        <m:fPr>
                          <m:ctrlPr>
                            <a:rPr i="1">
                              <a:latin typeface="Cambria Math" panose="02040503050406030204" pitchFamily="18" charset="0"/>
                            </a:rPr>
                          </m:ctrlPr>
                        </m:fPr>
                        <m:num>
                          <m:acc>
                            <m:accPr>
                              <m:chr m:val="̂"/>
                              <m:ctrlPr>
                                <a:rPr i="1">
                                  <a:latin typeface="Cambria Math" panose="02040503050406030204" pitchFamily="18" charset="0"/>
                                </a:rPr>
                              </m:ctrlPr>
                            </m:accPr>
                            <m:e>
                              <m:r>
                                <a:rPr>
                                  <a:latin typeface="Cambria Math" panose="02040503050406030204" pitchFamily="18" charset="0"/>
                                </a:rPr>
                                <m:t>𝑝</m:t>
                              </m:r>
                            </m:e>
                          </m:acc>
                          <m:r>
                            <a:rPr>
                              <a:latin typeface="Cambria Math" panose="02040503050406030204" pitchFamily="18" charset="0"/>
                            </a:rPr>
                            <m:t>−</m:t>
                          </m:r>
                          <m:r>
                            <a:rPr>
                              <a:latin typeface="Cambria Math" panose="02040503050406030204" pitchFamily="18" charset="0"/>
                            </a:rPr>
                            <m:t>𝑝</m:t>
                          </m:r>
                        </m:num>
                        <m:den>
                          <m:rad>
                            <m:radPr>
                              <m:degHide m:val="on"/>
                              <m:ctrlPr>
                                <a:rPr i="1">
                                  <a:latin typeface="Cambria Math" panose="02040503050406030204" pitchFamily="18" charset="0"/>
                                </a:rPr>
                              </m:ctrlPr>
                            </m:radPr>
                            <m:deg/>
                            <m:e>
                              <m:f>
                                <m:fPr>
                                  <m:ctrlPr>
                                    <a:rPr i="1">
                                      <a:latin typeface="Cambria Math" panose="02040503050406030204" pitchFamily="18" charset="0"/>
                                    </a:rPr>
                                  </m:ctrlPr>
                                </m:fPr>
                                <m:num>
                                  <m:r>
                                    <a:rPr>
                                      <a:latin typeface="Cambria Math" panose="02040503050406030204" pitchFamily="18" charset="0"/>
                                    </a:rPr>
                                    <m:t>𝑝</m:t>
                                  </m:r>
                                  <m:d>
                                    <m:dPr>
                                      <m:ctrlPr>
                                        <a:rPr i="1">
                                          <a:latin typeface="Cambria Math" panose="02040503050406030204" pitchFamily="18" charset="0"/>
                                        </a:rPr>
                                      </m:ctrlPr>
                                    </m:dPr>
                                    <m:e>
                                      <m:r>
                                        <a:rPr>
                                          <a:latin typeface="Cambria Math" panose="02040503050406030204" pitchFamily="18" charset="0"/>
                                        </a:rPr>
                                        <m:t>1</m:t>
                                      </m:r>
                                      <m:r>
                                        <a:rPr>
                                          <a:latin typeface="Cambria Math" panose="02040503050406030204" pitchFamily="18" charset="0"/>
                                        </a:rPr>
                                        <m:t>−</m:t>
                                      </m:r>
                                      <m:r>
                                        <a:rPr>
                                          <a:latin typeface="Cambria Math" panose="02040503050406030204" pitchFamily="18" charset="0"/>
                                        </a:rPr>
                                        <m:t>𝑝</m:t>
                                      </m:r>
                                    </m:e>
                                  </m:d>
                                </m:num>
                                <m:den>
                                  <m:r>
                                    <a:rPr>
                                      <a:latin typeface="Cambria Math" panose="02040503050406030204" pitchFamily="18" charset="0"/>
                                    </a:rPr>
                                    <m:t>𝑛</m:t>
                                  </m:r>
                                </m:den>
                              </m:f>
                            </m:e>
                          </m:rad>
                        </m:den>
                      </m:f>
                    </m:oMath>
                    <m:oMath xmlns:m="http://schemas.openxmlformats.org/officeDocument/2006/math">
                      <m:phant>
                        <m:phantPr>
                          <m:show m:val="off"/>
                          <m:ctrlPr>
                            <a:rPr i="1">
                              <a:latin typeface="Cambria Math" panose="02040503050406030204" pitchFamily="18" charset="0"/>
                            </a:rPr>
                          </m:ctrlPr>
                        </m:phantPr>
                        <m:e>
                          <m:r>
                            <a:rPr>
                              <a:latin typeface="Cambria Math" panose="02040503050406030204" pitchFamily="18" charset="0"/>
                            </a:rPr>
                            <m:t>𝑧</m:t>
                          </m:r>
                        </m:e>
                      </m:phant>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0</m:t>
                          </m:r>
                          <m:r>
                            <a:rPr>
                              <a:latin typeface="Cambria Math" panose="02040503050406030204" pitchFamily="18" charset="0"/>
                            </a:rPr>
                            <m:t>.</m:t>
                          </m:r>
                          <m:r>
                            <a:rPr>
                              <a:latin typeface="Cambria Math" panose="02040503050406030204" pitchFamily="18" charset="0"/>
                            </a:rPr>
                            <m:t>02</m:t>
                          </m:r>
                        </m:num>
                        <m:den>
                          <m:rad>
                            <m:radPr>
                              <m:degHide m:val="on"/>
                              <m:ctrlPr>
                                <a:rPr i="1">
                                  <a:latin typeface="Cambria Math" panose="02040503050406030204" pitchFamily="18" charset="0"/>
                                </a:rPr>
                              </m:ctrlPr>
                            </m:radPr>
                            <m:deg/>
                            <m:e>
                              <m:f>
                                <m:fPr>
                                  <m:ctrlPr>
                                    <a:rPr i="1">
                                      <a:latin typeface="Cambria Math" panose="02040503050406030204" pitchFamily="18" charset="0"/>
                                    </a:rPr>
                                  </m:ctrlPr>
                                </m:fPr>
                                <m:num>
                                  <m:r>
                                    <a:rPr>
                                      <a:latin typeface="Cambria Math" panose="02040503050406030204" pitchFamily="18" charset="0"/>
                                    </a:rPr>
                                    <m:t>0</m:t>
                                  </m:r>
                                  <m:r>
                                    <a:rPr>
                                      <a:latin typeface="Cambria Math" panose="02040503050406030204" pitchFamily="18" charset="0"/>
                                    </a:rPr>
                                    <m:t>.</m:t>
                                  </m:r>
                                  <m:r>
                                    <a:rPr>
                                      <a:latin typeface="Cambria Math" panose="02040503050406030204" pitchFamily="18" charset="0"/>
                                    </a:rPr>
                                    <m:t>083</m:t>
                                  </m:r>
                                  <m:d>
                                    <m:dPr>
                                      <m:ctrlPr>
                                        <a:rPr i="1">
                                          <a:latin typeface="Cambria Math" panose="02040503050406030204" pitchFamily="18" charset="0"/>
                                        </a:rPr>
                                      </m:ctrlPr>
                                    </m:dPr>
                                    <m:e>
                                      <m:r>
                                        <a:rPr>
                                          <a:latin typeface="Cambria Math" panose="02040503050406030204" pitchFamily="18" charset="0"/>
                                        </a:rPr>
                                        <m:t>1</m:t>
                                      </m:r>
                                      <m:r>
                                        <a:rPr>
                                          <a:latin typeface="Cambria Math" panose="02040503050406030204" pitchFamily="18" charset="0"/>
                                        </a:rPr>
                                        <m:t>−</m:t>
                                      </m:r>
                                      <m:r>
                                        <a:rPr>
                                          <a:latin typeface="Cambria Math" panose="02040503050406030204" pitchFamily="18" charset="0"/>
                                        </a:rPr>
                                        <m:t>0</m:t>
                                      </m:r>
                                      <m:r>
                                        <a:rPr>
                                          <a:latin typeface="Cambria Math" panose="02040503050406030204" pitchFamily="18" charset="0"/>
                                        </a:rPr>
                                        <m:t>.</m:t>
                                      </m:r>
                                      <m:r>
                                        <a:rPr>
                                          <a:latin typeface="Cambria Math" panose="02040503050406030204" pitchFamily="18" charset="0"/>
                                        </a:rPr>
                                        <m:t>083</m:t>
                                      </m:r>
                                    </m:e>
                                  </m:d>
                                </m:num>
                                <m:den>
                                  <m:r>
                                    <a:rPr>
                                      <a:latin typeface="Cambria Math" panose="02040503050406030204" pitchFamily="18" charset="0"/>
                                    </a:rPr>
                                    <m:t>91</m:t>
                                  </m:r>
                                </m:den>
                              </m:f>
                            </m:e>
                          </m:rad>
                        </m:den>
                      </m:f>
                    </m:oMath>
                    <m:oMath xmlns:m="http://schemas.openxmlformats.org/officeDocument/2006/math">
                      <m:phant>
                        <m:phantPr>
                          <m:show m:val="off"/>
                          <m:ctrlPr>
                            <a:rPr i="1">
                              <a:latin typeface="Cambria Math" panose="02040503050406030204" pitchFamily="18" charset="0"/>
                            </a:rPr>
                          </m:ctrlPr>
                        </m:phantPr>
                        <m:e>
                          <m:r>
                            <a:rPr>
                              <a:latin typeface="Cambria Math" panose="02040503050406030204" pitchFamily="18" charset="0"/>
                            </a:rPr>
                            <m:t>𝑧</m:t>
                          </m:r>
                        </m:e>
                      </m:phant>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0</m:t>
                          </m:r>
                          <m:r>
                            <a:rPr>
                              <a:latin typeface="Cambria Math" panose="02040503050406030204" pitchFamily="18" charset="0"/>
                            </a:rPr>
                            <m:t>.</m:t>
                          </m:r>
                          <m:r>
                            <a:rPr>
                              <a:latin typeface="Cambria Math" panose="02040503050406030204" pitchFamily="18" charset="0"/>
                            </a:rPr>
                            <m:t>02</m:t>
                          </m:r>
                        </m:num>
                        <m:den>
                          <m:r>
                            <a:rPr>
                              <a:latin typeface="Cambria Math" panose="02040503050406030204" pitchFamily="18" charset="0"/>
                            </a:rPr>
                            <m:t>0</m:t>
                          </m:r>
                          <m:r>
                            <a:rPr>
                              <a:latin typeface="Cambria Math" panose="02040503050406030204" pitchFamily="18" charset="0"/>
                            </a:rPr>
                            <m:t>.</m:t>
                          </m:r>
                          <m:r>
                            <a:rPr>
                              <a:latin typeface="Cambria Math" panose="02040503050406030204" pitchFamily="18" charset="0"/>
                            </a:rPr>
                            <m:t>028920</m:t>
                          </m:r>
                        </m:den>
                      </m:f>
                    </m:oMath>
                    <m:oMath xmlns:m="http://schemas.openxmlformats.org/officeDocument/2006/math">
                      <m:phant>
                        <m:phantPr>
                          <m:show m:val="off"/>
                          <m:ctrlPr>
                            <a:rPr i="1">
                              <a:latin typeface="Cambria Math" panose="02040503050406030204" pitchFamily="18" charset="0"/>
                            </a:rPr>
                          </m:ctrlPr>
                        </m:phantPr>
                        <m:e>
                          <m:r>
                            <a:rPr>
                              <a:latin typeface="Cambria Math" panose="02040503050406030204" pitchFamily="18" charset="0"/>
                            </a:rPr>
                            <m:t>𝑧</m:t>
                          </m:r>
                        </m:e>
                      </m:phant>
                      <m:r>
                        <a:rPr>
                          <a:latin typeface="Cambria Math" panose="02040503050406030204" pitchFamily="18" charset="0"/>
                        </a:rPr>
                        <m:t>≈</m:t>
                      </m:r>
                      <m:r>
                        <a:rPr>
                          <a:latin typeface="Cambria Math" panose="02040503050406030204" pitchFamily="18" charset="0"/>
                        </a:rPr>
                        <m:t>0</m:t>
                      </m:r>
                      <m:r>
                        <a:rPr>
                          <a:latin typeface="Cambria Math" panose="02040503050406030204" pitchFamily="18" charset="0"/>
                        </a:rPr>
                        <m:t>.</m:t>
                      </m:r>
                      <m:r>
                        <a:rPr>
                          <a:latin typeface="Cambria Math" panose="02040503050406030204" pitchFamily="18" charset="0"/>
                        </a:rPr>
                        <m:t>69</m:t>
                      </m:r>
                    </m:oMath>
                  </m:oMathPara>
                </a14:m>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741" t="-1840" r="-1185"/>
                </a:stretch>
              </a:blipFill>
            </p:spPr>
            <p:txBody>
              <a:bodyPr/>
              <a:lstStyle/>
              <a:p>
                <a:r>
                  <a:rPr lang="en-US">
                    <a:noFill/>
                  </a:rPr>
                  <a:t> </a:t>
                </a:r>
              </a:p>
            </p:txBody>
          </p:sp>
        </mc:Fallback>
      </mc:AlternateContent>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defRPr sz="3200"/>
            </a:pPr>
            <a:r>
              <a:rPr sz="2000" dirty="0"/>
              <a:t>Example 7.3.4: Finding the Probability that a Sample Proportion Will Differ from the Population Proportion by More Than a Given Amount (cont.)</a:t>
            </a:r>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a:bodyPr>
              <a:lstStyle/>
              <a:p>
                <a:pPr>
                  <a:defRPr sz="2800"/>
                </a:pPr>
                <a:r>
                  <a:rPr sz="2800" dirty="0"/>
                  <a:t>Because we want to find the total area in the two tails, using the symmetry property of the normal distribution, we can find the area to the left of </a:t>
                </a:r>
                <a:br>
                  <a:rPr lang="en-US" sz="2800" dirty="0"/>
                </a:b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𝑧</m:t>
                        </m:r>
                      </m:e>
                      <m:sub>
                        <m:r>
                          <a:rPr>
                            <a:latin typeface="Cambria Math" panose="02040503050406030204" pitchFamily="18" charset="0"/>
                          </a:rPr>
                          <m:t>1</m:t>
                        </m:r>
                      </m:sub>
                    </m:sSub>
                    <m:r>
                      <a:rPr>
                        <a:latin typeface="Cambria Math" panose="02040503050406030204" pitchFamily="18" charset="0"/>
                      </a:rPr>
                      <m:t>=−</m:t>
                    </m:r>
                    <m:r>
                      <a:rPr>
                        <a:latin typeface="Cambria Math" panose="02040503050406030204" pitchFamily="18" charset="0"/>
                      </a:rPr>
                      <m:t>0</m:t>
                    </m:r>
                    <m:r>
                      <a:rPr>
                        <a:latin typeface="Cambria Math" panose="02040503050406030204" pitchFamily="18" charset="0"/>
                      </a:rPr>
                      <m:t>.</m:t>
                    </m:r>
                    <m:r>
                      <a:rPr>
                        <a:latin typeface="Cambria Math" panose="02040503050406030204" pitchFamily="18" charset="0"/>
                      </a:rPr>
                      <m:t>69</m:t>
                    </m:r>
                  </m:oMath>
                </a14:m>
                <a:r>
                  <a:rPr sz="2800" dirty="0"/>
                  <a:t> and double it. Using the normal distribution tables, we find that the area to the left of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𝑧</m:t>
                        </m:r>
                      </m:e>
                      <m:sub>
                        <m:r>
                          <a:rPr>
                            <a:latin typeface="Cambria Math" panose="02040503050406030204" pitchFamily="18" charset="0"/>
                          </a:rPr>
                          <m:t>1</m:t>
                        </m:r>
                      </m:sub>
                    </m:sSub>
                    <m:r>
                      <a:rPr>
                        <a:latin typeface="Cambria Math" panose="02040503050406030204" pitchFamily="18" charset="0"/>
                      </a:rPr>
                      <m:t>=−</m:t>
                    </m:r>
                    <m:r>
                      <a:rPr>
                        <a:latin typeface="Cambria Math" panose="02040503050406030204" pitchFamily="18" charset="0"/>
                      </a:rPr>
                      <m:t>0</m:t>
                    </m:r>
                    <m:r>
                      <a:rPr>
                        <a:latin typeface="Cambria Math" panose="02040503050406030204" pitchFamily="18" charset="0"/>
                      </a:rPr>
                      <m:t>.</m:t>
                    </m:r>
                    <m:r>
                      <a:rPr>
                        <a:latin typeface="Cambria Math" panose="02040503050406030204" pitchFamily="18" charset="0"/>
                      </a:rPr>
                      <m:t>69</m:t>
                    </m:r>
                  </m:oMath>
                </a14:m>
                <a:r>
                  <a:rPr sz="2800" dirty="0"/>
                  <a:t> is </a:t>
                </a:r>
                <a:r>
                  <a:rPr sz="2800" dirty="0">
                    <a:latin typeface="Cambria Math"/>
                  </a:rPr>
                  <a:t>0.2451</a:t>
                </a:r>
                <a:r>
                  <a:rPr sz="2800" dirty="0"/>
                  <a:t>, so the total area in the two tails is </a:t>
                </a:r>
                <a14:m>
                  <m:oMath xmlns:m="http://schemas.openxmlformats.org/officeDocument/2006/math">
                    <m:d>
                      <m:dPr>
                        <m:ctrlPr>
                          <a:rPr i="1">
                            <a:latin typeface="Cambria Math" panose="02040503050406030204" pitchFamily="18" charset="0"/>
                          </a:rPr>
                        </m:ctrlPr>
                      </m:dPr>
                      <m:e>
                        <m:r>
                          <a:rPr>
                            <a:latin typeface="Cambria Math" panose="02040503050406030204" pitchFamily="18" charset="0"/>
                          </a:rPr>
                          <m:t>0</m:t>
                        </m:r>
                        <m:r>
                          <a:rPr>
                            <a:latin typeface="Cambria Math" panose="02040503050406030204" pitchFamily="18" charset="0"/>
                          </a:rPr>
                          <m:t>.</m:t>
                        </m:r>
                        <m:r>
                          <a:rPr>
                            <a:latin typeface="Cambria Math" panose="02040503050406030204" pitchFamily="18" charset="0"/>
                          </a:rPr>
                          <m:t>2451</m:t>
                        </m:r>
                      </m:e>
                    </m:d>
                    <m:d>
                      <m:dPr>
                        <m:ctrlPr>
                          <a:rPr i="1">
                            <a:latin typeface="Cambria Math" panose="02040503050406030204" pitchFamily="18" charset="0"/>
                          </a:rPr>
                        </m:ctrlPr>
                      </m:dPr>
                      <m:e>
                        <m:r>
                          <a:rPr>
                            <a:latin typeface="Cambria Math" panose="02040503050406030204" pitchFamily="18" charset="0"/>
                          </a:rPr>
                          <m:t>2</m:t>
                        </m:r>
                      </m:e>
                    </m:d>
                    <m:r>
                      <a:rPr>
                        <a:latin typeface="Cambria Math" panose="02040503050406030204" pitchFamily="18" charset="0"/>
                      </a:rPr>
                      <m:t>=</m:t>
                    </m:r>
                    <m:r>
                      <a:rPr>
                        <a:latin typeface="Cambria Math" panose="02040503050406030204" pitchFamily="18" charset="0"/>
                      </a:rPr>
                      <m:t>0</m:t>
                    </m:r>
                    <m:r>
                      <a:rPr>
                        <a:latin typeface="Cambria Math" panose="02040503050406030204" pitchFamily="18" charset="0"/>
                      </a:rPr>
                      <m:t>.</m:t>
                    </m:r>
                    <m:r>
                      <a:rPr>
                        <a:latin typeface="Cambria Math" panose="02040503050406030204" pitchFamily="18" charset="0"/>
                      </a:rPr>
                      <m:t>4902</m:t>
                    </m:r>
                  </m:oMath>
                </a14:m>
                <a:r>
                  <a:rPr sz="2800" dirty="0"/>
                  <a:t>.</a:t>
                </a:r>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667"/>
                </a:stretch>
              </a:blipFill>
            </p:spPr>
            <p:txBody>
              <a:bodyPr/>
              <a:lstStyle/>
              <a:p>
                <a:r>
                  <a:rPr lang="en-US">
                    <a:noFill/>
                  </a:rPr>
                  <a:t> </a:t>
                </a:r>
              </a:p>
            </p:txBody>
          </p:sp>
        </mc:Fallback>
      </mc:AlternateContent>
    </p:spTree>
    <p:extLst>
      <p:ext uri="{BB962C8B-B14F-4D97-AF65-F5344CB8AC3E}">
        <p14:creationId xmlns:p14="http://schemas.microsoft.com/office/powerpoint/2010/main" val="426164750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defRPr sz="3200"/>
            </a:pPr>
            <a:r>
              <a:rPr sz="2000" dirty="0"/>
              <a:t>Example 7.3.4: Finding the Probability that a Sample Proportion Will Differ from the Population Proportion by More Than a Given Amount (cont.)</a:t>
            </a:r>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fontScale="77500" lnSpcReduction="20000"/>
              </a:bodyPr>
              <a:lstStyle/>
              <a:p>
                <a:pPr>
                  <a:defRPr b="1"/>
                </a:pPr>
                <a:r>
                  <a:rPr sz="2800" dirty="0"/>
                  <a:t>TI-83/84 Plus:</a:t>
                </a:r>
              </a:p>
              <a:p>
                <a:r>
                  <a:rPr sz="2800" dirty="0"/>
                  <a:t>To find the total area in two symmetric tails of the distribution, we will use the calculator to double the area found in the left tail of the curve. Go to the </a:t>
                </a:r>
                <a:r>
                  <a:rPr sz="2800" b="1" dirty="0"/>
                  <a:t>DIST</a:t>
                </a:r>
                <a:r>
                  <a:rPr sz="2800" dirty="0"/>
                  <a:t> menu and compute </a:t>
                </a:r>
                <a:br>
                  <a:rPr lang="en-US" sz="2800" dirty="0"/>
                </a:br>
                <a:r>
                  <a:rPr sz="2800" b="1" dirty="0"/>
                  <a:t>2*</a:t>
                </a:r>
                <a:r>
                  <a:rPr sz="2800" b="1" dirty="0" err="1"/>
                  <a:t>normalcdf</a:t>
                </a:r>
                <a:r>
                  <a:rPr sz="2800" b="1" dirty="0"/>
                  <a:t>(lower bound, upper bound, </a:t>
                </a:r>
                <a:r>
                  <a:rPr sz="2800" b="1" i="1" dirty="0"/>
                  <a:t>μ</a:t>
                </a:r>
                <a:r>
                  <a:rPr sz="2800" b="1" dirty="0"/>
                  <a:t>, </a:t>
                </a:r>
                <a:r>
                  <a:rPr sz="2800" b="1" i="1" dirty="0"/>
                  <a:t>σ</a:t>
                </a:r>
                <a:r>
                  <a:rPr sz="2800" b="1" dirty="0"/>
                  <a:t>)</a:t>
                </a:r>
                <a:r>
                  <a:rPr sz="2800" dirty="0"/>
                  <a:t> using the following values.</a:t>
                </a:r>
              </a:p>
              <a:p>
                <a:pPr>
                  <a:defRPr sz="2800"/>
                </a:pPr>
                <a:r>
                  <a:rPr sz="2800" i="1" dirty="0"/>
                  <a:t>lower bound</a:t>
                </a:r>
                <a:r>
                  <a:rPr sz="2800" dirty="0"/>
                  <a:t>: </a:t>
                </a:r>
                <a14:m>
                  <m:oMath xmlns:m="http://schemas.openxmlformats.org/officeDocument/2006/math">
                    <m:r>
                      <a:rPr>
                        <a:latin typeface="Cambria Math" panose="02040503050406030204" pitchFamily="18" charset="0"/>
                      </a:rPr>
                      <m:t>−1</m:t>
                    </m:r>
                    <m:r>
                      <a:rPr>
                        <a:latin typeface="Cambria Math" panose="02040503050406030204" pitchFamily="18" charset="0"/>
                      </a:rPr>
                      <m:t>𝐸</m:t>
                    </m:r>
                    <m:r>
                      <a:rPr>
                        <a:latin typeface="Cambria Math" panose="02040503050406030204" pitchFamily="18" charset="0"/>
                      </a:rPr>
                      <m:t>99</m:t>
                    </m:r>
                  </m:oMath>
                </a14:m>
                <a:endParaRPr sz="2800" dirty="0"/>
              </a:p>
              <a:p>
                <a:r>
                  <a:rPr sz="2800" i="1" dirty="0"/>
                  <a:t>upper bound</a:t>
                </a:r>
                <a:r>
                  <a:rPr sz="2800" dirty="0"/>
                  <a:t>: </a:t>
                </a:r>
                <a:r>
                  <a:rPr sz="2800" dirty="0">
                    <a:latin typeface="Cambria Math"/>
                  </a:rPr>
                  <a:t>0.063</a:t>
                </a:r>
              </a:p>
              <a:p>
                <a:pPr/>
                <a14:m>
                  <m:oMathPara xmlns:m="http://schemas.openxmlformats.org/officeDocument/2006/math">
                    <m:oMathParaPr>
                      <m:jc m:val="centerGroup"/>
                    </m:oMathParaPr>
                    <m:oMath xmlns:m="http://schemas.openxmlformats.org/officeDocument/2006/math">
                      <m:r>
                        <a:rPr>
                          <a:latin typeface="Cambria Math" panose="02040503050406030204" pitchFamily="18" charset="0"/>
                        </a:rPr>
                        <m:t>𝜇</m:t>
                      </m:r>
                      <m:r>
                        <a:rPr>
                          <a:latin typeface="Cambria Math" panose="02040503050406030204" pitchFamily="18" charset="0"/>
                        </a:rPr>
                        <m:t>=0.083</m:t>
                      </m:r>
                    </m:oMath>
                  </m:oMathPara>
                </a14:m>
                <a:endParaRPr sz="2800" dirty="0">
                  <a:latin typeface="Cambria Math"/>
                </a:endParaRPr>
              </a:p>
              <a:p>
                <a:pPr/>
                <a14:m>
                  <m:oMathPara xmlns:m="http://schemas.openxmlformats.org/officeDocument/2006/math">
                    <m:oMathParaPr>
                      <m:jc m:val="centerGroup"/>
                    </m:oMathParaPr>
                    <m:oMath xmlns:m="http://schemas.openxmlformats.org/officeDocument/2006/math">
                      <m:r>
                        <a:rPr>
                          <a:latin typeface="Cambria Math" panose="02040503050406030204" pitchFamily="18" charset="0"/>
                        </a:rPr>
                        <m:t>𝜎</m:t>
                      </m:r>
                      <m:r>
                        <a:rPr>
                          <a:latin typeface="Cambria Math" panose="02040503050406030204" pitchFamily="18" charset="0"/>
                        </a:rPr>
                        <m:t>=</m:t>
                      </m:r>
                      <m:rad>
                        <m:radPr>
                          <m:degHide m:val="on"/>
                          <m:ctrlPr>
                            <a:rPr i="1">
                              <a:latin typeface="Cambria Math" panose="02040503050406030204" pitchFamily="18" charset="0"/>
                            </a:rPr>
                          </m:ctrlPr>
                        </m:radPr>
                        <m:deg/>
                        <m:e>
                          <m:f>
                            <m:fPr>
                              <m:ctrlPr>
                                <a:rPr i="1">
                                  <a:latin typeface="Cambria Math" panose="02040503050406030204" pitchFamily="18" charset="0"/>
                                </a:rPr>
                              </m:ctrlPr>
                            </m:fPr>
                            <m:num>
                              <m:d>
                                <m:dPr>
                                  <m:ctrlPr>
                                    <a:rPr i="1">
                                      <a:latin typeface="Cambria Math" panose="02040503050406030204" pitchFamily="18" charset="0"/>
                                    </a:rPr>
                                  </m:ctrlPr>
                                </m:dPr>
                                <m:e>
                                  <m:r>
                                    <a:rPr>
                                      <a:latin typeface="Cambria Math" panose="02040503050406030204" pitchFamily="18" charset="0"/>
                                    </a:rPr>
                                    <m:t>0.083</m:t>
                                  </m:r>
                                  <m:d>
                                    <m:dPr>
                                      <m:ctrlPr>
                                        <a:rPr i="1">
                                          <a:latin typeface="Cambria Math" panose="02040503050406030204" pitchFamily="18" charset="0"/>
                                        </a:rPr>
                                      </m:ctrlPr>
                                    </m:dPr>
                                    <m:e>
                                      <m:r>
                                        <a:rPr>
                                          <a:latin typeface="Cambria Math" panose="02040503050406030204" pitchFamily="18" charset="0"/>
                                        </a:rPr>
                                        <m:t>1−0.083</m:t>
                                      </m:r>
                                    </m:e>
                                  </m:d>
                                </m:e>
                              </m:d>
                            </m:num>
                            <m:den>
                              <m:r>
                                <a:rPr>
                                  <a:latin typeface="Cambria Math" panose="02040503050406030204" pitchFamily="18" charset="0"/>
                                </a:rPr>
                                <m:t>91</m:t>
                              </m:r>
                            </m:den>
                          </m:f>
                        </m:e>
                      </m:rad>
                    </m:oMath>
                  </m:oMathPara>
                </a14:m>
                <a:endParaRPr sz="2800" dirty="0">
                  <a:latin typeface="Cambria Math"/>
                </a:endParaRPr>
              </a:p>
              <a:p>
                <a:r>
                  <a:rPr sz="2800" dirty="0"/>
                  <a:t>As shown in the screenshot, the calculator gives the more accurate value of approximately </a:t>
                </a:r>
                <a:r>
                  <a:rPr sz="2800" dirty="0">
                    <a:latin typeface="Cambria Math"/>
                  </a:rPr>
                  <a:t>0.4892</a:t>
                </a:r>
                <a:r>
                  <a:rPr sz="2800" dirty="0"/>
                  <a:t> for the probability when this method is used.</a:t>
                </a:r>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963" t="-2086" r="-815"/>
                </a:stretch>
              </a:blipFill>
            </p:spPr>
            <p:txBody>
              <a:bodyPr/>
              <a:lstStyle/>
              <a:p>
                <a:r>
                  <a:rPr lang="en-US">
                    <a:noFill/>
                  </a:rPr>
                  <a:t> </a:t>
                </a:r>
              </a:p>
            </p:txBody>
          </p:sp>
        </mc:Fallback>
      </mc:AlternateContent>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defRPr sz="3200"/>
            </a:pPr>
            <a:r>
              <a:rPr sz="2000" dirty="0"/>
              <a:t>Example 7.3.4: Finding the Probability that a Sample Proportion Will Differ from the Population Proportion by More Than a Given Amount (cont.)</a:t>
            </a:r>
          </a:p>
        </p:txBody>
      </p:sp>
      <p:pic>
        <p:nvPicPr>
          <p:cNvPr id="5" name="Content Placeholder 4">
            <a:extLst>
              <a:ext uri="{FF2B5EF4-FFF2-40B4-BE49-F238E27FC236}">
                <a16:creationId xmlns:a16="http://schemas.microsoft.com/office/drawing/2014/main" id="{8C692B1C-E5A7-4AFB-BAD2-C2CBF662CDAC}"/>
              </a:ext>
            </a:extLst>
          </p:cNvPr>
          <p:cNvPicPr>
            <a:picLocks noGrp="1" noChangeAspect="1"/>
          </p:cNvPicPr>
          <p:nvPr>
            <p:ph sz="quarter" idx="11"/>
          </p:nvPr>
        </p:nvPicPr>
        <p:blipFill>
          <a:blip r:embed="rId2">
            <a:extLst>
              <a:ext uri="{28A0092B-C50C-407E-A947-70E740481C1C}">
                <a14:useLocalDpi xmlns:a14="http://schemas.microsoft.com/office/drawing/2010/main" val="0"/>
              </a:ext>
            </a:extLst>
          </a:blip>
          <a:stretch>
            <a:fillRect/>
          </a:stretch>
        </p:blipFill>
        <p:spPr>
          <a:xfrm>
            <a:off x="2286189" y="1983707"/>
            <a:ext cx="4571622" cy="3047748"/>
          </a:xfr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defRPr sz="3200"/>
            </a:pPr>
            <a:r>
              <a:rPr sz="2000" dirty="0"/>
              <a:t>Example 7.3.4: Finding the Probability that a Sample Proportion Will Differ from the Population Proportion by More Than a Given Amount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a:t>Hence, the probability would be reported as </a:t>
                </a:r>
                <a:r>
                  <a:rPr sz="2800">
                    <a:latin typeface="Cambria Math"/>
                  </a:rPr>
                  <a:t>0.4902</a:t>
                </a:r>
                <a:r>
                  <a:rPr sz="2800"/>
                  <a:t> if using the tables or </a:t>
                </a:r>
                <a:r>
                  <a:rPr sz="2800">
                    <a:latin typeface="Cambria Math"/>
                  </a:rPr>
                  <a:t>0.4892</a:t>
                </a:r>
                <a:r>
                  <a:rPr sz="2800"/>
                  <a:t> if using the calculator. This means that the probability that the sample proportion </a:t>
                </a:r>
                <a:r>
                  <a:rPr sz="2800" b="1"/>
                  <a:t>differs</a:t>
                </a:r>
                <a:r>
                  <a:rPr sz="2800"/>
                  <a:t> from the population proportion by </a:t>
                </a:r>
                <a:r>
                  <a:rPr sz="2800" b="1"/>
                  <a:t>more than</a:t>
                </a:r>
                <a:r>
                  <a:rPr sz="2800"/>
                  <a:t> </a:t>
                </a:r>
                <a14:m>
                  <m:oMath xmlns:m="http://schemas.openxmlformats.org/officeDocument/2006/math">
                    <m:r>
                      <a:rPr>
                        <a:latin typeface="Cambria Math" panose="02040503050406030204" pitchFamily="18" charset="0"/>
                      </a:rPr>
                      <m:t>2</m:t>
                    </m:r>
                    <m:r>
                      <a:rPr>
                        <a:latin typeface="Cambria Math" panose="02040503050406030204" pitchFamily="18" charset="0"/>
                      </a:rPr>
                      <m:t>%</m:t>
                    </m:r>
                  </m:oMath>
                </a14:m>
                <a:r>
                  <a:rPr sz="2800"/>
                  <a:t> is approximately </a:t>
                </a:r>
                <a14:m>
                  <m:oMath xmlns:m="http://schemas.openxmlformats.org/officeDocument/2006/math">
                    <m:r>
                      <a:rPr>
                        <a:latin typeface="Cambria Math" panose="02040503050406030204" pitchFamily="18" charset="0"/>
                      </a:rPr>
                      <m:t>49</m:t>
                    </m:r>
                    <m:r>
                      <a:rPr>
                        <a:latin typeface="Cambria Math" panose="02040503050406030204" pitchFamily="18" charset="0"/>
                      </a:rPr>
                      <m:t>%</m:t>
                    </m:r>
                  </m:oMath>
                </a14:m>
                <a:r>
                  <a:rPr sz="280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595"/>
                </a:stretch>
              </a:blipFill>
            </p:spPr>
            <p:txBody>
              <a:bodyPr/>
              <a:lstStyle/>
              <a:p>
                <a:r>
                  <a:rPr lang="en-US">
                    <a:noFill/>
                  </a:rPr>
                  <a:t> </a:t>
                </a:r>
              </a:p>
            </p:txBody>
          </p:sp>
        </mc:Fallback>
      </mc:AlternateContent>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Memory Booster</a:t>
            </a:r>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fontScale="92500" lnSpcReduction="10000"/>
              </a:bodyPr>
              <a:lstStyle/>
              <a:p>
                <a:r>
                  <a:rPr sz="2800" b="1" dirty="0"/>
                  <a:t>Properties of a Binomial Distribution</a:t>
                </a:r>
              </a:p>
              <a:p>
                <a:pPr marL="514350" indent="-514350">
                  <a:buFont typeface="+mj-lt"/>
                  <a:buAutoNum type="arabicPeriod"/>
                  <a:defRPr sz="2800"/>
                </a:pPr>
                <a:r>
                  <a:rPr dirty="0"/>
                  <a:t>​</a:t>
                </a:r>
                <a:r>
                  <a:rPr sz="2800" dirty="0"/>
                  <a:t>The experiment consists of a fixed number, </a:t>
                </a:r>
                <a14:m>
                  <m:oMath xmlns:m="http://schemas.openxmlformats.org/officeDocument/2006/math">
                    <m:r>
                      <a:rPr>
                        <a:latin typeface="Cambria Math" panose="02040503050406030204" pitchFamily="18" charset="0"/>
                      </a:rPr>
                      <m:t>𝑛</m:t>
                    </m:r>
                  </m:oMath>
                </a14:m>
                <a:r>
                  <a:rPr sz="2800" dirty="0"/>
                  <a:t>, of identical trials.</a:t>
                </a:r>
              </a:p>
              <a:p>
                <a:pPr marL="514350" indent="-514350">
                  <a:buFont typeface="+mj-lt"/>
                  <a:buAutoNum type="arabicPeriod" startAt="2"/>
                  <a:defRPr sz="2800"/>
                </a:pPr>
                <a:r>
                  <a:rPr dirty="0"/>
                  <a:t>​</a:t>
                </a:r>
                <a:r>
                  <a:rPr sz="2800" dirty="0"/>
                  <a:t>Each trial is independent of the others.</a:t>
                </a:r>
              </a:p>
              <a:p>
                <a:pPr marL="514350" indent="-514350">
                  <a:buFont typeface="+mj-lt"/>
                  <a:buAutoNum type="arabicPeriod" startAt="3"/>
                  <a:defRPr sz="2800"/>
                </a:pPr>
                <a:r>
                  <a:rPr dirty="0"/>
                  <a:t>​</a:t>
                </a:r>
                <a:r>
                  <a:rPr sz="2800" dirty="0"/>
                  <a:t>For each trial, there are only two possible outcomes. For counting purposes, one outcome is labeled a success, and the other a failure.</a:t>
                </a:r>
              </a:p>
              <a:p>
                <a:pPr marL="514350" indent="-514350">
                  <a:buFont typeface="+mj-lt"/>
                  <a:buAutoNum type="arabicPeriod" startAt="4"/>
                  <a:defRPr sz="2800"/>
                </a:pPr>
                <a:r>
                  <a:rPr dirty="0"/>
                  <a:t>​</a:t>
                </a:r>
                <a:r>
                  <a:rPr sz="2800" dirty="0"/>
                  <a:t>For every trial, the probability of getting a success is called </a:t>
                </a:r>
                <a14:m>
                  <m:oMath xmlns:m="http://schemas.openxmlformats.org/officeDocument/2006/math">
                    <m:r>
                      <a:rPr>
                        <a:latin typeface="Cambria Math" panose="02040503050406030204" pitchFamily="18" charset="0"/>
                      </a:rPr>
                      <m:t>𝑝</m:t>
                    </m:r>
                  </m:oMath>
                </a14:m>
                <a:r>
                  <a:rPr sz="2800" dirty="0"/>
                  <a:t>. The probability of getting a failure is then </a:t>
                </a:r>
                <a:br>
                  <a:rPr lang="en-US" dirty="0">
                    <a:latin typeface="Cambria Math" panose="02040503050406030204" pitchFamily="18" charset="0"/>
                  </a:rPr>
                </a:br>
                <a14:m>
                  <m:oMath xmlns:m="http://schemas.openxmlformats.org/officeDocument/2006/math">
                    <m:r>
                      <a:rPr>
                        <a:latin typeface="Cambria Math" panose="02040503050406030204" pitchFamily="18" charset="0"/>
                      </a:rPr>
                      <m:t>1−</m:t>
                    </m:r>
                    <m:r>
                      <a:rPr>
                        <a:latin typeface="Cambria Math" panose="02040503050406030204" pitchFamily="18" charset="0"/>
                      </a:rPr>
                      <m:t>𝑝</m:t>
                    </m:r>
                  </m:oMath>
                </a14:m>
                <a:r>
                  <a:rPr sz="2800" dirty="0"/>
                  <a:t>.</a:t>
                </a:r>
              </a:p>
              <a:p>
                <a:pPr marL="514350" indent="-514350">
                  <a:buFont typeface="+mj-lt"/>
                  <a:buAutoNum type="arabicPeriod" startAt="5"/>
                  <a:defRPr sz="2800"/>
                </a:pPr>
                <a:r>
                  <a:rPr dirty="0"/>
                  <a:t>​</a:t>
                </a:r>
                <a:r>
                  <a:rPr sz="2800" dirty="0"/>
                  <a:t>The binomial random variable, </a:t>
                </a:r>
                <a14:m>
                  <m:oMath xmlns:m="http://schemas.openxmlformats.org/officeDocument/2006/math">
                    <m:r>
                      <a:rPr>
                        <a:latin typeface="Cambria Math" panose="02040503050406030204" pitchFamily="18" charset="0"/>
                      </a:rPr>
                      <m:t>𝑋</m:t>
                    </m:r>
                  </m:oMath>
                </a14:m>
                <a:r>
                  <a:rPr sz="2800" dirty="0"/>
                  <a:t>, counts the number of successes in </a:t>
                </a:r>
                <a14:m>
                  <m:oMath xmlns:m="http://schemas.openxmlformats.org/officeDocument/2006/math">
                    <m:r>
                      <a:rPr>
                        <a:latin typeface="Cambria Math" panose="02040503050406030204" pitchFamily="18" charset="0"/>
                      </a:rPr>
                      <m:t>𝑛</m:t>
                    </m:r>
                  </m:oMath>
                </a14:m>
                <a:r>
                  <a:rPr sz="2800" dirty="0"/>
                  <a:t> trials.</a:t>
                </a:r>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181" t="-1746" r="-959" b="-998"/>
                </a:stretch>
              </a:blipFill>
            </p:spPr>
            <p:txBody>
              <a:bodyPr/>
              <a:lstStyle/>
              <a:p>
                <a:r>
                  <a:rPr lang="en-US">
                    <a:noFill/>
                  </a:rPr>
                  <a:t> </a:t>
                </a:r>
              </a:p>
            </p:txBody>
          </p:sp>
        </mc:Fallback>
      </mc:AlternateContent>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Formula: Mean and Standard Deviation of a Sampling Distribution of Sample Proportions</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a:xfrm>
                <a:off x="457200" y="1082078"/>
                <a:ext cx="8229600" cy="4785322"/>
              </a:xfrm>
            </p:spPr>
            <p:txBody>
              <a:bodyPr>
                <a:normAutofit fontScale="92500" lnSpcReduction="10000"/>
              </a:bodyPr>
              <a:lstStyle/>
              <a:p>
                <a:pPr>
                  <a:defRPr sz="2800"/>
                </a:pPr>
                <a:r>
                  <a:rPr sz="2800" dirty="0"/>
                  <a:t>When the samples taken are simple random samples, the conditions for a binomial distribution are met, and the sample size is large enough to ensure that </a:t>
                </a:r>
                <a14:m>
                  <m:oMath xmlns:m="http://schemas.openxmlformats.org/officeDocument/2006/math">
                    <m:r>
                      <a:rPr>
                        <a:latin typeface="Cambria Math" panose="02040503050406030204" pitchFamily="18" charset="0"/>
                      </a:rPr>
                      <m:t>𝑛𝑝</m:t>
                    </m:r>
                    <m:r>
                      <a:rPr>
                        <a:latin typeface="Cambria Math" panose="02040503050406030204" pitchFamily="18" charset="0"/>
                      </a:rPr>
                      <m:t>≥</m:t>
                    </m:r>
                    <m:r>
                      <a:rPr>
                        <a:latin typeface="Cambria Math" panose="02040503050406030204" pitchFamily="18" charset="0"/>
                      </a:rPr>
                      <m:t>10</m:t>
                    </m:r>
                  </m:oMath>
                </a14:m>
                <a:r>
                  <a:rPr sz="2800" dirty="0"/>
                  <a:t> and </a:t>
                </a:r>
                <a14:m>
                  <m:oMath xmlns:m="http://schemas.openxmlformats.org/officeDocument/2006/math">
                    <m:r>
                      <a:rPr>
                        <a:latin typeface="Cambria Math" panose="02040503050406030204" pitchFamily="18" charset="0"/>
                      </a:rPr>
                      <m:t>𝑛</m:t>
                    </m:r>
                    <m:d>
                      <m:dPr>
                        <m:ctrlPr>
                          <a:rPr i="1">
                            <a:latin typeface="Cambria Math" panose="02040503050406030204" pitchFamily="18" charset="0"/>
                          </a:rPr>
                        </m:ctrlPr>
                      </m:dPr>
                      <m:e>
                        <m:r>
                          <a:rPr>
                            <a:latin typeface="Cambria Math" panose="02040503050406030204" pitchFamily="18" charset="0"/>
                          </a:rPr>
                          <m:t>1</m:t>
                        </m:r>
                        <m:r>
                          <a:rPr>
                            <a:latin typeface="Cambria Math" panose="02040503050406030204" pitchFamily="18" charset="0"/>
                          </a:rPr>
                          <m:t>−</m:t>
                        </m:r>
                        <m:r>
                          <a:rPr>
                            <a:latin typeface="Cambria Math" panose="02040503050406030204" pitchFamily="18" charset="0"/>
                          </a:rPr>
                          <m:t>𝑝</m:t>
                        </m:r>
                      </m:e>
                    </m:d>
                    <m:r>
                      <a:rPr>
                        <a:latin typeface="Cambria Math" panose="02040503050406030204" pitchFamily="18" charset="0"/>
                      </a:rPr>
                      <m:t>≥</m:t>
                    </m:r>
                    <m:r>
                      <a:rPr>
                        <a:latin typeface="Cambria Math" panose="02040503050406030204" pitchFamily="18" charset="0"/>
                      </a:rPr>
                      <m:t>10</m:t>
                    </m:r>
                  </m:oMath>
                </a14:m>
                <a:r>
                  <a:rPr sz="2800" dirty="0"/>
                  <a:t>, a normal distribution can be used to approximate the binomial sampling distribution of sample proportions with the mean and standard deviation given by</a:t>
                </a:r>
              </a:p>
              <a:p>
                <a:pPr/>
                <a14:m>
                  <m:oMathPara xmlns:m="http://schemas.openxmlformats.org/officeDocument/2006/math">
                    <m:oMathParaPr>
                      <m:jc m:val="centerGroup"/>
                    </m:oMathParaPr>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𝜇</m:t>
                          </m:r>
                        </m:e>
                        <m:sub>
                          <m:acc>
                            <m:accPr>
                              <m:chr m:val="̂"/>
                              <m:ctrlPr>
                                <a:rPr i="1">
                                  <a:latin typeface="Cambria Math" panose="02040503050406030204" pitchFamily="18" charset="0"/>
                                </a:rPr>
                              </m:ctrlPr>
                            </m:accPr>
                            <m:e>
                              <m:r>
                                <a:rPr>
                                  <a:latin typeface="Cambria Math" panose="02040503050406030204" pitchFamily="18" charset="0"/>
                                </a:rPr>
                                <m:t>𝑝</m:t>
                              </m:r>
                            </m:e>
                          </m:acc>
                        </m:sub>
                      </m:sSub>
                      <m:r>
                        <a:rPr>
                          <a:latin typeface="Cambria Math" panose="02040503050406030204" pitchFamily="18" charset="0"/>
                        </a:rPr>
                        <m:t>=</m:t>
                      </m:r>
                      <m:r>
                        <a:rPr>
                          <a:latin typeface="Cambria Math" panose="02040503050406030204" pitchFamily="18" charset="0"/>
                        </a:rPr>
                        <m:t>𝑝</m:t>
                      </m:r>
                    </m:oMath>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𝜎</m:t>
                          </m:r>
                        </m:e>
                        <m:sub>
                          <m:acc>
                            <m:accPr>
                              <m:chr m:val="̂"/>
                              <m:ctrlPr>
                                <a:rPr i="1">
                                  <a:latin typeface="Cambria Math" panose="02040503050406030204" pitchFamily="18" charset="0"/>
                                </a:rPr>
                              </m:ctrlPr>
                            </m:accPr>
                            <m:e>
                              <m:r>
                                <a:rPr>
                                  <a:latin typeface="Cambria Math" panose="02040503050406030204" pitchFamily="18" charset="0"/>
                                </a:rPr>
                                <m:t>𝑝</m:t>
                              </m:r>
                            </m:e>
                          </m:acc>
                        </m:sub>
                      </m:sSub>
                      <m:r>
                        <a:rPr>
                          <a:latin typeface="Cambria Math" panose="02040503050406030204" pitchFamily="18" charset="0"/>
                        </a:rPr>
                        <m:t>=</m:t>
                      </m:r>
                      <m:rad>
                        <m:radPr>
                          <m:degHide m:val="on"/>
                          <m:ctrlPr>
                            <a:rPr i="1">
                              <a:latin typeface="Cambria Math" panose="02040503050406030204" pitchFamily="18" charset="0"/>
                            </a:rPr>
                          </m:ctrlPr>
                        </m:radPr>
                        <m:deg/>
                        <m:e>
                          <m:f>
                            <m:fPr>
                              <m:ctrlPr>
                                <a:rPr i="1">
                                  <a:latin typeface="Cambria Math" panose="02040503050406030204" pitchFamily="18" charset="0"/>
                                </a:rPr>
                              </m:ctrlPr>
                            </m:fPr>
                            <m:num>
                              <m:r>
                                <a:rPr>
                                  <a:latin typeface="Cambria Math" panose="02040503050406030204" pitchFamily="18" charset="0"/>
                                </a:rPr>
                                <m:t>𝑝</m:t>
                              </m:r>
                              <m:d>
                                <m:dPr>
                                  <m:ctrlPr>
                                    <a:rPr i="1">
                                      <a:latin typeface="Cambria Math" panose="02040503050406030204" pitchFamily="18" charset="0"/>
                                    </a:rPr>
                                  </m:ctrlPr>
                                </m:dPr>
                                <m:e>
                                  <m:r>
                                    <a:rPr>
                                      <a:latin typeface="Cambria Math" panose="02040503050406030204" pitchFamily="18" charset="0"/>
                                    </a:rPr>
                                    <m:t>1</m:t>
                                  </m:r>
                                  <m:r>
                                    <a:rPr>
                                      <a:latin typeface="Cambria Math" panose="02040503050406030204" pitchFamily="18" charset="0"/>
                                    </a:rPr>
                                    <m:t>−</m:t>
                                  </m:r>
                                  <m:r>
                                    <a:rPr>
                                      <a:latin typeface="Cambria Math" panose="02040503050406030204" pitchFamily="18" charset="0"/>
                                    </a:rPr>
                                    <m:t>𝑝</m:t>
                                  </m:r>
                                </m:e>
                              </m:d>
                            </m:num>
                            <m:den>
                              <m:r>
                                <a:rPr>
                                  <a:latin typeface="Cambria Math" panose="02040503050406030204" pitchFamily="18" charset="0"/>
                                </a:rPr>
                                <m:t>𝑛</m:t>
                              </m:r>
                            </m:den>
                          </m:f>
                        </m:e>
                      </m:rad>
                    </m:oMath>
                  </m:oMathPara>
                </a14:m>
                <a:endParaRPr sz="2800" dirty="0"/>
              </a:p>
              <a:p>
                <a:pPr>
                  <a:defRPr sz="2800"/>
                </a:pPr>
                <a:r>
                  <a:rPr sz="2800" dirty="0"/>
                  <a:t>where </a:t>
                </a:r>
                <a14:m>
                  <m:oMath xmlns:m="http://schemas.openxmlformats.org/officeDocument/2006/math">
                    <m:r>
                      <a:rPr>
                        <a:latin typeface="Cambria Math" panose="02040503050406030204" pitchFamily="18" charset="0"/>
                      </a:rPr>
                      <m:t>𝑝</m:t>
                    </m:r>
                  </m:oMath>
                </a14:m>
                <a:r>
                  <a:rPr sz="2800" dirty="0"/>
                  <a:t> is the population proportion and</a:t>
                </a:r>
              </a:p>
              <a:p>
                <a14:m>
                  <m:oMath xmlns:m="http://schemas.openxmlformats.org/officeDocument/2006/math">
                    <m:r>
                      <a:rPr>
                        <a:latin typeface="Cambria Math" panose="02040503050406030204" pitchFamily="18" charset="0"/>
                      </a:rPr>
                      <m:t>𝑛</m:t>
                    </m:r>
                  </m:oMath>
                </a14:m>
                <a:r>
                  <a:rPr sz="2800" dirty="0"/>
                  <a:t> is the sample size.</a:t>
                </a:r>
              </a:p>
              <a:p>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xfrm>
                <a:off x="457200" y="1082078"/>
                <a:ext cx="8229600" cy="4785322"/>
              </a:xfrm>
              <a:blipFill>
                <a:blip r:embed="rId2"/>
                <a:stretch>
                  <a:fillRect l="-1181" t="-1772" b="-1139"/>
                </a:stretch>
              </a:blipFill>
            </p:spPr>
            <p:txBody>
              <a:bodyPr/>
              <a:lstStyle/>
              <a:p>
                <a:r>
                  <a:rPr lang="en-US">
                    <a:noFill/>
                  </a:rPr>
                  <a:t> </a:t>
                </a:r>
              </a:p>
            </p:txBody>
          </p:sp>
        </mc:Fallback>
      </mc:AlternateContent>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Formula: Standard Score for a Sample Proportion</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a:xfrm>
                <a:off x="457200" y="1082078"/>
                <a:ext cx="8229600" cy="4785322"/>
              </a:xfrm>
            </p:spPr>
            <p:txBody>
              <a:bodyPr>
                <a:normAutofit lnSpcReduction="10000"/>
              </a:bodyPr>
              <a:lstStyle/>
              <a:p>
                <a:pPr>
                  <a:defRPr sz="2800"/>
                </a:pPr>
                <a:r>
                  <a:rPr sz="2800" dirty="0"/>
                  <a:t>When using a normal distribution to approximate the binomial sampling distribution of sample proportions, the standard score, or </a:t>
                </a:r>
                <a14:m>
                  <m:oMath xmlns:m="http://schemas.openxmlformats.org/officeDocument/2006/math">
                    <m:r>
                      <a:rPr>
                        <a:latin typeface="Cambria Math" panose="02040503050406030204" pitchFamily="18" charset="0"/>
                      </a:rPr>
                      <m:t>𝑧</m:t>
                    </m:r>
                  </m:oMath>
                </a14:m>
                <a:r>
                  <a:rPr sz="2800" dirty="0"/>
                  <a:t>-score, for a sample proportion in a sampling distribution is given by</a:t>
                </a:r>
              </a:p>
              <a:p>
                <a:pPr algn="ctr">
                  <a:defRPr sz="2800"/>
                </a:pPr>
                <a14:m>
                  <m:oMathPara xmlns:m="http://schemas.openxmlformats.org/officeDocument/2006/math">
                    <m:oMathParaPr>
                      <m:jc m:val="centerGroup"/>
                    </m:oMathParaPr>
                    <m:oMath xmlns:m="http://schemas.openxmlformats.org/officeDocument/2006/math">
                      <m:r>
                        <a:rPr>
                          <a:latin typeface="Cambria Math" panose="02040503050406030204" pitchFamily="18" charset="0"/>
                        </a:rPr>
                        <m:t>𝑧</m:t>
                      </m:r>
                      <m:r>
                        <a:rPr>
                          <a:latin typeface="Cambria Math" panose="02040503050406030204" pitchFamily="18" charset="0"/>
                        </a:rPr>
                        <m:t>=</m:t>
                      </m:r>
                      <m:f>
                        <m:fPr>
                          <m:ctrlPr>
                            <a:rPr i="1">
                              <a:latin typeface="Cambria Math" panose="02040503050406030204" pitchFamily="18" charset="0"/>
                            </a:rPr>
                          </m:ctrlPr>
                        </m:fPr>
                        <m:num>
                          <m:acc>
                            <m:accPr>
                              <m:chr m:val="̂"/>
                              <m:ctrlPr>
                                <a:rPr i="1">
                                  <a:latin typeface="Cambria Math" panose="02040503050406030204" pitchFamily="18" charset="0"/>
                                </a:rPr>
                              </m:ctrlPr>
                            </m:accPr>
                            <m:e>
                              <m:r>
                                <a:rPr>
                                  <a:latin typeface="Cambria Math" panose="02040503050406030204" pitchFamily="18" charset="0"/>
                                </a:rPr>
                                <m:t>𝑝</m:t>
                              </m:r>
                            </m:e>
                          </m:acc>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𝜇</m:t>
                              </m:r>
                            </m:e>
                            <m:sub>
                              <m:acc>
                                <m:accPr>
                                  <m:chr m:val="̂"/>
                                  <m:ctrlPr>
                                    <a:rPr i="1">
                                      <a:latin typeface="Cambria Math" panose="02040503050406030204" pitchFamily="18" charset="0"/>
                                    </a:rPr>
                                  </m:ctrlPr>
                                </m:accPr>
                                <m:e>
                                  <m:r>
                                    <a:rPr>
                                      <a:latin typeface="Cambria Math" panose="02040503050406030204" pitchFamily="18" charset="0"/>
                                    </a:rPr>
                                    <m:t>𝑝</m:t>
                                  </m:r>
                                </m:e>
                              </m:acc>
                            </m:sub>
                          </m:sSub>
                        </m:num>
                        <m:den>
                          <m:sSub>
                            <m:sSubPr>
                              <m:ctrlPr>
                                <a:rPr i="1">
                                  <a:latin typeface="Cambria Math" panose="02040503050406030204" pitchFamily="18" charset="0"/>
                                </a:rPr>
                              </m:ctrlPr>
                            </m:sSubPr>
                            <m:e>
                              <m:r>
                                <a:rPr>
                                  <a:latin typeface="Cambria Math" panose="02040503050406030204" pitchFamily="18" charset="0"/>
                                </a:rPr>
                                <m:t>𝜎</m:t>
                              </m:r>
                            </m:e>
                            <m:sub>
                              <m:acc>
                                <m:accPr>
                                  <m:chr m:val="̂"/>
                                  <m:ctrlPr>
                                    <a:rPr i="1">
                                      <a:latin typeface="Cambria Math" panose="02040503050406030204" pitchFamily="18" charset="0"/>
                                    </a:rPr>
                                  </m:ctrlPr>
                                </m:accPr>
                                <m:e>
                                  <m:r>
                                    <a:rPr>
                                      <a:latin typeface="Cambria Math" panose="02040503050406030204" pitchFamily="18" charset="0"/>
                                    </a:rPr>
                                    <m:t>𝑝</m:t>
                                  </m:r>
                                </m:e>
                              </m:acc>
                            </m:sub>
                          </m:sSub>
                        </m:den>
                      </m:f>
                      <m:r>
                        <a:rPr>
                          <a:latin typeface="Cambria Math" panose="02040503050406030204" pitchFamily="18" charset="0"/>
                        </a:rPr>
                        <m:t>=</m:t>
                      </m:r>
                      <m:f>
                        <m:fPr>
                          <m:ctrlPr>
                            <a:rPr i="1">
                              <a:latin typeface="Cambria Math" panose="02040503050406030204" pitchFamily="18" charset="0"/>
                            </a:rPr>
                          </m:ctrlPr>
                        </m:fPr>
                        <m:num>
                          <m:acc>
                            <m:accPr>
                              <m:chr m:val="̂"/>
                              <m:ctrlPr>
                                <a:rPr i="1">
                                  <a:latin typeface="Cambria Math" panose="02040503050406030204" pitchFamily="18" charset="0"/>
                                </a:rPr>
                              </m:ctrlPr>
                            </m:accPr>
                            <m:e>
                              <m:r>
                                <a:rPr>
                                  <a:latin typeface="Cambria Math" panose="02040503050406030204" pitchFamily="18" charset="0"/>
                                </a:rPr>
                                <m:t>𝑝</m:t>
                              </m:r>
                            </m:e>
                          </m:acc>
                          <m:r>
                            <a:rPr>
                              <a:latin typeface="Cambria Math" panose="02040503050406030204" pitchFamily="18" charset="0"/>
                            </a:rPr>
                            <m:t>−</m:t>
                          </m:r>
                          <m:r>
                            <a:rPr>
                              <a:latin typeface="Cambria Math" panose="02040503050406030204" pitchFamily="18" charset="0"/>
                            </a:rPr>
                            <m:t>𝑝</m:t>
                          </m:r>
                        </m:num>
                        <m:den>
                          <m:rad>
                            <m:radPr>
                              <m:degHide m:val="on"/>
                              <m:ctrlPr>
                                <a:rPr i="1">
                                  <a:latin typeface="Cambria Math" panose="02040503050406030204" pitchFamily="18" charset="0"/>
                                </a:rPr>
                              </m:ctrlPr>
                            </m:radPr>
                            <m:deg/>
                            <m:e>
                              <m:f>
                                <m:fPr>
                                  <m:ctrlPr>
                                    <a:rPr i="1">
                                      <a:latin typeface="Cambria Math" panose="02040503050406030204" pitchFamily="18" charset="0"/>
                                    </a:rPr>
                                  </m:ctrlPr>
                                </m:fPr>
                                <m:num>
                                  <m:r>
                                    <a:rPr>
                                      <a:latin typeface="Cambria Math" panose="02040503050406030204" pitchFamily="18" charset="0"/>
                                    </a:rPr>
                                    <m:t>𝑝</m:t>
                                  </m:r>
                                  <m:d>
                                    <m:dPr>
                                      <m:ctrlPr>
                                        <a:rPr i="1">
                                          <a:latin typeface="Cambria Math" panose="02040503050406030204" pitchFamily="18" charset="0"/>
                                        </a:rPr>
                                      </m:ctrlPr>
                                    </m:dPr>
                                    <m:e>
                                      <m:r>
                                        <a:rPr>
                                          <a:latin typeface="Cambria Math" panose="02040503050406030204" pitchFamily="18" charset="0"/>
                                        </a:rPr>
                                        <m:t>1</m:t>
                                      </m:r>
                                      <m:r>
                                        <a:rPr>
                                          <a:latin typeface="Cambria Math" panose="02040503050406030204" pitchFamily="18" charset="0"/>
                                        </a:rPr>
                                        <m:t>−</m:t>
                                      </m:r>
                                      <m:r>
                                        <a:rPr>
                                          <a:latin typeface="Cambria Math" panose="02040503050406030204" pitchFamily="18" charset="0"/>
                                        </a:rPr>
                                        <m:t>𝑝</m:t>
                                      </m:r>
                                    </m:e>
                                  </m:d>
                                </m:num>
                                <m:den>
                                  <m:r>
                                    <a:rPr>
                                      <a:latin typeface="Cambria Math" panose="02040503050406030204" pitchFamily="18" charset="0"/>
                                    </a:rPr>
                                    <m:t>𝑛</m:t>
                                  </m:r>
                                </m:den>
                              </m:f>
                            </m:e>
                          </m:rad>
                        </m:den>
                      </m:f>
                    </m:oMath>
                  </m:oMathPara>
                </a14:m>
                <a:endParaRPr sz="2800" dirty="0"/>
              </a:p>
              <a:p>
                <a:pPr>
                  <a:defRPr sz="2800"/>
                </a:pPr>
                <a:r>
                  <a:rPr sz="2800" dirty="0"/>
                  <a:t>where </a:t>
                </a:r>
                <a14:m>
                  <m:oMath xmlns:m="http://schemas.openxmlformats.org/officeDocument/2006/math">
                    <m:acc>
                      <m:accPr>
                        <m:chr m:val="̂"/>
                        <m:ctrlPr>
                          <a:rPr i="1">
                            <a:latin typeface="Cambria Math" panose="02040503050406030204" pitchFamily="18" charset="0"/>
                          </a:rPr>
                        </m:ctrlPr>
                      </m:accPr>
                      <m:e>
                        <m:r>
                          <a:rPr>
                            <a:latin typeface="Cambria Math" panose="02040503050406030204" pitchFamily="18" charset="0"/>
                          </a:rPr>
                          <m:t>𝑝</m:t>
                        </m:r>
                      </m:e>
                    </m:acc>
                  </m:oMath>
                </a14:m>
                <a:r>
                  <a:rPr sz="2800" dirty="0"/>
                  <a:t> is the given sample proportion,</a:t>
                </a:r>
              </a:p>
              <a:p>
                <a14:m>
                  <m:oMath xmlns:m="http://schemas.openxmlformats.org/officeDocument/2006/math">
                    <m:r>
                      <a:rPr>
                        <a:latin typeface="Cambria Math" panose="02040503050406030204" pitchFamily="18" charset="0"/>
                      </a:rPr>
                      <m:t>𝑝</m:t>
                    </m:r>
                  </m:oMath>
                </a14:m>
                <a:r>
                  <a:rPr sz="2800" dirty="0"/>
                  <a:t> is the population proportion, and</a:t>
                </a:r>
              </a:p>
              <a:p>
                <a14:m>
                  <m:oMath xmlns:m="http://schemas.openxmlformats.org/officeDocument/2006/math">
                    <m:r>
                      <a:rPr>
                        <a:latin typeface="Cambria Math" panose="02040503050406030204" pitchFamily="18" charset="0"/>
                      </a:rPr>
                      <m:t>𝑛</m:t>
                    </m:r>
                  </m:oMath>
                </a14:m>
                <a:r>
                  <a:rPr sz="2800" dirty="0"/>
                  <a:t> is the sample size used to create the sampling distribution.</a:t>
                </a:r>
              </a:p>
              <a:p>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xfrm>
                <a:off x="457200" y="1082078"/>
                <a:ext cx="8229600" cy="4785322"/>
              </a:xfrm>
              <a:blipFill>
                <a:blip r:embed="rId2"/>
                <a:stretch>
                  <a:fillRect l="-1328" t="-1899" r="-517" b="-3038"/>
                </a:stretch>
              </a:blipFill>
            </p:spPr>
            <p:txBody>
              <a:bodyPr/>
              <a:lstStyle/>
              <a:p>
                <a:r>
                  <a:rPr lang="en-US">
                    <a:noFill/>
                  </a:rPr>
                  <a:t> </a:t>
                </a:r>
              </a:p>
            </p:txBody>
          </p:sp>
        </mc:Fallback>
      </mc:AlternateContent>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Example 7.3.1: Finding the Probability that a Sample Proportion Will Be At Least a Given Value</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a:t>In a certain conservative precinct, </a:t>
                </a:r>
                <a14:m>
                  <m:oMath xmlns:m="http://schemas.openxmlformats.org/officeDocument/2006/math">
                    <m:r>
                      <a:rPr>
                        <a:latin typeface="Cambria Math" panose="02040503050406030204" pitchFamily="18" charset="0"/>
                      </a:rPr>
                      <m:t>79</m:t>
                    </m:r>
                    <m:r>
                      <a:rPr>
                        <a:latin typeface="Cambria Math" panose="02040503050406030204" pitchFamily="18" charset="0"/>
                      </a:rPr>
                      <m:t>%</m:t>
                    </m:r>
                  </m:oMath>
                </a14:m>
                <a:r>
                  <a:rPr sz="2800"/>
                  <a:t> of the voters are registered Republicans. What is the probability that in a random sample of </a:t>
                </a:r>
                <a:r>
                  <a:rPr sz="2800">
                    <a:latin typeface="Cambria Math"/>
                  </a:rPr>
                  <a:t>100</a:t>
                </a:r>
                <a:r>
                  <a:rPr sz="2800"/>
                  <a:t> voters from this precinct, at least </a:t>
                </a:r>
                <a:r>
                  <a:rPr sz="2800">
                    <a:latin typeface="Cambria Math"/>
                  </a:rPr>
                  <a:t>68</a:t>
                </a:r>
                <a:r>
                  <a:rPr sz="2800"/>
                  <a:t> of the voters would be registered Republicans?</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1481"/>
                </a:stretch>
              </a:blipFill>
            </p:spPr>
            <p:txBody>
              <a:bodyPr/>
              <a:lstStyle/>
              <a:p>
                <a:r>
                  <a:rPr lang="en-US">
                    <a:noFill/>
                  </a:rPr>
                  <a:t> </a:t>
                </a:r>
              </a:p>
            </p:txBody>
          </p:sp>
        </mc:Fallback>
      </mc:AlternateContent>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sz="3200"/>
            </a:pPr>
            <a:r>
              <a:t>Example 7.3.1: Finding the Probability that a Sample Proportion Will Be At Least a Given Value (cont.)</a:t>
            </a:r>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lnSpcReduction="10000"/>
              </a:bodyPr>
              <a:lstStyle/>
              <a:p>
                <a:r>
                  <a:rPr sz="2800" b="1" dirty="0"/>
                  <a:t>Solution</a:t>
                </a:r>
              </a:p>
              <a:p>
                <a:pPr>
                  <a:defRPr sz="2800"/>
                </a:pPr>
                <a:r>
                  <a:rPr sz="2800" dirty="0"/>
                  <a:t>From the information given, we see that </a:t>
                </a:r>
                <a:br>
                  <a:rPr lang="en-US" i="1" dirty="0">
                    <a:latin typeface="Cambria Math" panose="02040503050406030204" pitchFamily="18" charset="0"/>
                  </a:rPr>
                </a:br>
                <a14:m>
                  <m:oMath xmlns:m="http://schemas.openxmlformats.org/officeDocument/2006/math">
                    <m:acc>
                      <m:accPr>
                        <m:chr m:val="̂"/>
                        <m:ctrlPr>
                          <a:rPr i="1">
                            <a:latin typeface="Cambria Math" panose="02040503050406030204" pitchFamily="18" charset="0"/>
                          </a:rPr>
                        </m:ctrlPr>
                      </m:accPr>
                      <m:e>
                        <m:r>
                          <a:rPr>
                            <a:latin typeface="Cambria Math" panose="02040503050406030204" pitchFamily="18" charset="0"/>
                          </a:rPr>
                          <m:t>𝑝</m:t>
                        </m:r>
                      </m:e>
                    </m:acc>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68</m:t>
                        </m:r>
                      </m:num>
                      <m:den>
                        <m:r>
                          <a:rPr>
                            <a:latin typeface="Cambria Math" panose="02040503050406030204" pitchFamily="18" charset="0"/>
                          </a:rPr>
                          <m:t>100</m:t>
                        </m:r>
                      </m:den>
                    </m:f>
                    <m:r>
                      <a:rPr>
                        <a:latin typeface="Cambria Math" panose="02040503050406030204" pitchFamily="18" charset="0"/>
                      </a:rPr>
                      <m:t>=</m:t>
                    </m:r>
                    <m:r>
                      <a:rPr>
                        <a:latin typeface="Cambria Math" panose="02040503050406030204" pitchFamily="18" charset="0"/>
                      </a:rPr>
                      <m:t>0</m:t>
                    </m:r>
                    <m:r>
                      <a:rPr>
                        <a:latin typeface="Cambria Math" panose="02040503050406030204" pitchFamily="18" charset="0"/>
                      </a:rPr>
                      <m:t>.</m:t>
                    </m:r>
                    <m:r>
                      <a:rPr>
                        <a:latin typeface="Cambria Math" panose="02040503050406030204" pitchFamily="18" charset="0"/>
                      </a:rPr>
                      <m:t>68</m:t>
                    </m:r>
                    <m:r>
                      <a:rPr>
                        <a:latin typeface="Cambria Math" panose="02040503050406030204" pitchFamily="18" charset="0"/>
                      </a:rPr>
                      <m:t>=</m:t>
                    </m:r>
                    <m:r>
                      <a:rPr>
                        <a:latin typeface="Cambria Math" panose="02040503050406030204" pitchFamily="18" charset="0"/>
                      </a:rPr>
                      <m:t>68</m:t>
                    </m:r>
                    <m:r>
                      <a:rPr>
                        <a:latin typeface="Cambria Math" panose="02040503050406030204" pitchFamily="18" charset="0"/>
                      </a:rPr>
                      <m:t>%</m:t>
                    </m:r>
                  </m:oMath>
                </a14:m>
                <a:r>
                  <a:rPr sz="2800" dirty="0"/>
                  <a:t>. Now let's sketch a normal curve. Because we're looking for the probability that </a:t>
                </a:r>
                <a:r>
                  <a:rPr sz="2800" b="1" dirty="0"/>
                  <a:t>at least</a:t>
                </a:r>
                <a:r>
                  <a:rPr sz="2800" dirty="0"/>
                  <a:t> </a:t>
                </a:r>
                <a14:m>
                  <m:oMath xmlns:m="http://schemas.openxmlformats.org/officeDocument/2006/math">
                    <m:r>
                      <a:rPr>
                        <a:latin typeface="Cambria Math" panose="02040503050406030204" pitchFamily="18" charset="0"/>
                      </a:rPr>
                      <m:t>68</m:t>
                    </m:r>
                    <m:r>
                      <a:rPr>
                        <a:latin typeface="Cambria Math" panose="02040503050406030204" pitchFamily="18" charset="0"/>
                      </a:rPr>
                      <m:t>%</m:t>
                    </m:r>
                  </m:oMath>
                </a14:m>
                <a:r>
                  <a:rPr sz="2800" dirty="0"/>
                  <a:t> of voters in the sample are registered Republicans, we need to find the area under the normal curve of the sampling distribution </a:t>
                </a:r>
                <a:r>
                  <a:rPr sz="2800" b="1" dirty="0"/>
                  <a:t>to the right</a:t>
                </a:r>
                <a:r>
                  <a:rPr sz="2800" dirty="0"/>
                  <a:t> of </a:t>
                </a:r>
                <a14:m>
                  <m:oMath xmlns:m="http://schemas.openxmlformats.org/officeDocument/2006/math">
                    <m:r>
                      <a:rPr>
                        <a:latin typeface="Cambria Math" panose="02040503050406030204" pitchFamily="18" charset="0"/>
                      </a:rPr>
                      <m:t>68</m:t>
                    </m:r>
                    <m:r>
                      <a:rPr>
                        <a:latin typeface="Cambria Math" panose="02040503050406030204" pitchFamily="18" charset="0"/>
                      </a:rPr>
                      <m:t>%</m:t>
                    </m:r>
                  </m:oMath>
                </a14:m>
                <a:r>
                  <a:rPr sz="2800" dirty="0"/>
                  <a:t>, which is denoted </a:t>
                </a:r>
                <a14:m>
                  <m:oMath xmlns:m="http://schemas.openxmlformats.org/officeDocument/2006/math">
                    <m:r>
                      <a:rPr>
                        <a:latin typeface="Cambria Math" panose="02040503050406030204" pitchFamily="18" charset="0"/>
                      </a:rPr>
                      <m:t>𝑃</m:t>
                    </m:r>
                    <m:r>
                      <a:rPr>
                        <a:latin typeface="Cambria Math" panose="02040503050406030204" pitchFamily="18" charset="0"/>
                      </a:rPr>
                      <m:t>⁡</m:t>
                    </m:r>
                    <m:d>
                      <m:dPr>
                        <m:ctrlPr>
                          <a:rPr i="1">
                            <a:latin typeface="Cambria Math" panose="02040503050406030204" pitchFamily="18" charset="0"/>
                          </a:rPr>
                        </m:ctrlPr>
                      </m:dPr>
                      <m:e>
                        <m:acc>
                          <m:accPr>
                            <m:chr m:val="̂"/>
                            <m:ctrlPr>
                              <a:rPr i="1">
                                <a:latin typeface="Cambria Math" panose="02040503050406030204" pitchFamily="18" charset="0"/>
                              </a:rPr>
                            </m:ctrlPr>
                          </m:accPr>
                          <m:e>
                            <m:r>
                              <a:rPr>
                                <a:latin typeface="Cambria Math" panose="02040503050406030204" pitchFamily="18" charset="0"/>
                              </a:rPr>
                              <m:t>𝑝</m:t>
                            </m:r>
                          </m:e>
                        </m:acc>
                        <m:r>
                          <a:rPr>
                            <a:latin typeface="Cambria Math" panose="02040503050406030204" pitchFamily="18" charset="0"/>
                          </a:rPr>
                          <m:t>&gt;</m:t>
                        </m:r>
                        <m:r>
                          <a:rPr>
                            <a:latin typeface="Cambria Math" panose="02040503050406030204" pitchFamily="18" charset="0"/>
                          </a:rPr>
                          <m:t>0</m:t>
                        </m:r>
                        <m:r>
                          <a:rPr>
                            <a:latin typeface="Cambria Math" panose="02040503050406030204" pitchFamily="18" charset="0"/>
                          </a:rPr>
                          <m:t>.</m:t>
                        </m:r>
                        <m:r>
                          <a:rPr>
                            <a:latin typeface="Cambria Math" panose="02040503050406030204" pitchFamily="18" charset="0"/>
                          </a:rPr>
                          <m:t>68</m:t>
                        </m:r>
                      </m:e>
                    </m:d>
                  </m:oMath>
                </a14:m>
                <a:r>
                  <a:rPr sz="2800" dirty="0"/>
                  <a:t>. Since this value is smaller than the population proportion of </a:t>
                </a:r>
                <a14:m>
                  <m:oMath xmlns:m="http://schemas.openxmlformats.org/officeDocument/2006/math">
                    <m:r>
                      <a:rPr>
                        <a:latin typeface="Cambria Math" panose="02040503050406030204" pitchFamily="18" charset="0"/>
                      </a:rPr>
                      <m:t>79</m:t>
                    </m:r>
                    <m:r>
                      <a:rPr>
                        <a:latin typeface="Cambria Math" panose="02040503050406030204" pitchFamily="18" charset="0"/>
                      </a:rPr>
                      <m:t>%</m:t>
                    </m:r>
                  </m:oMath>
                </a14:m>
                <a:r>
                  <a:rPr sz="2800" dirty="0"/>
                  <a:t>, we can mark a value to the left of the center, and shade from there to the right, as shown in the following picture.</a:t>
                </a:r>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2086" r="-2370" b="-3067"/>
                </a:stretch>
              </a:blipFill>
            </p:spPr>
            <p:txBody>
              <a:bodyPr/>
              <a:lstStyle/>
              <a:p>
                <a:r>
                  <a:rPr lang="en-US">
                    <a:noFill/>
                  </a:rPr>
                  <a:t> </a:t>
                </a:r>
              </a:p>
            </p:txBody>
          </p:sp>
        </mc:Fallback>
      </mc:AlternateContent>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sz="3200"/>
            </a:pPr>
            <a:r>
              <a:t>Example 7.3.1: Finding the Probability that a Sample Proportion Will Be At Least a Given Value (cont.)</a:t>
            </a:r>
          </a:p>
        </p:txBody>
      </p:sp>
      <p:pic>
        <p:nvPicPr>
          <p:cNvPr id="5" name="Content Placeholder 4">
            <a:extLst>
              <a:ext uri="{FF2B5EF4-FFF2-40B4-BE49-F238E27FC236}">
                <a16:creationId xmlns:a16="http://schemas.microsoft.com/office/drawing/2014/main" id="{9FEE6A03-584B-4376-A150-6AEBED335A69}"/>
              </a:ext>
            </a:extLst>
          </p:cNvPr>
          <p:cNvPicPr>
            <a:picLocks noGrp="1" noChangeAspect="1"/>
          </p:cNvPicPr>
          <p:nvPr>
            <p:ph sz="quarter" idx="11"/>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952625" y="1959769"/>
            <a:ext cx="5238750" cy="3095625"/>
          </a:xfrm>
        </p:spPr>
      </p:pic>
    </p:spTree>
  </p:cSld>
  <p:clrMapOvr>
    <a:masterClrMapping/>
  </p:clrMapOvr>
</p:sld>
</file>

<file path=ppt/theme/theme1.xml><?xml version="1.0" encoding="utf-8"?>
<a:theme xmlns:a="http://schemas.openxmlformats.org/drawingml/2006/main" name="Office Theme">
  <a:themeElements>
    <a:clrScheme name="Custom 1">
      <a:dk1>
        <a:srgbClr val="366092"/>
      </a:dk1>
      <a:lt1>
        <a:srgbClr val="FFFFFF"/>
      </a:lt1>
      <a:dk2>
        <a:srgbClr val="4F81BD"/>
      </a:dk2>
      <a:lt2>
        <a:srgbClr val="FFFFFF"/>
      </a:lt2>
      <a:accent1>
        <a:srgbClr val="1F497D"/>
      </a:accent1>
      <a:accent2>
        <a:srgbClr val="366092"/>
      </a:accent2>
      <a:accent3>
        <a:srgbClr val="FFFFCC"/>
      </a:accent3>
      <a:accent4>
        <a:srgbClr val="B8CCE4"/>
      </a:accent4>
      <a:accent5>
        <a:srgbClr val="DBE5F1"/>
      </a:accent5>
      <a:accent6>
        <a:srgbClr val="C6D9F0"/>
      </a:accent6>
      <a:hlink>
        <a:srgbClr val="92CDDC"/>
      </a:hlink>
      <a:folHlink>
        <a:srgbClr val="8DB3E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478</TotalTime>
  <Words>2079</Words>
  <Application>Microsoft Office PowerPoint</Application>
  <PresentationFormat>On-screen Show (4:3)</PresentationFormat>
  <Paragraphs>123</Paragraphs>
  <Slides>36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36</vt:i4>
      </vt:variant>
    </vt:vector>
  </HeadingPairs>
  <TitlesOfParts>
    <vt:vector size="41" baseType="lpstr">
      <vt:lpstr>Calibri</vt:lpstr>
      <vt:lpstr>Arial</vt:lpstr>
      <vt:lpstr>Courier New</vt:lpstr>
      <vt:lpstr>Cambria Math</vt:lpstr>
      <vt:lpstr>Office Theme</vt:lpstr>
      <vt:lpstr>Section 7.3</vt:lpstr>
      <vt:lpstr>Formula: Proportion</vt:lpstr>
      <vt:lpstr>Math Symbols</vt:lpstr>
      <vt:lpstr>Memory Booster</vt:lpstr>
      <vt:lpstr>Formula: Mean and Standard Deviation of a Sampling Distribution of Sample Proportions</vt:lpstr>
      <vt:lpstr>Formula: Standard Score for a Sample Proportion</vt:lpstr>
      <vt:lpstr>Example 7.3.1: Finding the Probability that a Sample Proportion Will Be At Least a Given Value</vt:lpstr>
      <vt:lpstr>Example 7.3.1: Finding the Probability that a Sample Proportion Will Be At Least a Given Value (cont.)</vt:lpstr>
      <vt:lpstr>Example 7.3.1: Finding the Probability that a Sample Proportion Will Be At Least a Given Value (cont.)</vt:lpstr>
      <vt:lpstr>Example 7.3.1: Finding the Probability that a Sample Proportion Will Be At Least a Given Value (cont.)</vt:lpstr>
      <vt:lpstr>Rounding Rule</vt:lpstr>
      <vt:lpstr>Example 7.3.1: Finding the Probability that a Sample Proportion Will Be At Least a Given Value (cont.)</vt:lpstr>
      <vt:lpstr>Example 7.3.1: Finding the Probability that a Sample Proportion Will Be At Least a Given Value (cont.)</vt:lpstr>
      <vt:lpstr>Technology</vt:lpstr>
      <vt:lpstr>Example 7.3.2: Finding the Probability that a Sample Proportion Will Be No More Than a Given Value</vt:lpstr>
      <vt:lpstr>Example 7.3.2: Finding the Probability that a Sample Proportion Will Be No More Than a Given Value (cont.)</vt:lpstr>
      <vt:lpstr>Example 7.3.2: Finding the Probability that a Sample Proportion Will Be No More Than a Given Value (cont.)</vt:lpstr>
      <vt:lpstr>Example 7.3.2: Finding the Probability that a Sample Proportion Will Be No More Than a Given Value (cont.)</vt:lpstr>
      <vt:lpstr>Example 7.3.2: Finding the Probability that a Sample Proportion Will Be No More Than a Given Value (cont.)</vt:lpstr>
      <vt:lpstr>Example 7.3.2: Finding the Probability that a Sample Proportion Will Be No More Than a Given Value (cont.)</vt:lpstr>
      <vt:lpstr>Example 7.3.2: Finding the Probability that a Sample Proportion Will Be No More Than a Given Value (cont.)</vt:lpstr>
      <vt:lpstr>Example 7.3.3: Finding the Probability that a Sample Proportion Will Differ from the Population Proportion by Less Than a Given Amount</vt:lpstr>
      <vt:lpstr>Example 7.3.3: Finding the Probability that a Sample Proportion Will Differ from the Population Proportion by Less Than a Given Amount (cont.)</vt:lpstr>
      <vt:lpstr>Example 7.3.3: Finding the Probability that a Sample Proportion Will Differ from the Population Proportion by Less Than a Given Amount (cont.)</vt:lpstr>
      <vt:lpstr>Example 7.3.3: Finding the Probability that a Sample Proportion Will Differ from the Population Proportion by Less Than a Given Amount (cont.)</vt:lpstr>
      <vt:lpstr>Example 7.3.3: Finding the Probability that a Sample Proportion Will Differ from the Population Proportion by Less Than a Given Amount (cont.)</vt:lpstr>
      <vt:lpstr>Example 7.3.3: Finding the Probability that a Sample Proportion Will Differ from the Population Proportion by Less Than a Given Amount (cont.)</vt:lpstr>
      <vt:lpstr>Example 7.3.3: Finding the Probability that a Sample Proportion Will Differ from the Population Proportion by Less Than a Given Amount (cont.)</vt:lpstr>
      <vt:lpstr>Example 7.3.4: Finding the Probability that a Sample Proportion Will Differ from the Population Proportion by More Than a Given Amount</vt:lpstr>
      <vt:lpstr>Example 7.3.4: Finding the Probability that a Sample Proportion Will Differ from the Population Proportion by More Than a Given Amount (cont.)</vt:lpstr>
      <vt:lpstr>Example 7.3.4: Finding the Probability that a Sample Proportion Will Differ from the Population Proportion by More Than a Given Amount (cont.)</vt:lpstr>
      <vt:lpstr>Example 7.3.4: Finding the Probability that a Sample Proportion Will Differ from the Population Proportion by More Than a Given Amount (cont.)</vt:lpstr>
      <vt:lpstr>Example 7.3.4: Finding the Probability that a Sample Proportion Will Differ from the Population Proportion by More Than a Given Amount (cont.)</vt:lpstr>
      <vt:lpstr>Example 7.3.4: Finding the Probability that a Sample Proportion Will Differ from the Population Proportion by More Than a Given Amount (cont.)</vt:lpstr>
      <vt:lpstr>Example 7.3.4: Finding the Probability that a Sample Proportion Will Differ from the Population Proportion by More Than a Given Amount (cont.)</vt:lpstr>
      <vt:lpstr>Example 7.3.4: Finding the Probability that a Sample Proportion Will Differ from the Population Proportion by More Than a Given Amount (cont.)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Beginning Statistics 3rd Edition</dc:title>
  <dc:creator>Hawkes Learning</dc:creator>
  <cp:lastModifiedBy>Allison Conger</cp:lastModifiedBy>
  <cp:revision>124</cp:revision>
  <dcterms:created xsi:type="dcterms:W3CDTF">2013-04-26T14:43:13Z</dcterms:created>
  <dcterms:modified xsi:type="dcterms:W3CDTF">2020-06-02T17:33:07Z</dcterms:modified>
</cp:coreProperties>
</file>