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3" r:id="rId17"/>
    <p:sldId id="274" r:id="rId18"/>
    <p:sldId id="275" r:id="rId19"/>
    <p:sldId id="276" r:id="rId20"/>
    <p:sldId id="277" r:id="rId21"/>
    <p:sldId id="279" r:id="rId22"/>
    <p:sldId id="280" r:id="rId23"/>
    <p:sldId id="281" r:id="rId24"/>
    <p:sldId id="283" r:id="rId25"/>
    <p:sldId id="284" r:id="rId26"/>
    <p:sldId id="286" r:id="rId27"/>
    <p:sldId id="287" r:id="rId28"/>
    <p:sldId id="288" r:id="rId29"/>
    <p:sldId id="290" r:id="rId30"/>
    <p:sldId id="291" r:id="rId31"/>
    <p:sldId id="293" r:id="rId32"/>
    <p:sldId id="294" r:id="rId33"/>
    <p:sldId id="295" r:id="rId34"/>
    <p:sldId id="296" r:id="rId35"/>
    <p:sldId id="297" r:id="rId36"/>
    <p:sldId id="299" r:id="rId37"/>
    <p:sldId id="300" r:id="rId38"/>
    <p:sldId id="302" r:id="rId39"/>
    <p:sldId id="303"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Allison Conger" providerId="None"/>
      </p:ext>
    </p:extLst>
  </p:cmAuthor>
  <p:cmAuthor id="2" name="Asha"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74" d="100"/>
          <a:sy n="74" d="100"/>
        </p:scale>
        <p:origin x="1530" y="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2T12:37:48.324" idx="1">
    <p:pos x="10" y="10"/>
    <p:text>this is funky</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10/30/2021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sv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Student's t-Distribution</a:t>
            </a:r>
          </a:p>
        </p:txBody>
      </p:sp>
      <p:sp>
        <p:nvSpPr>
          <p:cNvPr id="3" name="Title 2"/>
          <p:cNvSpPr>
            <a:spLocks noGrp="1"/>
          </p:cNvSpPr>
          <p:nvPr>
            <p:ph type="title"/>
          </p:nvPr>
        </p:nvSpPr>
        <p:spPr/>
        <p:txBody>
          <a:bodyPr/>
          <a:lstStyle/>
          <a:p>
            <a:r>
              <a:t>Section 8.2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8.2.2 Finding the Value of </a:t>
            </a:r>
            <a:r>
              <a:rPr i="1" dirty="0"/>
              <a:t>t</a:t>
            </a:r>
            <a:r>
              <a:rPr dirty="0"/>
              <a:t> Given the Area to the Left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Note that according to the picture, the area under the curve to the left of </a:t>
                </a:r>
                <a14:m>
                  <m:oMath xmlns:m="http://schemas.openxmlformats.org/officeDocument/2006/math">
                    <m:r>
                      <a:rPr>
                        <a:latin typeface="Cambria Math" panose="02040503050406030204" pitchFamily="18" charset="0"/>
                      </a:rPr>
                      <m:t>𝑡</m:t>
                    </m:r>
                  </m:oMath>
                </a14:m>
                <a:r>
                  <a:rPr sz="2800"/>
                  <a:t> is </a:t>
                </a:r>
                <a:r>
                  <a:rPr sz="2800">
                    <a:latin typeface="Cambria Math"/>
                  </a:rPr>
                  <a:t>0.05</a:t>
                </a:r>
                <a:r>
                  <a:rPr sz="2800"/>
                  <a:t>. This means that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 We are told that the distribution has </a:t>
                </a:r>
                <a:r>
                  <a:rPr sz="2800">
                    <a:latin typeface="Cambria Math"/>
                  </a:rPr>
                  <a:t>11</a:t>
                </a:r>
                <a:r>
                  <a:rPr sz="2800"/>
                  <a:t> degrees of freedom.</a:t>
                </a:r>
              </a:p>
              <a:p>
                <a:pPr>
                  <a:defRPr b="1"/>
                </a:pPr>
                <a:r>
                  <a:rPr sz="2800"/>
                  <a:t>Tables:</a:t>
                </a:r>
              </a:p>
              <a:p>
                <a:pPr>
                  <a:defRPr sz="2800"/>
                </a:pPr>
                <a:r>
                  <a:rPr sz="2800"/>
                  <a:t>Because the </a:t>
                </a:r>
                <a14:m>
                  <m:oMath xmlns:m="http://schemas.openxmlformats.org/officeDocument/2006/math">
                    <m:r>
                      <a:rPr>
                        <a:latin typeface="Cambria Math" panose="02040503050406030204" pitchFamily="18" charset="0"/>
                      </a:rPr>
                      <m:t>𝑡</m:t>
                    </m:r>
                  </m:oMath>
                </a14:m>
                <a:r>
                  <a:rPr sz="2800"/>
                  <a:t>-distribution is symmetric, we can look up the </a:t>
                </a:r>
                <a14:m>
                  <m:oMath xmlns:m="http://schemas.openxmlformats.org/officeDocument/2006/math">
                    <m:r>
                      <a:rPr>
                        <a:latin typeface="Cambria Math" panose="02040503050406030204" pitchFamily="18" charset="0"/>
                      </a:rPr>
                      <m:t>𝑡</m:t>
                    </m:r>
                  </m:oMath>
                </a14:m>
                <a:r>
                  <a:rPr sz="2800"/>
                  <a:t>-value for an area of </a:t>
                </a:r>
                <a:r>
                  <a:rPr sz="2800">
                    <a:latin typeface="Cambria Math"/>
                  </a:rPr>
                  <a:t>0.05</a:t>
                </a:r>
                <a:r>
                  <a:rPr sz="2800"/>
                  <a:t> under the curve to the right of </a:t>
                </a:r>
                <a14:m>
                  <m:oMath xmlns:m="http://schemas.openxmlformats.org/officeDocument/2006/math">
                    <m:r>
                      <a:rPr>
                        <a:latin typeface="Cambria Math" panose="02040503050406030204" pitchFamily="18" charset="0"/>
                      </a:rPr>
                      <m:t>𝑡</m:t>
                    </m:r>
                  </m:oMath>
                </a14:m>
                <a:r>
                  <a:rPr sz="2800"/>
                  <a:t>. Using the table, we get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0.05</m:t>
                        </m:r>
                      </m:sub>
                    </m:sSub>
                    <m:r>
                      <a:rPr>
                        <a:latin typeface="Cambria Math" panose="02040503050406030204" pitchFamily="18" charset="0"/>
                      </a:rPr>
                      <m:t>=1.796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852"/>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8.2.2 Finding the Value of </a:t>
            </a:r>
            <a:r>
              <a:rPr i="1" dirty="0"/>
              <a:t>t</a:t>
            </a:r>
            <a:r>
              <a:rPr dirty="0"/>
              <a:t> Given the Area to the Left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1.383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1.833</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2.262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2.821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3.250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10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1.372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1.812</a:t>
                          </a:r>
                        </a:p>
                      </a:txBody>
                      <a:tcPr>
                        <a:solidFill>
                          <a:srgbClr val="92D050"/>
                        </a:solidFill>
                      </a:tcPr>
                    </a:tc>
                    <a:tc>
                      <a:txBody>
                        <a:bodyPr/>
                        <a:lstStyle/>
                        <a:p>
                          <a:pPr algn="ctr">
                            <a:defRPr>
                              <a:solidFill>
                                <a:schemeClr val="tx1"/>
                              </a:solidFill>
                            </a:defRPr>
                          </a:pPr>
                          <a:r>
                            <a:rPr sz="1400">
                              <a:latin typeface="Cambria Math"/>
                            </a:rPr>
                            <a:t>2.228</a:t>
                          </a:r>
                        </a:p>
                      </a:txBody>
                      <a:tcPr/>
                    </a:tc>
                    <a:tc>
                      <a:txBody>
                        <a:bodyPr/>
                        <a:lstStyle/>
                        <a:p>
                          <a:pPr algn="ctr">
                            <a:defRPr>
                              <a:solidFill>
                                <a:schemeClr val="tx1"/>
                              </a:solidFill>
                            </a:defRPr>
                          </a:pPr>
                          <a:r>
                            <a:rPr sz="1400">
                              <a:latin typeface="Cambria Math"/>
                            </a:rPr>
                            <a:t>2.764</a:t>
                          </a:r>
                        </a:p>
                      </a:txBody>
                      <a:tcPr/>
                    </a:tc>
                    <a:tc>
                      <a:txBody>
                        <a:bodyPr/>
                        <a:lstStyle/>
                        <a:p>
                          <a:pPr algn="ctr">
                            <a:defRPr>
                              <a:solidFill>
                                <a:schemeClr val="tx1"/>
                              </a:solidFill>
                            </a:defRPr>
                          </a:pPr>
                          <a:r>
                            <a:rPr sz="1400">
                              <a:latin typeface="Cambria Math"/>
                            </a:rPr>
                            <a:t>3.169</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11</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1.363</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sz="1400">
                              <a:solidFill>
                                <a:schemeClr val="tx1"/>
                              </a:solidFill>
                            </a:defRPr>
                          </a:pPr>
                          <a:r>
                            <a:rPr sz="1400">
                              <a:highlight>
                                <a:srgbClr val="FFFF00"/>
                              </a:highlight>
                              <a:latin typeface="Cambria Math"/>
                            </a:rPr>
                            <a:t>1.796</a:t>
                          </a:r>
                        </a:p>
                      </a:txBody>
                      <a:tcPr>
                        <a:solidFill>
                          <a:srgbClr val="FFFF00"/>
                        </a:solidFill>
                      </a:tcPr>
                    </a:tc>
                    <a:tc>
                      <a:txBody>
                        <a:bodyPr/>
                        <a:lstStyle/>
                        <a:p>
                          <a:pPr algn="ctr">
                            <a:defRPr>
                              <a:solidFill>
                                <a:schemeClr val="tx1"/>
                              </a:solidFill>
                            </a:defRPr>
                          </a:pPr>
                          <a:r>
                            <a:rPr sz="1400">
                              <a:latin typeface="Cambria Math"/>
                            </a:rPr>
                            <a:t>2.201</a:t>
                          </a:r>
                        </a:p>
                      </a:txBody>
                      <a:tcPr>
                        <a:solidFill>
                          <a:srgbClr val="92D050"/>
                        </a:solidFill>
                      </a:tcPr>
                    </a:tc>
                    <a:tc>
                      <a:txBody>
                        <a:bodyPr/>
                        <a:lstStyle/>
                        <a:p>
                          <a:pPr algn="ctr">
                            <a:defRPr>
                              <a:solidFill>
                                <a:schemeClr val="tx1"/>
                              </a:solidFill>
                            </a:defRPr>
                          </a:pPr>
                          <a:r>
                            <a:rPr sz="1400">
                              <a:latin typeface="Cambria Math"/>
                            </a:rPr>
                            <a:t>2.718</a:t>
                          </a:r>
                        </a:p>
                      </a:txBody>
                      <a:tcPr>
                        <a:solidFill>
                          <a:srgbClr val="92D050"/>
                        </a:solidFill>
                      </a:tcPr>
                    </a:tc>
                    <a:tc>
                      <a:txBody>
                        <a:bodyPr/>
                        <a:lstStyle/>
                        <a:p>
                          <a:pPr algn="ctr">
                            <a:defRPr>
                              <a:solidFill>
                                <a:schemeClr val="tx1"/>
                              </a:solidFill>
                            </a:defRPr>
                          </a:pPr>
                          <a:r>
                            <a:rPr sz="1400">
                              <a:latin typeface="Cambria Math"/>
                            </a:rPr>
                            <a:t>3.106</a:t>
                          </a:r>
                        </a:p>
                      </a:txBody>
                      <a:tcPr>
                        <a:solidFill>
                          <a:srgbClr val="92D050"/>
                        </a:solidFill>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latin typeface="Cambria Math"/>
                            </a:rPr>
                            <a:t>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1.356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1.782</a:t>
                          </a:r>
                        </a:p>
                      </a:txBody>
                      <a:tcPr>
                        <a:solidFill>
                          <a:srgbClr val="92D050"/>
                        </a:solidFill>
                      </a:tcPr>
                    </a:tc>
                    <a:tc>
                      <a:txBody>
                        <a:bodyPr/>
                        <a:lstStyle/>
                        <a:p>
                          <a:pPr algn="ctr">
                            <a:defRPr>
                              <a:solidFill>
                                <a:schemeClr val="tx1"/>
                              </a:solidFill>
                            </a:defRPr>
                          </a:pPr>
                          <a:r>
                            <a:rPr sz="1400">
                              <a:latin typeface="Cambria Math"/>
                            </a:rPr>
                            <a:t>2.179</a:t>
                          </a:r>
                        </a:p>
                      </a:txBody>
                      <a:tcPr/>
                    </a:tc>
                    <a:tc>
                      <a:txBody>
                        <a:bodyPr/>
                        <a:lstStyle/>
                        <a:p>
                          <a:pPr algn="ctr">
                            <a:defRPr>
                              <a:solidFill>
                                <a:schemeClr val="tx1"/>
                              </a:solidFill>
                            </a:defRPr>
                          </a:pPr>
                          <a:r>
                            <a:rPr sz="1400">
                              <a:latin typeface="Cambria Math"/>
                            </a:rPr>
                            <a:t>2.681</a:t>
                          </a:r>
                        </a:p>
                      </a:txBody>
                      <a:tcPr/>
                    </a:tc>
                    <a:tc>
                      <a:txBody>
                        <a:bodyPr/>
                        <a:lstStyle/>
                        <a:p>
                          <a:pPr algn="ctr">
                            <a:defRPr>
                              <a:solidFill>
                                <a:schemeClr val="tx1"/>
                              </a:solidFill>
                            </a:defRPr>
                          </a:pPr>
                          <a:r>
                            <a:rPr sz="1400">
                              <a:latin typeface="Cambria Math"/>
                            </a:rPr>
                            <a:t>3.055</a:t>
                          </a: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latin typeface="Cambria Math"/>
                            </a:rPr>
                            <a:t>13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1.350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1.771</a:t>
                          </a:r>
                        </a:p>
                      </a:txBody>
                      <a:tcPr>
                        <a:solidFill>
                          <a:srgbClr val="92D050"/>
                        </a:solidFill>
                      </a:tcPr>
                    </a:tc>
                    <a:tc>
                      <a:txBody>
                        <a:bodyPr/>
                        <a:lstStyle/>
                        <a:p>
                          <a:pPr algn="ctr">
                            <a:defRPr>
                              <a:solidFill>
                                <a:schemeClr val="tx1"/>
                              </a:solidFill>
                            </a:defRPr>
                          </a:pPr>
                          <a:r>
                            <a:rPr sz="1400">
                              <a:latin typeface="Cambria Math"/>
                            </a:rPr>
                            <a:t>2.160</a:t>
                          </a:r>
                        </a:p>
                      </a:txBody>
                      <a:tcPr/>
                    </a:tc>
                    <a:tc>
                      <a:txBody>
                        <a:bodyPr/>
                        <a:lstStyle/>
                        <a:p>
                          <a:pPr algn="ctr">
                            <a:defRPr>
                              <a:solidFill>
                                <a:schemeClr val="tx1"/>
                              </a:solidFill>
                            </a:defRPr>
                          </a:pPr>
                          <a:r>
                            <a:rPr sz="1400">
                              <a:latin typeface="Cambria Math"/>
                            </a:rPr>
                            <a:t>2.650</a:t>
                          </a:r>
                        </a:p>
                      </a:txBody>
                      <a:tcPr/>
                    </a:tc>
                    <a:tc>
                      <a:txBody>
                        <a:bodyPr/>
                        <a:lstStyle/>
                        <a:p>
                          <a:pPr algn="ctr">
                            <a:defRPr>
                              <a:solidFill>
                                <a:schemeClr val="tx1"/>
                              </a:solidFill>
                            </a:defRPr>
                          </a:pPr>
                          <a:r>
                            <a:rPr sz="1400">
                              <a:latin typeface="Cambria Math"/>
                            </a:rPr>
                            <a:t>3.012</a:t>
                          </a: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latin typeface="Cambria Math"/>
                            </a:rPr>
                            <a:t>14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1.345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1.761</a:t>
                          </a:r>
                        </a:p>
                      </a:txBody>
                      <a:tcPr>
                        <a:solidFill>
                          <a:srgbClr val="92D050"/>
                        </a:solidFill>
                      </a:tcPr>
                    </a:tc>
                    <a:tc>
                      <a:txBody>
                        <a:bodyPr/>
                        <a:lstStyle/>
                        <a:p>
                          <a:pPr algn="ctr">
                            <a:defRPr>
                              <a:solidFill>
                                <a:schemeClr val="tx1"/>
                              </a:solidFill>
                            </a:defRPr>
                          </a:pPr>
                          <a:r>
                            <a:rPr sz="1400">
                              <a:latin typeface="Cambria Math"/>
                            </a:rPr>
                            <a:t>2.145</a:t>
                          </a:r>
                        </a:p>
                      </a:txBody>
                      <a:tcPr/>
                    </a:tc>
                    <a:tc>
                      <a:txBody>
                        <a:bodyPr/>
                        <a:lstStyle/>
                        <a:p>
                          <a:pPr algn="ctr">
                            <a:defRPr>
                              <a:solidFill>
                                <a:schemeClr val="tx1"/>
                              </a:solidFill>
                            </a:defRPr>
                          </a:pPr>
                          <a:r>
                            <a:rPr sz="1400">
                              <a:latin typeface="Cambria Math"/>
                            </a:rPr>
                            <a:t>2.624</a:t>
                          </a:r>
                        </a:p>
                      </a:txBody>
                      <a:tcPr/>
                    </a:tc>
                    <a:tc>
                      <a:txBody>
                        <a:bodyPr/>
                        <a:lstStyle/>
                        <a:p>
                          <a:pPr algn="ctr">
                            <a:defRPr>
                              <a:solidFill>
                                <a:schemeClr val="tx1"/>
                              </a:solidFill>
                            </a:defRPr>
                          </a:pPr>
                          <a:r>
                            <a:rPr sz="1400">
                              <a:latin typeface="Cambria Math"/>
                            </a:rPr>
                            <a:t>2.977</a:t>
                          </a: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xmlns:a14="http://schemas.microsoft.com/office/drawing/2010/main" val="20000"/>
                        </a:ext>
                      </a:extLst>
                    </a:gridCol>
                    <a:gridCol w="1371600">
                      <a:extLst>
                        <a:ext uri="{9D8B030D-6E8A-4147-A177-3AD203B41FA5}">
                          <a16:colId xmlns:a16="http://schemas.microsoft.com/office/drawing/2014/main" xmlns="" xmlns:a14="http://schemas.microsoft.com/office/drawing/2010/main" val="20001"/>
                        </a:ext>
                      </a:extLst>
                    </a:gridCol>
                    <a:gridCol w="1371600">
                      <a:extLst>
                        <a:ext uri="{9D8B030D-6E8A-4147-A177-3AD203B41FA5}">
                          <a16:colId xmlns:a16="http://schemas.microsoft.com/office/drawing/2014/main" xmlns="" xmlns:a14="http://schemas.microsoft.com/office/drawing/2010/main" val="20002"/>
                        </a:ext>
                      </a:extLst>
                    </a:gridCol>
                    <a:gridCol w="1371600">
                      <a:extLst>
                        <a:ext uri="{9D8B030D-6E8A-4147-A177-3AD203B41FA5}">
                          <a16:colId xmlns:a16="http://schemas.microsoft.com/office/drawing/2014/main" xmlns="" xmlns:a14="http://schemas.microsoft.com/office/drawing/2010/main" val="20003"/>
                        </a:ext>
                      </a:extLst>
                    </a:gridCol>
                    <a:gridCol w="1371600">
                      <a:extLst>
                        <a:ext uri="{9D8B030D-6E8A-4147-A177-3AD203B41FA5}">
                          <a16:colId xmlns:a16="http://schemas.microsoft.com/office/drawing/2014/main" xmlns="" xmlns:a14="http://schemas.microsoft.com/office/drawing/2010/main" val="20004"/>
                        </a:ext>
                      </a:extLst>
                    </a:gridCol>
                    <a:gridCol w="1371600">
                      <a:extLst>
                        <a:ext uri="{9D8B030D-6E8A-4147-A177-3AD203B41FA5}">
                          <a16:colId xmlns:a16="http://schemas.microsoft.com/office/drawing/2014/main" xmlns="" xmlns:a14="http://schemas.microsoft.com/office/drawing/2010/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889" t="-308197" r="-502222" b="-601639"/>
                          </a:stretch>
                        </a:blipFill>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3"/>
                      </a:ext>
                    </a:extLst>
                  </a:tr>
                  <a:tr h="370840">
                    <a:tc>
                      <a:txBody>
                        <a:bodyPr/>
                        <a:lstStyle/>
                        <a:p>
                          <a:pPr algn="ctr">
                            <a:defRPr b="1">
                              <a:solidFill>
                                <a:schemeClr val="tx1"/>
                              </a:solidFill>
                            </a:defRPr>
                          </a:pPr>
                          <a:r>
                            <a:rPr sz="1400">
                              <a:latin typeface="Cambria Math"/>
                            </a:rPr>
                            <a:t>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1.383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1.833</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2.262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2.821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3.250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xmlns:a14="http://schemas.microsoft.com/office/drawing/2010/main" val="10004"/>
                      </a:ext>
                    </a:extLst>
                  </a:tr>
                  <a:tr h="370840">
                    <a:tc>
                      <a:txBody>
                        <a:bodyPr/>
                        <a:lstStyle/>
                        <a:p>
                          <a:pPr algn="ctr">
                            <a:defRPr b="1">
                              <a:solidFill>
                                <a:schemeClr val="tx1"/>
                              </a:solidFill>
                            </a:defRPr>
                          </a:pPr>
                          <a:r>
                            <a:rPr sz="1400">
                              <a:latin typeface="Cambria Math"/>
                            </a:rPr>
                            <a:t>10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1.372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1.812</a:t>
                          </a:r>
                        </a:p>
                      </a:txBody>
                      <a:tcPr>
                        <a:solidFill>
                          <a:srgbClr val="92D050"/>
                        </a:solidFill>
                      </a:tcPr>
                    </a:tc>
                    <a:tc>
                      <a:txBody>
                        <a:bodyPr/>
                        <a:lstStyle/>
                        <a:p>
                          <a:pPr algn="ctr">
                            <a:defRPr>
                              <a:solidFill>
                                <a:schemeClr val="tx1"/>
                              </a:solidFill>
                            </a:defRPr>
                          </a:pPr>
                          <a:r>
                            <a:rPr sz="1400">
                              <a:latin typeface="Cambria Math"/>
                            </a:rPr>
                            <a:t>2.228</a:t>
                          </a:r>
                        </a:p>
                      </a:txBody>
                      <a:tcPr/>
                    </a:tc>
                    <a:tc>
                      <a:txBody>
                        <a:bodyPr/>
                        <a:lstStyle/>
                        <a:p>
                          <a:pPr algn="ctr">
                            <a:defRPr>
                              <a:solidFill>
                                <a:schemeClr val="tx1"/>
                              </a:solidFill>
                            </a:defRPr>
                          </a:pPr>
                          <a:r>
                            <a:rPr sz="1400">
                              <a:latin typeface="Cambria Math"/>
                            </a:rPr>
                            <a:t>2.764</a:t>
                          </a:r>
                        </a:p>
                      </a:txBody>
                      <a:tcPr/>
                    </a:tc>
                    <a:tc>
                      <a:txBody>
                        <a:bodyPr/>
                        <a:lstStyle/>
                        <a:p>
                          <a:pPr algn="ctr">
                            <a:defRPr>
                              <a:solidFill>
                                <a:schemeClr val="tx1"/>
                              </a:solidFill>
                            </a:defRPr>
                          </a:pPr>
                          <a:r>
                            <a:rPr sz="1400">
                              <a:latin typeface="Cambria Math"/>
                            </a:rPr>
                            <a:t>3.169</a:t>
                          </a:r>
                        </a:p>
                      </a:txBody>
                      <a:tcPr/>
                    </a:tc>
                    <a:extLst>
                      <a:ext uri="{0D108BD9-81ED-4DB2-BD59-A6C34878D82A}">
                        <a16:rowId xmlns:a16="http://schemas.microsoft.com/office/drawing/2014/main" xmlns="" xmlns:a14="http://schemas.microsoft.com/office/drawing/2010/main" val="10005"/>
                      </a:ext>
                    </a:extLst>
                  </a:tr>
                  <a:tr h="370840">
                    <a:tc>
                      <a:txBody>
                        <a:bodyPr/>
                        <a:lstStyle/>
                        <a:p>
                          <a:pPr algn="ctr">
                            <a:defRPr b="1">
                              <a:solidFill>
                                <a:schemeClr val="tx1"/>
                              </a:solidFill>
                            </a:defRPr>
                          </a:pPr>
                          <a:r>
                            <a:rPr sz="1400">
                              <a:latin typeface="Cambria Math"/>
                            </a:rPr>
                            <a:t>11</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1.363</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sz="1400">
                              <a:solidFill>
                                <a:schemeClr val="tx1"/>
                              </a:solidFill>
                            </a:defRPr>
                          </a:pPr>
                          <a:r>
                            <a:rPr sz="1400">
                              <a:highlight>
                                <a:srgbClr val="FFFF00"/>
                              </a:highlight>
                              <a:latin typeface="Cambria Math"/>
                            </a:rPr>
                            <a:t>1.796</a:t>
                          </a:r>
                        </a:p>
                      </a:txBody>
                      <a:tcPr>
                        <a:solidFill>
                          <a:srgbClr val="FFFF00"/>
                        </a:solidFill>
                      </a:tcPr>
                    </a:tc>
                    <a:tc>
                      <a:txBody>
                        <a:bodyPr/>
                        <a:lstStyle/>
                        <a:p>
                          <a:pPr algn="ctr">
                            <a:defRPr>
                              <a:solidFill>
                                <a:schemeClr val="tx1"/>
                              </a:solidFill>
                            </a:defRPr>
                          </a:pPr>
                          <a:r>
                            <a:rPr sz="1400">
                              <a:latin typeface="Cambria Math"/>
                            </a:rPr>
                            <a:t>2.201</a:t>
                          </a:r>
                        </a:p>
                      </a:txBody>
                      <a:tcPr>
                        <a:solidFill>
                          <a:srgbClr val="92D050"/>
                        </a:solidFill>
                      </a:tcPr>
                    </a:tc>
                    <a:tc>
                      <a:txBody>
                        <a:bodyPr/>
                        <a:lstStyle/>
                        <a:p>
                          <a:pPr algn="ctr">
                            <a:defRPr>
                              <a:solidFill>
                                <a:schemeClr val="tx1"/>
                              </a:solidFill>
                            </a:defRPr>
                          </a:pPr>
                          <a:r>
                            <a:rPr sz="1400">
                              <a:latin typeface="Cambria Math"/>
                            </a:rPr>
                            <a:t>2.718</a:t>
                          </a:r>
                        </a:p>
                      </a:txBody>
                      <a:tcPr>
                        <a:solidFill>
                          <a:srgbClr val="92D050"/>
                        </a:solidFill>
                      </a:tcPr>
                    </a:tc>
                    <a:tc>
                      <a:txBody>
                        <a:bodyPr/>
                        <a:lstStyle/>
                        <a:p>
                          <a:pPr algn="ctr">
                            <a:defRPr>
                              <a:solidFill>
                                <a:schemeClr val="tx1"/>
                              </a:solidFill>
                            </a:defRPr>
                          </a:pPr>
                          <a:r>
                            <a:rPr sz="1400">
                              <a:latin typeface="Cambria Math"/>
                            </a:rPr>
                            <a:t>3.106</a:t>
                          </a:r>
                        </a:p>
                      </a:txBody>
                      <a:tcPr>
                        <a:solidFill>
                          <a:srgbClr val="92D050"/>
                        </a:solidFill>
                      </a:tcPr>
                    </a:tc>
                    <a:extLst>
                      <a:ext uri="{0D108BD9-81ED-4DB2-BD59-A6C34878D82A}">
                        <a16:rowId xmlns:a16="http://schemas.microsoft.com/office/drawing/2014/main" xmlns="" xmlns:a14="http://schemas.microsoft.com/office/drawing/2010/main" val="10006"/>
                      </a:ext>
                    </a:extLst>
                  </a:tr>
                  <a:tr h="370840">
                    <a:tc>
                      <a:txBody>
                        <a:bodyPr/>
                        <a:lstStyle/>
                        <a:p>
                          <a:pPr algn="ctr">
                            <a:defRPr b="1">
                              <a:solidFill>
                                <a:schemeClr val="tx1"/>
                              </a:solidFill>
                            </a:defRPr>
                          </a:pPr>
                          <a:r>
                            <a:rPr sz="1400">
                              <a:latin typeface="Cambria Math"/>
                            </a:rPr>
                            <a:t>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1.356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1.782</a:t>
                          </a:r>
                        </a:p>
                      </a:txBody>
                      <a:tcPr>
                        <a:solidFill>
                          <a:srgbClr val="92D050"/>
                        </a:solidFill>
                      </a:tcPr>
                    </a:tc>
                    <a:tc>
                      <a:txBody>
                        <a:bodyPr/>
                        <a:lstStyle/>
                        <a:p>
                          <a:pPr algn="ctr">
                            <a:defRPr>
                              <a:solidFill>
                                <a:schemeClr val="tx1"/>
                              </a:solidFill>
                            </a:defRPr>
                          </a:pPr>
                          <a:r>
                            <a:rPr sz="1400">
                              <a:latin typeface="Cambria Math"/>
                            </a:rPr>
                            <a:t>2.179</a:t>
                          </a:r>
                        </a:p>
                      </a:txBody>
                      <a:tcPr/>
                    </a:tc>
                    <a:tc>
                      <a:txBody>
                        <a:bodyPr/>
                        <a:lstStyle/>
                        <a:p>
                          <a:pPr algn="ctr">
                            <a:defRPr>
                              <a:solidFill>
                                <a:schemeClr val="tx1"/>
                              </a:solidFill>
                            </a:defRPr>
                          </a:pPr>
                          <a:r>
                            <a:rPr sz="1400">
                              <a:latin typeface="Cambria Math"/>
                            </a:rPr>
                            <a:t>2.681</a:t>
                          </a:r>
                        </a:p>
                      </a:txBody>
                      <a:tcPr/>
                    </a:tc>
                    <a:tc>
                      <a:txBody>
                        <a:bodyPr/>
                        <a:lstStyle/>
                        <a:p>
                          <a:pPr algn="ctr">
                            <a:defRPr>
                              <a:solidFill>
                                <a:schemeClr val="tx1"/>
                              </a:solidFill>
                            </a:defRPr>
                          </a:pPr>
                          <a:r>
                            <a:rPr sz="1400">
                              <a:latin typeface="Cambria Math"/>
                            </a:rPr>
                            <a:t>3.055</a:t>
                          </a:r>
                        </a:p>
                      </a:txBody>
                      <a:tcPr/>
                    </a:tc>
                    <a:extLst>
                      <a:ext uri="{0D108BD9-81ED-4DB2-BD59-A6C34878D82A}">
                        <a16:rowId xmlns:a16="http://schemas.microsoft.com/office/drawing/2014/main" xmlns="" xmlns:a14="http://schemas.microsoft.com/office/drawing/2010/main" val="10007"/>
                      </a:ext>
                    </a:extLst>
                  </a:tr>
                  <a:tr h="370840">
                    <a:tc>
                      <a:txBody>
                        <a:bodyPr/>
                        <a:lstStyle/>
                        <a:p>
                          <a:pPr algn="ctr">
                            <a:defRPr b="1">
                              <a:solidFill>
                                <a:schemeClr val="tx1"/>
                              </a:solidFill>
                            </a:defRPr>
                          </a:pPr>
                          <a:r>
                            <a:rPr sz="1400">
                              <a:latin typeface="Cambria Math"/>
                            </a:rPr>
                            <a:t>13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1.350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1.771</a:t>
                          </a:r>
                        </a:p>
                      </a:txBody>
                      <a:tcPr>
                        <a:solidFill>
                          <a:srgbClr val="92D050"/>
                        </a:solidFill>
                      </a:tcPr>
                    </a:tc>
                    <a:tc>
                      <a:txBody>
                        <a:bodyPr/>
                        <a:lstStyle/>
                        <a:p>
                          <a:pPr algn="ctr">
                            <a:defRPr>
                              <a:solidFill>
                                <a:schemeClr val="tx1"/>
                              </a:solidFill>
                            </a:defRPr>
                          </a:pPr>
                          <a:r>
                            <a:rPr sz="1400">
                              <a:latin typeface="Cambria Math"/>
                            </a:rPr>
                            <a:t>2.160</a:t>
                          </a:r>
                        </a:p>
                      </a:txBody>
                      <a:tcPr/>
                    </a:tc>
                    <a:tc>
                      <a:txBody>
                        <a:bodyPr/>
                        <a:lstStyle/>
                        <a:p>
                          <a:pPr algn="ctr">
                            <a:defRPr>
                              <a:solidFill>
                                <a:schemeClr val="tx1"/>
                              </a:solidFill>
                            </a:defRPr>
                          </a:pPr>
                          <a:r>
                            <a:rPr sz="1400">
                              <a:latin typeface="Cambria Math"/>
                            </a:rPr>
                            <a:t>2.650</a:t>
                          </a:r>
                        </a:p>
                      </a:txBody>
                      <a:tcPr/>
                    </a:tc>
                    <a:tc>
                      <a:txBody>
                        <a:bodyPr/>
                        <a:lstStyle/>
                        <a:p>
                          <a:pPr algn="ctr">
                            <a:defRPr>
                              <a:solidFill>
                                <a:schemeClr val="tx1"/>
                              </a:solidFill>
                            </a:defRPr>
                          </a:pPr>
                          <a:r>
                            <a:rPr sz="1400">
                              <a:latin typeface="Cambria Math"/>
                            </a:rPr>
                            <a:t>3.012</a:t>
                          </a:r>
                        </a:p>
                      </a:txBody>
                      <a:tcPr/>
                    </a:tc>
                    <a:extLst>
                      <a:ext uri="{0D108BD9-81ED-4DB2-BD59-A6C34878D82A}">
                        <a16:rowId xmlns:a16="http://schemas.microsoft.com/office/drawing/2014/main" xmlns="" xmlns:a14="http://schemas.microsoft.com/office/drawing/2010/main" val="10008"/>
                      </a:ext>
                    </a:extLst>
                  </a:tr>
                  <a:tr h="370840">
                    <a:tc>
                      <a:txBody>
                        <a:bodyPr/>
                        <a:lstStyle/>
                        <a:p>
                          <a:pPr algn="ctr">
                            <a:defRPr b="1">
                              <a:solidFill>
                                <a:schemeClr val="tx1"/>
                              </a:solidFill>
                            </a:defRPr>
                          </a:pPr>
                          <a:r>
                            <a:rPr sz="1400">
                              <a:latin typeface="Cambria Math"/>
                            </a:rPr>
                            <a:t>14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1.345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1.761</a:t>
                          </a:r>
                        </a:p>
                      </a:txBody>
                      <a:tcPr>
                        <a:solidFill>
                          <a:srgbClr val="92D050"/>
                        </a:solidFill>
                      </a:tcPr>
                    </a:tc>
                    <a:tc>
                      <a:txBody>
                        <a:bodyPr/>
                        <a:lstStyle/>
                        <a:p>
                          <a:pPr algn="ctr">
                            <a:defRPr>
                              <a:solidFill>
                                <a:schemeClr val="tx1"/>
                              </a:solidFill>
                            </a:defRPr>
                          </a:pPr>
                          <a:r>
                            <a:rPr sz="1400">
                              <a:latin typeface="Cambria Math"/>
                            </a:rPr>
                            <a:t>2.145</a:t>
                          </a:r>
                        </a:p>
                      </a:txBody>
                      <a:tcPr/>
                    </a:tc>
                    <a:tc>
                      <a:txBody>
                        <a:bodyPr/>
                        <a:lstStyle/>
                        <a:p>
                          <a:pPr algn="ctr">
                            <a:defRPr>
                              <a:solidFill>
                                <a:schemeClr val="tx1"/>
                              </a:solidFill>
                            </a:defRPr>
                          </a:pPr>
                          <a:r>
                            <a:rPr sz="1400">
                              <a:latin typeface="Cambria Math"/>
                            </a:rPr>
                            <a:t>2.624</a:t>
                          </a:r>
                        </a:p>
                      </a:txBody>
                      <a:tcPr/>
                    </a:tc>
                    <a:tc>
                      <a:txBody>
                        <a:bodyPr/>
                        <a:lstStyle/>
                        <a:p>
                          <a:pPr algn="ctr">
                            <a:defRPr>
                              <a:solidFill>
                                <a:schemeClr val="tx1"/>
                              </a:solidFill>
                            </a:defRPr>
                          </a:pPr>
                          <a:r>
                            <a:rPr sz="1400">
                              <a:latin typeface="Cambria Math"/>
                            </a:rPr>
                            <a:t>2.977</a:t>
                          </a:r>
                        </a:p>
                      </a:txBody>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8.2.2 Finding the Value of </a:t>
            </a:r>
            <a:r>
              <a:rPr i="1" dirty="0"/>
              <a:t>t</a:t>
            </a:r>
            <a:r>
              <a:rPr dirty="0"/>
              <a:t> Given the Area to the Left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However, since the given area is to the left of </a:t>
                </a:r>
                <a14:m>
                  <m:oMath xmlns:m="http://schemas.openxmlformats.org/officeDocument/2006/math">
                    <m:r>
                      <a:rPr>
                        <a:latin typeface="Cambria Math" panose="02040503050406030204" pitchFamily="18" charset="0"/>
                      </a:rPr>
                      <m:t>𝑡</m:t>
                    </m:r>
                  </m:oMath>
                </a14:m>
                <a:r>
                  <a:rPr sz="2800"/>
                  <a:t>, the </a:t>
                </a:r>
                <a14:m>
                  <m:oMath xmlns:m="http://schemas.openxmlformats.org/officeDocument/2006/math">
                    <m:r>
                      <a:rPr>
                        <a:latin typeface="Cambria Math" panose="02040503050406030204" pitchFamily="18" charset="0"/>
                      </a:rPr>
                      <m:t>𝑡</m:t>
                    </m:r>
                  </m:oMath>
                </a14:m>
                <a:r>
                  <a:rPr sz="2800"/>
                  <a:t>-value needs to be negative. So, for this example,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0.05</m:t>
                        </m:r>
                      </m:sub>
                    </m:sSub>
                    <m:r>
                      <a:rPr>
                        <a:latin typeface="Cambria Math" panose="02040503050406030204" pitchFamily="18" charset="0"/>
                      </a:rPr>
                      <m:t>=−1.796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8.2.2 Finding the Value of </a:t>
            </a:r>
            <a:r>
              <a:rPr i="1" dirty="0"/>
              <a:t>t</a:t>
            </a:r>
            <a:r>
              <a:rPr dirty="0"/>
              <a:t> Given the Area to the Left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lang="en-US" sz="2800" dirty="0"/>
                  <a:t>TI-83/84 Plus:</a:t>
                </a:r>
              </a:p>
              <a:p>
                <a:pPr>
                  <a:defRPr sz="2800"/>
                </a:pPr>
                <a:r>
                  <a:rPr lang="en-US" sz="2800" dirty="0"/>
                  <a:t>Find the </a:t>
                </a:r>
                <a14:m>
                  <m:oMath xmlns:m="http://schemas.openxmlformats.org/officeDocument/2006/math">
                    <m:r>
                      <a:rPr lang="en-US">
                        <a:latin typeface="Cambria Math" panose="02040503050406030204" pitchFamily="18" charset="0"/>
                      </a:rPr>
                      <m:t>𝑡</m:t>
                    </m:r>
                  </m:oMath>
                </a14:m>
                <a:r>
                  <a:rPr lang="en-US" sz="2800" dirty="0"/>
                  <a:t>-value by computing </a:t>
                </a:r>
                <a:r>
                  <a:rPr lang="en-US" sz="2800" dirty="0" err="1"/>
                  <a:t>invT</a:t>
                </a:r>
                <a:r>
                  <a:rPr lang="en-US" sz="2800" dirty="0"/>
                  <a:t>(</a:t>
                </a:r>
                <a:r>
                  <a:rPr lang="en-US" sz="2800" b="1" dirty="0"/>
                  <a:t>area to the left of t</a:t>
                </a:r>
                <a:r>
                  <a:rPr lang="en-US" sz="2800" dirty="0"/>
                  <a:t>, </a:t>
                </a:r>
                <a:r>
                  <a:rPr lang="en-US" sz="2800" b="1" dirty="0"/>
                  <a:t>df</a:t>
                </a:r>
                <a:r>
                  <a:rPr lang="en-US" sz="2800" dirty="0"/>
                  <a:t>), found in the </a:t>
                </a:r>
                <a:r>
                  <a:rPr lang="en-US" sz="2800" b="1" dirty="0"/>
                  <a:t>DISTR</a:t>
                </a:r>
                <a:r>
                  <a:rPr lang="en-US" sz="2800" dirty="0"/>
                  <a:t> menu.</a:t>
                </a:r>
              </a:p>
              <a:p>
                <a:pPr/>
                <a14:m>
                  <m:oMathPara xmlns:m="http://schemas.openxmlformats.org/officeDocument/2006/math">
                    <m:oMathParaPr>
                      <m:jc m:val="centerGroup"/>
                    </m:oMathParaPr>
                    <m:oMath xmlns:m="http://schemas.openxmlformats.org/officeDocument/2006/math">
                      <m:r>
                        <m:rPr>
                          <m:nor/>
                        </m:rPr>
                        <a:rPr lang="en-US"/>
                        <m:t>Area</m:t>
                      </m:r>
                      <m:r>
                        <m:rPr>
                          <m:nor/>
                        </m:rPr>
                        <a:rPr lang="en-US"/>
                        <m:t> </m:t>
                      </m:r>
                      <m:r>
                        <m:rPr>
                          <m:nor/>
                        </m:rPr>
                        <a:rPr lang="en-US"/>
                        <m:t>to</m:t>
                      </m:r>
                      <m:r>
                        <m:rPr>
                          <m:nor/>
                        </m:rPr>
                        <a:rPr lang="en-US"/>
                        <m:t> </m:t>
                      </m:r>
                      <m:r>
                        <m:rPr>
                          <m:nor/>
                        </m:rPr>
                        <a:rPr lang="en-US"/>
                        <m:t>the</m:t>
                      </m:r>
                      <m:r>
                        <m:rPr>
                          <m:nor/>
                        </m:rPr>
                        <a:rPr lang="en-US"/>
                        <m:t> </m:t>
                      </m:r>
                      <m:r>
                        <m:rPr>
                          <m:nor/>
                        </m:rPr>
                        <a:rPr lang="en-US"/>
                        <m:t>left</m:t>
                      </m:r>
                      <m:r>
                        <m:rPr>
                          <m:nor/>
                        </m:rPr>
                        <a:rPr lang="en-US"/>
                        <m:t> </m:t>
                      </m:r>
                      <m:r>
                        <m:rPr>
                          <m:nor/>
                        </m:rPr>
                        <a:rPr lang="en-US"/>
                        <m:t>of</m:t>
                      </m:r>
                      <m:r>
                        <a:rPr lang="en-US" b="0" i="0" smtClean="0">
                          <a:latin typeface="Cambria Math" panose="02040503050406030204" pitchFamily="18" charset="0"/>
                        </a:rPr>
                        <m:t> </m:t>
                      </m:r>
                      <m:r>
                        <a:rPr lang="en-US">
                          <a:latin typeface="Cambria Math" panose="02040503050406030204" pitchFamily="18" charset="0"/>
                        </a:rPr>
                        <m:t>𝑡</m:t>
                      </m:r>
                      <m:r>
                        <a:rPr lang="en-US">
                          <a:latin typeface="Cambria Math" panose="02040503050406030204" pitchFamily="18" charset="0"/>
                        </a:rPr>
                        <m:t>=0.05</m:t>
                      </m:r>
                    </m:oMath>
                  </m:oMathPara>
                </a14:m>
                <a:endParaRPr lang="en-US" sz="2800" dirty="0"/>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𝑑𝑓</m:t>
                      </m:r>
                      <m:r>
                        <a:rPr lang="en-US">
                          <a:latin typeface="Cambria Math" panose="02040503050406030204" pitchFamily="18" charset="0"/>
                        </a:rPr>
                        <m:t>=11</m:t>
                      </m:r>
                    </m:oMath>
                  </m:oMathPara>
                </a14:m>
                <a:endParaRPr lang="en-US" sz="2800" dirty="0"/>
              </a:p>
              <a:p>
                <a:pPr>
                  <a:defRPr sz="2800"/>
                </a:pPr>
                <a:r>
                  <a:rPr lang="en-US" sz="2800" dirty="0"/>
                  <a:t>The calculator solution is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≈−1.796</m:t>
                    </m:r>
                  </m:oMath>
                </a14:m>
                <a:r>
                  <a:rPr lang="en-US" sz="2800" dirty="0"/>
                  <a:t> as shown in the screenshot.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8.2.2 Finding the Value of </a:t>
            </a:r>
            <a:r>
              <a:rPr i="1" dirty="0"/>
              <a:t>t</a:t>
            </a:r>
            <a:r>
              <a:rPr dirty="0"/>
              <a:t> Given the Area to the Left (cont.)</a:t>
            </a:r>
          </a:p>
        </p:txBody>
      </p:sp>
      <p:pic>
        <p:nvPicPr>
          <p:cNvPr id="5" name="Content Placeholder 4">
            <a:extLst>
              <a:ext uri="{FF2B5EF4-FFF2-40B4-BE49-F238E27FC236}">
                <a16:creationId xmlns:a16="http://schemas.microsoft.com/office/drawing/2014/main" id="{9798D184-EABE-4E97-A5D7-87B805CEFBE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065504"/>
          </a:xfrm>
        </p:spPr>
        <p:txBody>
          <a:bodyPr>
            <a:normAutofit/>
          </a:bodyPr>
          <a:lstStyle/>
          <a:p>
            <a:r>
              <a:rPr sz="2800"/>
              <a:t>Note that the </a:t>
            </a:r>
            <a:r>
              <a:rPr sz="2800" b="1"/>
              <a:t>invT</a:t>
            </a:r>
            <a:r>
              <a:rPr sz="2800"/>
              <a:t> function is not available on some TI-83/84 Plus calculators.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dirty="0"/>
                  <a:t>When calculating a </a:t>
                </a:r>
                <a14:m>
                  <m:oMath xmlns:m="http://schemas.openxmlformats.org/officeDocument/2006/math">
                    <m:r>
                      <a:rPr>
                        <a:latin typeface="Cambria Math" panose="02040503050406030204" pitchFamily="18" charset="0"/>
                      </a:rPr>
                      <m:t>𝑡</m:t>
                    </m:r>
                  </m:oMath>
                </a14:m>
                <a:r>
                  <a:rPr sz="2800" dirty="0"/>
                  <a:t>-value, round to three decimal places. This follows the convention used in the </a:t>
                </a:r>
                <a:br>
                  <a:rPr lang="en-US" sz="2800" dirty="0"/>
                </a:br>
                <a14:m>
                  <m:oMath xmlns:m="http://schemas.openxmlformats.org/officeDocument/2006/math">
                    <m:r>
                      <a:rPr>
                        <a:latin typeface="Cambria Math" panose="02040503050406030204" pitchFamily="18" charset="0"/>
                      </a:rPr>
                      <m:t>𝑡</m:t>
                    </m:r>
                  </m:oMath>
                </a14:m>
                <a:r>
                  <a:rPr sz="2800" dirty="0"/>
                  <a:t>-distribution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cstate="print"/>
                <a:stretch>
                  <a:fillRect l="-1328" t="-3333" b="-666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8.2.3 Finding the Value of </a:t>
            </a:r>
            <a:r>
              <a:rPr i="1" dirty="0"/>
              <a:t>t</a:t>
            </a:r>
            <a:r>
              <a:rPr dirty="0"/>
              <a:t> Given the Area to the Right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a:t>Note that we had to use the symmetry property of the Student's </a:t>
                </a:r>
                <a14:m>
                  <m:oMath xmlns:m="http://schemas.openxmlformats.org/officeDocument/2006/math">
                    <m:r>
                      <a:rPr>
                        <a:latin typeface="Cambria Math" panose="02040503050406030204" pitchFamily="18" charset="0"/>
                      </a:rPr>
                      <m:t>𝑡</m:t>
                    </m:r>
                  </m:oMath>
                </a14:m>
                <a:r>
                  <a:rPr sz="2800"/>
                  <a:t>-distribution in Example 8.2.2 to find the </a:t>
                </a:r>
                <a14:m>
                  <m:oMath xmlns:m="http://schemas.openxmlformats.org/officeDocument/2006/math">
                    <m:r>
                      <a:rPr>
                        <a:latin typeface="Cambria Math" panose="02040503050406030204" pitchFamily="18" charset="0"/>
                      </a:rPr>
                      <m:t>𝑡</m:t>
                    </m:r>
                  </m:oMath>
                </a14:m>
                <a:r>
                  <a:rPr sz="2800"/>
                  <a:t>-value with a given area to its left using the table. We must use this symmetry property when using the calculator to find the </a:t>
                </a:r>
                <a14:m>
                  <m:oMath xmlns:m="http://schemas.openxmlformats.org/officeDocument/2006/math">
                    <m:r>
                      <a:rPr>
                        <a:latin typeface="Cambria Math" panose="02040503050406030204" pitchFamily="18" charset="0"/>
                      </a:rPr>
                      <m:t>𝑡</m:t>
                    </m:r>
                  </m:oMath>
                </a14:m>
                <a:r>
                  <a:rPr sz="2800"/>
                  <a:t>-value with a given area to its right as well. You could enter the area to the right of </a:t>
                </a:r>
                <a14:m>
                  <m:oMath xmlns:m="http://schemas.openxmlformats.org/officeDocument/2006/math">
                    <m:r>
                      <a:rPr>
                        <a:latin typeface="Cambria Math" panose="02040503050406030204" pitchFamily="18" charset="0"/>
                      </a:rPr>
                      <m:t>𝑡</m:t>
                    </m:r>
                  </m:oMath>
                </a14:m>
                <a:r>
                  <a:rPr sz="2800"/>
                  <a:t>, but the calculator will return the </a:t>
                </a:r>
                <a14:m>
                  <m:oMath xmlns:m="http://schemas.openxmlformats.org/officeDocument/2006/math">
                    <m:r>
                      <a:rPr>
                        <a:latin typeface="Cambria Math" panose="02040503050406030204" pitchFamily="18" charset="0"/>
                      </a:rPr>
                      <m:t>𝑡</m:t>
                    </m:r>
                  </m:oMath>
                </a14:m>
                <a:r>
                  <a:rPr sz="2800"/>
                  <a:t>-value with the wrong sign because it will assume that the area you enter is the area to the left as required. The "fix" is simple. Switch the sign! Make a negative calculator value positive, and vice versa. We will show how this works in the following example.</a:t>
                </a:r>
              </a:p>
              <a:p>
                <a:pPr>
                  <a:defRPr sz="2800"/>
                </a:pPr>
                <a:r>
                  <a:rPr sz="2800"/>
                  <a:t>Find the value of </a:t>
                </a:r>
                <a14:m>
                  <m:oMath xmlns:m="http://schemas.openxmlformats.org/officeDocument/2006/math">
                    <m:r>
                      <a:rPr>
                        <a:latin typeface="Cambria Math" panose="02040503050406030204" pitchFamily="18" charset="0"/>
                      </a:rPr>
                      <m:t>𝑡</m:t>
                    </m:r>
                  </m:oMath>
                </a14:m>
                <a:r>
                  <a:rPr sz="2800"/>
                  <a:t> for a </a:t>
                </a:r>
                <a14:m>
                  <m:oMath xmlns:m="http://schemas.openxmlformats.org/officeDocument/2006/math">
                    <m:r>
                      <a:rPr>
                        <a:latin typeface="Cambria Math" panose="02040503050406030204" pitchFamily="18" charset="0"/>
                      </a:rPr>
                      <m:t>𝑡</m:t>
                    </m:r>
                  </m:oMath>
                </a14:m>
                <a:r>
                  <a:rPr sz="2800"/>
                  <a:t>-distribution with </a:t>
                </a:r>
                <a:r>
                  <a:rPr sz="2800">
                    <a:latin typeface="Cambria Math"/>
                  </a:rPr>
                  <a:t>17</a:t>
                </a:r>
                <a:r>
                  <a:rPr sz="2800"/>
                  <a:t> degrees of freedom such that the area under the curve to the right of </a:t>
                </a:r>
                <a14:m>
                  <m:oMath xmlns:m="http://schemas.openxmlformats.org/officeDocument/2006/math">
                    <m:r>
                      <a:rPr>
                        <a:latin typeface="Cambria Math" panose="02040503050406030204" pitchFamily="18" charset="0"/>
                      </a:rPr>
                      <m:t>𝑡</m:t>
                    </m:r>
                  </m:oMath>
                </a14:m>
                <a:r>
                  <a:rPr sz="2800"/>
                  <a:t> is </a:t>
                </a:r>
                <a:r>
                  <a:rPr sz="2800">
                    <a:latin typeface="Cambria Math"/>
                  </a:rPr>
                  <a:t>0.10</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2454" r="-2222"/>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8.2.3 Finding the Value of t Given the Area to the Right (cont.)</a:t>
            </a:r>
          </a:p>
        </p:txBody>
      </p:sp>
      <p:pic>
        <p:nvPicPr>
          <p:cNvPr id="5" name="Content Placeholder 4">
            <a:extLst>
              <a:ext uri="{FF2B5EF4-FFF2-40B4-BE49-F238E27FC236}">
                <a16:creationId xmlns:a16="http://schemas.microsoft.com/office/drawing/2014/main" id="{8CBFF8BB-9E2A-4EB7-81F7-BDA45595884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8.2.3 Finding the Value of </a:t>
            </a:r>
            <a:r>
              <a:rPr i="1" dirty="0"/>
              <a:t>t</a:t>
            </a:r>
            <a:r>
              <a:rPr dirty="0"/>
              <a:t> Given the Area to the Right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Note that according to the picture, the area under the curve to the right of </a:t>
                </a:r>
                <a14:m>
                  <m:oMath xmlns:m="http://schemas.openxmlformats.org/officeDocument/2006/math">
                    <m:r>
                      <a:rPr>
                        <a:latin typeface="Cambria Math" panose="02040503050406030204" pitchFamily="18" charset="0"/>
                      </a:rPr>
                      <m:t>𝑡</m:t>
                    </m:r>
                  </m:oMath>
                </a14:m>
                <a:r>
                  <a:rPr sz="2800"/>
                  <a:t> is </a:t>
                </a:r>
                <a:r>
                  <a:rPr sz="2800">
                    <a:latin typeface="Cambria Math"/>
                  </a:rPr>
                  <a:t>0.10</a:t>
                </a:r>
                <a:r>
                  <a:rPr sz="2800"/>
                  <a:t>. This means that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a:t>. We are told that the distribution has </a:t>
                </a:r>
                <a:r>
                  <a:rPr sz="2800">
                    <a:latin typeface="Cambria Math"/>
                  </a:rPr>
                  <a:t>17</a:t>
                </a:r>
                <a:r>
                  <a:rPr sz="2800"/>
                  <a:t> degrees of freedom.</a:t>
                </a:r>
              </a:p>
              <a:p>
                <a:pPr>
                  <a:defRPr b="1"/>
                </a:pPr>
                <a:r>
                  <a:rPr sz="2800"/>
                  <a:t>Tables:</a:t>
                </a:r>
              </a:p>
              <a:p>
                <a:pPr>
                  <a:defRPr sz="2800"/>
                </a:pPr>
                <a:r>
                  <a:rPr sz="2800"/>
                  <a:t>Looking across the row for </a:t>
                </a:r>
                <a14:m>
                  <m:oMath xmlns:m="http://schemas.openxmlformats.org/officeDocument/2006/math">
                    <m:r>
                      <a:rPr>
                        <a:latin typeface="Cambria Math" panose="02040503050406030204" pitchFamily="18" charset="0"/>
                      </a:rPr>
                      <m:t>𝑑𝑓</m:t>
                    </m:r>
                    <m:r>
                      <a:rPr>
                        <a:latin typeface="Cambria Math" panose="02040503050406030204" pitchFamily="18" charset="0"/>
                      </a:rPr>
                      <m:t>=17</m:t>
                    </m:r>
                  </m:oMath>
                </a14:m>
                <a:r>
                  <a:rPr sz="2800"/>
                  <a:t> and down the column for an area in one tail of </a:t>
                </a:r>
                <a:r>
                  <a:rPr sz="2800">
                    <a:latin typeface="Cambria Math"/>
                  </a:rPr>
                  <a:t>0.100</a:t>
                </a:r>
                <a:r>
                  <a:rPr sz="2800"/>
                  <a:t> we see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0.10</m:t>
                        </m:r>
                      </m:sub>
                    </m:sSub>
                    <m:r>
                      <a:rPr>
                        <a:latin typeface="Cambria Math" panose="02040503050406030204" pitchFamily="18" charset="0"/>
                      </a:rPr>
                      <m:t>=1.333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3185122"/>
              </a:xfrm>
            </p:spPr>
            <p:txBody>
              <a:bodyPr>
                <a:normAutofit/>
              </a:bodyPr>
              <a:lstStyle/>
              <a:p>
                <a:pPr>
                  <a:defRPr sz="2800"/>
                </a:pPr>
                <a:r>
                  <a:rPr sz="2800" dirty="0"/>
                  <a:t>William </a:t>
                </a:r>
                <a:r>
                  <a:rPr sz="2800" dirty="0" err="1"/>
                  <a:t>Gosset</a:t>
                </a:r>
                <a:r>
                  <a:rPr sz="2800" dirty="0"/>
                  <a:t> published his work regarding the </a:t>
                </a:r>
                <a14:m>
                  <m:oMath xmlns:m="http://schemas.openxmlformats.org/officeDocument/2006/math">
                    <m:r>
                      <a:rPr>
                        <a:latin typeface="Cambria Math" panose="02040503050406030204" pitchFamily="18" charset="0"/>
                      </a:rPr>
                      <m:t>𝑡</m:t>
                    </m:r>
                  </m:oMath>
                </a14:m>
                <a:r>
                  <a:rPr sz="2800" dirty="0"/>
                  <a:t>-distribution in 1908 while working at the Guin</a:t>
                </a:r>
                <a:r>
                  <a:rPr lang="en-US" sz="2800" dirty="0"/>
                  <a:t>n</a:t>
                </a:r>
                <a:r>
                  <a:rPr sz="2800" dirty="0"/>
                  <a:t>ess Brewery in Dublin, Ireland. Because his employer required him to publish under a pseudonym, </a:t>
                </a:r>
                <a:r>
                  <a:rPr sz="2800" dirty="0" err="1"/>
                  <a:t>Gosset</a:t>
                </a:r>
                <a:r>
                  <a:rPr sz="2800" dirty="0"/>
                  <a:t> chose the name "Student." Over a century later, </a:t>
                </a:r>
                <a:r>
                  <a:rPr sz="2800" dirty="0" err="1"/>
                  <a:t>Gosset's</a:t>
                </a:r>
                <a:r>
                  <a:rPr sz="2800" dirty="0"/>
                  <a:t> work lives on, as does the pseudonym: Student's </a:t>
                </a:r>
                <a14:m>
                  <m:oMath xmlns:m="http://schemas.openxmlformats.org/officeDocument/2006/math">
                    <m:r>
                      <a:rPr>
                        <a:latin typeface="Cambria Math" panose="02040503050406030204" pitchFamily="18" charset="0"/>
                      </a:rPr>
                      <m:t>𝑡</m:t>
                    </m:r>
                  </m:oMath>
                </a14:m>
                <a:r>
                  <a:rPr sz="2800" dirty="0"/>
                  <a:t>-distribution.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185122"/>
              </a:xfrm>
              <a:blipFill>
                <a:blip r:embed="rId2"/>
                <a:stretch>
                  <a:fillRect l="-1328" t="-1518" b="-1708"/>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8.2.3 Finding the Value of </a:t>
            </a:r>
            <a:r>
              <a:rPr i="1" dirty="0"/>
              <a:t>t</a:t>
            </a:r>
            <a:r>
              <a:rPr dirty="0"/>
              <a:t> Given the Area to the Right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rPr dirty="0"/>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dirty="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15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1.341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1.753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2.131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2.602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2.947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16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1.337</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1.746</a:t>
                          </a:r>
                        </a:p>
                      </a:txBody>
                      <a:tcPr/>
                    </a:tc>
                    <a:tc>
                      <a:txBody>
                        <a:bodyPr/>
                        <a:lstStyle/>
                        <a:p>
                          <a:pPr algn="ctr">
                            <a:defRPr>
                              <a:solidFill>
                                <a:schemeClr val="tx1"/>
                              </a:solidFill>
                            </a:defRPr>
                          </a:pPr>
                          <a:r>
                            <a:rPr sz="1400">
                              <a:latin typeface="Cambria Math"/>
                            </a:rPr>
                            <a:t>2.120</a:t>
                          </a:r>
                        </a:p>
                      </a:txBody>
                      <a:tcPr/>
                    </a:tc>
                    <a:tc>
                      <a:txBody>
                        <a:bodyPr/>
                        <a:lstStyle/>
                        <a:p>
                          <a:pPr algn="ctr">
                            <a:defRPr>
                              <a:solidFill>
                                <a:schemeClr val="tx1"/>
                              </a:solidFill>
                            </a:defRPr>
                          </a:pPr>
                          <a:r>
                            <a:rPr sz="1400">
                              <a:latin typeface="Cambria Math"/>
                            </a:rPr>
                            <a:t>2.583</a:t>
                          </a:r>
                        </a:p>
                      </a:txBody>
                      <a:tcPr/>
                    </a:tc>
                    <a:tc>
                      <a:txBody>
                        <a:bodyPr/>
                        <a:lstStyle/>
                        <a:p>
                          <a:pPr algn="ctr">
                            <a:defRPr>
                              <a:solidFill>
                                <a:schemeClr val="tx1"/>
                              </a:solidFill>
                            </a:defRPr>
                          </a:pPr>
                          <a:r>
                            <a:rPr sz="1400">
                              <a:latin typeface="Cambria Math"/>
                            </a:rPr>
                            <a:t>2.921</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17</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sz="1400">
                              <a:solidFill>
                                <a:schemeClr val="tx1"/>
                              </a:solidFill>
                            </a:defRPr>
                          </a:pPr>
                          <a:r>
                            <a:rPr sz="1400">
                              <a:highlight>
                                <a:srgbClr val="FFFF00"/>
                              </a:highlight>
                              <a:latin typeface="Cambria Math"/>
                            </a:rPr>
                            <a:t>1.333</a:t>
                          </a: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defRPr>
                              <a:solidFill>
                                <a:schemeClr val="tx1"/>
                              </a:solidFill>
                            </a:defRPr>
                          </a:pPr>
                          <a:r>
                            <a:rPr sz="1400">
                              <a:latin typeface="Cambria Math"/>
                            </a:rPr>
                            <a:t>1.740</a:t>
                          </a:r>
                        </a:p>
                      </a:txBody>
                      <a:tcPr>
                        <a:solidFill>
                          <a:srgbClr val="92D050"/>
                        </a:solidFill>
                      </a:tcPr>
                    </a:tc>
                    <a:tc>
                      <a:txBody>
                        <a:bodyPr/>
                        <a:lstStyle/>
                        <a:p>
                          <a:pPr algn="ctr">
                            <a:defRPr>
                              <a:solidFill>
                                <a:schemeClr val="tx1"/>
                              </a:solidFill>
                            </a:defRPr>
                          </a:pPr>
                          <a:r>
                            <a:rPr sz="1400">
                              <a:latin typeface="Cambria Math"/>
                            </a:rPr>
                            <a:t>2.110</a:t>
                          </a:r>
                        </a:p>
                      </a:txBody>
                      <a:tcPr>
                        <a:solidFill>
                          <a:srgbClr val="92D050"/>
                        </a:solidFill>
                      </a:tcPr>
                    </a:tc>
                    <a:tc>
                      <a:txBody>
                        <a:bodyPr/>
                        <a:lstStyle/>
                        <a:p>
                          <a:pPr algn="ctr">
                            <a:defRPr>
                              <a:solidFill>
                                <a:schemeClr val="tx1"/>
                              </a:solidFill>
                            </a:defRPr>
                          </a:pPr>
                          <a:r>
                            <a:rPr sz="1400">
                              <a:latin typeface="Cambria Math"/>
                            </a:rPr>
                            <a:t>2.567</a:t>
                          </a:r>
                        </a:p>
                      </a:txBody>
                      <a:tcPr>
                        <a:solidFill>
                          <a:srgbClr val="92D050"/>
                        </a:solidFill>
                      </a:tcPr>
                    </a:tc>
                    <a:tc>
                      <a:txBody>
                        <a:bodyPr/>
                        <a:lstStyle/>
                        <a:p>
                          <a:pPr algn="ctr">
                            <a:defRPr>
                              <a:solidFill>
                                <a:schemeClr val="tx1"/>
                              </a:solidFill>
                            </a:defRPr>
                          </a:pPr>
                          <a:r>
                            <a:rPr sz="1400">
                              <a:latin typeface="Cambria Math"/>
                            </a:rPr>
                            <a:t>2.898</a:t>
                          </a:r>
                        </a:p>
                      </a:txBody>
                      <a:tcPr>
                        <a:solidFill>
                          <a:srgbClr val="92D050"/>
                        </a:solidFill>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latin typeface="Cambria Math"/>
                            </a:rPr>
                            <a:t>18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1.330</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1.734</a:t>
                          </a:r>
                        </a:p>
                      </a:txBody>
                      <a:tcPr/>
                    </a:tc>
                    <a:tc>
                      <a:txBody>
                        <a:bodyPr/>
                        <a:lstStyle/>
                        <a:p>
                          <a:pPr algn="ctr">
                            <a:defRPr>
                              <a:solidFill>
                                <a:schemeClr val="tx1"/>
                              </a:solidFill>
                            </a:defRPr>
                          </a:pPr>
                          <a:r>
                            <a:rPr sz="1400">
                              <a:latin typeface="Cambria Math"/>
                            </a:rPr>
                            <a:t>2.101</a:t>
                          </a:r>
                        </a:p>
                      </a:txBody>
                      <a:tcPr/>
                    </a:tc>
                    <a:tc>
                      <a:txBody>
                        <a:bodyPr/>
                        <a:lstStyle/>
                        <a:p>
                          <a:pPr algn="ctr">
                            <a:defRPr>
                              <a:solidFill>
                                <a:schemeClr val="tx1"/>
                              </a:solidFill>
                            </a:defRPr>
                          </a:pPr>
                          <a:r>
                            <a:rPr sz="1400">
                              <a:latin typeface="Cambria Math"/>
                            </a:rPr>
                            <a:t>2.552</a:t>
                          </a:r>
                        </a:p>
                      </a:txBody>
                      <a:tcPr/>
                    </a:tc>
                    <a:tc>
                      <a:txBody>
                        <a:bodyPr/>
                        <a:lstStyle/>
                        <a:p>
                          <a:pPr algn="ctr">
                            <a:defRPr>
                              <a:solidFill>
                                <a:schemeClr val="tx1"/>
                              </a:solidFill>
                            </a:defRPr>
                          </a:pPr>
                          <a:r>
                            <a:rPr sz="1400">
                              <a:latin typeface="Cambria Math"/>
                            </a:rPr>
                            <a:t>2.878</a:t>
                          </a: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latin typeface="Cambria Math"/>
                            </a:rPr>
                            <a:t>19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1.328</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1.729</a:t>
                          </a:r>
                        </a:p>
                      </a:txBody>
                      <a:tcPr/>
                    </a:tc>
                    <a:tc>
                      <a:txBody>
                        <a:bodyPr/>
                        <a:lstStyle/>
                        <a:p>
                          <a:pPr algn="ctr">
                            <a:defRPr>
                              <a:solidFill>
                                <a:schemeClr val="tx1"/>
                              </a:solidFill>
                            </a:defRPr>
                          </a:pPr>
                          <a:r>
                            <a:rPr sz="1400">
                              <a:latin typeface="Cambria Math"/>
                            </a:rPr>
                            <a:t>2.093</a:t>
                          </a:r>
                        </a:p>
                      </a:txBody>
                      <a:tcPr/>
                    </a:tc>
                    <a:tc>
                      <a:txBody>
                        <a:bodyPr/>
                        <a:lstStyle/>
                        <a:p>
                          <a:pPr algn="ctr">
                            <a:defRPr>
                              <a:solidFill>
                                <a:schemeClr val="tx1"/>
                              </a:solidFill>
                            </a:defRPr>
                          </a:pPr>
                          <a:r>
                            <a:rPr sz="1400">
                              <a:latin typeface="Cambria Math"/>
                            </a:rPr>
                            <a:t>2.539</a:t>
                          </a:r>
                        </a:p>
                      </a:txBody>
                      <a:tcPr/>
                    </a:tc>
                    <a:tc>
                      <a:txBody>
                        <a:bodyPr/>
                        <a:lstStyle/>
                        <a:p>
                          <a:pPr algn="ctr">
                            <a:defRPr>
                              <a:solidFill>
                                <a:schemeClr val="tx1"/>
                              </a:solidFill>
                            </a:defRPr>
                          </a:pPr>
                          <a:r>
                            <a:rPr sz="1400">
                              <a:latin typeface="Cambria Math"/>
                            </a:rPr>
                            <a:t>2.861</a:t>
                          </a: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latin typeface="Cambria Math"/>
                            </a:rPr>
                            <a:t>20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1.325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1.725</a:t>
                          </a:r>
                        </a:p>
                      </a:txBody>
                      <a:tcPr/>
                    </a:tc>
                    <a:tc>
                      <a:txBody>
                        <a:bodyPr/>
                        <a:lstStyle/>
                        <a:p>
                          <a:pPr algn="ctr">
                            <a:defRPr>
                              <a:solidFill>
                                <a:schemeClr val="tx1"/>
                              </a:solidFill>
                            </a:defRPr>
                          </a:pPr>
                          <a:r>
                            <a:rPr sz="1400">
                              <a:latin typeface="Cambria Math"/>
                            </a:rPr>
                            <a:t>2.086</a:t>
                          </a:r>
                        </a:p>
                      </a:txBody>
                      <a:tcPr/>
                    </a:tc>
                    <a:tc>
                      <a:txBody>
                        <a:bodyPr/>
                        <a:lstStyle/>
                        <a:p>
                          <a:pPr algn="ctr">
                            <a:defRPr>
                              <a:solidFill>
                                <a:schemeClr val="tx1"/>
                              </a:solidFill>
                            </a:defRPr>
                          </a:pPr>
                          <a:r>
                            <a:rPr sz="1400">
                              <a:latin typeface="Cambria Math"/>
                            </a:rPr>
                            <a:t>2.528</a:t>
                          </a:r>
                        </a:p>
                      </a:txBody>
                      <a:tcPr/>
                    </a:tc>
                    <a:tc>
                      <a:txBody>
                        <a:bodyPr/>
                        <a:lstStyle/>
                        <a:p>
                          <a:pPr algn="ctr">
                            <a:defRPr>
                              <a:solidFill>
                                <a:schemeClr val="tx1"/>
                              </a:solidFill>
                            </a:defRPr>
                          </a:pPr>
                          <a:r>
                            <a:rPr sz="1400" dirty="0">
                              <a:latin typeface="Cambria Math"/>
                            </a:rPr>
                            <a:t>2.845</a:t>
                          </a: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xmlns:a14="http://schemas.microsoft.com/office/drawing/2010/main" val="20000"/>
                        </a:ext>
                      </a:extLst>
                    </a:gridCol>
                    <a:gridCol w="1371600">
                      <a:extLst>
                        <a:ext uri="{9D8B030D-6E8A-4147-A177-3AD203B41FA5}">
                          <a16:colId xmlns:a16="http://schemas.microsoft.com/office/drawing/2014/main" xmlns="" xmlns:a14="http://schemas.microsoft.com/office/drawing/2010/main" val="20001"/>
                        </a:ext>
                      </a:extLst>
                    </a:gridCol>
                    <a:gridCol w="1371600">
                      <a:extLst>
                        <a:ext uri="{9D8B030D-6E8A-4147-A177-3AD203B41FA5}">
                          <a16:colId xmlns:a16="http://schemas.microsoft.com/office/drawing/2014/main" xmlns="" xmlns:a14="http://schemas.microsoft.com/office/drawing/2010/main" val="20002"/>
                        </a:ext>
                      </a:extLst>
                    </a:gridCol>
                    <a:gridCol w="1371600">
                      <a:extLst>
                        <a:ext uri="{9D8B030D-6E8A-4147-A177-3AD203B41FA5}">
                          <a16:colId xmlns:a16="http://schemas.microsoft.com/office/drawing/2014/main" xmlns="" xmlns:a14="http://schemas.microsoft.com/office/drawing/2010/main" val="20003"/>
                        </a:ext>
                      </a:extLst>
                    </a:gridCol>
                    <a:gridCol w="1371600">
                      <a:extLst>
                        <a:ext uri="{9D8B030D-6E8A-4147-A177-3AD203B41FA5}">
                          <a16:colId xmlns:a16="http://schemas.microsoft.com/office/drawing/2014/main" xmlns="" xmlns:a14="http://schemas.microsoft.com/office/drawing/2010/main" val="20004"/>
                        </a:ext>
                      </a:extLst>
                    </a:gridCol>
                    <a:gridCol w="1371600">
                      <a:extLst>
                        <a:ext uri="{9D8B030D-6E8A-4147-A177-3AD203B41FA5}">
                          <a16:colId xmlns:a16="http://schemas.microsoft.com/office/drawing/2014/main" xmlns="" xmlns:a14="http://schemas.microsoft.com/office/drawing/2010/main" val="20005"/>
                        </a:ext>
                      </a:extLst>
                    </a:gridCol>
                  </a:tblGrid>
                  <a:tr h="370840">
                    <a:tc>
                      <a:txBody>
                        <a:bodyPr/>
                        <a:lstStyle/>
                        <a:p>
                          <a:pPr algn="ctr">
                            <a:defRPr b="1">
                              <a:solidFill>
                                <a:schemeClr val="tx1"/>
                              </a:solidFill>
                            </a:defRPr>
                          </a:pPr>
                          <a:endParaRPr dirty="0"/>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889" t="-308197" r="-502222" b="-601639"/>
                          </a:stretch>
                        </a:blipFill>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3"/>
                      </a:ext>
                    </a:extLst>
                  </a:tr>
                  <a:tr h="370840">
                    <a:tc>
                      <a:txBody>
                        <a:bodyPr/>
                        <a:lstStyle/>
                        <a:p>
                          <a:pPr algn="ctr">
                            <a:defRPr b="1">
                              <a:solidFill>
                                <a:schemeClr val="tx1"/>
                              </a:solidFill>
                            </a:defRPr>
                          </a:pPr>
                          <a:r>
                            <a:rPr sz="1400">
                              <a:latin typeface="Cambria Math"/>
                            </a:rPr>
                            <a:t>15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1.341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1.753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2.131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2.602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2.947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xmlns:a14="http://schemas.microsoft.com/office/drawing/2010/main" val="10004"/>
                      </a:ext>
                    </a:extLst>
                  </a:tr>
                  <a:tr h="370840">
                    <a:tc>
                      <a:txBody>
                        <a:bodyPr/>
                        <a:lstStyle/>
                        <a:p>
                          <a:pPr algn="ctr">
                            <a:defRPr b="1">
                              <a:solidFill>
                                <a:schemeClr val="tx1"/>
                              </a:solidFill>
                            </a:defRPr>
                          </a:pPr>
                          <a:r>
                            <a:rPr sz="1400">
                              <a:latin typeface="Cambria Math"/>
                            </a:rPr>
                            <a:t>16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1.337</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1.746</a:t>
                          </a:r>
                        </a:p>
                      </a:txBody>
                      <a:tcPr/>
                    </a:tc>
                    <a:tc>
                      <a:txBody>
                        <a:bodyPr/>
                        <a:lstStyle/>
                        <a:p>
                          <a:pPr algn="ctr">
                            <a:defRPr>
                              <a:solidFill>
                                <a:schemeClr val="tx1"/>
                              </a:solidFill>
                            </a:defRPr>
                          </a:pPr>
                          <a:r>
                            <a:rPr sz="1400">
                              <a:latin typeface="Cambria Math"/>
                            </a:rPr>
                            <a:t>2.120</a:t>
                          </a:r>
                        </a:p>
                      </a:txBody>
                      <a:tcPr/>
                    </a:tc>
                    <a:tc>
                      <a:txBody>
                        <a:bodyPr/>
                        <a:lstStyle/>
                        <a:p>
                          <a:pPr algn="ctr">
                            <a:defRPr>
                              <a:solidFill>
                                <a:schemeClr val="tx1"/>
                              </a:solidFill>
                            </a:defRPr>
                          </a:pPr>
                          <a:r>
                            <a:rPr sz="1400">
                              <a:latin typeface="Cambria Math"/>
                            </a:rPr>
                            <a:t>2.583</a:t>
                          </a:r>
                        </a:p>
                      </a:txBody>
                      <a:tcPr/>
                    </a:tc>
                    <a:tc>
                      <a:txBody>
                        <a:bodyPr/>
                        <a:lstStyle/>
                        <a:p>
                          <a:pPr algn="ctr">
                            <a:defRPr>
                              <a:solidFill>
                                <a:schemeClr val="tx1"/>
                              </a:solidFill>
                            </a:defRPr>
                          </a:pPr>
                          <a:r>
                            <a:rPr sz="1400">
                              <a:latin typeface="Cambria Math"/>
                            </a:rPr>
                            <a:t>2.921</a:t>
                          </a:r>
                        </a:p>
                      </a:txBody>
                      <a:tcPr/>
                    </a:tc>
                    <a:extLst>
                      <a:ext uri="{0D108BD9-81ED-4DB2-BD59-A6C34878D82A}">
                        <a16:rowId xmlns:a16="http://schemas.microsoft.com/office/drawing/2014/main" xmlns="" xmlns:a14="http://schemas.microsoft.com/office/drawing/2010/main" val="10005"/>
                      </a:ext>
                    </a:extLst>
                  </a:tr>
                  <a:tr h="370840">
                    <a:tc>
                      <a:txBody>
                        <a:bodyPr/>
                        <a:lstStyle/>
                        <a:p>
                          <a:pPr algn="ctr">
                            <a:defRPr b="1">
                              <a:solidFill>
                                <a:schemeClr val="tx1"/>
                              </a:solidFill>
                            </a:defRPr>
                          </a:pPr>
                          <a:r>
                            <a:rPr sz="1400">
                              <a:latin typeface="Cambria Math"/>
                            </a:rPr>
                            <a:t>17</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sz="1400">
                              <a:solidFill>
                                <a:schemeClr val="tx1"/>
                              </a:solidFill>
                            </a:defRPr>
                          </a:pPr>
                          <a:r>
                            <a:rPr sz="1400">
                              <a:highlight>
                                <a:srgbClr val="FFFF00"/>
                              </a:highlight>
                              <a:latin typeface="Cambria Math"/>
                            </a:rPr>
                            <a:t>1.333</a:t>
                          </a: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defRPr>
                              <a:solidFill>
                                <a:schemeClr val="tx1"/>
                              </a:solidFill>
                            </a:defRPr>
                          </a:pPr>
                          <a:r>
                            <a:rPr sz="1400">
                              <a:latin typeface="Cambria Math"/>
                            </a:rPr>
                            <a:t>1.740</a:t>
                          </a:r>
                        </a:p>
                      </a:txBody>
                      <a:tcPr>
                        <a:solidFill>
                          <a:srgbClr val="92D050"/>
                        </a:solidFill>
                      </a:tcPr>
                    </a:tc>
                    <a:tc>
                      <a:txBody>
                        <a:bodyPr/>
                        <a:lstStyle/>
                        <a:p>
                          <a:pPr algn="ctr">
                            <a:defRPr>
                              <a:solidFill>
                                <a:schemeClr val="tx1"/>
                              </a:solidFill>
                            </a:defRPr>
                          </a:pPr>
                          <a:r>
                            <a:rPr sz="1400">
                              <a:latin typeface="Cambria Math"/>
                            </a:rPr>
                            <a:t>2.110</a:t>
                          </a:r>
                        </a:p>
                      </a:txBody>
                      <a:tcPr>
                        <a:solidFill>
                          <a:srgbClr val="92D050"/>
                        </a:solidFill>
                      </a:tcPr>
                    </a:tc>
                    <a:tc>
                      <a:txBody>
                        <a:bodyPr/>
                        <a:lstStyle/>
                        <a:p>
                          <a:pPr algn="ctr">
                            <a:defRPr>
                              <a:solidFill>
                                <a:schemeClr val="tx1"/>
                              </a:solidFill>
                            </a:defRPr>
                          </a:pPr>
                          <a:r>
                            <a:rPr sz="1400">
                              <a:latin typeface="Cambria Math"/>
                            </a:rPr>
                            <a:t>2.567</a:t>
                          </a:r>
                        </a:p>
                      </a:txBody>
                      <a:tcPr>
                        <a:solidFill>
                          <a:srgbClr val="92D050"/>
                        </a:solidFill>
                      </a:tcPr>
                    </a:tc>
                    <a:tc>
                      <a:txBody>
                        <a:bodyPr/>
                        <a:lstStyle/>
                        <a:p>
                          <a:pPr algn="ctr">
                            <a:defRPr>
                              <a:solidFill>
                                <a:schemeClr val="tx1"/>
                              </a:solidFill>
                            </a:defRPr>
                          </a:pPr>
                          <a:r>
                            <a:rPr sz="1400">
                              <a:latin typeface="Cambria Math"/>
                            </a:rPr>
                            <a:t>2.898</a:t>
                          </a:r>
                        </a:p>
                      </a:txBody>
                      <a:tcPr>
                        <a:solidFill>
                          <a:srgbClr val="92D050"/>
                        </a:solidFill>
                      </a:tcPr>
                    </a:tc>
                    <a:extLst>
                      <a:ext uri="{0D108BD9-81ED-4DB2-BD59-A6C34878D82A}">
                        <a16:rowId xmlns:a16="http://schemas.microsoft.com/office/drawing/2014/main" xmlns="" xmlns:a14="http://schemas.microsoft.com/office/drawing/2010/main" val="10006"/>
                      </a:ext>
                    </a:extLst>
                  </a:tr>
                  <a:tr h="370840">
                    <a:tc>
                      <a:txBody>
                        <a:bodyPr/>
                        <a:lstStyle/>
                        <a:p>
                          <a:pPr algn="ctr">
                            <a:defRPr b="1">
                              <a:solidFill>
                                <a:schemeClr val="tx1"/>
                              </a:solidFill>
                            </a:defRPr>
                          </a:pPr>
                          <a:r>
                            <a:rPr sz="1400">
                              <a:latin typeface="Cambria Math"/>
                            </a:rPr>
                            <a:t>18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1.330</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1.734</a:t>
                          </a:r>
                        </a:p>
                      </a:txBody>
                      <a:tcPr/>
                    </a:tc>
                    <a:tc>
                      <a:txBody>
                        <a:bodyPr/>
                        <a:lstStyle/>
                        <a:p>
                          <a:pPr algn="ctr">
                            <a:defRPr>
                              <a:solidFill>
                                <a:schemeClr val="tx1"/>
                              </a:solidFill>
                            </a:defRPr>
                          </a:pPr>
                          <a:r>
                            <a:rPr sz="1400">
                              <a:latin typeface="Cambria Math"/>
                            </a:rPr>
                            <a:t>2.101</a:t>
                          </a:r>
                        </a:p>
                      </a:txBody>
                      <a:tcPr/>
                    </a:tc>
                    <a:tc>
                      <a:txBody>
                        <a:bodyPr/>
                        <a:lstStyle/>
                        <a:p>
                          <a:pPr algn="ctr">
                            <a:defRPr>
                              <a:solidFill>
                                <a:schemeClr val="tx1"/>
                              </a:solidFill>
                            </a:defRPr>
                          </a:pPr>
                          <a:r>
                            <a:rPr sz="1400">
                              <a:latin typeface="Cambria Math"/>
                            </a:rPr>
                            <a:t>2.552</a:t>
                          </a:r>
                        </a:p>
                      </a:txBody>
                      <a:tcPr/>
                    </a:tc>
                    <a:tc>
                      <a:txBody>
                        <a:bodyPr/>
                        <a:lstStyle/>
                        <a:p>
                          <a:pPr algn="ctr">
                            <a:defRPr>
                              <a:solidFill>
                                <a:schemeClr val="tx1"/>
                              </a:solidFill>
                            </a:defRPr>
                          </a:pPr>
                          <a:r>
                            <a:rPr sz="1400">
                              <a:latin typeface="Cambria Math"/>
                            </a:rPr>
                            <a:t>2.878</a:t>
                          </a:r>
                        </a:p>
                      </a:txBody>
                      <a:tcPr/>
                    </a:tc>
                    <a:extLst>
                      <a:ext uri="{0D108BD9-81ED-4DB2-BD59-A6C34878D82A}">
                        <a16:rowId xmlns:a16="http://schemas.microsoft.com/office/drawing/2014/main" xmlns="" xmlns:a14="http://schemas.microsoft.com/office/drawing/2010/main" val="10007"/>
                      </a:ext>
                    </a:extLst>
                  </a:tr>
                  <a:tr h="370840">
                    <a:tc>
                      <a:txBody>
                        <a:bodyPr/>
                        <a:lstStyle/>
                        <a:p>
                          <a:pPr algn="ctr">
                            <a:defRPr b="1">
                              <a:solidFill>
                                <a:schemeClr val="tx1"/>
                              </a:solidFill>
                            </a:defRPr>
                          </a:pPr>
                          <a:r>
                            <a:rPr sz="1400">
                              <a:latin typeface="Cambria Math"/>
                            </a:rPr>
                            <a:t>19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1.328</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1.729</a:t>
                          </a:r>
                        </a:p>
                      </a:txBody>
                      <a:tcPr/>
                    </a:tc>
                    <a:tc>
                      <a:txBody>
                        <a:bodyPr/>
                        <a:lstStyle/>
                        <a:p>
                          <a:pPr algn="ctr">
                            <a:defRPr>
                              <a:solidFill>
                                <a:schemeClr val="tx1"/>
                              </a:solidFill>
                            </a:defRPr>
                          </a:pPr>
                          <a:r>
                            <a:rPr sz="1400">
                              <a:latin typeface="Cambria Math"/>
                            </a:rPr>
                            <a:t>2.093</a:t>
                          </a:r>
                        </a:p>
                      </a:txBody>
                      <a:tcPr/>
                    </a:tc>
                    <a:tc>
                      <a:txBody>
                        <a:bodyPr/>
                        <a:lstStyle/>
                        <a:p>
                          <a:pPr algn="ctr">
                            <a:defRPr>
                              <a:solidFill>
                                <a:schemeClr val="tx1"/>
                              </a:solidFill>
                            </a:defRPr>
                          </a:pPr>
                          <a:r>
                            <a:rPr sz="1400">
                              <a:latin typeface="Cambria Math"/>
                            </a:rPr>
                            <a:t>2.539</a:t>
                          </a:r>
                        </a:p>
                      </a:txBody>
                      <a:tcPr/>
                    </a:tc>
                    <a:tc>
                      <a:txBody>
                        <a:bodyPr/>
                        <a:lstStyle/>
                        <a:p>
                          <a:pPr algn="ctr">
                            <a:defRPr>
                              <a:solidFill>
                                <a:schemeClr val="tx1"/>
                              </a:solidFill>
                            </a:defRPr>
                          </a:pPr>
                          <a:r>
                            <a:rPr sz="1400">
                              <a:latin typeface="Cambria Math"/>
                            </a:rPr>
                            <a:t>2.861</a:t>
                          </a:r>
                        </a:p>
                      </a:txBody>
                      <a:tcPr/>
                    </a:tc>
                    <a:extLst>
                      <a:ext uri="{0D108BD9-81ED-4DB2-BD59-A6C34878D82A}">
                        <a16:rowId xmlns:a16="http://schemas.microsoft.com/office/drawing/2014/main" xmlns="" xmlns:a14="http://schemas.microsoft.com/office/drawing/2010/main" val="10008"/>
                      </a:ext>
                    </a:extLst>
                  </a:tr>
                  <a:tr h="370840">
                    <a:tc>
                      <a:txBody>
                        <a:bodyPr/>
                        <a:lstStyle/>
                        <a:p>
                          <a:pPr algn="ctr">
                            <a:defRPr b="1">
                              <a:solidFill>
                                <a:schemeClr val="tx1"/>
                              </a:solidFill>
                            </a:defRPr>
                          </a:pPr>
                          <a:r>
                            <a:rPr sz="1400">
                              <a:latin typeface="Cambria Math"/>
                            </a:rPr>
                            <a:t>20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1.325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1.725</a:t>
                          </a:r>
                        </a:p>
                      </a:txBody>
                      <a:tcPr/>
                    </a:tc>
                    <a:tc>
                      <a:txBody>
                        <a:bodyPr/>
                        <a:lstStyle/>
                        <a:p>
                          <a:pPr algn="ctr">
                            <a:defRPr>
                              <a:solidFill>
                                <a:schemeClr val="tx1"/>
                              </a:solidFill>
                            </a:defRPr>
                          </a:pPr>
                          <a:r>
                            <a:rPr sz="1400">
                              <a:latin typeface="Cambria Math"/>
                            </a:rPr>
                            <a:t>2.086</a:t>
                          </a:r>
                        </a:p>
                      </a:txBody>
                      <a:tcPr/>
                    </a:tc>
                    <a:tc>
                      <a:txBody>
                        <a:bodyPr/>
                        <a:lstStyle/>
                        <a:p>
                          <a:pPr algn="ctr">
                            <a:defRPr>
                              <a:solidFill>
                                <a:schemeClr val="tx1"/>
                              </a:solidFill>
                            </a:defRPr>
                          </a:pPr>
                          <a:r>
                            <a:rPr sz="1400" dirty="0">
                              <a:latin typeface="Cambria Math"/>
                            </a:rPr>
                            <a:t>2.528</a:t>
                          </a:r>
                        </a:p>
                      </a:txBody>
                      <a:tcPr/>
                    </a:tc>
                    <a:tc>
                      <a:txBody>
                        <a:bodyPr/>
                        <a:lstStyle/>
                        <a:p>
                          <a:pPr algn="ctr">
                            <a:defRPr>
                              <a:solidFill>
                                <a:schemeClr val="tx1"/>
                              </a:solidFill>
                            </a:defRPr>
                          </a:pPr>
                          <a:r>
                            <a:rPr sz="1400">
                              <a:latin typeface="Cambria Math"/>
                            </a:rPr>
                            <a:t>2.845</a:t>
                          </a:r>
                        </a:p>
                      </a:txBody>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8.2.3 Finding the Value of </a:t>
            </a:r>
            <a:r>
              <a:rPr i="1" dirty="0"/>
              <a:t>t</a:t>
            </a:r>
            <a:r>
              <a:rPr dirty="0"/>
              <a:t> Given the Area to the Right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a:t>TI-83/84 Plus:</a:t>
                </a:r>
              </a:p>
              <a:p>
                <a:pPr>
                  <a:defRPr sz="2800"/>
                </a:pPr>
                <a:r>
                  <a:rPr sz="2800"/>
                  <a:t>From the </a:t>
                </a:r>
                <a:r>
                  <a:rPr sz="2800" b="1"/>
                  <a:t>DISTR</a:t>
                </a:r>
                <a:r>
                  <a:rPr sz="2800"/>
                  <a:t> menu, choose </a:t>
                </a:r>
                <a:r>
                  <a:rPr sz="2800" b="1"/>
                  <a:t>invT</a:t>
                </a:r>
                <a:r>
                  <a:rPr sz="2800"/>
                  <a:t> which will have the format invT(</a:t>
                </a:r>
                <a:r>
                  <a:rPr sz="2800" b="1"/>
                  <a:t>area to the left of t</a:t>
                </a:r>
                <a:r>
                  <a:rPr sz="2800"/>
                  <a:t>, </a:t>
                </a:r>
                <a:r>
                  <a:rPr sz="2800" b="1"/>
                  <a:t>df</a:t>
                </a:r>
                <a:r>
                  <a:rPr sz="2800"/>
                  <a:t>). At this point you have two options for how to input the statistics. The first option is to subtract to find the area to the left of </a:t>
                </a:r>
                <a14:m>
                  <m:oMath xmlns:m="http://schemas.openxmlformats.org/officeDocument/2006/math">
                    <m:r>
                      <a:rPr>
                        <a:latin typeface="Cambria Math" panose="02040503050406030204" pitchFamily="18" charset="0"/>
                      </a:rPr>
                      <m:t>𝑡</m:t>
                    </m:r>
                  </m:oMath>
                </a14:m>
                <a:r>
                  <a:rPr sz="2800"/>
                  <a:t>. The second option is to enter the area as given and use the symmetric property of the </a:t>
                </a:r>
                <a14:m>
                  <m:oMath xmlns:m="http://schemas.openxmlformats.org/officeDocument/2006/math">
                    <m:r>
                      <a:rPr>
                        <a:latin typeface="Cambria Math" panose="02040503050406030204" pitchFamily="18" charset="0"/>
                      </a:rPr>
                      <m:t>𝑡</m:t>
                    </m:r>
                  </m:oMath>
                </a14:m>
                <a:r>
                  <a:rPr sz="2800"/>
                  <a:t>-distribution to find the solution. We will show the second option here. Hence, we enter </a:t>
                </a:r>
                <a:r>
                  <a:rPr sz="2800" b="1"/>
                  <a:t>invT(0.10, 17)</a:t>
                </a:r>
                <a:r>
                  <a:rPr sz="2800"/>
                  <a:t> and the calculator returns the value of </a:t>
                </a:r>
                <a14:m>
                  <m:oMath xmlns:m="http://schemas.openxmlformats.org/officeDocument/2006/math">
                    <m:r>
                      <a:rPr>
                        <a:latin typeface="Cambria Math" panose="02040503050406030204" pitchFamily="18" charset="0"/>
                      </a:rPr>
                      <m:t>𝑡</m:t>
                    </m:r>
                    <m:r>
                      <a:rPr>
                        <a:latin typeface="Cambria Math" panose="02040503050406030204" pitchFamily="18" charset="0"/>
                      </a:rPr>
                      <m:t>≈−1.333</m:t>
                    </m:r>
                  </m:oMath>
                </a14:m>
                <a:r>
                  <a:rPr sz="2800"/>
                  <a:t>. We then use the symmetric property of the </a:t>
                </a:r>
                <a14:m>
                  <m:oMath xmlns:m="http://schemas.openxmlformats.org/officeDocument/2006/math">
                    <m:r>
                      <a:rPr>
                        <a:latin typeface="Cambria Math" panose="02040503050406030204" pitchFamily="18" charset="0"/>
                      </a:rPr>
                      <m:t>𝑡</m:t>
                    </m:r>
                  </m:oMath>
                </a14:m>
                <a:r>
                  <a:rPr sz="2800"/>
                  <a:t>-distribution to switch the sign and obtain the correct solution </a:t>
                </a:r>
                <a14:m>
                  <m:oMath xmlns:m="http://schemas.openxmlformats.org/officeDocument/2006/math">
                    <m:r>
                      <a:rPr>
                        <a:latin typeface="Cambria Math" panose="02040503050406030204" pitchFamily="18" charset="0"/>
                      </a:rPr>
                      <m:t>𝑡</m:t>
                    </m:r>
                    <m:r>
                      <a:rPr>
                        <a:latin typeface="Cambria Math" panose="02040503050406030204" pitchFamily="18" charset="0"/>
                      </a:rPr>
                      <m:t>≈1.333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170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8.2.3 Finding the Value of </a:t>
            </a:r>
            <a:r>
              <a:rPr i="1" dirty="0"/>
              <a:t>t</a:t>
            </a:r>
            <a:r>
              <a:rPr dirty="0"/>
              <a:t> Given the Area to the Right (cont.)</a:t>
            </a:r>
          </a:p>
        </p:txBody>
      </p:sp>
      <p:pic>
        <p:nvPicPr>
          <p:cNvPr id="5" name="Content Placeholder 4">
            <a:extLst>
              <a:ext uri="{FF2B5EF4-FFF2-40B4-BE49-F238E27FC236}">
                <a16:creationId xmlns:a16="http://schemas.microsoft.com/office/drawing/2014/main" id="{E4BA4BF5-DEB0-4AF9-8855-9FB6F524F84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8.2.4: Finding the Value of </a:t>
            </a:r>
            <a:r>
              <a:rPr i="1" dirty="0"/>
              <a:t>t</a:t>
            </a:r>
            <a:r>
              <a:rPr dirty="0"/>
              <a:t> Given the Area in Two Tails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value of </a:t>
                </a:r>
                <a14:m>
                  <m:oMath xmlns:m="http://schemas.openxmlformats.org/officeDocument/2006/math">
                    <m:r>
                      <a:rPr>
                        <a:latin typeface="Cambria Math" panose="02040503050406030204" pitchFamily="18" charset="0"/>
                      </a:rPr>
                      <m:t>𝑡</m:t>
                    </m:r>
                  </m:oMath>
                </a14:m>
                <a:r>
                  <a:rPr sz="2800"/>
                  <a:t> for a </a:t>
                </a:r>
                <a14:m>
                  <m:oMath xmlns:m="http://schemas.openxmlformats.org/officeDocument/2006/math">
                    <m:r>
                      <a:rPr>
                        <a:latin typeface="Cambria Math" panose="02040503050406030204" pitchFamily="18" charset="0"/>
                      </a:rPr>
                      <m:t>𝑡</m:t>
                    </m:r>
                  </m:oMath>
                </a14:m>
                <a:r>
                  <a:rPr sz="2800"/>
                  <a:t>-distribution with </a:t>
                </a:r>
                <a:r>
                  <a:rPr sz="2800">
                    <a:latin typeface="Cambria Math"/>
                  </a:rPr>
                  <a:t>7</a:t>
                </a:r>
                <a:r>
                  <a:rPr sz="2800"/>
                  <a:t> degrees of freedom such that the area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m:t>
                        </m:r>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plus the area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a:t>
                </a:r>
                <a:r>
                  <a:rPr sz="2800">
                    <a:latin typeface="Cambria Math"/>
                  </a:rPr>
                  <a:t>0.02</a:t>
                </a:r>
                <a:r>
                  <a:rPr sz="2800"/>
                  <a:t>, as shown in the picture.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595" r="-1778"/>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9D6F3E21-1744-4CFD-9328-85CE40FF8A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2514600"/>
            <a:ext cx="4953000" cy="30956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8.2.4: Finding the Value of </a:t>
            </a:r>
            <a:r>
              <a:rPr i="1" dirty="0"/>
              <a:t>t</a:t>
            </a:r>
            <a:r>
              <a:rPr dirty="0"/>
              <a:t> Given the Area in Two Tails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a:t>Solution</a:t>
                </a:r>
              </a:p>
              <a:p>
                <a:pPr>
                  <a:defRPr sz="2800"/>
                </a:pPr>
                <a:r>
                  <a:rPr sz="2800"/>
                  <a:t>This is a two-tailed problem because the given area, </a:t>
                </a:r>
                <a:r>
                  <a:rPr sz="2800">
                    <a:latin typeface="Cambria Math"/>
                  </a:rPr>
                  <a:t>0.02</a:t>
                </a:r>
                <a:r>
                  <a:rPr sz="2800"/>
                  <a:t>, is divided between both sides of the distribution. Note that the areas in the two tails are symmetric because the </a:t>
                </a:r>
                <a14:m>
                  <m:oMath xmlns:m="http://schemas.openxmlformats.org/officeDocument/2006/math">
                    <m:r>
                      <a:rPr>
                        <a:latin typeface="Cambria Math" panose="02040503050406030204" pitchFamily="18" charset="0"/>
                      </a:rPr>
                      <m:t>𝑡</m:t>
                    </m:r>
                  </m:oMath>
                </a14:m>
                <a:r>
                  <a:rPr sz="2800"/>
                  <a:t>-values we are given are equal but have opposite signs.</a:t>
                </a:r>
              </a:p>
              <a:p>
                <a:pPr>
                  <a:defRPr b="1"/>
                </a:pPr>
                <a:r>
                  <a:rPr sz="2800"/>
                  <a:t>Tables:</a:t>
                </a:r>
              </a:p>
              <a:p>
                <a:pPr>
                  <a:defRPr sz="2800"/>
                </a:pPr>
                <a:r>
                  <a:rPr sz="2800"/>
                  <a:t>When looking up the </a:t>
                </a:r>
                <a14:m>
                  <m:oMath xmlns:m="http://schemas.openxmlformats.org/officeDocument/2006/math">
                    <m:r>
                      <a:rPr>
                        <a:latin typeface="Cambria Math" panose="02040503050406030204" pitchFamily="18" charset="0"/>
                      </a:rPr>
                      <m:t>𝑡</m:t>
                    </m:r>
                  </m:oMath>
                </a14:m>
                <a:r>
                  <a:rPr sz="2800"/>
                  <a:t>-value in the table, we simply find the given area in the row labeled "Area in Two Tails" as shown in the following excerpt from the table. So the value of </a:t>
                </a:r>
                <a14:m>
                  <m:oMath xmlns:m="http://schemas.openxmlformats.org/officeDocument/2006/math">
                    <m:r>
                      <a:rPr>
                        <a:latin typeface="Cambria Math" panose="02040503050406030204" pitchFamily="18" charset="0"/>
                      </a:rPr>
                      <m:t>𝑡</m:t>
                    </m:r>
                  </m:oMath>
                </a14:m>
                <a:r>
                  <a:rPr sz="2800"/>
                  <a:t> for a </a:t>
                </a:r>
                <a14:m>
                  <m:oMath xmlns:m="http://schemas.openxmlformats.org/officeDocument/2006/math">
                    <m:r>
                      <a:rPr>
                        <a:latin typeface="Cambria Math" panose="02040503050406030204" pitchFamily="18" charset="0"/>
                      </a:rPr>
                      <m:t>𝑡</m:t>
                    </m:r>
                  </m:oMath>
                </a14:m>
                <a:r>
                  <a:rPr sz="2800"/>
                  <a:t>-distribution with </a:t>
                </a:r>
                <a:r>
                  <a:rPr sz="2800">
                    <a:latin typeface="Cambria Math"/>
                  </a:rPr>
                  <a:t>7</a:t>
                </a:r>
                <a:r>
                  <a:rPr sz="2800"/>
                  <a:t> degrees of freedom such that the total area in the two tails is </a:t>
                </a:r>
                <a:r>
                  <a:rPr sz="2800">
                    <a:latin typeface="Cambria Math"/>
                  </a:rPr>
                  <a:t>0.02</a:t>
                </a:r>
                <a:r>
                  <a:rPr sz="2800"/>
                  <a:t>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=2.998</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982" r="-1778"/>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8.2.4: Finding the Value of </a:t>
            </a:r>
            <a:r>
              <a:rPr i="1" dirty="0"/>
              <a:t>t</a:t>
            </a:r>
            <a:r>
              <a:rPr dirty="0"/>
              <a:t> Given the Area in Two Tails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1.476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2.015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2.571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3.365</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4.032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1.440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1.943</a:t>
                          </a:r>
                        </a:p>
                      </a:txBody>
                      <a:tcPr/>
                    </a:tc>
                    <a:tc>
                      <a:txBody>
                        <a:bodyPr/>
                        <a:lstStyle/>
                        <a:p>
                          <a:pPr algn="ctr">
                            <a:defRPr>
                              <a:solidFill>
                                <a:schemeClr val="tx1"/>
                              </a:solidFill>
                            </a:defRPr>
                          </a:pPr>
                          <a:r>
                            <a:rPr sz="1400">
                              <a:latin typeface="Cambria Math"/>
                            </a:rPr>
                            <a:t>2.447</a:t>
                          </a:r>
                        </a:p>
                      </a:txBody>
                      <a:tcPr/>
                    </a:tc>
                    <a:tc>
                      <a:txBody>
                        <a:bodyPr/>
                        <a:lstStyle/>
                        <a:p>
                          <a:pPr algn="ctr">
                            <a:defRPr>
                              <a:solidFill>
                                <a:schemeClr val="tx1"/>
                              </a:solidFill>
                            </a:defRPr>
                          </a:pPr>
                          <a:r>
                            <a:rPr sz="1400">
                              <a:latin typeface="Cambria Math"/>
                            </a:rPr>
                            <a:t>3.143</a:t>
                          </a:r>
                        </a:p>
                      </a:txBody>
                      <a:tcPr>
                        <a:solidFill>
                          <a:srgbClr val="92D050"/>
                        </a:solidFill>
                      </a:tcPr>
                    </a:tc>
                    <a:tc>
                      <a:txBody>
                        <a:bodyPr/>
                        <a:lstStyle/>
                        <a:p>
                          <a:pPr algn="ctr">
                            <a:defRPr>
                              <a:solidFill>
                                <a:schemeClr val="tx1"/>
                              </a:solidFill>
                            </a:defRPr>
                          </a:pPr>
                          <a:r>
                            <a:rPr sz="1400">
                              <a:latin typeface="Cambria Math"/>
                            </a:rPr>
                            <a:t>3.707</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7</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1.415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1.895</a:t>
                          </a:r>
                        </a:p>
                      </a:txBody>
                      <a:tcPr>
                        <a:solidFill>
                          <a:srgbClr val="92D050"/>
                        </a:solidFill>
                      </a:tcPr>
                    </a:tc>
                    <a:tc>
                      <a:txBody>
                        <a:bodyPr/>
                        <a:lstStyle/>
                        <a:p>
                          <a:pPr algn="ctr">
                            <a:defRPr>
                              <a:solidFill>
                                <a:schemeClr val="tx1"/>
                              </a:solidFill>
                            </a:defRPr>
                          </a:pPr>
                          <a:r>
                            <a:rPr sz="1400">
                              <a:latin typeface="Cambria Math"/>
                            </a:rPr>
                            <a:t>2.365</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2.998</a:t>
                          </a:r>
                        </a:p>
                      </a:txBody>
                      <a:tcPr>
                        <a:solidFill>
                          <a:srgbClr val="FFFF00"/>
                        </a:solidFill>
                      </a:tcPr>
                    </a:tc>
                    <a:tc>
                      <a:txBody>
                        <a:bodyPr/>
                        <a:lstStyle/>
                        <a:p>
                          <a:pPr algn="ctr">
                            <a:defRPr>
                              <a:solidFill>
                                <a:schemeClr val="tx1"/>
                              </a:solidFill>
                            </a:defRPr>
                          </a:pPr>
                          <a:r>
                            <a:rPr sz="1400">
                              <a:latin typeface="Cambria Math"/>
                            </a:rPr>
                            <a:t>3.499</a:t>
                          </a:r>
                        </a:p>
                      </a:txBody>
                      <a:tcPr>
                        <a:solidFill>
                          <a:srgbClr val="92D050"/>
                        </a:solidFill>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latin typeface="Cambria Math"/>
                            </a:rPr>
                            <a:t>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1.397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1.860</a:t>
                          </a:r>
                        </a:p>
                      </a:txBody>
                      <a:tcPr/>
                    </a:tc>
                    <a:tc>
                      <a:txBody>
                        <a:bodyPr/>
                        <a:lstStyle/>
                        <a:p>
                          <a:pPr algn="ctr">
                            <a:defRPr>
                              <a:solidFill>
                                <a:schemeClr val="tx1"/>
                              </a:solidFill>
                            </a:defRPr>
                          </a:pPr>
                          <a:r>
                            <a:rPr sz="1400">
                              <a:latin typeface="Cambria Math"/>
                            </a:rPr>
                            <a:t>2.306</a:t>
                          </a:r>
                        </a:p>
                      </a:txBody>
                      <a:tcPr/>
                    </a:tc>
                    <a:tc>
                      <a:txBody>
                        <a:bodyPr/>
                        <a:lstStyle/>
                        <a:p>
                          <a:pPr algn="ctr">
                            <a:defRPr>
                              <a:solidFill>
                                <a:schemeClr val="tx1"/>
                              </a:solidFill>
                            </a:defRPr>
                          </a:pPr>
                          <a:r>
                            <a:rPr sz="1400">
                              <a:latin typeface="Cambria Math"/>
                            </a:rPr>
                            <a:t>2.896</a:t>
                          </a:r>
                        </a:p>
                      </a:txBody>
                      <a:tcPr>
                        <a:solidFill>
                          <a:srgbClr val="92D050"/>
                        </a:solidFill>
                      </a:tcPr>
                    </a:tc>
                    <a:tc>
                      <a:txBody>
                        <a:bodyPr/>
                        <a:lstStyle/>
                        <a:p>
                          <a:pPr algn="ctr">
                            <a:defRPr>
                              <a:solidFill>
                                <a:schemeClr val="tx1"/>
                              </a:solidFill>
                            </a:defRPr>
                          </a:pPr>
                          <a:r>
                            <a:rPr sz="1400">
                              <a:latin typeface="Cambria Math"/>
                            </a:rPr>
                            <a:t>3.355</a:t>
                          </a: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latin typeface="Cambria Math"/>
                            </a:rPr>
                            <a:t>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1.383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1.833</a:t>
                          </a:r>
                        </a:p>
                      </a:txBody>
                      <a:tcPr/>
                    </a:tc>
                    <a:tc>
                      <a:txBody>
                        <a:bodyPr/>
                        <a:lstStyle/>
                        <a:p>
                          <a:pPr algn="ctr">
                            <a:defRPr>
                              <a:solidFill>
                                <a:schemeClr val="tx1"/>
                              </a:solidFill>
                            </a:defRPr>
                          </a:pPr>
                          <a:r>
                            <a:rPr sz="1400">
                              <a:latin typeface="Cambria Math"/>
                            </a:rPr>
                            <a:t>2.262</a:t>
                          </a:r>
                        </a:p>
                      </a:txBody>
                      <a:tcPr/>
                    </a:tc>
                    <a:tc>
                      <a:txBody>
                        <a:bodyPr/>
                        <a:lstStyle/>
                        <a:p>
                          <a:pPr algn="ctr">
                            <a:defRPr>
                              <a:solidFill>
                                <a:schemeClr val="tx1"/>
                              </a:solidFill>
                            </a:defRPr>
                          </a:pPr>
                          <a:r>
                            <a:rPr sz="1400">
                              <a:latin typeface="Cambria Math"/>
                            </a:rPr>
                            <a:t>2.821</a:t>
                          </a:r>
                        </a:p>
                      </a:txBody>
                      <a:tcPr>
                        <a:solidFill>
                          <a:srgbClr val="92D050"/>
                        </a:solidFill>
                      </a:tcPr>
                    </a:tc>
                    <a:tc>
                      <a:txBody>
                        <a:bodyPr/>
                        <a:lstStyle/>
                        <a:p>
                          <a:pPr algn="ctr">
                            <a:defRPr>
                              <a:solidFill>
                                <a:schemeClr val="tx1"/>
                              </a:solidFill>
                            </a:defRPr>
                          </a:pPr>
                          <a:r>
                            <a:rPr sz="1400">
                              <a:latin typeface="Cambria Math"/>
                            </a:rPr>
                            <a:t>3.250</a:t>
                          </a: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latin typeface="Cambria Math"/>
                            </a:rPr>
                            <a:t>10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1.372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1.812</a:t>
                          </a:r>
                        </a:p>
                      </a:txBody>
                      <a:tcPr/>
                    </a:tc>
                    <a:tc>
                      <a:txBody>
                        <a:bodyPr/>
                        <a:lstStyle/>
                        <a:p>
                          <a:pPr algn="ctr">
                            <a:defRPr>
                              <a:solidFill>
                                <a:schemeClr val="tx1"/>
                              </a:solidFill>
                            </a:defRPr>
                          </a:pPr>
                          <a:r>
                            <a:rPr sz="1400">
                              <a:latin typeface="Cambria Math"/>
                            </a:rPr>
                            <a:t>2.228</a:t>
                          </a:r>
                        </a:p>
                      </a:txBody>
                      <a:tcPr/>
                    </a:tc>
                    <a:tc>
                      <a:txBody>
                        <a:bodyPr/>
                        <a:lstStyle/>
                        <a:p>
                          <a:pPr algn="ctr">
                            <a:defRPr>
                              <a:solidFill>
                                <a:schemeClr val="tx1"/>
                              </a:solidFill>
                            </a:defRPr>
                          </a:pPr>
                          <a:r>
                            <a:rPr sz="1400">
                              <a:latin typeface="Cambria Math"/>
                            </a:rPr>
                            <a:t>2.764</a:t>
                          </a:r>
                        </a:p>
                      </a:txBody>
                      <a:tcPr>
                        <a:solidFill>
                          <a:srgbClr val="92D050"/>
                        </a:solidFill>
                      </a:tcPr>
                    </a:tc>
                    <a:tc>
                      <a:txBody>
                        <a:bodyPr/>
                        <a:lstStyle/>
                        <a:p>
                          <a:pPr algn="ctr">
                            <a:defRPr>
                              <a:solidFill>
                                <a:schemeClr val="tx1"/>
                              </a:solidFill>
                            </a:defRPr>
                          </a:pPr>
                          <a:r>
                            <a:rPr sz="1400">
                              <a:latin typeface="Cambria Math"/>
                            </a:rPr>
                            <a:t>3.169</a:t>
                          </a: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xmlns:a14="http://schemas.microsoft.com/office/drawing/2010/main" val="20000"/>
                        </a:ext>
                      </a:extLst>
                    </a:gridCol>
                    <a:gridCol w="1371600">
                      <a:extLst>
                        <a:ext uri="{9D8B030D-6E8A-4147-A177-3AD203B41FA5}">
                          <a16:colId xmlns:a16="http://schemas.microsoft.com/office/drawing/2014/main" xmlns="" xmlns:a14="http://schemas.microsoft.com/office/drawing/2010/main" val="20001"/>
                        </a:ext>
                      </a:extLst>
                    </a:gridCol>
                    <a:gridCol w="1371600">
                      <a:extLst>
                        <a:ext uri="{9D8B030D-6E8A-4147-A177-3AD203B41FA5}">
                          <a16:colId xmlns:a16="http://schemas.microsoft.com/office/drawing/2014/main" xmlns="" xmlns:a14="http://schemas.microsoft.com/office/drawing/2010/main" val="20002"/>
                        </a:ext>
                      </a:extLst>
                    </a:gridCol>
                    <a:gridCol w="1371600">
                      <a:extLst>
                        <a:ext uri="{9D8B030D-6E8A-4147-A177-3AD203B41FA5}">
                          <a16:colId xmlns:a16="http://schemas.microsoft.com/office/drawing/2014/main" xmlns="" xmlns:a14="http://schemas.microsoft.com/office/drawing/2010/main" val="20003"/>
                        </a:ext>
                      </a:extLst>
                    </a:gridCol>
                    <a:gridCol w="1371600">
                      <a:extLst>
                        <a:ext uri="{9D8B030D-6E8A-4147-A177-3AD203B41FA5}">
                          <a16:colId xmlns:a16="http://schemas.microsoft.com/office/drawing/2014/main" xmlns="" xmlns:a14="http://schemas.microsoft.com/office/drawing/2010/main" val="20004"/>
                        </a:ext>
                      </a:extLst>
                    </a:gridCol>
                    <a:gridCol w="1371600">
                      <a:extLst>
                        <a:ext uri="{9D8B030D-6E8A-4147-A177-3AD203B41FA5}">
                          <a16:colId xmlns:a16="http://schemas.microsoft.com/office/drawing/2014/main" xmlns="" xmlns:a14="http://schemas.microsoft.com/office/drawing/2010/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889" t="-308197" r="-502222" b="-601639"/>
                          </a:stretch>
                        </a:blipFill>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3"/>
                      </a:ext>
                    </a:extLst>
                  </a:tr>
                  <a:tr h="370840">
                    <a:tc>
                      <a:txBody>
                        <a:bodyPr/>
                        <a:lstStyle/>
                        <a:p>
                          <a:pPr algn="ctr">
                            <a:defRPr b="1">
                              <a:solidFill>
                                <a:schemeClr val="tx1"/>
                              </a:solidFill>
                            </a:defRPr>
                          </a:pPr>
                          <a:r>
                            <a:rPr sz="1400">
                              <a:latin typeface="Cambria Math"/>
                            </a:rPr>
                            <a:t>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1.476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2.015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2.571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3.365</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4.032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xmlns:a14="http://schemas.microsoft.com/office/drawing/2010/main" val="10004"/>
                      </a:ext>
                    </a:extLst>
                  </a:tr>
                  <a:tr h="370840">
                    <a:tc>
                      <a:txBody>
                        <a:bodyPr/>
                        <a:lstStyle/>
                        <a:p>
                          <a:pPr algn="ctr">
                            <a:defRPr b="1">
                              <a:solidFill>
                                <a:schemeClr val="tx1"/>
                              </a:solidFill>
                            </a:defRPr>
                          </a:pPr>
                          <a:r>
                            <a:rPr sz="1400">
                              <a:latin typeface="Cambria Math"/>
                            </a:rPr>
                            <a:t>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1.440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1.943</a:t>
                          </a:r>
                        </a:p>
                      </a:txBody>
                      <a:tcPr/>
                    </a:tc>
                    <a:tc>
                      <a:txBody>
                        <a:bodyPr/>
                        <a:lstStyle/>
                        <a:p>
                          <a:pPr algn="ctr">
                            <a:defRPr>
                              <a:solidFill>
                                <a:schemeClr val="tx1"/>
                              </a:solidFill>
                            </a:defRPr>
                          </a:pPr>
                          <a:r>
                            <a:rPr sz="1400">
                              <a:latin typeface="Cambria Math"/>
                            </a:rPr>
                            <a:t>2.447</a:t>
                          </a:r>
                        </a:p>
                      </a:txBody>
                      <a:tcPr/>
                    </a:tc>
                    <a:tc>
                      <a:txBody>
                        <a:bodyPr/>
                        <a:lstStyle/>
                        <a:p>
                          <a:pPr algn="ctr">
                            <a:defRPr>
                              <a:solidFill>
                                <a:schemeClr val="tx1"/>
                              </a:solidFill>
                            </a:defRPr>
                          </a:pPr>
                          <a:r>
                            <a:rPr sz="1400">
                              <a:latin typeface="Cambria Math"/>
                            </a:rPr>
                            <a:t>3.143</a:t>
                          </a:r>
                        </a:p>
                      </a:txBody>
                      <a:tcPr>
                        <a:solidFill>
                          <a:srgbClr val="92D050"/>
                        </a:solidFill>
                      </a:tcPr>
                    </a:tc>
                    <a:tc>
                      <a:txBody>
                        <a:bodyPr/>
                        <a:lstStyle/>
                        <a:p>
                          <a:pPr algn="ctr">
                            <a:defRPr>
                              <a:solidFill>
                                <a:schemeClr val="tx1"/>
                              </a:solidFill>
                            </a:defRPr>
                          </a:pPr>
                          <a:r>
                            <a:rPr sz="1400">
                              <a:latin typeface="Cambria Math"/>
                            </a:rPr>
                            <a:t>3.707</a:t>
                          </a:r>
                        </a:p>
                      </a:txBody>
                      <a:tcPr/>
                    </a:tc>
                    <a:extLst>
                      <a:ext uri="{0D108BD9-81ED-4DB2-BD59-A6C34878D82A}">
                        <a16:rowId xmlns:a16="http://schemas.microsoft.com/office/drawing/2014/main" xmlns="" xmlns:a14="http://schemas.microsoft.com/office/drawing/2010/main" val="10005"/>
                      </a:ext>
                    </a:extLst>
                  </a:tr>
                  <a:tr h="370840">
                    <a:tc>
                      <a:txBody>
                        <a:bodyPr/>
                        <a:lstStyle/>
                        <a:p>
                          <a:pPr algn="ctr">
                            <a:defRPr b="1">
                              <a:solidFill>
                                <a:schemeClr val="tx1"/>
                              </a:solidFill>
                            </a:defRPr>
                          </a:pPr>
                          <a:r>
                            <a:rPr sz="1400">
                              <a:latin typeface="Cambria Math"/>
                            </a:rPr>
                            <a:t>7</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1.415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1.895</a:t>
                          </a:r>
                        </a:p>
                      </a:txBody>
                      <a:tcPr>
                        <a:solidFill>
                          <a:srgbClr val="92D050"/>
                        </a:solidFill>
                      </a:tcPr>
                    </a:tc>
                    <a:tc>
                      <a:txBody>
                        <a:bodyPr/>
                        <a:lstStyle/>
                        <a:p>
                          <a:pPr algn="ctr">
                            <a:defRPr>
                              <a:solidFill>
                                <a:schemeClr val="tx1"/>
                              </a:solidFill>
                            </a:defRPr>
                          </a:pPr>
                          <a:r>
                            <a:rPr sz="1400">
                              <a:latin typeface="Cambria Math"/>
                            </a:rPr>
                            <a:t>2.365</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2.998</a:t>
                          </a:r>
                        </a:p>
                      </a:txBody>
                      <a:tcPr>
                        <a:solidFill>
                          <a:srgbClr val="FFFF00"/>
                        </a:solidFill>
                      </a:tcPr>
                    </a:tc>
                    <a:tc>
                      <a:txBody>
                        <a:bodyPr/>
                        <a:lstStyle/>
                        <a:p>
                          <a:pPr algn="ctr">
                            <a:defRPr>
                              <a:solidFill>
                                <a:schemeClr val="tx1"/>
                              </a:solidFill>
                            </a:defRPr>
                          </a:pPr>
                          <a:r>
                            <a:rPr sz="1400">
                              <a:latin typeface="Cambria Math"/>
                            </a:rPr>
                            <a:t>3.499</a:t>
                          </a:r>
                        </a:p>
                      </a:txBody>
                      <a:tcPr>
                        <a:solidFill>
                          <a:srgbClr val="92D050"/>
                        </a:solidFill>
                      </a:tcPr>
                    </a:tc>
                    <a:extLst>
                      <a:ext uri="{0D108BD9-81ED-4DB2-BD59-A6C34878D82A}">
                        <a16:rowId xmlns:a16="http://schemas.microsoft.com/office/drawing/2014/main" xmlns="" xmlns:a14="http://schemas.microsoft.com/office/drawing/2010/main" val="10006"/>
                      </a:ext>
                    </a:extLst>
                  </a:tr>
                  <a:tr h="370840">
                    <a:tc>
                      <a:txBody>
                        <a:bodyPr/>
                        <a:lstStyle/>
                        <a:p>
                          <a:pPr algn="ctr">
                            <a:defRPr b="1">
                              <a:solidFill>
                                <a:schemeClr val="tx1"/>
                              </a:solidFill>
                            </a:defRPr>
                          </a:pPr>
                          <a:r>
                            <a:rPr sz="1400">
                              <a:latin typeface="Cambria Math"/>
                            </a:rPr>
                            <a:t>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1.397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1.860</a:t>
                          </a:r>
                        </a:p>
                      </a:txBody>
                      <a:tcPr/>
                    </a:tc>
                    <a:tc>
                      <a:txBody>
                        <a:bodyPr/>
                        <a:lstStyle/>
                        <a:p>
                          <a:pPr algn="ctr">
                            <a:defRPr>
                              <a:solidFill>
                                <a:schemeClr val="tx1"/>
                              </a:solidFill>
                            </a:defRPr>
                          </a:pPr>
                          <a:r>
                            <a:rPr sz="1400">
                              <a:latin typeface="Cambria Math"/>
                            </a:rPr>
                            <a:t>2.306</a:t>
                          </a:r>
                        </a:p>
                      </a:txBody>
                      <a:tcPr/>
                    </a:tc>
                    <a:tc>
                      <a:txBody>
                        <a:bodyPr/>
                        <a:lstStyle/>
                        <a:p>
                          <a:pPr algn="ctr">
                            <a:defRPr>
                              <a:solidFill>
                                <a:schemeClr val="tx1"/>
                              </a:solidFill>
                            </a:defRPr>
                          </a:pPr>
                          <a:r>
                            <a:rPr sz="1400">
                              <a:latin typeface="Cambria Math"/>
                            </a:rPr>
                            <a:t>2.896</a:t>
                          </a:r>
                        </a:p>
                      </a:txBody>
                      <a:tcPr>
                        <a:solidFill>
                          <a:srgbClr val="92D050"/>
                        </a:solidFill>
                      </a:tcPr>
                    </a:tc>
                    <a:tc>
                      <a:txBody>
                        <a:bodyPr/>
                        <a:lstStyle/>
                        <a:p>
                          <a:pPr algn="ctr">
                            <a:defRPr>
                              <a:solidFill>
                                <a:schemeClr val="tx1"/>
                              </a:solidFill>
                            </a:defRPr>
                          </a:pPr>
                          <a:r>
                            <a:rPr sz="1400">
                              <a:latin typeface="Cambria Math"/>
                            </a:rPr>
                            <a:t>3.355</a:t>
                          </a:r>
                        </a:p>
                      </a:txBody>
                      <a:tcPr/>
                    </a:tc>
                    <a:extLst>
                      <a:ext uri="{0D108BD9-81ED-4DB2-BD59-A6C34878D82A}">
                        <a16:rowId xmlns:a16="http://schemas.microsoft.com/office/drawing/2014/main" xmlns="" xmlns:a14="http://schemas.microsoft.com/office/drawing/2010/main" val="10007"/>
                      </a:ext>
                    </a:extLst>
                  </a:tr>
                  <a:tr h="370840">
                    <a:tc>
                      <a:txBody>
                        <a:bodyPr/>
                        <a:lstStyle/>
                        <a:p>
                          <a:pPr algn="ctr">
                            <a:defRPr b="1">
                              <a:solidFill>
                                <a:schemeClr val="tx1"/>
                              </a:solidFill>
                            </a:defRPr>
                          </a:pPr>
                          <a:r>
                            <a:rPr sz="1400">
                              <a:latin typeface="Cambria Math"/>
                            </a:rPr>
                            <a:t>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1.383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1.833</a:t>
                          </a:r>
                        </a:p>
                      </a:txBody>
                      <a:tcPr/>
                    </a:tc>
                    <a:tc>
                      <a:txBody>
                        <a:bodyPr/>
                        <a:lstStyle/>
                        <a:p>
                          <a:pPr algn="ctr">
                            <a:defRPr>
                              <a:solidFill>
                                <a:schemeClr val="tx1"/>
                              </a:solidFill>
                            </a:defRPr>
                          </a:pPr>
                          <a:r>
                            <a:rPr sz="1400">
                              <a:latin typeface="Cambria Math"/>
                            </a:rPr>
                            <a:t>2.262</a:t>
                          </a:r>
                        </a:p>
                      </a:txBody>
                      <a:tcPr/>
                    </a:tc>
                    <a:tc>
                      <a:txBody>
                        <a:bodyPr/>
                        <a:lstStyle/>
                        <a:p>
                          <a:pPr algn="ctr">
                            <a:defRPr>
                              <a:solidFill>
                                <a:schemeClr val="tx1"/>
                              </a:solidFill>
                            </a:defRPr>
                          </a:pPr>
                          <a:r>
                            <a:rPr sz="1400">
                              <a:latin typeface="Cambria Math"/>
                            </a:rPr>
                            <a:t>2.821</a:t>
                          </a:r>
                        </a:p>
                      </a:txBody>
                      <a:tcPr>
                        <a:solidFill>
                          <a:srgbClr val="92D050"/>
                        </a:solidFill>
                      </a:tcPr>
                    </a:tc>
                    <a:tc>
                      <a:txBody>
                        <a:bodyPr/>
                        <a:lstStyle/>
                        <a:p>
                          <a:pPr algn="ctr">
                            <a:defRPr>
                              <a:solidFill>
                                <a:schemeClr val="tx1"/>
                              </a:solidFill>
                            </a:defRPr>
                          </a:pPr>
                          <a:r>
                            <a:rPr sz="1400">
                              <a:latin typeface="Cambria Math"/>
                            </a:rPr>
                            <a:t>3.250</a:t>
                          </a:r>
                        </a:p>
                      </a:txBody>
                      <a:tcPr/>
                    </a:tc>
                    <a:extLst>
                      <a:ext uri="{0D108BD9-81ED-4DB2-BD59-A6C34878D82A}">
                        <a16:rowId xmlns:a16="http://schemas.microsoft.com/office/drawing/2014/main" xmlns="" xmlns:a14="http://schemas.microsoft.com/office/drawing/2010/main" val="10008"/>
                      </a:ext>
                    </a:extLst>
                  </a:tr>
                  <a:tr h="370840">
                    <a:tc>
                      <a:txBody>
                        <a:bodyPr/>
                        <a:lstStyle/>
                        <a:p>
                          <a:pPr algn="ctr">
                            <a:defRPr b="1">
                              <a:solidFill>
                                <a:schemeClr val="tx1"/>
                              </a:solidFill>
                            </a:defRPr>
                          </a:pPr>
                          <a:r>
                            <a:rPr sz="1400">
                              <a:latin typeface="Cambria Math"/>
                            </a:rPr>
                            <a:t>10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1.372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1.812</a:t>
                          </a:r>
                        </a:p>
                      </a:txBody>
                      <a:tcPr/>
                    </a:tc>
                    <a:tc>
                      <a:txBody>
                        <a:bodyPr/>
                        <a:lstStyle/>
                        <a:p>
                          <a:pPr algn="ctr">
                            <a:defRPr>
                              <a:solidFill>
                                <a:schemeClr val="tx1"/>
                              </a:solidFill>
                            </a:defRPr>
                          </a:pPr>
                          <a:r>
                            <a:rPr sz="1400">
                              <a:latin typeface="Cambria Math"/>
                            </a:rPr>
                            <a:t>2.228</a:t>
                          </a:r>
                        </a:p>
                      </a:txBody>
                      <a:tcPr/>
                    </a:tc>
                    <a:tc>
                      <a:txBody>
                        <a:bodyPr/>
                        <a:lstStyle/>
                        <a:p>
                          <a:pPr algn="ctr">
                            <a:defRPr>
                              <a:solidFill>
                                <a:schemeClr val="tx1"/>
                              </a:solidFill>
                            </a:defRPr>
                          </a:pPr>
                          <a:r>
                            <a:rPr sz="1400">
                              <a:latin typeface="Cambria Math"/>
                            </a:rPr>
                            <a:t>2.764</a:t>
                          </a:r>
                        </a:p>
                      </a:txBody>
                      <a:tcPr>
                        <a:solidFill>
                          <a:srgbClr val="92D050"/>
                        </a:solidFill>
                      </a:tcPr>
                    </a:tc>
                    <a:tc>
                      <a:txBody>
                        <a:bodyPr/>
                        <a:lstStyle/>
                        <a:p>
                          <a:pPr algn="ctr">
                            <a:defRPr>
                              <a:solidFill>
                                <a:schemeClr val="tx1"/>
                              </a:solidFill>
                            </a:defRPr>
                          </a:pPr>
                          <a:r>
                            <a:rPr sz="1400">
                              <a:latin typeface="Cambria Math"/>
                            </a:rPr>
                            <a:t>3.169</a:t>
                          </a:r>
                        </a:p>
                      </a:txBody>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8.2.4: Finding the Value of </a:t>
            </a:r>
            <a:r>
              <a:rPr i="1" dirty="0"/>
              <a:t>t</a:t>
            </a:r>
            <a:r>
              <a:rPr dirty="0"/>
              <a:t> Given the Area in Two Tails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 Plus:</a:t>
                </a:r>
              </a:p>
              <a:p>
                <a:pPr>
                  <a:defRPr sz="2800"/>
                </a:pPr>
                <a:r>
                  <a:rPr sz="2800" dirty="0"/>
                  <a:t>To find </a:t>
                </a:r>
                <a14:m>
                  <m:oMath xmlns:m="http://schemas.openxmlformats.org/officeDocument/2006/math">
                    <m:r>
                      <a:rPr>
                        <a:latin typeface="Cambria Math" panose="02040503050406030204" pitchFamily="18" charset="0"/>
                      </a:rPr>
                      <m:t>𝑡</m:t>
                    </m:r>
                  </m:oMath>
                </a14:m>
                <a:r>
                  <a:rPr sz="2800" dirty="0"/>
                  <a:t> given the area in two tails, you need to enter the area in the left tail only. Since the problem indicates that the area is divided equally between both ends, we must divide the area in half before we use the calculator. Therefore, we calculate the area in one tail as follows: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0.02</m:t>
                        </m:r>
                      </m:num>
                      <m:den>
                        <m:r>
                          <a:rPr>
                            <a:latin typeface="Cambria Math" panose="02040503050406030204" pitchFamily="18" charset="0"/>
                          </a:rPr>
                          <m:t>2</m:t>
                        </m:r>
                      </m:den>
                    </m:f>
                    <m:r>
                      <a:rPr>
                        <a:latin typeface="Cambria Math" panose="02040503050406030204" pitchFamily="18" charset="0"/>
                      </a:rPr>
                      <m:t>=0.01</m:t>
                    </m:r>
                  </m:oMath>
                </a14:m>
                <a:r>
                  <a:rPr sz="2800" dirty="0"/>
                  <a:t>. We then go to the </a:t>
                </a:r>
                <a:r>
                  <a:rPr sz="2800" b="1" dirty="0"/>
                  <a:t>DISTR</a:t>
                </a:r>
                <a:r>
                  <a:rPr sz="2800" dirty="0"/>
                  <a:t> menu and compute </a:t>
                </a:r>
                <a:r>
                  <a:rPr sz="2800" dirty="0" err="1"/>
                  <a:t>invT</a:t>
                </a:r>
                <a:r>
                  <a:rPr sz="2800" dirty="0"/>
                  <a:t>(</a:t>
                </a:r>
                <a:r>
                  <a:rPr sz="2800" b="1" dirty="0"/>
                  <a:t>area to the left of t</a:t>
                </a:r>
                <a:r>
                  <a:rPr sz="2800" dirty="0"/>
                  <a:t>, </a:t>
                </a:r>
                <a:r>
                  <a:rPr sz="2800" b="1" dirty="0"/>
                  <a:t>df</a:t>
                </a:r>
                <a:r>
                  <a:rPr sz="2800" dirty="0"/>
                  <a:t>) with the following values.</a:t>
                </a:r>
              </a:p>
              <a:p>
                <a:pPr/>
                <a14:m>
                  <m:oMathPara xmlns:m="http://schemas.openxmlformats.org/officeDocument/2006/math">
                    <m:oMathParaPr>
                      <m:jc m:val="centerGroup"/>
                    </m:oMathParaPr>
                    <m:oMath xmlns:m="http://schemas.openxmlformats.org/officeDocument/2006/math">
                      <m:r>
                        <m:rPr>
                          <m:nor/>
                        </m:rPr>
                        <a:rPr/>
                        <m:t>Area</m:t>
                      </m:r>
                      <m:r>
                        <m:rPr>
                          <m:nor/>
                        </m:rPr>
                        <a:rPr/>
                        <m:t> </m:t>
                      </m:r>
                      <m:r>
                        <m:rPr>
                          <m:nor/>
                        </m:rPr>
                        <a:rPr/>
                        <m:t>to</m:t>
                      </m:r>
                      <m:r>
                        <m:rPr>
                          <m:nor/>
                        </m:rPr>
                        <a:rPr/>
                        <m:t> </m:t>
                      </m:r>
                      <m:r>
                        <m:rPr>
                          <m:nor/>
                        </m:rPr>
                        <a:rPr/>
                        <m:t>the</m:t>
                      </m:r>
                      <m:r>
                        <m:rPr>
                          <m:nor/>
                        </m:rPr>
                        <a:rPr/>
                        <m:t> </m:t>
                      </m:r>
                      <m:r>
                        <m:rPr>
                          <m:nor/>
                        </m:rPr>
                        <a:rPr/>
                        <m:t>left</m:t>
                      </m:r>
                      <m:r>
                        <m:rPr>
                          <m:nor/>
                        </m:rPr>
                        <a:rPr/>
                        <m:t> </m:t>
                      </m:r>
                      <m:r>
                        <m:rPr>
                          <m:nor/>
                        </m:rPr>
                        <a:rPr/>
                        <m:t>of</m:t>
                      </m:r>
                      <m:r>
                        <m:rPr>
                          <m:nor/>
                        </m:rPr>
                        <a:rPr lang="en-US" b="0" i="0" smtClean="0"/>
                        <m:t> </m:t>
                      </m:r>
                      <m:r>
                        <a:rPr>
                          <a:latin typeface="Cambria Math" panose="02040503050406030204" pitchFamily="18" charset="0"/>
                        </a:rPr>
                        <m:t>𝑡</m:t>
                      </m:r>
                      <m:r>
                        <a:rPr>
                          <a:latin typeface="Cambria Math" panose="02040503050406030204" pitchFamily="18" charset="0"/>
                        </a:rPr>
                        <m:t>=0.01</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𝑑𝑓</m:t>
                      </m:r>
                      <m:r>
                        <a:rPr>
                          <a:latin typeface="Cambria Math" panose="02040503050406030204" pitchFamily="18" charset="0"/>
                        </a:rPr>
                        <m:t>=7</m:t>
                      </m:r>
                    </m:oMath>
                  </m:oMathPara>
                </a14:m>
                <a:endParaRPr sz="2800" dirty="0"/>
              </a:p>
              <a:p>
                <a:pPr>
                  <a:defRPr sz="2800"/>
                </a:pPr>
                <a:r>
                  <a:rPr sz="2800" dirty="0"/>
                  <a:t>Notice that the value of </a:t>
                </a:r>
                <a14:m>
                  <m:oMath xmlns:m="http://schemas.openxmlformats.org/officeDocument/2006/math">
                    <m:r>
                      <a:rPr>
                        <a:latin typeface="Cambria Math" panose="02040503050406030204" pitchFamily="18" charset="0"/>
                      </a:rPr>
                      <m:t>𝑡</m:t>
                    </m:r>
                  </m:oMath>
                </a14:m>
                <a:r>
                  <a:rPr sz="2800" dirty="0"/>
                  <a:t> that is returned is negative,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0.01</m:t>
                        </m:r>
                      </m:sub>
                    </m:sSub>
                    <m:r>
                      <a:rPr>
                        <a:latin typeface="Cambria Math" panose="02040503050406030204" pitchFamily="18" charset="0"/>
                      </a:rPr>
                      <m:t>≈−2.998</m:t>
                    </m:r>
                  </m:oMath>
                </a14:m>
                <a:r>
                  <a:rPr sz="2800" dirty="0"/>
                  <a:t>. If you want the positive value of </a:t>
                </a:r>
                <a14:m>
                  <m:oMath xmlns:m="http://schemas.openxmlformats.org/officeDocument/2006/math">
                    <m:r>
                      <a:rPr>
                        <a:latin typeface="Cambria Math" panose="02040503050406030204" pitchFamily="18" charset="0"/>
                      </a:rPr>
                      <m:t>𝑡</m:t>
                    </m:r>
                  </m:oMath>
                </a14:m>
                <a:r>
                  <a:rPr sz="2800" dirty="0"/>
                  <a:t>, just ignore the negative sign since the </a:t>
                </a:r>
                <a14:m>
                  <m:oMath xmlns:m="http://schemas.openxmlformats.org/officeDocument/2006/math">
                    <m:r>
                      <a:rPr>
                        <a:latin typeface="Cambria Math" panose="02040503050406030204" pitchFamily="18" charset="0"/>
                      </a:rPr>
                      <m:t>𝑡</m:t>
                    </m:r>
                  </m:oMath>
                </a14:m>
                <a:r>
                  <a:rPr sz="2800" dirty="0"/>
                  <a:t>-distribution is symmetric. Hence,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0.01</m:t>
                        </m:r>
                      </m:sub>
                    </m:sSub>
                    <m:r>
                      <a:rPr>
                        <a:latin typeface="Cambria Math" panose="02040503050406030204" pitchFamily="18" charset="0"/>
                      </a:rPr>
                      <m:t>≈2.998</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630"/>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8.2.4: Finding the Value of </a:t>
            </a:r>
            <a:r>
              <a:rPr i="1" dirty="0"/>
              <a:t>t</a:t>
            </a:r>
            <a:r>
              <a:rPr dirty="0"/>
              <a:t> Given the Area in Two Tails (cont.)</a:t>
            </a:r>
          </a:p>
        </p:txBody>
      </p:sp>
      <p:pic>
        <p:nvPicPr>
          <p:cNvPr id="5" name="Content Placeholder 4">
            <a:extLst>
              <a:ext uri="{FF2B5EF4-FFF2-40B4-BE49-F238E27FC236}">
                <a16:creationId xmlns:a16="http://schemas.microsoft.com/office/drawing/2014/main" id="{96607F4F-E1AF-4161-826F-E5BED4C95DA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8.2.5: Finding the Value of</a:t>
                </a:r>
                <a:r>
                  <a:rPr sz="2800" dirty="0"/>
                  <a:t> </a:t>
                </a:r>
                <a:r>
                  <a:rPr i="1" dirty="0"/>
                  <a:t>t</a:t>
                </a:r>
                <a:r>
                  <a:rPr sz="2800" dirty="0"/>
                  <a:t> </a:t>
                </a:r>
                <a:r>
                  <a:rPr dirty="0"/>
                  <a:t>Given Area between</a:t>
                </a:r>
                <a:r>
                  <a:rPr sz="2800" dirty="0"/>
                  <a:t> </a:t>
                </a:r>
                <a14:m>
                  <m:oMath xmlns:m="http://schemas.openxmlformats.org/officeDocument/2006/math">
                    <m:sSub>
                      <m:sSubPr>
                        <m:ctrlPr>
                          <a:rPr sz="3200" i="1">
                            <a:latin typeface="Cambria Math" panose="02040503050406030204" pitchFamily="18" charset="0"/>
                          </a:rPr>
                        </m:ctrlPr>
                      </m:sSubPr>
                      <m:e>
                        <m:r>
                          <a:rPr sz="3200">
                            <a:latin typeface="Cambria Math"/>
                          </a:rPr>
                          <m:t>−</m:t>
                        </m:r>
                        <m:r>
                          <a:rPr sz="3200">
                            <a:latin typeface="Cambria Math"/>
                          </a:rPr>
                          <m:t>𝑡</m:t>
                        </m:r>
                      </m:e>
                      <m:sub>
                        <m:f>
                          <m:fPr>
                            <m:type m:val="skw"/>
                            <m:ctrlPr>
                              <a:rPr sz="3200" i="1">
                                <a:latin typeface="Cambria Math" panose="02040503050406030204" pitchFamily="18" charset="0"/>
                              </a:rPr>
                            </m:ctrlPr>
                          </m:fPr>
                          <m:num>
                            <m:r>
                              <a:rPr sz="3200">
                                <a:latin typeface="Cambria Math"/>
                              </a:rPr>
                              <m:t>𝛼</m:t>
                            </m:r>
                          </m:num>
                          <m:den>
                            <m:r>
                              <a:rPr sz="3200">
                                <a:latin typeface="Cambria Math"/>
                              </a:rPr>
                              <m:t>2</m:t>
                            </m:r>
                          </m:den>
                        </m:f>
                      </m:sub>
                    </m:sSub>
                  </m:oMath>
                </a14:m>
                <a:r>
                  <a:rPr sz="2800" dirty="0"/>
                  <a:t> </a:t>
                </a:r>
                <a:r>
                  <a:rPr dirty="0"/>
                  <a:t>and</a:t>
                </a:r>
                <a:r>
                  <a:rPr sz="2800" dirty="0"/>
                  <a:t> </a:t>
                </a:r>
                <a14:m>
                  <m:oMath xmlns:m="http://schemas.openxmlformats.org/officeDocument/2006/math">
                    <m:sSub>
                      <m:sSubPr>
                        <m:ctrlPr>
                          <a:rPr sz="3200" i="1">
                            <a:latin typeface="Cambria Math" panose="02040503050406030204" pitchFamily="18" charset="0"/>
                          </a:rPr>
                        </m:ctrlPr>
                      </m:sSubPr>
                      <m:e>
                        <m:r>
                          <a:rPr sz="3200">
                            <a:latin typeface="Cambria Math"/>
                          </a:rPr>
                          <m:t>𝑡</m:t>
                        </m:r>
                      </m:e>
                      <m:sub>
                        <m:f>
                          <m:fPr>
                            <m:type m:val="skw"/>
                            <m:ctrlPr>
                              <a:rPr sz="3200" i="1">
                                <a:latin typeface="Cambria Math" panose="02040503050406030204" pitchFamily="18" charset="0"/>
                              </a:rPr>
                            </m:ctrlPr>
                          </m:fPr>
                          <m:num>
                            <m:r>
                              <a:rPr sz="3200">
                                <a:latin typeface="Cambria Math"/>
                              </a:rPr>
                              <m:t>𝛼</m:t>
                            </m:r>
                          </m:num>
                          <m:den>
                            <m:r>
                              <a:rPr sz="3200">
                                <a:latin typeface="Cambria Math"/>
                              </a:rPr>
                              <m:t>2</m:t>
                            </m:r>
                          </m:den>
                        </m:f>
                      </m:sub>
                    </m:sSub>
                  </m:oMath>
                </a14:m>
                <a:endParaRPr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037" t="-17333" r="-222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critical value of </a:t>
                </a:r>
                <a14:m>
                  <m:oMath xmlns:m="http://schemas.openxmlformats.org/officeDocument/2006/math">
                    <m:r>
                      <a:rPr>
                        <a:latin typeface="Cambria Math" panose="02040503050406030204" pitchFamily="18" charset="0"/>
                      </a:rPr>
                      <m:t>𝑡</m:t>
                    </m:r>
                  </m:oMath>
                </a14:m>
                <a:r>
                  <a:rPr sz="2800"/>
                  <a:t> for a </a:t>
                </a:r>
                <a14:m>
                  <m:oMath xmlns:m="http://schemas.openxmlformats.org/officeDocument/2006/math">
                    <m:r>
                      <a:rPr>
                        <a:latin typeface="Cambria Math" panose="02040503050406030204" pitchFamily="18" charset="0"/>
                      </a:rPr>
                      <m:t>𝑡</m:t>
                    </m:r>
                  </m:oMath>
                </a14:m>
                <a:r>
                  <a:rPr sz="2800"/>
                  <a:t>-distribution with </a:t>
                </a:r>
                <a:r>
                  <a:rPr sz="2800">
                    <a:latin typeface="Cambria Math"/>
                  </a:rPr>
                  <a:t>29</a:t>
                </a:r>
                <a:r>
                  <a:rPr sz="2800"/>
                  <a:t> degrees of freedom such that the area between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m:t>
                        </m:r>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a:t>
                </a:r>
                <a14:m>
                  <m:oMath xmlns:m="http://schemas.openxmlformats.org/officeDocument/2006/math">
                    <m:r>
                      <a:rPr>
                        <a:latin typeface="Cambria Math" panose="02040503050406030204" pitchFamily="18" charset="0"/>
                      </a:rPr>
                      <m:t>99%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595"/>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865AB4AB-F56E-48E5-A03D-B11B0CA9F6B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5500" y="2590800"/>
            <a:ext cx="4953000" cy="30956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8.2.5: Finding the Value of</a:t>
                </a:r>
                <a:r>
                  <a:rPr sz="2800"/>
                  <a:t> </a:t>
                </a:r>
                <a:r>
                  <a:t>t</a:t>
                </a:r>
                <a:r>
                  <a:rPr sz="2800"/>
                  <a:t> </a:t>
                </a:r>
                <a:r>
                  <a:t>Given Area between</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m:t>
                        </m:r>
                        <m:r>
                          <a:rPr sz="3200">
                            <a:latin typeface="Cambria Math"/>
                          </a:rPr>
                          <m:t>𝑡</m:t>
                        </m:r>
                      </m:e>
                      <m:sub>
                        <m:f>
                          <m:fPr>
                            <m:type m:val="skw"/>
                            <m:ctrlPr>
                              <a:rPr sz="3200" i="1">
                                <a:latin typeface="Cambria Math" panose="02040503050406030204" pitchFamily="18" charset="0"/>
                              </a:rPr>
                            </m:ctrlPr>
                          </m:fPr>
                          <m:num>
                            <m:r>
                              <a:rPr sz="3200">
                                <a:latin typeface="Cambria Math"/>
                              </a:rPr>
                              <m:t>𝛼</m:t>
                            </m:r>
                          </m:num>
                          <m:den>
                            <m:r>
                              <a:rPr sz="3200">
                                <a:latin typeface="Cambria Math"/>
                              </a:rPr>
                              <m:t>2</m:t>
                            </m:r>
                          </m:den>
                        </m:f>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𝑡</m:t>
                        </m:r>
                      </m:e>
                      <m:sub>
                        <m:f>
                          <m:fPr>
                            <m:type m:val="skw"/>
                            <m:ctrlPr>
                              <a:rPr sz="3200" i="1">
                                <a:latin typeface="Cambria Math" panose="02040503050406030204" pitchFamily="18" charset="0"/>
                              </a:rPr>
                            </m:ctrlPr>
                          </m:fPr>
                          <m:num>
                            <m:r>
                              <a:rPr sz="3200">
                                <a:latin typeface="Cambria Math"/>
                              </a:rPr>
                              <m:t>𝛼</m:t>
                            </m:r>
                          </m:num>
                          <m:den>
                            <m:r>
                              <a:rPr sz="3200">
                                <a:latin typeface="Cambria Math"/>
                              </a:rPr>
                              <m:t>2</m:t>
                            </m:r>
                          </m:den>
                        </m:f>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037" t="-17333" r="-222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Since </a:t>
                </a:r>
                <a14:m>
                  <m:oMath xmlns:m="http://schemas.openxmlformats.org/officeDocument/2006/math">
                    <m:r>
                      <a:rPr>
                        <a:latin typeface="Cambria Math" panose="02040503050406030204" pitchFamily="18" charset="0"/>
                      </a:rPr>
                      <m:t>99%</m:t>
                    </m:r>
                  </m:oMath>
                </a14:m>
                <a:r>
                  <a:rPr sz="2800"/>
                  <a:t> of the area under the curve is in the middle, that leaves </a:t>
                </a:r>
                <a14:m>
                  <m:oMath xmlns:m="http://schemas.openxmlformats.org/officeDocument/2006/math">
                    <m:r>
                      <a:rPr>
                        <a:latin typeface="Cambria Math" panose="02040503050406030204" pitchFamily="18" charset="0"/>
                      </a:rPr>
                      <m:t>1%</m:t>
                    </m:r>
                  </m:oMath>
                </a14:m>
                <a:r>
                  <a:rPr sz="2800"/>
                  <a:t>, or </a:t>
                </a:r>
                <a:r>
                  <a:rPr sz="2800">
                    <a:latin typeface="Cambria Math"/>
                  </a:rPr>
                  <a:t>0.01</a:t>
                </a:r>
                <a:r>
                  <a:rPr sz="2800"/>
                  <a:t> of the area in the two tails.</a:t>
                </a:r>
              </a:p>
              <a:p>
                <a:pPr>
                  <a:defRPr b="1"/>
                </a:pPr>
                <a:r>
                  <a:rPr sz="2800"/>
                  <a:t>Tables:</a:t>
                </a:r>
              </a:p>
              <a:p>
                <a:pPr>
                  <a:defRPr sz="2800"/>
                </a:pPr>
                <a:r>
                  <a:rPr sz="2800"/>
                  <a:t>Since the </a:t>
                </a:r>
                <a14:m>
                  <m:oMath xmlns:m="http://schemas.openxmlformats.org/officeDocument/2006/math">
                    <m:r>
                      <a:rPr>
                        <a:latin typeface="Cambria Math" panose="02040503050406030204" pitchFamily="18" charset="0"/>
                      </a:rPr>
                      <m:t>𝑡</m:t>
                    </m:r>
                  </m:oMath>
                </a14:m>
                <a:r>
                  <a:rPr sz="2800"/>
                  <a:t>-distribution has </a:t>
                </a:r>
                <a:r>
                  <a:rPr sz="2800">
                    <a:latin typeface="Cambria Math"/>
                  </a:rPr>
                  <a:t>29</a:t>
                </a:r>
                <a:r>
                  <a:rPr sz="2800"/>
                  <a:t> degrees of freedom, look across the row for </a:t>
                </a:r>
                <a14:m>
                  <m:oMath xmlns:m="http://schemas.openxmlformats.org/officeDocument/2006/math">
                    <m:r>
                      <a:rPr>
                        <a:latin typeface="Cambria Math" panose="02040503050406030204" pitchFamily="18" charset="0"/>
                      </a:rPr>
                      <m:t>𝑑𝑓</m:t>
                    </m:r>
                    <m:r>
                      <a:rPr>
                        <a:latin typeface="Cambria Math" panose="02040503050406030204" pitchFamily="18" charset="0"/>
                      </a:rPr>
                      <m:t>=29</m:t>
                    </m:r>
                  </m:oMath>
                </a14:m>
                <a:r>
                  <a:rPr sz="2800"/>
                  <a:t> and down the column for an area in two tails of </a:t>
                </a:r>
                <a:r>
                  <a:rPr sz="2800">
                    <a:latin typeface="Cambria Math"/>
                  </a:rPr>
                  <a:t>0.010</a:t>
                </a:r>
                <a:r>
                  <a:rPr sz="2800"/>
                  <a:t>. Thus,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=2.756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556"/>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594322"/>
              </a:xfrm>
            </p:spPr>
            <p:txBody>
              <a:bodyPr>
                <a:normAutofit/>
              </a:bodyPr>
              <a:lstStyle/>
              <a:p>
                <a:pPr/>
                <a14:m>
                  <m:oMathPara xmlns:m="http://schemas.openxmlformats.org/officeDocument/2006/math">
                    <m:oMathParaPr>
                      <m:jc m:val="left"/>
                    </m:oMathParaPr>
                    <m:oMath xmlns:m="http://schemas.openxmlformats.org/officeDocument/2006/math">
                      <m:r>
                        <a:rPr>
                          <a:latin typeface="Cambria Math" panose="02040503050406030204" pitchFamily="18" charset="0"/>
                        </a:rPr>
                        <m:t>𝑑𝑓</m:t>
                      </m:r>
                      <m:r>
                        <a:rPr>
                          <a:latin typeface="Cambria Math" panose="02040503050406030204" pitchFamily="18" charset="0"/>
                        </a:rPr>
                        <m:t>=</m:t>
                      </m:r>
                      <m:r>
                        <m:rPr>
                          <m:sty m:val="p"/>
                        </m:rPr>
                        <a:rPr>
                          <a:latin typeface="Cambria Math" panose="02040503050406030204" pitchFamily="18" charset="0"/>
                        </a:rPr>
                        <m:t>degrees</m:t>
                      </m:r>
                      <m:r>
                        <a:rPr>
                          <a:latin typeface="Cambria Math" panose="02040503050406030204" pitchFamily="18" charset="0"/>
                        </a:rPr>
                        <m:t> </m:t>
                      </m:r>
                      <m:r>
                        <m:rPr>
                          <m:sty m:val="p"/>
                        </m:rPr>
                        <a:rPr>
                          <a:latin typeface="Cambria Math" panose="02040503050406030204" pitchFamily="18" charset="0"/>
                        </a:rPr>
                        <m:t>of</m:t>
                      </m:r>
                      <m:r>
                        <a:rPr>
                          <a:latin typeface="Cambria Math" panose="02040503050406030204" pitchFamily="18" charset="0"/>
                        </a:rPr>
                        <m:t> </m:t>
                      </m:r>
                      <m:r>
                        <m:rPr>
                          <m:sty m:val="p"/>
                        </m:rPr>
                        <a:rPr>
                          <a:latin typeface="Cambria Math" panose="02040503050406030204" pitchFamily="18" charset="0"/>
                        </a:rPr>
                        <m:t>freedom</m:t>
                      </m:r>
                    </m:oMath>
                  </m:oMathPara>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594322"/>
              </a:xfrm>
              <a:blipFill>
                <a:blip r:embed="rId2" cstate="print"/>
                <a:stretch>
                  <a:fillRect/>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8.2.5: Finding the Value of</a:t>
                </a:r>
                <a:r>
                  <a:rPr sz="2800"/>
                  <a:t> </a:t>
                </a:r>
                <a:r>
                  <a:t>t</a:t>
                </a:r>
                <a:r>
                  <a:rPr sz="2800"/>
                  <a:t> </a:t>
                </a:r>
                <a:r>
                  <a:t>Given Area between</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m:t>
                        </m:r>
                        <m:r>
                          <a:rPr sz="3200">
                            <a:latin typeface="Cambria Math"/>
                          </a:rPr>
                          <m:t>𝑡</m:t>
                        </m:r>
                      </m:e>
                      <m:sub>
                        <m:f>
                          <m:fPr>
                            <m:type m:val="skw"/>
                            <m:ctrlPr>
                              <a:rPr sz="3200" i="1">
                                <a:latin typeface="Cambria Math" panose="02040503050406030204" pitchFamily="18" charset="0"/>
                              </a:rPr>
                            </m:ctrlPr>
                          </m:fPr>
                          <m:num>
                            <m:r>
                              <a:rPr sz="3200">
                                <a:latin typeface="Cambria Math"/>
                              </a:rPr>
                              <m:t>𝛼</m:t>
                            </m:r>
                          </m:num>
                          <m:den>
                            <m:r>
                              <a:rPr sz="3200">
                                <a:latin typeface="Cambria Math"/>
                              </a:rPr>
                              <m:t>2</m:t>
                            </m:r>
                          </m:den>
                        </m:f>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𝑡</m:t>
                        </m:r>
                      </m:e>
                      <m:sub>
                        <m:f>
                          <m:fPr>
                            <m:type m:val="skw"/>
                            <m:ctrlPr>
                              <a:rPr sz="3200" i="1">
                                <a:latin typeface="Cambria Math" panose="02040503050406030204" pitchFamily="18" charset="0"/>
                              </a:rPr>
                            </m:ctrlPr>
                          </m:fPr>
                          <m:num>
                            <m:r>
                              <a:rPr sz="3200">
                                <a:latin typeface="Cambria Math"/>
                              </a:rPr>
                              <m:t>𝛼</m:t>
                            </m:r>
                          </m:num>
                          <m:den>
                            <m:r>
                              <a:rPr sz="3200">
                                <a:latin typeface="Cambria Math"/>
                              </a:rPr>
                              <m:t>2</m:t>
                            </m:r>
                          </m:den>
                        </m:f>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037" t="-17333" r="-222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27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1.314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1.703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2.052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2.473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2.771</a:t>
                          </a: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28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1.701</a:t>
                          </a:r>
                        </a:p>
                      </a:txBody>
                      <a:tcPr/>
                    </a:tc>
                    <a:tc>
                      <a:txBody>
                        <a:bodyPr/>
                        <a:lstStyle/>
                        <a:p>
                          <a:pPr algn="ctr">
                            <a:defRPr>
                              <a:solidFill>
                                <a:schemeClr val="tx1"/>
                              </a:solidFill>
                            </a:defRPr>
                          </a:pPr>
                          <a:r>
                            <a:rPr sz="1400">
                              <a:latin typeface="Cambria Math"/>
                            </a:rPr>
                            <a:t>2.048</a:t>
                          </a:r>
                        </a:p>
                      </a:txBody>
                      <a:tcPr/>
                    </a:tc>
                    <a:tc>
                      <a:txBody>
                        <a:bodyPr/>
                        <a:lstStyle/>
                        <a:p>
                          <a:pPr algn="ctr">
                            <a:defRPr>
                              <a:solidFill>
                                <a:schemeClr val="tx1"/>
                              </a:solidFill>
                            </a:defRPr>
                          </a:pPr>
                          <a:r>
                            <a:rPr sz="1400">
                              <a:latin typeface="Cambria Math"/>
                            </a:rPr>
                            <a:t>2.467</a:t>
                          </a:r>
                        </a:p>
                      </a:txBody>
                      <a:tcPr/>
                    </a:tc>
                    <a:tc>
                      <a:txBody>
                        <a:bodyPr/>
                        <a:lstStyle/>
                        <a:p>
                          <a:pPr algn="ctr">
                            <a:defRPr>
                              <a:solidFill>
                                <a:schemeClr val="tx1"/>
                              </a:solidFill>
                            </a:defRPr>
                          </a:pPr>
                          <a:r>
                            <a:rPr sz="1400">
                              <a:latin typeface="Cambria Math"/>
                            </a:rPr>
                            <a:t>2.763</a:t>
                          </a:r>
                        </a:p>
                      </a:txBody>
                      <a:tcPr>
                        <a:solidFill>
                          <a:srgbClr val="92D050"/>
                        </a:solidFill>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29</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1.311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1.699</a:t>
                          </a:r>
                        </a:p>
                      </a:txBody>
                      <a:tcPr>
                        <a:solidFill>
                          <a:srgbClr val="92D050"/>
                        </a:solidFill>
                      </a:tcPr>
                    </a:tc>
                    <a:tc>
                      <a:txBody>
                        <a:bodyPr/>
                        <a:lstStyle/>
                        <a:p>
                          <a:pPr algn="ctr">
                            <a:defRPr>
                              <a:solidFill>
                                <a:schemeClr val="tx1"/>
                              </a:solidFill>
                            </a:defRPr>
                          </a:pPr>
                          <a:r>
                            <a:rPr sz="1400">
                              <a:latin typeface="Cambria Math"/>
                            </a:rPr>
                            <a:t>2.045</a:t>
                          </a:r>
                        </a:p>
                      </a:txBody>
                      <a:tcPr>
                        <a:solidFill>
                          <a:srgbClr val="92D050"/>
                        </a:solidFill>
                      </a:tcPr>
                    </a:tc>
                    <a:tc>
                      <a:txBody>
                        <a:bodyPr/>
                        <a:lstStyle/>
                        <a:p>
                          <a:pPr algn="ctr">
                            <a:defRPr>
                              <a:solidFill>
                                <a:schemeClr val="tx1"/>
                              </a:solidFill>
                            </a:defRPr>
                          </a:pPr>
                          <a:r>
                            <a:rPr sz="1400">
                              <a:latin typeface="Cambria Math"/>
                            </a:rPr>
                            <a:t>2.462</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2.756</a:t>
                          </a:r>
                        </a:p>
                      </a:txBody>
                      <a:tcPr>
                        <a:solidFill>
                          <a:srgbClr val="FFFF00"/>
                        </a:solidFill>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latin typeface="Cambria Math"/>
                            </a:rPr>
                            <a:t>30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1.697</a:t>
                          </a:r>
                        </a:p>
                      </a:txBody>
                      <a:tcPr/>
                    </a:tc>
                    <a:tc>
                      <a:txBody>
                        <a:bodyPr/>
                        <a:lstStyle/>
                        <a:p>
                          <a:pPr algn="ctr">
                            <a:defRPr>
                              <a:solidFill>
                                <a:schemeClr val="tx1"/>
                              </a:solidFill>
                            </a:defRPr>
                          </a:pPr>
                          <a:r>
                            <a:rPr sz="1400">
                              <a:latin typeface="Cambria Math"/>
                            </a:rPr>
                            <a:t>2.042</a:t>
                          </a:r>
                        </a:p>
                      </a:txBody>
                      <a:tcPr/>
                    </a:tc>
                    <a:tc>
                      <a:txBody>
                        <a:bodyPr/>
                        <a:lstStyle/>
                        <a:p>
                          <a:pPr algn="ctr">
                            <a:defRPr>
                              <a:solidFill>
                                <a:schemeClr val="tx1"/>
                              </a:solidFill>
                            </a:defRPr>
                          </a:pPr>
                          <a:r>
                            <a:rPr sz="1400">
                              <a:latin typeface="Cambria Math"/>
                            </a:rPr>
                            <a:t>2.457</a:t>
                          </a:r>
                        </a:p>
                      </a:txBody>
                      <a:tcPr/>
                    </a:tc>
                    <a:tc>
                      <a:txBody>
                        <a:bodyPr/>
                        <a:lstStyle/>
                        <a:p>
                          <a:pPr algn="ctr">
                            <a:defRPr>
                              <a:solidFill>
                                <a:schemeClr val="tx1"/>
                              </a:solidFill>
                            </a:defRPr>
                          </a:pPr>
                          <a:r>
                            <a:rPr sz="1400">
                              <a:latin typeface="Cambria Math"/>
                            </a:rPr>
                            <a:t>2.750</a:t>
                          </a:r>
                        </a:p>
                      </a:txBody>
                      <a:tcPr>
                        <a:solidFill>
                          <a:srgbClr val="92D050"/>
                        </a:solidFill>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latin typeface="Cambria Math"/>
                            </a:rPr>
                            <a:t>31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1.309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1.696</a:t>
                          </a:r>
                        </a:p>
                      </a:txBody>
                      <a:tcPr/>
                    </a:tc>
                    <a:tc>
                      <a:txBody>
                        <a:bodyPr/>
                        <a:lstStyle/>
                        <a:p>
                          <a:pPr algn="ctr">
                            <a:defRPr>
                              <a:solidFill>
                                <a:schemeClr val="tx1"/>
                              </a:solidFill>
                            </a:defRPr>
                          </a:pPr>
                          <a:r>
                            <a:rPr sz="1400">
                              <a:latin typeface="Cambria Math"/>
                            </a:rPr>
                            <a:t>2.040</a:t>
                          </a:r>
                        </a:p>
                      </a:txBody>
                      <a:tcPr/>
                    </a:tc>
                    <a:tc>
                      <a:txBody>
                        <a:bodyPr/>
                        <a:lstStyle/>
                        <a:p>
                          <a:pPr algn="ctr">
                            <a:defRPr>
                              <a:solidFill>
                                <a:schemeClr val="tx1"/>
                              </a:solidFill>
                            </a:defRPr>
                          </a:pPr>
                          <a:r>
                            <a:rPr sz="1400">
                              <a:latin typeface="Cambria Math"/>
                            </a:rPr>
                            <a:t>2.453</a:t>
                          </a:r>
                        </a:p>
                      </a:txBody>
                      <a:tcPr/>
                    </a:tc>
                    <a:tc>
                      <a:txBody>
                        <a:bodyPr/>
                        <a:lstStyle/>
                        <a:p>
                          <a:pPr algn="ctr">
                            <a:defRPr>
                              <a:solidFill>
                                <a:schemeClr val="tx1"/>
                              </a:solidFill>
                            </a:defRPr>
                          </a:pPr>
                          <a:r>
                            <a:rPr sz="1400">
                              <a:latin typeface="Cambria Math"/>
                            </a:rPr>
                            <a:t>2.744</a:t>
                          </a:r>
                        </a:p>
                      </a:txBody>
                      <a:tcPr>
                        <a:solidFill>
                          <a:srgbClr val="92D050"/>
                        </a:solidFill>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latin typeface="Cambria Math"/>
                            </a:rPr>
                            <a:t>32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1.309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1.694</a:t>
                          </a:r>
                        </a:p>
                      </a:txBody>
                      <a:tcPr/>
                    </a:tc>
                    <a:tc>
                      <a:txBody>
                        <a:bodyPr/>
                        <a:lstStyle/>
                        <a:p>
                          <a:pPr algn="ctr">
                            <a:defRPr>
                              <a:solidFill>
                                <a:schemeClr val="tx1"/>
                              </a:solidFill>
                            </a:defRPr>
                          </a:pPr>
                          <a:r>
                            <a:rPr sz="1400">
                              <a:latin typeface="Cambria Math"/>
                            </a:rPr>
                            <a:t>2.037</a:t>
                          </a:r>
                        </a:p>
                      </a:txBody>
                      <a:tcPr/>
                    </a:tc>
                    <a:tc>
                      <a:txBody>
                        <a:bodyPr/>
                        <a:lstStyle/>
                        <a:p>
                          <a:pPr algn="ctr">
                            <a:defRPr>
                              <a:solidFill>
                                <a:schemeClr val="tx1"/>
                              </a:solidFill>
                            </a:defRPr>
                          </a:pPr>
                          <a:r>
                            <a:rPr sz="1400">
                              <a:latin typeface="Cambria Math"/>
                            </a:rPr>
                            <a:t>2.449</a:t>
                          </a:r>
                        </a:p>
                      </a:txBody>
                      <a:tcPr/>
                    </a:tc>
                    <a:tc>
                      <a:txBody>
                        <a:bodyPr/>
                        <a:lstStyle/>
                        <a:p>
                          <a:pPr algn="ctr">
                            <a:defRPr>
                              <a:solidFill>
                                <a:schemeClr val="tx1"/>
                              </a:solidFill>
                            </a:defRPr>
                          </a:pPr>
                          <a:r>
                            <a:rPr sz="1400">
                              <a:latin typeface="Cambria Math"/>
                            </a:rPr>
                            <a:t>2.738</a:t>
                          </a:r>
                        </a:p>
                      </a:txBody>
                      <a:tcPr>
                        <a:solidFill>
                          <a:srgbClr val="92D050"/>
                        </a:solidFill>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xmlns:a14="http://schemas.microsoft.com/office/drawing/2010/main" val="20000"/>
                        </a:ext>
                      </a:extLst>
                    </a:gridCol>
                    <a:gridCol w="1371600">
                      <a:extLst>
                        <a:ext uri="{9D8B030D-6E8A-4147-A177-3AD203B41FA5}">
                          <a16:colId xmlns:a16="http://schemas.microsoft.com/office/drawing/2014/main" xmlns="" xmlns:a14="http://schemas.microsoft.com/office/drawing/2010/main" val="20001"/>
                        </a:ext>
                      </a:extLst>
                    </a:gridCol>
                    <a:gridCol w="1371600">
                      <a:extLst>
                        <a:ext uri="{9D8B030D-6E8A-4147-A177-3AD203B41FA5}">
                          <a16:colId xmlns:a16="http://schemas.microsoft.com/office/drawing/2014/main" xmlns="" xmlns:a14="http://schemas.microsoft.com/office/drawing/2010/main" val="20002"/>
                        </a:ext>
                      </a:extLst>
                    </a:gridCol>
                    <a:gridCol w="1371600">
                      <a:extLst>
                        <a:ext uri="{9D8B030D-6E8A-4147-A177-3AD203B41FA5}">
                          <a16:colId xmlns:a16="http://schemas.microsoft.com/office/drawing/2014/main" xmlns="" xmlns:a14="http://schemas.microsoft.com/office/drawing/2010/main" val="20003"/>
                        </a:ext>
                      </a:extLst>
                    </a:gridCol>
                    <a:gridCol w="1371600">
                      <a:extLst>
                        <a:ext uri="{9D8B030D-6E8A-4147-A177-3AD203B41FA5}">
                          <a16:colId xmlns:a16="http://schemas.microsoft.com/office/drawing/2014/main" xmlns="" xmlns:a14="http://schemas.microsoft.com/office/drawing/2010/main" val="20004"/>
                        </a:ext>
                      </a:extLst>
                    </a:gridCol>
                    <a:gridCol w="1371600">
                      <a:extLst>
                        <a:ext uri="{9D8B030D-6E8A-4147-A177-3AD203B41FA5}">
                          <a16:colId xmlns:a16="http://schemas.microsoft.com/office/drawing/2014/main" xmlns="" xmlns:a14="http://schemas.microsoft.com/office/drawing/2010/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xmlns:a14="http://schemas.microsoft.com/office/drawing/2010/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889" t="-308197" r="-502222" b="-601639"/>
                          </a:stretch>
                        </a:blipFill>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xmlns:a14="http://schemas.microsoft.com/office/drawing/2010/main" val="10003"/>
                      </a:ext>
                    </a:extLst>
                  </a:tr>
                  <a:tr h="370840">
                    <a:tc>
                      <a:txBody>
                        <a:bodyPr/>
                        <a:lstStyle/>
                        <a:p>
                          <a:pPr algn="ctr">
                            <a:defRPr b="1">
                              <a:solidFill>
                                <a:schemeClr val="tx1"/>
                              </a:solidFill>
                            </a:defRPr>
                          </a:pPr>
                          <a:r>
                            <a:rPr sz="1400">
                              <a:latin typeface="Cambria Math"/>
                            </a:rPr>
                            <a:t>27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1.314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1.703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2.052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2.473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2.771</a:t>
                          </a: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xmlns="" xmlns:a14="http://schemas.microsoft.com/office/drawing/2010/main" val="10004"/>
                      </a:ext>
                    </a:extLst>
                  </a:tr>
                  <a:tr h="370840">
                    <a:tc>
                      <a:txBody>
                        <a:bodyPr/>
                        <a:lstStyle/>
                        <a:p>
                          <a:pPr algn="ctr">
                            <a:defRPr b="1">
                              <a:solidFill>
                                <a:schemeClr val="tx1"/>
                              </a:solidFill>
                            </a:defRPr>
                          </a:pPr>
                          <a:r>
                            <a:rPr sz="1400">
                              <a:latin typeface="Cambria Math"/>
                            </a:rPr>
                            <a:t>28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1.701</a:t>
                          </a:r>
                        </a:p>
                      </a:txBody>
                      <a:tcPr/>
                    </a:tc>
                    <a:tc>
                      <a:txBody>
                        <a:bodyPr/>
                        <a:lstStyle/>
                        <a:p>
                          <a:pPr algn="ctr">
                            <a:defRPr>
                              <a:solidFill>
                                <a:schemeClr val="tx1"/>
                              </a:solidFill>
                            </a:defRPr>
                          </a:pPr>
                          <a:r>
                            <a:rPr sz="1400">
                              <a:latin typeface="Cambria Math"/>
                            </a:rPr>
                            <a:t>2.048</a:t>
                          </a:r>
                        </a:p>
                      </a:txBody>
                      <a:tcPr/>
                    </a:tc>
                    <a:tc>
                      <a:txBody>
                        <a:bodyPr/>
                        <a:lstStyle/>
                        <a:p>
                          <a:pPr algn="ctr">
                            <a:defRPr>
                              <a:solidFill>
                                <a:schemeClr val="tx1"/>
                              </a:solidFill>
                            </a:defRPr>
                          </a:pPr>
                          <a:r>
                            <a:rPr sz="1400">
                              <a:latin typeface="Cambria Math"/>
                            </a:rPr>
                            <a:t>2.467</a:t>
                          </a:r>
                        </a:p>
                      </a:txBody>
                      <a:tcPr/>
                    </a:tc>
                    <a:tc>
                      <a:txBody>
                        <a:bodyPr/>
                        <a:lstStyle/>
                        <a:p>
                          <a:pPr algn="ctr">
                            <a:defRPr>
                              <a:solidFill>
                                <a:schemeClr val="tx1"/>
                              </a:solidFill>
                            </a:defRPr>
                          </a:pPr>
                          <a:r>
                            <a:rPr sz="1400">
                              <a:latin typeface="Cambria Math"/>
                            </a:rPr>
                            <a:t>2.763</a:t>
                          </a:r>
                        </a:p>
                      </a:txBody>
                      <a:tcPr>
                        <a:solidFill>
                          <a:srgbClr val="92D050"/>
                        </a:solidFill>
                      </a:tcPr>
                    </a:tc>
                    <a:extLst>
                      <a:ext uri="{0D108BD9-81ED-4DB2-BD59-A6C34878D82A}">
                        <a16:rowId xmlns:a16="http://schemas.microsoft.com/office/drawing/2014/main" xmlns="" xmlns:a14="http://schemas.microsoft.com/office/drawing/2010/main" val="10005"/>
                      </a:ext>
                    </a:extLst>
                  </a:tr>
                  <a:tr h="370840">
                    <a:tc>
                      <a:txBody>
                        <a:bodyPr/>
                        <a:lstStyle/>
                        <a:p>
                          <a:pPr algn="ctr">
                            <a:defRPr b="1">
                              <a:solidFill>
                                <a:schemeClr val="tx1"/>
                              </a:solidFill>
                            </a:defRPr>
                          </a:pPr>
                          <a:r>
                            <a:rPr sz="1400">
                              <a:latin typeface="Cambria Math"/>
                            </a:rPr>
                            <a:t>29</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1.311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1.699</a:t>
                          </a:r>
                        </a:p>
                      </a:txBody>
                      <a:tcPr>
                        <a:solidFill>
                          <a:srgbClr val="92D050"/>
                        </a:solidFill>
                      </a:tcPr>
                    </a:tc>
                    <a:tc>
                      <a:txBody>
                        <a:bodyPr/>
                        <a:lstStyle/>
                        <a:p>
                          <a:pPr algn="ctr">
                            <a:defRPr>
                              <a:solidFill>
                                <a:schemeClr val="tx1"/>
                              </a:solidFill>
                            </a:defRPr>
                          </a:pPr>
                          <a:r>
                            <a:rPr sz="1400">
                              <a:latin typeface="Cambria Math"/>
                            </a:rPr>
                            <a:t>2.045</a:t>
                          </a:r>
                        </a:p>
                      </a:txBody>
                      <a:tcPr>
                        <a:solidFill>
                          <a:srgbClr val="92D050"/>
                        </a:solidFill>
                      </a:tcPr>
                    </a:tc>
                    <a:tc>
                      <a:txBody>
                        <a:bodyPr/>
                        <a:lstStyle/>
                        <a:p>
                          <a:pPr algn="ctr">
                            <a:defRPr>
                              <a:solidFill>
                                <a:schemeClr val="tx1"/>
                              </a:solidFill>
                            </a:defRPr>
                          </a:pPr>
                          <a:r>
                            <a:rPr sz="1400">
                              <a:latin typeface="Cambria Math"/>
                            </a:rPr>
                            <a:t>2.462</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2.756</a:t>
                          </a:r>
                        </a:p>
                      </a:txBody>
                      <a:tcPr>
                        <a:solidFill>
                          <a:srgbClr val="FFFF00"/>
                        </a:solidFill>
                      </a:tcPr>
                    </a:tc>
                    <a:extLst>
                      <a:ext uri="{0D108BD9-81ED-4DB2-BD59-A6C34878D82A}">
                        <a16:rowId xmlns:a16="http://schemas.microsoft.com/office/drawing/2014/main" xmlns="" xmlns:a14="http://schemas.microsoft.com/office/drawing/2010/main" val="10006"/>
                      </a:ext>
                    </a:extLst>
                  </a:tr>
                  <a:tr h="370840">
                    <a:tc>
                      <a:txBody>
                        <a:bodyPr/>
                        <a:lstStyle/>
                        <a:p>
                          <a:pPr algn="ctr">
                            <a:defRPr b="1">
                              <a:solidFill>
                                <a:schemeClr val="tx1"/>
                              </a:solidFill>
                            </a:defRPr>
                          </a:pPr>
                          <a:r>
                            <a:rPr sz="1400">
                              <a:latin typeface="Cambria Math"/>
                            </a:rPr>
                            <a:t>30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1.697</a:t>
                          </a:r>
                        </a:p>
                      </a:txBody>
                      <a:tcPr/>
                    </a:tc>
                    <a:tc>
                      <a:txBody>
                        <a:bodyPr/>
                        <a:lstStyle/>
                        <a:p>
                          <a:pPr algn="ctr">
                            <a:defRPr>
                              <a:solidFill>
                                <a:schemeClr val="tx1"/>
                              </a:solidFill>
                            </a:defRPr>
                          </a:pPr>
                          <a:r>
                            <a:rPr sz="1400">
                              <a:latin typeface="Cambria Math"/>
                            </a:rPr>
                            <a:t>2.042</a:t>
                          </a:r>
                        </a:p>
                      </a:txBody>
                      <a:tcPr/>
                    </a:tc>
                    <a:tc>
                      <a:txBody>
                        <a:bodyPr/>
                        <a:lstStyle/>
                        <a:p>
                          <a:pPr algn="ctr">
                            <a:defRPr>
                              <a:solidFill>
                                <a:schemeClr val="tx1"/>
                              </a:solidFill>
                            </a:defRPr>
                          </a:pPr>
                          <a:r>
                            <a:rPr sz="1400">
                              <a:latin typeface="Cambria Math"/>
                            </a:rPr>
                            <a:t>2.457</a:t>
                          </a:r>
                        </a:p>
                      </a:txBody>
                      <a:tcPr/>
                    </a:tc>
                    <a:tc>
                      <a:txBody>
                        <a:bodyPr/>
                        <a:lstStyle/>
                        <a:p>
                          <a:pPr algn="ctr">
                            <a:defRPr>
                              <a:solidFill>
                                <a:schemeClr val="tx1"/>
                              </a:solidFill>
                            </a:defRPr>
                          </a:pPr>
                          <a:r>
                            <a:rPr sz="1400">
                              <a:latin typeface="Cambria Math"/>
                            </a:rPr>
                            <a:t>2.750</a:t>
                          </a:r>
                        </a:p>
                      </a:txBody>
                      <a:tcPr>
                        <a:solidFill>
                          <a:srgbClr val="92D050"/>
                        </a:solidFill>
                      </a:tcPr>
                    </a:tc>
                    <a:extLst>
                      <a:ext uri="{0D108BD9-81ED-4DB2-BD59-A6C34878D82A}">
                        <a16:rowId xmlns:a16="http://schemas.microsoft.com/office/drawing/2014/main" xmlns="" xmlns:a14="http://schemas.microsoft.com/office/drawing/2010/main" val="10007"/>
                      </a:ext>
                    </a:extLst>
                  </a:tr>
                  <a:tr h="370840">
                    <a:tc>
                      <a:txBody>
                        <a:bodyPr/>
                        <a:lstStyle/>
                        <a:p>
                          <a:pPr algn="ctr">
                            <a:defRPr b="1">
                              <a:solidFill>
                                <a:schemeClr val="tx1"/>
                              </a:solidFill>
                            </a:defRPr>
                          </a:pPr>
                          <a:r>
                            <a:rPr sz="1400">
                              <a:latin typeface="Cambria Math"/>
                            </a:rPr>
                            <a:t>31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1.309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1.696</a:t>
                          </a:r>
                        </a:p>
                      </a:txBody>
                      <a:tcPr/>
                    </a:tc>
                    <a:tc>
                      <a:txBody>
                        <a:bodyPr/>
                        <a:lstStyle/>
                        <a:p>
                          <a:pPr algn="ctr">
                            <a:defRPr>
                              <a:solidFill>
                                <a:schemeClr val="tx1"/>
                              </a:solidFill>
                            </a:defRPr>
                          </a:pPr>
                          <a:r>
                            <a:rPr sz="1400">
                              <a:latin typeface="Cambria Math"/>
                            </a:rPr>
                            <a:t>2.040</a:t>
                          </a:r>
                        </a:p>
                      </a:txBody>
                      <a:tcPr/>
                    </a:tc>
                    <a:tc>
                      <a:txBody>
                        <a:bodyPr/>
                        <a:lstStyle/>
                        <a:p>
                          <a:pPr algn="ctr">
                            <a:defRPr>
                              <a:solidFill>
                                <a:schemeClr val="tx1"/>
                              </a:solidFill>
                            </a:defRPr>
                          </a:pPr>
                          <a:r>
                            <a:rPr sz="1400">
                              <a:latin typeface="Cambria Math"/>
                            </a:rPr>
                            <a:t>2.453</a:t>
                          </a:r>
                        </a:p>
                      </a:txBody>
                      <a:tcPr/>
                    </a:tc>
                    <a:tc>
                      <a:txBody>
                        <a:bodyPr/>
                        <a:lstStyle/>
                        <a:p>
                          <a:pPr algn="ctr">
                            <a:defRPr>
                              <a:solidFill>
                                <a:schemeClr val="tx1"/>
                              </a:solidFill>
                            </a:defRPr>
                          </a:pPr>
                          <a:r>
                            <a:rPr sz="1400">
                              <a:latin typeface="Cambria Math"/>
                            </a:rPr>
                            <a:t>2.744</a:t>
                          </a:r>
                        </a:p>
                      </a:txBody>
                      <a:tcPr>
                        <a:solidFill>
                          <a:srgbClr val="92D050"/>
                        </a:solidFill>
                      </a:tcPr>
                    </a:tc>
                    <a:extLst>
                      <a:ext uri="{0D108BD9-81ED-4DB2-BD59-A6C34878D82A}">
                        <a16:rowId xmlns:a16="http://schemas.microsoft.com/office/drawing/2014/main" xmlns="" xmlns:a14="http://schemas.microsoft.com/office/drawing/2010/main" val="10008"/>
                      </a:ext>
                    </a:extLst>
                  </a:tr>
                  <a:tr h="370840">
                    <a:tc>
                      <a:txBody>
                        <a:bodyPr/>
                        <a:lstStyle/>
                        <a:p>
                          <a:pPr algn="ctr">
                            <a:defRPr b="1">
                              <a:solidFill>
                                <a:schemeClr val="tx1"/>
                              </a:solidFill>
                            </a:defRPr>
                          </a:pPr>
                          <a:r>
                            <a:rPr sz="1400">
                              <a:latin typeface="Cambria Math"/>
                            </a:rPr>
                            <a:t>32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1.309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1.694</a:t>
                          </a:r>
                        </a:p>
                      </a:txBody>
                      <a:tcPr/>
                    </a:tc>
                    <a:tc>
                      <a:txBody>
                        <a:bodyPr/>
                        <a:lstStyle/>
                        <a:p>
                          <a:pPr algn="ctr">
                            <a:defRPr>
                              <a:solidFill>
                                <a:schemeClr val="tx1"/>
                              </a:solidFill>
                            </a:defRPr>
                          </a:pPr>
                          <a:r>
                            <a:rPr sz="1400">
                              <a:latin typeface="Cambria Math"/>
                            </a:rPr>
                            <a:t>2.037</a:t>
                          </a:r>
                        </a:p>
                      </a:txBody>
                      <a:tcPr/>
                    </a:tc>
                    <a:tc>
                      <a:txBody>
                        <a:bodyPr/>
                        <a:lstStyle/>
                        <a:p>
                          <a:pPr algn="ctr">
                            <a:defRPr>
                              <a:solidFill>
                                <a:schemeClr val="tx1"/>
                              </a:solidFill>
                            </a:defRPr>
                          </a:pPr>
                          <a:r>
                            <a:rPr sz="1400">
                              <a:latin typeface="Cambria Math"/>
                            </a:rPr>
                            <a:t>2.449</a:t>
                          </a:r>
                        </a:p>
                      </a:txBody>
                      <a:tcPr/>
                    </a:tc>
                    <a:tc>
                      <a:txBody>
                        <a:bodyPr/>
                        <a:lstStyle/>
                        <a:p>
                          <a:pPr algn="ctr">
                            <a:defRPr>
                              <a:solidFill>
                                <a:schemeClr val="tx1"/>
                              </a:solidFill>
                            </a:defRPr>
                          </a:pPr>
                          <a:r>
                            <a:rPr sz="1400">
                              <a:latin typeface="Cambria Math"/>
                            </a:rPr>
                            <a:t>2.738</a:t>
                          </a:r>
                        </a:p>
                      </a:txBody>
                      <a:tcPr>
                        <a:solidFill>
                          <a:srgbClr val="92D050"/>
                        </a:solidFill>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8.2.5: Finding the Value of</a:t>
                </a:r>
                <a:r>
                  <a:rPr sz="2800"/>
                  <a:t> </a:t>
                </a:r>
                <a:r>
                  <a:t>t</a:t>
                </a:r>
                <a:r>
                  <a:rPr sz="2800"/>
                  <a:t> </a:t>
                </a:r>
                <a:r>
                  <a:t>Given Area between</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m:t>
                        </m:r>
                        <m:r>
                          <a:rPr sz="3200">
                            <a:latin typeface="Cambria Math"/>
                          </a:rPr>
                          <m:t>𝑡</m:t>
                        </m:r>
                      </m:e>
                      <m:sub>
                        <m:f>
                          <m:fPr>
                            <m:type m:val="skw"/>
                            <m:ctrlPr>
                              <a:rPr sz="3200" i="1">
                                <a:latin typeface="Cambria Math" panose="02040503050406030204" pitchFamily="18" charset="0"/>
                              </a:rPr>
                            </m:ctrlPr>
                          </m:fPr>
                          <m:num>
                            <m:r>
                              <a:rPr sz="3200">
                                <a:latin typeface="Cambria Math"/>
                              </a:rPr>
                              <m:t>𝛼</m:t>
                            </m:r>
                          </m:num>
                          <m:den>
                            <m:r>
                              <a:rPr sz="3200">
                                <a:latin typeface="Cambria Math"/>
                              </a:rPr>
                              <m:t>2</m:t>
                            </m:r>
                          </m:den>
                        </m:f>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𝑡</m:t>
                        </m:r>
                      </m:e>
                      <m:sub>
                        <m:f>
                          <m:fPr>
                            <m:type m:val="skw"/>
                            <m:ctrlPr>
                              <a:rPr sz="3200" i="1">
                                <a:latin typeface="Cambria Math" panose="02040503050406030204" pitchFamily="18" charset="0"/>
                              </a:rPr>
                            </m:ctrlPr>
                          </m:fPr>
                          <m:num>
                            <m:r>
                              <a:rPr sz="3200">
                                <a:latin typeface="Cambria Math"/>
                              </a:rPr>
                              <m:t>𝛼</m:t>
                            </m:r>
                          </m:num>
                          <m:den>
                            <m:r>
                              <a:rPr sz="3200">
                                <a:latin typeface="Cambria Math"/>
                              </a:rPr>
                              <m:t>2</m:t>
                            </m:r>
                          </m:den>
                        </m:f>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037" t="-17333" r="-222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dirty="0"/>
                  <a:t>TI-83/84 Plus:</a:t>
                </a:r>
              </a:p>
              <a:p>
                <a:pPr>
                  <a:defRPr sz="2800"/>
                </a:pPr>
                <a:r>
                  <a:rPr sz="2800" dirty="0"/>
                  <a:t>To use a TI-83/84 Plus calculator to find </a:t>
                </a:r>
                <a14:m>
                  <m:oMath xmlns:m="http://schemas.openxmlformats.org/officeDocument/2006/math">
                    <m:r>
                      <a:rPr>
                        <a:latin typeface="Cambria Math" panose="02040503050406030204" pitchFamily="18" charset="0"/>
                      </a:rPr>
                      <m:t>𝑡</m:t>
                    </m:r>
                  </m:oMath>
                </a14:m>
                <a:r>
                  <a:rPr sz="2800" dirty="0"/>
                  <a:t>, you need to enter the area in the left tail only. We have determined that the area in two tails is </a:t>
                </a:r>
                <a:r>
                  <a:rPr sz="2800" dirty="0">
                    <a:latin typeface="Cambria Math"/>
                  </a:rPr>
                  <a:t>0.01</a:t>
                </a:r>
                <a:r>
                  <a:rPr sz="2800" dirty="0"/>
                  <a:t>. Thus, we calculate the area in one tail as follows: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0.01</m:t>
                        </m:r>
                      </m:num>
                      <m:den>
                        <m:r>
                          <a:rPr>
                            <a:latin typeface="Cambria Math" panose="02040503050406030204" pitchFamily="18" charset="0"/>
                          </a:rPr>
                          <m:t>2</m:t>
                        </m:r>
                      </m:den>
                    </m:f>
                    <m:r>
                      <a:rPr>
                        <a:latin typeface="Cambria Math" panose="02040503050406030204" pitchFamily="18" charset="0"/>
                      </a:rPr>
                      <m:t>=0.005</m:t>
                    </m:r>
                  </m:oMath>
                </a14:m>
                <a:r>
                  <a:rPr sz="2800" dirty="0"/>
                  <a:t>.</a:t>
                </a:r>
              </a:p>
              <a:p>
                <a:r>
                  <a:rPr sz="2800" dirty="0"/>
                  <a:t>Next, go to the </a:t>
                </a:r>
                <a:r>
                  <a:rPr sz="2800" b="1" dirty="0"/>
                  <a:t>DISTR</a:t>
                </a:r>
                <a:r>
                  <a:rPr sz="2800" dirty="0"/>
                  <a:t> menu and compute </a:t>
                </a:r>
                <a:r>
                  <a:rPr sz="2800" dirty="0" err="1"/>
                  <a:t>invT</a:t>
                </a:r>
                <a:r>
                  <a:rPr sz="2800" dirty="0"/>
                  <a:t>(</a:t>
                </a:r>
                <a:r>
                  <a:rPr sz="2800" b="1" dirty="0"/>
                  <a:t>area to the left of t</a:t>
                </a:r>
                <a:r>
                  <a:rPr sz="2800" dirty="0"/>
                  <a:t>, </a:t>
                </a:r>
                <a:r>
                  <a:rPr sz="2800" b="1" dirty="0"/>
                  <a:t>df</a:t>
                </a:r>
                <a:r>
                  <a:rPr sz="2800" dirty="0"/>
                  <a:t>) with the following values.</a:t>
                </a:r>
              </a:p>
              <a:p>
                <a:pPr/>
                <a14:m>
                  <m:oMathPara xmlns:m="http://schemas.openxmlformats.org/officeDocument/2006/math">
                    <m:oMathParaPr>
                      <m:jc m:val="centerGroup"/>
                    </m:oMathParaPr>
                    <m:oMath xmlns:m="http://schemas.openxmlformats.org/officeDocument/2006/math">
                      <m:r>
                        <m:rPr>
                          <m:nor/>
                        </m:rPr>
                        <a:rPr/>
                        <m:t>Area</m:t>
                      </m:r>
                      <m:r>
                        <m:rPr>
                          <m:nor/>
                        </m:rPr>
                        <a:rPr/>
                        <m:t> </m:t>
                      </m:r>
                      <m:r>
                        <m:rPr>
                          <m:nor/>
                        </m:rPr>
                        <a:rPr/>
                        <m:t>to</m:t>
                      </m:r>
                      <m:r>
                        <m:rPr>
                          <m:nor/>
                        </m:rPr>
                        <a:rPr/>
                        <m:t> </m:t>
                      </m:r>
                      <m:r>
                        <m:rPr>
                          <m:nor/>
                        </m:rPr>
                        <a:rPr/>
                        <m:t>the</m:t>
                      </m:r>
                      <m:r>
                        <m:rPr>
                          <m:nor/>
                        </m:rPr>
                        <a:rPr/>
                        <m:t> </m:t>
                      </m:r>
                      <m:r>
                        <m:rPr>
                          <m:nor/>
                        </m:rPr>
                        <a:rPr/>
                        <m:t>left</m:t>
                      </m:r>
                      <m:r>
                        <m:rPr>
                          <m:nor/>
                        </m:rPr>
                        <a:rPr/>
                        <m:t> </m:t>
                      </m:r>
                      <m:r>
                        <m:rPr>
                          <m:nor/>
                        </m:rPr>
                        <a:rPr/>
                        <m:t>of</m:t>
                      </m:r>
                      <m:r>
                        <m:rPr>
                          <m:nor/>
                        </m:rPr>
                        <a:rPr lang="en-US" b="0" i="0" smtClean="0"/>
                        <m:t> </m:t>
                      </m:r>
                      <m:r>
                        <a:rPr>
                          <a:latin typeface="Cambria Math" panose="02040503050406030204" pitchFamily="18" charset="0"/>
                        </a:rPr>
                        <m:t>𝑡</m:t>
                      </m:r>
                      <m:r>
                        <a:rPr>
                          <a:latin typeface="Cambria Math" panose="02040503050406030204" pitchFamily="18" charset="0"/>
                        </a:rPr>
                        <m:t>=0.005</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𝑑𝑓</m:t>
                      </m:r>
                      <m:r>
                        <a:rPr>
                          <a:latin typeface="Cambria Math" panose="02040503050406030204" pitchFamily="18" charset="0"/>
                        </a:rPr>
                        <m:t>=29</m:t>
                      </m:r>
                    </m:oMath>
                  </m:oMathPara>
                </a14:m>
                <a:endParaRPr sz="2800" dirty="0"/>
              </a:p>
              <a:p>
                <a:pPr>
                  <a:defRPr sz="2800"/>
                </a:pPr>
                <a:r>
                  <a:rPr sz="2800" dirty="0"/>
                  <a:t>Notice that the value of </a:t>
                </a:r>
                <a14:m>
                  <m:oMath xmlns:m="http://schemas.openxmlformats.org/officeDocument/2006/math">
                    <m:r>
                      <a:rPr>
                        <a:latin typeface="Cambria Math" panose="02040503050406030204" pitchFamily="18" charset="0"/>
                      </a:rPr>
                      <m:t>𝑡</m:t>
                    </m:r>
                  </m:oMath>
                </a14:m>
                <a:r>
                  <a:rPr sz="2800" dirty="0"/>
                  <a:t> that is returned is negative,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≈−2.756</m:t>
                    </m:r>
                  </m:oMath>
                </a14:m>
                <a:r>
                  <a:rPr sz="2800" dirty="0"/>
                  <a:t>. If you want the positive value of </a:t>
                </a:r>
                <a14:m>
                  <m:oMath xmlns:m="http://schemas.openxmlformats.org/officeDocument/2006/math">
                    <m:r>
                      <a:rPr>
                        <a:latin typeface="Cambria Math" panose="02040503050406030204" pitchFamily="18" charset="0"/>
                      </a:rPr>
                      <m:t>𝑡</m:t>
                    </m:r>
                  </m:oMath>
                </a14:m>
                <a:r>
                  <a:rPr sz="2800" dirty="0"/>
                  <a:t>, just ignore the negative sign since the </a:t>
                </a:r>
                <a14:m>
                  <m:oMath xmlns:m="http://schemas.openxmlformats.org/officeDocument/2006/math">
                    <m:r>
                      <a:rPr>
                        <a:latin typeface="Cambria Math" panose="02040503050406030204" pitchFamily="18" charset="0"/>
                      </a:rPr>
                      <m:t>𝑡</m:t>
                    </m:r>
                  </m:oMath>
                </a14:m>
                <a:r>
                  <a:rPr sz="2800" dirty="0"/>
                  <a:t>-distribution is symmetric. Hence the critical </a:t>
                </a:r>
                <a14:m>
                  <m:oMath xmlns:m="http://schemas.openxmlformats.org/officeDocument/2006/math">
                    <m:r>
                      <a:rPr>
                        <a:latin typeface="Cambria Math" panose="02040503050406030204" pitchFamily="18" charset="0"/>
                      </a:rPr>
                      <m:t>𝑡</m:t>
                    </m:r>
                  </m:oMath>
                </a14:m>
                <a:r>
                  <a:rPr sz="2800" dirty="0"/>
                  <a:t>-value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=2.756</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2454" r="-1926"/>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8.2.5: Finding the Value of</a:t>
                </a:r>
                <a:r>
                  <a:rPr sz="2800"/>
                  <a:t> </a:t>
                </a:r>
                <a:r>
                  <a:t>t</a:t>
                </a:r>
                <a:r>
                  <a:rPr sz="2800"/>
                  <a:t> </a:t>
                </a:r>
                <a:r>
                  <a:t>Given Area between</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m:t>
                        </m:r>
                        <m:r>
                          <a:rPr sz="3200">
                            <a:latin typeface="Cambria Math"/>
                          </a:rPr>
                          <m:t>𝑡</m:t>
                        </m:r>
                      </m:e>
                      <m:sub>
                        <m:f>
                          <m:fPr>
                            <m:type m:val="skw"/>
                            <m:ctrlPr>
                              <a:rPr sz="3200" i="1">
                                <a:latin typeface="Cambria Math" panose="02040503050406030204" pitchFamily="18" charset="0"/>
                              </a:rPr>
                            </m:ctrlPr>
                          </m:fPr>
                          <m:num>
                            <m:r>
                              <a:rPr sz="3200">
                                <a:latin typeface="Cambria Math"/>
                              </a:rPr>
                              <m:t>𝛼</m:t>
                            </m:r>
                          </m:num>
                          <m:den>
                            <m:r>
                              <a:rPr sz="3200">
                                <a:latin typeface="Cambria Math"/>
                              </a:rPr>
                              <m:t>2</m:t>
                            </m:r>
                          </m:den>
                        </m:f>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𝑡</m:t>
                        </m:r>
                      </m:e>
                      <m:sub>
                        <m:f>
                          <m:fPr>
                            <m:type m:val="skw"/>
                            <m:ctrlPr>
                              <a:rPr sz="3200" i="1">
                                <a:latin typeface="Cambria Math" panose="02040503050406030204" pitchFamily="18" charset="0"/>
                              </a:rPr>
                            </m:ctrlPr>
                          </m:fPr>
                          <m:num>
                            <m:r>
                              <a:rPr sz="3200">
                                <a:latin typeface="Cambria Math"/>
                              </a:rPr>
                              <m:t>𝛼</m:t>
                            </m:r>
                          </m:num>
                          <m:den>
                            <m:r>
                              <a:rPr sz="3200">
                                <a:latin typeface="Cambria Math"/>
                              </a:rPr>
                              <m:t>2</m:t>
                            </m:r>
                          </m:den>
                        </m:f>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037" t="-17333" r="-2222" b="-16000"/>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6941C3EF-DEB2-4150-961B-8402690C5528}"/>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a:t>Unlike critical </a:t>
                </a:r>
                <a14:m>
                  <m:oMath xmlns:m="http://schemas.openxmlformats.org/officeDocument/2006/math">
                    <m:r>
                      <a:rPr>
                        <a:latin typeface="Cambria Math" panose="02040503050406030204" pitchFamily="18" charset="0"/>
                      </a:rPr>
                      <m:t>𝑧</m:t>
                    </m:r>
                  </m:oMath>
                </a14:m>
                <a:r>
                  <a:rPr sz="2800"/>
                  <a:t>-values, to find critical </a:t>
                </a:r>
                <a14:m>
                  <m:oMath xmlns:m="http://schemas.openxmlformats.org/officeDocument/2006/math">
                    <m:r>
                      <a:rPr>
                        <a:latin typeface="Cambria Math" panose="02040503050406030204" pitchFamily="18" charset="0"/>
                      </a:rPr>
                      <m:t>𝑡</m:t>
                    </m:r>
                  </m:oMath>
                </a14:m>
                <a:r>
                  <a:rPr sz="2800"/>
                  <a:t>-values you must know the number of degrees of freedom in addition to the level of confidence.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cstate="print"/>
                <a:stretch>
                  <a:fillRect l="-1328" t="-3333" r="-2066" b="-666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8.2.6: Finding the Critical </a:t>
            </a:r>
            <a:r>
              <a:rPr i="1" dirty="0"/>
              <a:t>t</a:t>
            </a:r>
            <a:r>
              <a:rPr dirty="0"/>
              <a:t>-value for a Confidence Interval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critical </a:t>
                </a:r>
                <a14:m>
                  <m:oMath xmlns:m="http://schemas.openxmlformats.org/officeDocument/2006/math">
                    <m:r>
                      <a:rPr>
                        <a:latin typeface="Cambria Math" panose="02040503050406030204" pitchFamily="18" charset="0"/>
                      </a:rPr>
                      <m:t>𝑡</m:t>
                    </m:r>
                  </m:oMath>
                </a14:m>
                <a:r>
                  <a:rPr sz="2800"/>
                  <a:t>-value for a </a:t>
                </a:r>
                <a14:m>
                  <m:oMath xmlns:m="http://schemas.openxmlformats.org/officeDocument/2006/math">
                    <m:r>
                      <a:rPr>
                        <a:latin typeface="Cambria Math" panose="02040503050406030204" pitchFamily="18" charset="0"/>
                      </a:rPr>
                      <m:t>95%</m:t>
                    </m:r>
                  </m:oMath>
                </a14:m>
                <a:r>
                  <a:rPr sz="2800"/>
                  <a:t> confidence interval using a </a:t>
                </a:r>
                <a14:m>
                  <m:oMath xmlns:m="http://schemas.openxmlformats.org/officeDocument/2006/math">
                    <m:r>
                      <a:rPr>
                        <a:latin typeface="Cambria Math" panose="02040503050406030204" pitchFamily="18" charset="0"/>
                      </a:rPr>
                      <m:t>𝑡</m:t>
                    </m:r>
                  </m:oMath>
                </a14:m>
                <a:r>
                  <a:rPr sz="2800"/>
                  <a:t>-distribution with </a:t>
                </a:r>
                <a:r>
                  <a:rPr sz="2800">
                    <a:latin typeface="Cambria Math"/>
                  </a:rPr>
                  <a:t>24</a:t>
                </a:r>
                <a:r>
                  <a:rPr sz="2800"/>
                  <a:t> degrees of freedom.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8.2.6: Finding the Critical </a:t>
            </a:r>
            <a:r>
              <a:rPr i="1" dirty="0"/>
              <a:t>t</a:t>
            </a:r>
            <a:r>
              <a:rPr dirty="0"/>
              <a:t>-value for a Confidence Interval (cont.)</a:t>
            </a:r>
          </a:p>
        </p:txBody>
      </p:sp>
      <p:sp>
        <p:nvSpPr>
          <p:cNvPr id="3" name="Text Placeholder 2"/>
          <p:cNvSpPr>
            <a:spLocks noGrp="1"/>
          </p:cNvSpPr>
          <p:nvPr>
            <p:ph type="body" sz="quarter" idx="10"/>
          </p:nvPr>
        </p:nvSpPr>
        <p:spPr/>
        <p:txBody>
          <a:bodyPr>
            <a:normAutofit/>
          </a:bodyPr>
          <a:lstStyle/>
          <a:p>
            <a:r>
              <a:rPr sz="2800" b="1"/>
              <a:t>Solution</a:t>
            </a:r>
          </a:p>
        </p:txBody>
      </p:sp>
      <p:pic>
        <p:nvPicPr>
          <p:cNvPr id="4" name="Content Placeholder 4">
            <a:extLst>
              <a:ext uri="{FF2B5EF4-FFF2-40B4-BE49-F238E27FC236}">
                <a16:creationId xmlns:a16="http://schemas.microsoft.com/office/drawing/2014/main" id="{FB45B830-570E-4CA3-A8FE-0F4698CB897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3550" y="1752600"/>
            <a:ext cx="5676900" cy="354806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8.2.6: Finding the Critical </a:t>
            </a:r>
            <a:r>
              <a:rPr i="1" dirty="0"/>
              <a:t>t</a:t>
            </a:r>
            <a:r>
              <a:rPr dirty="0"/>
              <a:t>-value for a Confidence Interval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Since we are looking for the critical value for a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a:t> confidence interval, we want to find the value of </a:t>
                </a:r>
                <a14:m>
                  <m:oMath xmlns:m="http://schemas.openxmlformats.org/officeDocument/2006/math">
                    <m:r>
                      <a:rPr>
                        <a:latin typeface="Cambria Math" panose="02040503050406030204" pitchFamily="18" charset="0"/>
                      </a:rPr>
                      <m:t>𝑡</m:t>
                    </m:r>
                  </m:oMath>
                </a14:m>
                <a:r>
                  <a:rPr sz="2800"/>
                  <a:t> such that the area between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a:t>
                </a:r>
                <a:r>
                  <a:rPr sz="2800">
                    <a:latin typeface="Cambria Math"/>
                  </a:rPr>
                  <a:t>0.95</a:t>
                </a:r>
                <a:r>
                  <a:rPr sz="2800"/>
                  <a:t>. If the area under the curve between the two </a:t>
                </a:r>
                <a14:m>
                  <m:oMath xmlns:m="http://schemas.openxmlformats.org/officeDocument/2006/math">
                    <m:r>
                      <a:rPr>
                        <a:latin typeface="Cambria Math" panose="02040503050406030204" pitchFamily="18" charset="0"/>
                      </a:rPr>
                      <m:t>𝑡</m:t>
                    </m:r>
                  </m:oMath>
                </a14:m>
                <a:r>
                  <a:rPr sz="2800"/>
                  <a:t>-values is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95</m:t>
                    </m:r>
                  </m:oMath>
                </a14:m>
                <a:r>
                  <a:rPr sz="2800"/>
                  <a:t>, then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95</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a:t> is the area in the two tails.</a:t>
                </a:r>
              </a:p>
              <a:p>
                <a:pPr>
                  <a:defRPr sz="2800"/>
                </a:pPr>
                <a:r>
                  <a:rPr sz="2800"/>
                  <a:t>Tables: Since the </a:t>
                </a:r>
                <a14:m>
                  <m:oMath xmlns:m="http://schemas.openxmlformats.org/officeDocument/2006/math">
                    <m:r>
                      <a:rPr>
                        <a:latin typeface="Cambria Math" panose="02040503050406030204" pitchFamily="18" charset="0"/>
                      </a:rPr>
                      <m:t>𝑡</m:t>
                    </m:r>
                  </m:oMath>
                </a14:m>
                <a:r>
                  <a:rPr sz="2800"/>
                  <a:t>-distribution has </a:t>
                </a:r>
                <a:r>
                  <a:rPr sz="2800">
                    <a:latin typeface="Cambria Math"/>
                  </a:rPr>
                  <a:t>24</a:t>
                </a:r>
                <a:r>
                  <a:rPr sz="2800"/>
                  <a:t> degrees of freedom and the area in the two tails is </a:t>
                </a:r>
                <a:r>
                  <a:rPr sz="2800">
                    <a:latin typeface="Cambria Math"/>
                  </a:rPr>
                  <a:t>0.05</a:t>
                </a:r>
                <a:r>
                  <a:rPr sz="2800"/>
                  <a:t>, looking across the row for </a:t>
                </a: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24</m:t>
                    </m:r>
                  </m:oMath>
                </a14:m>
                <a:r>
                  <a:rPr sz="2800"/>
                  <a:t> and down the column for an area in the two tails of </a:t>
                </a:r>
                <a:r>
                  <a:rPr sz="2800">
                    <a:latin typeface="Cambria Math"/>
                  </a:rPr>
                  <a:t>0.050</a:t>
                </a:r>
                <a:r>
                  <a:rPr sz="2800"/>
                  <a:t>, we find a critical </a:t>
                </a:r>
                <a14:m>
                  <m:oMath xmlns:m="http://schemas.openxmlformats.org/officeDocument/2006/math">
                    <m:r>
                      <a:rPr>
                        <a:latin typeface="Cambria Math" panose="02040503050406030204" pitchFamily="18" charset="0"/>
                      </a:rPr>
                      <m:t>𝑡</m:t>
                    </m:r>
                  </m:oMath>
                </a14:m>
                <a:r>
                  <a:rPr sz="2800"/>
                  <a:t>-value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025</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064</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370" b="-257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8.2.6: Finding the Critical </a:t>
            </a:r>
            <a:r>
              <a:rPr i="1" dirty="0"/>
              <a:t>t</a:t>
            </a:r>
            <a:r>
              <a:rPr dirty="0"/>
              <a:t>-value for a Confidence Interval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21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1.323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1.721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2.080</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2.518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2.831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22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1.321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1.717</a:t>
                          </a:r>
                        </a:p>
                      </a:txBody>
                      <a:tcPr/>
                    </a:tc>
                    <a:tc>
                      <a:txBody>
                        <a:bodyPr/>
                        <a:lstStyle/>
                        <a:p>
                          <a:pPr algn="ctr">
                            <a:defRPr>
                              <a:solidFill>
                                <a:schemeClr val="tx1"/>
                              </a:solidFill>
                            </a:defRPr>
                          </a:pPr>
                          <a:r>
                            <a:rPr sz="1400">
                              <a:latin typeface="Cambria Math"/>
                            </a:rPr>
                            <a:t>2.074</a:t>
                          </a:r>
                        </a:p>
                      </a:txBody>
                      <a:tcPr>
                        <a:solidFill>
                          <a:srgbClr val="92D050"/>
                        </a:solidFill>
                      </a:tcPr>
                    </a:tc>
                    <a:tc>
                      <a:txBody>
                        <a:bodyPr/>
                        <a:lstStyle/>
                        <a:p>
                          <a:pPr algn="ctr">
                            <a:defRPr>
                              <a:solidFill>
                                <a:schemeClr val="tx1"/>
                              </a:solidFill>
                            </a:defRPr>
                          </a:pPr>
                          <a:r>
                            <a:rPr sz="1400">
                              <a:latin typeface="Cambria Math"/>
                            </a:rPr>
                            <a:t>2.508</a:t>
                          </a:r>
                        </a:p>
                      </a:txBody>
                      <a:tcPr/>
                    </a:tc>
                    <a:tc>
                      <a:txBody>
                        <a:bodyPr/>
                        <a:lstStyle/>
                        <a:p>
                          <a:pPr algn="ctr">
                            <a:defRPr>
                              <a:solidFill>
                                <a:schemeClr val="tx1"/>
                              </a:solidFill>
                            </a:defRPr>
                          </a:pPr>
                          <a:r>
                            <a:rPr sz="1400">
                              <a:latin typeface="Cambria Math"/>
                            </a:rPr>
                            <a:t>2.819</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23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1.714</a:t>
                          </a:r>
                        </a:p>
                      </a:txBody>
                      <a:tcPr/>
                    </a:tc>
                    <a:tc>
                      <a:txBody>
                        <a:bodyPr/>
                        <a:lstStyle/>
                        <a:p>
                          <a:pPr algn="ctr">
                            <a:defRPr>
                              <a:solidFill>
                                <a:schemeClr val="tx1"/>
                              </a:solidFill>
                            </a:defRPr>
                          </a:pPr>
                          <a:r>
                            <a:rPr sz="1400">
                              <a:latin typeface="Cambria Math"/>
                            </a:rPr>
                            <a:t>2.069</a:t>
                          </a:r>
                        </a:p>
                      </a:txBody>
                      <a:tcPr>
                        <a:solidFill>
                          <a:srgbClr val="92D050"/>
                        </a:solidFill>
                      </a:tcPr>
                    </a:tc>
                    <a:tc>
                      <a:txBody>
                        <a:bodyPr/>
                        <a:lstStyle/>
                        <a:p>
                          <a:pPr algn="ctr">
                            <a:defRPr>
                              <a:solidFill>
                                <a:schemeClr val="tx1"/>
                              </a:solidFill>
                            </a:defRPr>
                          </a:pPr>
                          <a:r>
                            <a:rPr sz="1400">
                              <a:latin typeface="Cambria Math"/>
                            </a:rPr>
                            <a:t>2.500</a:t>
                          </a:r>
                        </a:p>
                      </a:txBody>
                      <a:tcPr/>
                    </a:tc>
                    <a:tc>
                      <a:txBody>
                        <a:bodyPr/>
                        <a:lstStyle/>
                        <a:p>
                          <a:pPr algn="ctr">
                            <a:defRPr>
                              <a:solidFill>
                                <a:schemeClr val="tx1"/>
                              </a:solidFill>
                            </a:defRPr>
                          </a:pPr>
                          <a:r>
                            <a:rPr sz="1400">
                              <a:latin typeface="Cambria Math"/>
                            </a:rPr>
                            <a:t>2.807</a:t>
                          </a: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latin typeface="Cambria Math"/>
                            </a:rPr>
                            <a:t>24</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1.318</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1.711</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2.064</a:t>
                          </a:r>
                        </a:p>
                      </a:txBody>
                      <a:tcPr>
                        <a:solidFill>
                          <a:srgbClr val="FFFF00"/>
                        </a:solidFill>
                      </a:tcPr>
                    </a:tc>
                    <a:tc>
                      <a:txBody>
                        <a:bodyPr/>
                        <a:lstStyle/>
                        <a:p>
                          <a:pPr algn="ctr">
                            <a:defRPr>
                              <a:solidFill>
                                <a:schemeClr val="tx1"/>
                              </a:solidFill>
                            </a:defRPr>
                          </a:pPr>
                          <a:r>
                            <a:rPr sz="1400">
                              <a:latin typeface="Cambria Math"/>
                            </a:rPr>
                            <a:t>2.492</a:t>
                          </a:r>
                        </a:p>
                      </a:txBody>
                      <a:tcPr>
                        <a:solidFill>
                          <a:srgbClr val="92D050"/>
                        </a:solidFill>
                      </a:tcPr>
                    </a:tc>
                    <a:tc>
                      <a:txBody>
                        <a:bodyPr/>
                        <a:lstStyle/>
                        <a:p>
                          <a:pPr algn="ctr">
                            <a:defRPr>
                              <a:solidFill>
                                <a:schemeClr val="tx1"/>
                              </a:solidFill>
                            </a:defRPr>
                          </a:pPr>
                          <a:r>
                            <a:rPr sz="1400">
                              <a:latin typeface="Cambria Math"/>
                            </a:rPr>
                            <a:t>2.797</a:t>
                          </a:r>
                        </a:p>
                      </a:txBody>
                      <a:tcPr>
                        <a:solidFill>
                          <a:srgbClr val="92D050"/>
                        </a:solidFill>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latin typeface="Cambria Math"/>
                            </a:rPr>
                            <a:t>25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1.708</a:t>
                          </a:r>
                        </a:p>
                      </a:txBody>
                      <a:tcPr/>
                    </a:tc>
                    <a:tc>
                      <a:txBody>
                        <a:bodyPr/>
                        <a:lstStyle/>
                        <a:p>
                          <a:pPr algn="ctr">
                            <a:defRPr>
                              <a:solidFill>
                                <a:schemeClr val="tx1"/>
                              </a:solidFill>
                            </a:defRPr>
                          </a:pPr>
                          <a:r>
                            <a:rPr sz="1400">
                              <a:latin typeface="Cambria Math"/>
                            </a:rPr>
                            <a:t>2.060</a:t>
                          </a:r>
                        </a:p>
                      </a:txBody>
                      <a:tcPr>
                        <a:solidFill>
                          <a:srgbClr val="92D050"/>
                        </a:solidFill>
                      </a:tcPr>
                    </a:tc>
                    <a:tc>
                      <a:txBody>
                        <a:bodyPr/>
                        <a:lstStyle/>
                        <a:p>
                          <a:pPr algn="ctr">
                            <a:defRPr>
                              <a:solidFill>
                                <a:schemeClr val="tx1"/>
                              </a:solidFill>
                            </a:defRPr>
                          </a:pPr>
                          <a:r>
                            <a:rPr sz="1400">
                              <a:latin typeface="Cambria Math"/>
                            </a:rPr>
                            <a:t>2.485</a:t>
                          </a:r>
                        </a:p>
                      </a:txBody>
                      <a:tcPr/>
                    </a:tc>
                    <a:tc>
                      <a:txBody>
                        <a:bodyPr/>
                        <a:lstStyle/>
                        <a:p>
                          <a:pPr algn="ctr">
                            <a:defRPr>
                              <a:solidFill>
                                <a:schemeClr val="tx1"/>
                              </a:solidFill>
                            </a:defRPr>
                          </a:pPr>
                          <a:r>
                            <a:rPr sz="1400">
                              <a:latin typeface="Cambria Math"/>
                            </a:rPr>
                            <a:t>2.787</a:t>
                          </a: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latin typeface="Cambria Math"/>
                            </a:rPr>
                            <a:t>26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1.706</a:t>
                          </a:r>
                        </a:p>
                      </a:txBody>
                      <a:tcPr/>
                    </a:tc>
                    <a:tc>
                      <a:txBody>
                        <a:bodyPr/>
                        <a:lstStyle/>
                        <a:p>
                          <a:pPr algn="ctr">
                            <a:defRPr>
                              <a:solidFill>
                                <a:schemeClr val="tx1"/>
                              </a:solidFill>
                            </a:defRPr>
                          </a:pPr>
                          <a:r>
                            <a:rPr sz="1400">
                              <a:latin typeface="Cambria Math"/>
                            </a:rPr>
                            <a:t>2.056</a:t>
                          </a:r>
                        </a:p>
                      </a:txBody>
                      <a:tcPr>
                        <a:solidFill>
                          <a:srgbClr val="92D050"/>
                        </a:solidFill>
                      </a:tcPr>
                    </a:tc>
                    <a:tc>
                      <a:txBody>
                        <a:bodyPr/>
                        <a:lstStyle/>
                        <a:p>
                          <a:pPr algn="ctr">
                            <a:defRPr>
                              <a:solidFill>
                                <a:schemeClr val="tx1"/>
                              </a:solidFill>
                            </a:defRPr>
                          </a:pPr>
                          <a:r>
                            <a:rPr sz="1400">
                              <a:latin typeface="Cambria Math"/>
                            </a:rPr>
                            <a:t>2.479</a:t>
                          </a:r>
                        </a:p>
                      </a:txBody>
                      <a:tcPr/>
                    </a:tc>
                    <a:tc>
                      <a:txBody>
                        <a:bodyPr/>
                        <a:lstStyle/>
                        <a:p>
                          <a:pPr algn="ctr">
                            <a:defRPr>
                              <a:solidFill>
                                <a:schemeClr val="tx1"/>
                              </a:solidFill>
                            </a:defRPr>
                          </a:pPr>
                          <a:r>
                            <a:rPr sz="1400">
                              <a:latin typeface="Cambria Math"/>
                            </a:rPr>
                            <a:t>2.779</a:t>
                          </a: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xmlns:a14="http://schemas.microsoft.com/office/drawing/2010/main" val="20000"/>
                        </a:ext>
                      </a:extLst>
                    </a:gridCol>
                    <a:gridCol w="1371600">
                      <a:extLst>
                        <a:ext uri="{9D8B030D-6E8A-4147-A177-3AD203B41FA5}">
                          <a16:colId xmlns:a16="http://schemas.microsoft.com/office/drawing/2014/main" xmlns="" xmlns:a14="http://schemas.microsoft.com/office/drawing/2010/main" val="20001"/>
                        </a:ext>
                      </a:extLst>
                    </a:gridCol>
                    <a:gridCol w="1371600">
                      <a:extLst>
                        <a:ext uri="{9D8B030D-6E8A-4147-A177-3AD203B41FA5}">
                          <a16:colId xmlns:a16="http://schemas.microsoft.com/office/drawing/2014/main" xmlns="" xmlns:a14="http://schemas.microsoft.com/office/drawing/2010/main" val="20002"/>
                        </a:ext>
                      </a:extLst>
                    </a:gridCol>
                    <a:gridCol w="1371600">
                      <a:extLst>
                        <a:ext uri="{9D8B030D-6E8A-4147-A177-3AD203B41FA5}">
                          <a16:colId xmlns:a16="http://schemas.microsoft.com/office/drawing/2014/main" xmlns="" xmlns:a14="http://schemas.microsoft.com/office/drawing/2010/main" val="20003"/>
                        </a:ext>
                      </a:extLst>
                    </a:gridCol>
                    <a:gridCol w="1371600">
                      <a:extLst>
                        <a:ext uri="{9D8B030D-6E8A-4147-A177-3AD203B41FA5}">
                          <a16:colId xmlns:a16="http://schemas.microsoft.com/office/drawing/2014/main" xmlns="" xmlns:a14="http://schemas.microsoft.com/office/drawing/2010/main" val="20004"/>
                        </a:ext>
                      </a:extLst>
                    </a:gridCol>
                    <a:gridCol w="1371600">
                      <a:extLst>
                        <a:ext uri="{9D8B030D-6E8A-4147-A177-3AD203B41FA5}">
                          <a16:colId xmlns:a16="http://schemas.microsoft.com/office/drawing/2014/main" xmlns="" xmlns:a14="http://schemas.microsoft.com/office/drawing/2010/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889" t="-308197" r="-502222" b="-601639"/>
                          </a:stretch>
                        </a:blipFill>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3"/>
                      </a:ext>
                    </a:extLst>
                  </a:tr>
                  <a:tr h="370840">
                    <a:tc>
                      <a:txBody>
                        <a:bodyPr/>
                        <a:lstStyle/>
                        <a:p>
                          <a:pPr algn="ctr">
                            <a:defRPr b="1">
                              <a:solidFill>
                                <a:schemeClr val="tx1"/>
                              </a:solidFill>
                            </a:defRPr>
                          </a:pPr>
                          <a:r>
                            <a:rPr sz="1400">
                              <a:latin typeface="Cambria Math"/>
                            </a:rPr>
                            <a:t>21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1.323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1.721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2.080</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2.518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2.831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xmlns:a14="http://schemas.microsoft.com/office/drawing/2010/main" val="10004"/>
                      </a:ext>
                    </a:extLst>
                  </a:tr>
                  <a:tr h="370840">
                    <a:tc>
                      <a:txBody>
                        <a:bodyPr/>
                        <a:lstStyle/>
                        <a:p>
                          <a:pPr algn="ctr">
                            <a:defRPr b="1">
                              <a:solidFill>
                                <a:schemeClr val="tx1"/>
                              </a:solidFill>
                            </a:defRPr>
                          </a:pPr>
                          <a:r>
                            <a:rPr sz="1400">
                              <a:latin typeface="Cambria Math"/>
                            </a:rPr>
                            <a:t>22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1.321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1.717</a:t>
                          </a:r>
                        </a:p>
                      </a:txBody>
                      <a:tcPr/>
                    </a:tc>
                    <a:tc>
                      <a:txBody>
                        <a:bodyPr/>
                        <a:lstStyle/>
                        <a:p>
                          <a:pPr algn="ctr">
                            <a:defRPr>
                              <a:solidFill>
                                <a:schemeClr val="tx1"/>
                              </a:solidFill>
                            </a:defRPr>
                          </a:pPr>
                          <a:r>
                            <a:rPr sz="1400">
                              <a:latin typeface="Cambria Math"/>
                            </a:rPr>
                            <a:t>2.074</a:t>
                          </a:r>
                        </a:p>
                      </a:txBody>
                      <a:tcPr>
                        <a:solidFill>
                          <a:srgbClr val="92D050"/>
                        </a:solidFill>
                      </a:tcPr>
                    </a:tc>
                    <a:tc>
                      <a:txBody>
                        <a:bodyPr/>
                        <a:lstStyle/>
                        <a:p>
                          <a:pPr algn="ctr">
                            <a:defRPr>
                              <a:solidFill>
                                <a:schemeClr val="tx1"/>
                              </a:solidFill>
                            </a:defRPr>
                          </a:pPr>
                          <a:r>
                            <a:rPr sz="1400">
                              <a:latin typeface="Cambria Math"/>
                            </a:rPr>
                            <a:t>2.508</a:t>
                          </a:r>
                        </a:p>
                      </a:txBody>
                      <a:tcPr/>
                    </a:tc>
                    <a:tc>
                      <a:txBody>
                        <a:bodyPr/>
                        <a:lstStyle/>
                        <a:p>
                          <a:pPr algn="ctr">
                            <a:defRPr>
                              <a:solidFill>
                                <a:schemeClr val="tx1"/>
                              </a:solidFill>
                            </a:defRPr>
                          </a:pPr>
                          <a:r>
                            <a:rPr sz="1400">
                              <a:latin typeface="Cambria Math"/>
                            </a:rPr>
                            <a:t>2.819</a:t>
                          </a:r>
                        </a:p>
                      </a:txBody>
                      <a:tcPr/>
                    </a:tc>
                    <a:extLst>
                      <a:ext uri="{0D108BD9-81ED-4DB2-BD59-A6C34878D82A}">
                        <a16:rowId xmlns:a16="http://schemas.microsoft.com/office/drawing/2014/main" xmlns="" xmlns:a14="http://schemas.microsoft.com/office/drawing/2010/main" val="10005"/>
                      </a:ext>
                    </a:extLst>
                  </a:tr>
                  <a:tr h="370840">
                    <a:tc>
                      <a:txBody>
                        <a:bodyPr/>
                        <a:lstStyle/>
                        <a:p>
                          <a:pPr algn="ctr">
                            <a:defRPr b="1">
                              <a:solidFill>
                                <a:schemeClr val="tx1"/>
                              </a:solidFill>
                            </a:defRPr>
                          </a:pPr>
                          <a:r>
                            <a:rPr sz="1400">
                              <a:latin typeface="Cambria Math"/>
                            </a:rPr>
                            <a:t>23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1.714</a:t>
                          </a:r>
                        </a:p>
                      </a:txBody>
                      <a:tcPr/>
                    </a:tc>
                    <a:tc>
                      <a:txBody>
                        <a:bodyPr/>
                        <a:lstStyle/>
                        <a:p>
                          <a:pPr algn="ctr">
                            <a:defRPr>
                              <a:solidFill>
                                <a:schemeClr val="tx1"/>
                              </a:solidFill>
                            </a:defRPr>
                          </a:pPr>
                          <a:r>
                            <a:rPr sz="1400">
                              <a:latin typeface="Cambria Math"/>
                            </a:rPr>
                            <a:t>2.069</a:t>
                          </a:r>
                        </a:p>
                      </a:txBody>
                      <a:tcPr>
                        <a:solidFill>
                          <a:srgbClr val="92D050"/>
                        </a:solidFill>
                      </a:tcPr>
                    </a:tc>
                    <a:tc>
                      <a:txBody>
                        <a:bodyPr/>
                        <a:lstStyle/>
                        <a:p>
                          <a:pPr algn="ctr">
                            <a:defRPr>
                              <a:solidFill>
                                <a:schemeClr val="tx1"/>
                              </a:solidFill>
                            </a:defRPr>
                          </a:pPr>
                          <a:r>
                            <a:rPr sz="1400">
                              <a:latin typeface="Cambria Math"/>
                            </a:rPr>
                            <a:t>2.500</a:t>
                          </a:r>
                        </a:p>
                      </a:txBody>
                      <a:tcPr/>
                    </a:tc>
                    <a:tc>
                      <a:txBody>
                        <a:bodyPr/>
                        <a:lstStyle/>
                        <a:p>
                          <a:pPr algn="ctr">
                            <a:defRPr>
                              <a:solidFill>
                                <a:schemeClr val="tx1"/>
                              </a:solidFill>
                            </a:defRPr>
                          </a:pPr>
                          <a:r>
                            <a:rPr sz="1400">
                              <a:latin typeface="Cambria Math"/>
                            </a:rPr>
                            <a:t>2.807</a:t>
                          </a:r>
                        </a:p>
                      </a:txBody>
                      <a:tcPr/>
                    </a:tc>
                    <a:extLst>
                      <a:ext uri="{0D108BD9-81ED-4DB2-BD59-A6C34878D82A}">
                        <a16:rowId xmlns:a16="http://schemas.microsoft.com/office/drawing/2014/main" xmlns="" xmlns:a14="http://schemas.microsoft.com/office/drawing/2010/main" val="10006"/>
                      </a:ext>
                    </a:extLst>
                  </a:tr>
                  <a:tr h="370840">
                    <a:tc>
                      <a:txBody>
                        <a:bodyPr/>
                        <a:lstStyle/>
                        <a:p>
                          <a:pPr algn="ctr">
                            <a:defRPr b="1">
                              <a:solidFill>
                                <a:schemeClr val="tx1"/>
                              </a:solidFill>
                            </a:defRPr>
                          </a:pPr>
                          <a:r>
                            <a:rPr sz="1400">
                              <a:latin typeface="Cambria Math"/>
                            </a:rPr>
                            <a:t>24</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1.318</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1.711</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2.064</a:t>
                          </a:r>
                        </a:p>
                      </a:txBody>
                      <a:tcPr>
                        <a:solidFill>
                          <a:srgbClr val="FFFF00"/>
                        </a:solidFill>
                      </a:tcPr>
                    </a:tc>
                    <a:tc>
                      <a:txBody>
                        <a:bodyPr/>
                        <a:lstStyle/>
                        <a:p>
                          <a:pPr algn="ctr">
                            <a:defRPr>
                              <a:solidFill>
                                <a:schemeClr val="tx1"/>
                              </a:solidFill>
                            </a:defRPr>
                          </a:pPr>
                          <a:r>
                            <a:rPr sz="1400">
                              <a:latin typeface="Cambria Math"/>
                            </a:rPr>
                            <a:t>2.492</a:t>
                          </a:r>
                        </a:p>
                      </a:txBody>
                      <a:tcPr>
                        <a:solidFill>
                          <a:srgbClr val="92D050"/>
                        </a:solidFill>
                      </a:tcPr>
                    </a:tc>
                    <a:tc>
                      <a:txBody>
                        <a:bodyPr/>
                        <a:lstStyle/>
                        <a:p>
                          <a:pPr algn="ctr">
                            <a:defRPr>
                              <a:solidFill>
                                <a:schemeClr val="tx1"/>
                              </a:solidFill>
                            </a:defRPr>
                          </a:pPr>
                          <a:r>
                            <a:rPr sz="1400">
                              <a:latin typeface="Cambria Math"/>
                            </a:rPr>
                            <a:t>2.797</a:t>
                          </a:r>
                        </a:p>
                      </a:txBody>
                      <a:tcPr>
                        <a:solidFill>
                          <a:srgbClr val="92D050"/>
                        </a:solidFill>
                      </a:tcPr>
                    </a:tc>
                    <a:extLst>
                      <a:ext uri="{0D108BD9-81ED-4DB2-BD59-A6C34878D82A}">
                        <a16:rowId xmlns:a16="http://schemas.microsoft.com/office/drawing/2014/main" xmlns="" xmlns:a14="http://schemas.microsoft.com/office/drawing/2010/main" val="10007"/>
                      </a:ext>
                    </a:extLst>
                  </a:tr>
                  <a:tr h="370840">
                    <a:tc>
                      <a:txBody>
                        <a:bodyPr/>
                        <a:lstStyle/>
                        <a:p>
                          <a:pPr algn="ctr">
                            <a:defRPr b="1">
                              <a:solidFill>
                                <a:schemeClr val="tx1"/>
                              </a:solidFill>
                            </a:defRPr>
                          </a:pPr>
                          <a:r>
                            <a:rPr sz="1400">
                              <a:latin typeface="Cambria Math"/>
                            </a:rPr>
                            <a:t>25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1.708</a:t>
                          </a:r>
                        </a:p>
                      </a:txBody>
                      <a:tcPr/>
                    </a:tc>
                    <a:tc>
                      <a:txBody>
                        <a:bodyPr/>
                        <a:lstStyle/>
                        <a:p>
                          <a:pPr algn="ctr">
                            <a:defRPr>
                              <a:solidFill>
                                <a:schemeClr val="tx1"/>
                              </a:solidFill>
                            </a:defRPr>
                          </a:pPr>
                          <a:r>
                            <a:rPr sz="1400">
                              <a:latin typeface="Cambria Math"/>
                            </a:rPr>
                            <a:t>2.060</a:t>
                          </a:r>
                        </a:p>
                      </a:txBody>
                      <a:tcPr>
                        <a:solidFill>
                          <a:srgbClr val="92D050"/>
                        </a:solidFill>
                      </a:tcPr>
                    </a:tc>
                    <a:tc>
                      <a:txBody>
                        <a:bodyPr/>
                        <a:lstStyle/>
                        <a:p>
                          <a:pPr algn="ctr">
                            <a:defRPr>
                              <a:solidFill>
                                <a:schemeClr val="tx1"/>
                              </a:solidFill>
                            </a:defRPr>
                          </a:pPr>
                          <a:r>
                            <a:rPr sz="1400">
                              <a:latin typeface="Cambria Math"/>
                            </a:rPr>
                            <a:t>2.485</a:t>
                          </a:r>
                        </a:p>
                      </a:txBody>
                      <a:tcPr/>
                    </a:tc>
                    <a:tc>
                      <a:txBody>
                        <a:bodyPr/>
                        <a:lstStyle/>
                        <a:p>
                          <a:pPr algn="ctr">
                            <a:defRPr>
                              <a:solidFill>
                                <a:schemeClr val="tx1"/>
                              </a:solidFill>
                            </a:defRPr>
                          </a:pPr>
                          <a:r>
                            <a:rPr sz="1400">
                              <a:latin typeface="Cambria Math"/>
                            </a:rPr>
                            <a:t>2.787</a:t>
                          </a:r>
                        </a:p>
                      </a:txBody>
                      <a:tcPr/>
                    </a:tc>
                    <a:extLst>
                      <a:ext uri="{0D108BD9-81ED-4DB2-BD59-A6C34878D82A}">
                        <a16:rowId xmlns:a16="http://schemas.microsoft.com/office/drawing/2014/main" xmlns="" xmlns:a14="http://schemas.microsoft.com/office/drawing/2010/main" val="10008"/>
                      </a:ext>
                    </a:extLst>
                  </a:tr>
                  <a:tr h="370840">
                    <a:tc>
                      <a:txBody>
                        <a:bodyPr/>
                        <a:lstStyle/>
                        <a:p>
                          <a:pPr algn="ctr">
                            <a:defRPr b="1">
                              <a:solidFill>
                                <a:schemeClr val="tx1"/>
                              </a:solidFill>
                            </a:defRPr>
                          </a:pPr>
                          <a:r>
                            <a:rPr sz="1400">
                              <a:latin typeface="Cambria Math"/>
                            </a:rPr>
                            <a:t>26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1.706</a:t>
                          </a:r>
                        </a:p>
                      </a:txBody>
                      <a:tcPr/>
                    </a:tc>
                    <a:tc>
                      <a:txBody>
                        <a:bodyPr/>
                        <a:lstStyle/>
                        <a:p>
                          <a:pPr algn="ctr">
                            <a:defRPr>
                              <a:solidFill>
                                <a:schemeClr val="tx1"/>
                              </a:solidFill>
                            </a:defRPr>
                          </a:pPr>
                          <a:r>
                            <a:rPr sz="1400">
                              <a:latin typeface="Cambria Math"/>
                            </a:rPr>
                            <a:t>2.056</a:t>
                          </a:r>
                        </a:p>
                      </a:txBody>
                      <a:tcPr>
                        <a:solidFill>
                          <a:srgbClr val="92D050"/>
                        </a:solidFill>
                      </a:tcPr>
                    </a:tc>
                    <a:tc>
                      <a:txBody>
                        <a:bodyPr/>
                        <a:lstStyle/>
                        <a:p>
                          <a:pPr algn="ctr">
                            <a:defRPr>
                              <a:solidFill>
                                <a:schemeClr val="tx1"/>
                              </a:solidFill>
                            </a:defRPr>
                          </a:pPr>
                          <a:r>
                            <a:rPr sz="1400">
                              <a:latin typeface="Cambria Math"/>
                            </a:rPr>
                            <a:t>2.479</a:t>
                          </a:r>
                        </a:p>
                      </a:txBody>
                      <a:tcPr/>
                    </a:tc>
                    <a:tc>
                      <a:txBody>
                        <a:bodyPr/>
                        <a:lstStyle/>
                        <a:p>
                          <a:pPr algn="ctr">
                            <a:defRPr>
                              <a:solidFill>
                                <a:schemeClr val="tx1"/>
                              </a:solidFill>
                            </a:defRPr>
                          </a:pPr>
                          <a:r>
                            <a:rPr sz="1400">
                              <a:latin typeface="Cambria Math"/>
                            </a:rPr>
                            <a:t>2.779</a:t>
                          </a:r>
                        </a:p>
                      </a:txBody>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8.2.6: Finding the Critical </a:t>
            </a:r>
            <a:r>
              <a:rPr i="1" dirty="0"/>
              <a:t>t</a:t>
            </a:r>
            <a:r>
              <a:rPr dirty="0"/>
              <a:t>-value for a Confidence Interval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lang="en-US" sz="2800" dirty="0"/>
                  <a:t>TI-83/84 Plus:</a:t>
                </a:r>
              </a:p>
              <a:p>
                <a:pPr>
                  <a:defRPr sz="2800"/>
                </a:pPr>
                <a:r>
                  <a:rPr lang="en-US" sz="2800" dirty="0"/>
                  <a:t>To use a TI-83/84 Plus calculator to find </a:t>
                </a:r>
                <a14:m>
                  <m:oMath xmlns:m="http://schemas.openxmlformats.org/officeDocument/2006/math">
                    <m:r>
                      <a:rPr lang="en-US">
                        <a:latin typeface="Cambria Math" panose="02040503050406030204" pitchFamily="18" charset="0"/>
                      </a:rPr>
                      <m:t>𝑡</m:t>
                    </m:r>
                  </m:oMath>
                </a14:m>
                <a:r>
                  <a:rPr lang="en-US" sz="2800" dirty="0"/>
                  <a:t>, you need to enter the area in the left tail only. We have determined that the area in two tails is </a:t>
                </a:r>
                <a:r>
                  <a:rPr lang="en-US" sz="2800" dirty="0">
                    <a:latin typeface="Cambria Math"/>
                  </a:rPr>
                  <a:t>0.05</a:t>
                </a:r>
                <a:r>
                  <a:rPr lang="en-US" sz="2800" dirty="0"/>
                  <a:t>. Thus, we calculate the area in one tail as follows: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05</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025</m:t>
                    </m:r>
                  </m:oMath>
                </a14:m>
                <a:r>
                  <a:rPr lang="ar-AE" sz="2800" dirty="0"/>
                  <a:t>.</a:t>
                </a:r>
              </a:p>
              <a:p>
                <a:r>
                  <a:rPr lang="en-US" sz="2800" dirty="0"/>
                  <a:t>We then go to the </a:t>
                </a:r>
                <a:r>
                  <a:rPr lang="en-US" sz="2800" b="1" dirty="0"/>
                  <a:t>DISTR</a:t>
                </a:r>
                <a:r>
                  <a:rPr lang="en-US" sz="2800" dirty="0"/>
                  <a:t> menu and compute </a:t>
                </a:r>
                <a:r>
                  <a:rPr lang="en-US" sz="2800" dirty="0" err="1"/>
                  <a:t>invT</a:t>
                </a:r>
                <a:r>
                  <a:rPr lang="en-US" sz="2800" dirty="0"/>
                  <a:t>(</a:t>
                </a:r>
                <a:r>
                  <a:rPr lang="en-US" sz="2800" b="1" dirty="0"/>
                  <a:t>area to the left of t</a:t>
                </a:r>
                <a:r>
                  <a:rPr lang="en-US" sz="2800" dirty="0"/>
                  <a:t>, </a:t>
                </a:r>
                <a:r>
                  <a:rPr lang="en-US" sz="2800" b="1" dirty="0"/>
                  <a:t>df</a:t>
                </a:r>
                <a:r>
                  <a:rPr lang="en-US" sz="2800" dirty="0"/>
                  <a:t>) with the following values.</a:t>
                </a:r>
              </a:p>
              <a:p>
                <a:pPr/>
                <a14:m>
                  <m:oMathPara xmlns:m="http://schemas.openxmlformats.org/officeDocument/2006/math">
                    <m:oMathParaPr>
                      <m:jc m:val="centerGroup"/>
                    </m:oMathParaPr>
                    <m:oMath xmlns:m="http://schemas.openxmlformats.org/officeDocument/2006/math">
                      <m:r>
                        <m:rPr>
                          <m:nor/>
                        </m:rPr>
                        <a:rPr lang="en-US"/>
                        <m:t>Area</m:t>
                      </m:r>
                      <m:r>
                        <m:rPr>
                          <m:nor/>
                        </m:rPr>
                        <a:rPr lang="en-US"/>
                        <m:t> </m:t>
                      </m:r>
                      <m:r>
                        <m:rPr>
                          <m:nor/>
                        </m:rPr>
                        <a:rPr lang="en-US"/>
                        <m:t>to</m:t>
                      </m:r>
                      <m:r>
                        <m:rPr>
                          <m:nor/>
                        </m:rPr>
                        <a:rPr lang="en-US"/>
                        <m:t> </m:t>
                      </m:r>
                      <m:r>
                        <m:rPr>
                          <m:nor/>
                        </m:rPr>
                        <a:rPr lang="en-US"/>
                        <m:t>the</m:t>
                      </m:r>
                      <m:r>
                        <m:rPr>
                          <m:nor/>
                        </m:rPr>
                        <a:rPr lang="en-US"/>
                        <m:t> </m:t>
                      </m:r>
                      <m:r>
                        <m:rPr>
                          <m:nor/>
                        </m:rPr>
                        <a:rPr lang="en-US"/>
                        <m:t>left</m:t>
                      </m:r>
                      <m:r>
                        <m:rPr>
                          <m:nor/>
                        </m:rPr>
                        <a:rPr lang="en-US"/>
                        <m:t> </m:t>
                      </m:r>
                      <m:r>
                        <m:rPr>
                          <m:nor/>
                        </m:rPr>
                        <a:rPr lang="en-US"/>
                        <m:t>of</m:t>
                      </m:r>
                      <m:r>
                        <a:rPr lang="en-US" b="0" i="0" smtClean="0">
                          <a:latin typeface="Cambria Math" panose="02040503050406030204" pitchFamily="18" charset="0"/>
                        </a:rPr>
                        <m:t> </m:t>
                      </m:r>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025</m:t>
                      </m:r>
                    </m:oMath>
                  </m:oMathPara>
                </a14:m>
                <a:endParaRPr lang="en-US" sz="2800" dirty="0"/>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𝑑𝑓</m:t>
                      </m:r>
                      <m:r>
                        <a:rPr lang="en-US">
                          <a:latin typeface="Cambria Math" panose="02040503050406030204" pitchFamily="18" charset="0"/>
                        </a:rPr>
                        <m:t>=</m:t>
                      </m:r>
                      <m:r>
                        <a:rPr lang="en-US">
                          <a:latin typeface="Cambria Math" panose="02040503050406030204" pitchFamily="18" charset="0"/>
                        </a:rPr>
                        <m:t>24</m:t>
                      </m:r>
                    </m:oMath>
                  </m:oMathPara>
                </a14:m>
                <a:endParaRPr lang="en-US" sz="2800" dirty="0"/>
              </a:p>
              <a:p>
                <a:pPr>
                  <a:defRPr sz="2800"/>
                </a:pPr>
                <a:r>
                  <a:rPr lang="en-US" sz="2800" dirty="0"/>
                  <a:t>Notice that the value of </a:t>
                </a:r>
                <a14:m>
                  <m:oMath xmlns:m="http://schemas.openxmlformats.org/officeDocument/2006/math">
                    <m:r>
                      <a:rPr lang="en-US">
                        <a:latin typeface="Cambria Math" panose="02040503050406030204" pitchFamily="18" charset="0"/>
                      </a:rPr>
                      <m:t>𝑡</m:t>
                    </m:r>
                  </m:oMath>
                </a14:m>
                <a:r>
                  <a:rPr lang="en-US" sz="2800" dirty="0"/>
                  <a:t> that is returned is negative, </a:t>
                </a:r>
                <a14:m>
                  <m:oMath xmlns:m="http://schemas.openxmlformats.org/officeDocument/2006/math">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𝑡</m:t>
                        </m:r>
                      </m:e>
                      <m:sub>
                        <m:f>
                          <m:fPr>
                            <m:type m:val="skw"/>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2</m:t>
                            </m:r>
                          </m:den>
                        </m:f>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025</m:t>
                        </m:r>
                      </m:sub>
                    </m:sSub>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064</m:t>
                    </m:r>
                  </m:oMath>
                </a14:m>
                <a:r>
                  <a:rPr lang="ar-AE" sz="2800" dirty="0"/>
                  <a:t>. </a:t>
                </a:r>
                <a:r>
                  <a:rPr lang="en-US" sz="2800" dirty="0"/>
                  <a:t>If you want the positive value of </a:t>
                </a:r>
                <a14:m>
                  <m:oMath xmlns:m="http://schemas.openxmlformats.org/officeDocument/2006/math">
                    <m:r>
                      <a:rPr lang="en-US">
                        <a:latin typeface="Cambria Math" panose="02040503050406030204" pitchFamily="18" charset="0"/>
                      </a:rPr>
                      <m:t>𝑡</m:t>
                    </m:r>
                  </m:oMath>
                </a14:m>
                <a:r>
                  <a:rPr lang="en-US" sz="2800" dirty="0"/>
                  <a:t>, just ignore the negative sign since the </a:t>
                </a:r>
                <a14:m>
                  <m:oMath xmlns:m="http://schemas.openxmlformats.org/officeDocument/2006/math">
                    <m:r>
                      <a:rPr lang="en-US">
                        <a:latin typeface="Cambria Math" panose="02040503050406030204" pitchFamily="18" charset="0"/>
                      </a:rPr>
                      <m:t>𝑡</m:t>
                    </m:r>
                  </m:oMath>
                </a14:m>
                <a:r>
                  <a:rPr lang="en-US" sz="2800" dirty="0"/>
                  <a:t>-distribution is symmetric. Hence the critical </a:t>
                </a:r>
                <a14:m>
                  <m:oMath xmlns:m="http://schemas.openxmlformats.org/officeDocument/2006/math">
                    <m:r>
                      <a:rPr lang="en-US">
                        <a:latin typeface="Cambria Math" panose="02040503050406030204" pitchFamily="18" charset="0"/>
                      </a:rPr>
                      <m:t>𝑡</m:t>
                    </m:r>
                  </m:oMath>
                </a14:m>
                <a:r>
                  <a:rPr lang="en-US" sz="2800" dirty="0"/>
                  <a:t>-value is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𝑡</m:t>
                        </m:r>
                      </m:e>
                      <m:sub>
                        <m:f>
                          <m:fPr>
                            <m:type m:val="skw"/>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2</m:t>
                            </m:r>
                          </m:den>
                        </m:f>
                      </m:sub>
                    </m:sSub>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064</m:t>
                    </m:r>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926"/>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8.2.6: Finding the Critical </a:t>
            </a:r>
            <a:r>
              <a:rPr i="1" dirty="0"/>
              <a:t>t</a:t>
            </a:r>
            <a:r>
              <a:rPr dirty="0"/>
              <a:t>-value for a Confidence Interval (cont.)</a:t>
            </a:r>
          </a:p>
        </p:txBody>
      </p:sp>
      <p:pic>
        <p:nvPicPr>
          <p:cNvPr id="5" name="Content Placeholder 4">
            <a:extLst>
              <a:ext uri="{FF2B5EF4-FFF2-40B4-BE49-F238E27FC236}">
                <a16:creationId xmlns:a16="http://schemas.microsoft.com/office/drawing/2014/main" id="{61F3D0FD-3958-4311-93DD-B271654BEEA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92500" lnSpcReduction="10000"/>
              </a:bodyPr>
              <a:lstStyle/>
              <a:p>
                <a:pPr algn="ctr">
                  <a:defRPr sz="2800" b="1"/>
                </a:pPr>
                <a:r>
                  <a:t>Definition</a:t>
                </a:r>
              </a:p>
              <a:p>
                <a:pPr>
                  <a:defRPr sz="2800"/>
                </a:pPr>
                <a:r>
                  <a:rPr sz="2800"/>
                  <a:t>The Student’s </a:t>
                </a:r>
                <a14:m>
                  <m:oMath xmlns:m="http://schemas.openxmlformats.org/officeDocument/2006/math">
                    <m:r>
                      <a:rPr>
                        <a:latin typeface="Cambria Math" panose="02040503050406030204" pitchFamily="18" charset="0"/>
                      </a:rPr>
                      <m:t>𝑡</m:t>
                    </m:r>
                  </m:oMath>
                </a14:m>
                <a:r>
                  <a:rPr sz="2800"/>
                  <a:t>-distribution is a probability distribution for a continuous random variable, </a:t>
                </a:r>
                <a14:m>
                  <m:oMath xmlns:m="http://schemas.openxmlformats.org/officeDocument/2006/math">
                    <m:r>
                      <a:rPr>
                        <a:latin typeface="Cambria Math" panose="02040503050406030204" pitchFamily="18" charset="0"/>
                      </a:rPr>
                      <m:t>𝑋</m:t>
                    </m:r>
                  </m:oMath>
                </a14:m>
                <a:r>
                  <a:rPr sz="2800"/>
                  <a:t>, defined completely by its number of degrees of freedom, such that the following properties are true</a:t>
                </a:r>
              </a:p>
              <a:p>
                <a:pPr marL="514350" indent="-514350">
                  <a:buFont typeface="+mj-lt"/>
                  <a:buAutoNum type="arabicPeriod"/>
                  <a:defRPr sz="2800"/>
                </a:pPr>
                <a:r>
                  <a:t>​</a:t>
                </a:r>
                <a:r>
                  <a:rPr sz="2800"/>
                  <a:t>A </a:t>
                </a:r>
                <a14:m>
                  <m:oMath xmlns:m="http://schemas.openxmlformats.org/officeDocument/2006/math">
                    <m:r>
                      <a:rPr>
                        <a:latin typeface="Cambria Math" panose="02040503050406030204" pitchFamily="18" charset="0"/>
                      </a:rPr>
                      <m:t>𝑡</m:t>
                    </m:r>
                  </m:oMath>
                </a14:m>
                <a:r>
                  <a:rPr sz="2800"/>
                  <a:t>-distribution curve is symmetric and bell-shaped, centered about </a:t>
                </a:r>
                <a:r>
                  <a:rPr sz="2800">
                    <a:latin typeface="Cambria Math"/>
                  </a:rPr>
                  <a:t>0</a:t>
                </a:r>
                <a:r>
                  <a:rPr sz="2800"/>
                  <a:t>.</a:t>
                </a:r>
              </a:p>
              <a:p>
                <a:pPr marL="514350" indent="-514350">
                  <a:buFont typeface="+mj-lt"/>
                  <a:buAutoNum type="arabicPeriod" startAt="2"/>
                  <a:defRPr sz="2800"/>
                </a:pPr>
                <a:r>
                  <a:t>​</a:t>
                </a:r>
                <a:r>
                  <a:rPr sz="2800"/>
                  <a:t>A </a:t>
                </a:r>
                <a14:m>
                  <m:oMath xmlns:m="http://schemas.openxmlformats.org/officeDocument/2006/math">
                    <m:r>
                      <a:rPr>
                        <a:latin typeface="Cambria Math" panose="02040503050406030204" pitchFamily="18" charset="0"/>
                      </a:rPr>
                      <m:t>𝑡</m:t>
                    </m:r>
                  </m:oMath>
                </a14:m>
                <a:r>
                  <a:rPr sz="2800"/>
                  <a:t>-distribution curve is completely defined by its number of degrees of freedom, </a:t>
                </a:r>
                <a14:m>
                  <m:oMath xmlns:m="http://schemas.openxmlformats.org/officeDocument/2006/math">
                    <m:r>
                      <a:rPr>
                        <a:latin typeface="Cambria Math" panose="02040503050406030204" pitchFamily="18" charset="0"/>
                      </a:rPr>
                      <m:t>𝑑𝑓</m:t>
                    </m:r>
                  </m:oMath>
                </a14:m>
                <a:r>
                  <a:rPr sz="2800"/>
                  <a:t>.</a:t>
                </a:r>
              </a:p>
              <a:p>
                <a:pPr marL="514350" indent="-514350">
                  <a:buFont typeface="+mj-lt"/>
                  <a:buAutoNum type="arabicPeriod" startAt="3"/>
                  <a:defRPr sz="2800"/>
                </a:pPr>
                <a:r>
                  <a:t>​</a:t>
                </a:r>
                <a:r>
                  <a:rPr sz="2800"/>
                  <a:t>The total area under a </a:t>
                </a:r>
                <a14:m>
                  <m:oMath xmlns:m="http://schemas.openxmlformats.org/officeDocument/2006/math">
                    <m:r>
                      <a:rPr>
                        <a:latin typeface="Cambria Math" panose="02040503050406030204" pitchFamily="18" charset="0"/>
                      </a:rPr>
                      <m:t>𝑡</m:t>
                    </m:r>
                  </m:oMath>
                </a14:m>
                <a:r>
                  <a:rPr sz="2800"/>
                  <a:t>-distribution curve equals </a:t>
                </a:r>
                <a:r>
                  <a:rPr sz="2800">
                    <a:latin typeface="Cambria Math"/>
                  </a:rPr>
                  <a:t>1</a:t>
                </a:r>
                <a:r>
                  <a:rPr sz="2800"/>
                  <a:t>.</a:t>
                </a:r>
              </a:p>
              <a:p>
                <a:pPr marL="514350" indent="-514350">
                  <a:buFont typeface="+mj-lt"/>
                  <a:buAutoNum type="arabicPeriod" startAt="4"/>
                  <a:defRPr sz="2800"/>
                </a:pPr>
                <a:r>
                  <a:t>​</a:t>
                </a:r>
                <a:r>
                  <a:rPr sz="2800"/>
                  <a:t>The </a:t>
                </a:r>
                <a14:m>
                  <m:oMath xmlns:m="http://schemas.openxmlformats.org/officeDocument/2006/math">
                    <m:r>
                      <a:rPr>
                        <a:latin typeface="Cambria Math" panose="02040503050406030204" pitchFamily="18" charset="0"/>
                      </a:rPr>
                      <m:t>𝑥</m:t>
                    </m:r>
                  </m:oMath>
                </a14:m>
                <a:r>
                  <a:rPr sz="2800"/>
                  <a:t>-axis is a horizontal asymptote for a </a:t>
                </a:r>
                <a14:m>
                  <m:oMath xmlns:m="http://schemas.openxmlformats.org/officeDocument/2006/math">
                    <m:r>
                      <a:rPr>
                        <a:latin typeface="Cambria Math" panose="02040503050406030204" pitchFamily="18" charset="0"/>
                      </a:rPr>
                      <m:t>𝑡</m:t>
                    </m:r>
                  </m:oMath>
                </a14:m>
                <a:r>
                  <a:rPr sz="2800"/>
                  <a:t>-distribution curve.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1181" t="-1772" r="-74" b="-2532"/>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65922"/>
              </a:xfrm>
            </p:spPr>
            <p:txBody>
              <a:bodyPr>
                <a:normAutofit/>
              </a:bodyPr>
              <a:lstStyle/>
              <a:p>
                <a:pPr>
                  <a:defRPr sz="2800"/>
                </a:pPr>
                <a:r>
                  <a:rPr sz="2800"/>
                  <a:t>Student's </a:t>
                </a:r>
                <a14:m>
                  <m:oMath xmlns:m="http://schemas.openxmlformats.org/officeDocument/2006/math">
                    <m:r>
                      <a:rPr>
                        <a:latin typeface="Cambria Math" panose="02040503050406030204" pitchFamily="18" charset="0"/>
                      </a:rPr>
                      <m:t>𝑡</m:t>
                    </m:r>
                  </m:oMath>
                </a14:m>
                <a:r>
                  <a:rPr sz="2800"/>
                  <a:t>-distribution: Areas in the headers, </a:t>
                </a:r>
                <a14:m>
                  <m:oMath xmlns:m="http://schemas.openxmlformats.org/officeDocument/2006/math">
                    <m:r>
                      <a:rPr>
                        <a:latin typeface="Cambria Math" panose="02040503050406030204" pitchFamily="18" charset="0"/>
                      </a:rPr>
                      <m:t>𝑡</m:t>
                    </m:r>
                  </m:oMath>
                </a14:m>
                <a:r>
                  <a:rPr sz="2800"/>
                  <a:t>-values in the interior</a:t>
                </a:r>
              </a:p>
              <a:p>
                <a:pPr>
                  <a:defRPr sz="2800"/>
                </a:pPr>
                <a:r>
                  <a:rPr sz="2800"/>
                  <a:t>Normal Distribution: </a:t>
                </a:r>
                <a14:m>
                  <m:oMath xmlns:m="http://schemas.openxmlformats.org/officeDocument/2006/math">
                    <m:r>
                      <a:rPr>
                        <a:latin typeface="Cambria Math" panose="02040503050406030204" pitchFamily="18" charset="0"/>
                      </a:rPr>
                      <m:t>𝑧</m:t>
                    </m:r>
                  </m:oMath>
                </a14:m>
                <a:r>
                  <a:rPr sz="2800"/>
                  <a:t>-values in the headers, areas in the interior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65922"/>
              </a:xfrm>
              <a:blipFill>
                <a:blip r:embed="rId2" cstate="print"/>
                <a:stretch>
                  <a:fillRect l="-1328" t="-2446" b="-397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Example 8.2.1 Finding the Value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𝑎</m:t>
                        </m:r>
                      </m:sub>
                    </m:sSub>
                  </m:oMath>
                </a14:m>
                <a:r>
                  <a:rPr lang="en-US" dirty="0"/>
                  <a:t> Using a Table</a:t>
                </a:r>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0.025</m:t>
                        </m:r>
                      </m:sub>
                    </m:sSub>
                  </m:oMath>
                </a14:m>
                <a:r>
                  <a:rPr sz="2800"/>
                  <a:t> for the </a:t>
                </a:r>
                <a14:m>
                  <m:oMath xmlns:m="http://schemas.openxmlformats.org/officeDocument/2006/math">
                    <m:r>
                      <a:rPr>
                        <a:latin typeface="Cambria Math" panose="02040503050406030204" pitchFamily="18" charset="0"/>
                      </a:rPr>
                      <m:t>𝑡</m:t>
                    </m:r>
                  </m:oMath>
                </a14:m>
                <a:r>
                  <a:rPr sz="2800"/>
                  <a:t>-distribution with </a:t>
                </a:r>
                <a:r>
                  <a:rPr sz="2800">
                    <a:latin typeface="Cambria Math"/>
                  </a:rPr>
                  <a:t>25</a:t>
                </a:r>
                <a:r>
                  <a:rPr sz="2800"/>
                  <a:t> degrees of freedom.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595"/>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8.2.1 Finding the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𝑎</m:t>
                        </m:r>
                      </m:sub>
                    </m:sSub>
                  </m:oMath>
                </a14:m>
                <a:r>
                  <a:rPr lang="en-US" dirty="0"/>
                  <a:t> </a:t>
                </a:r>
                <a:r>
                  <a:rPr dirty="0"/>
                  <a:t>Using a Table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number of degrees of freedom is listed in the first column of the </a:t>
                </a:r>
                <a14:m>
                  <m:oMath xmlns:m="http://schemas.openxmlformats.org/officeDocument/2006/math">
                    <m:r>
                      <a:rPr>
                        <a:latin typeface="Cambria Math" panose="02040503050406030204" pitchFamily="18" charset="0"/>
                      </a:rPr>
                      <m:t>𝑡</m:t>
                    </m:r>
                  </m:oMath>
                </a14:m>
                <a:r>
                  <a:rPr sz="2800" dirty="0"/>
                  <a:t>-distribution table. Since the </a:t>
                </a:r>
                <a14:m>
                  <m:oMath xmlns:m="http://schemas.openxmlformats.org/officeDocument/2006/math">
                    <m:r>
                      <a:rPr>
                        <a:latin typeface="Cambria Math" panose="02040503050406030204" pitchFamily="18" charset="0"/>
                      </a:rPr>
                      <m:t>𝑡</m:t>
                    </m:r>
                  </m:oMath>
                </a14:m>
                <a:r>
                  <a:rPr sz="2800" dirty="0"/>
                  <a:t>-distribution in our example has </a:t>
                </a:r>
                <a:r>
                  <a:rPr sz="2800" dirty="0">
                    <a:latin typeface="Cambria Math"/>
                  </a:rPr>
                  <a:t>25</a:t>
                </a:r>
                <a:r>
                  <a:rPr sz="2800" dirty="0"/>
                  <a:t> degrees of freedom, the value we need lies on the row corresponding to </a:t>
                </a: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25</m:t>
                    </m:r>
                  </m:oMath>
                </a14:m>
                <a:r>
                  <a:rPr sz="2800" dirty="0"/>
                  <a:t>. Looking at the value of the subscript on </a:t>
                </a:r>
                <a14:m>
                  <m:oMath xmlns:m="http://schemas.openxmlformats.org/officeDocument/2006/math">
                    <m:r>
                      <a:rPr>
                        <a:latin typeface="Cambria Math" panose="02040503050406030204" pitchFamily="18" charset="0"/>
                      </a:rPr>
                      <m:t>𝑡</m:t>
                    </m:r>
                  </m:oMath>
                </a14:m>
                <a:r>
                  <a:rPr sz="2800" dirty="0"/>
                  <a:t>, which is the area in the right tail, </a:t>
                </a:r>
                <a:r>
                  <a:rPr sz="2800" dirty="0">
                    <a:latin typeface="Cambria Math"/>
                  </a:rPr>
                  <a:t>0.025</a:t>
                </a:r>
                <a:r>
                  <a:rPr sz="2800" dirty="0"/>
                  <a:t>, tells us to use the column for an area of </a:t>
                </a:r>
                <a:r>
                  <a:rPr sz="2800" dirty="0">
                    <a:latin typeface="Cambria Math"/>
                  </a:rPr>
                  <a:t>0.025</a:t>
                </a:r>
                <a:r>
                  <a:rPr sz="2800" dirty="0"/>
                  <a:t> in one tail. This row and column intersect at </a:t>
                </a:r>
                <a:r>
                  <a:rPr sz="2800" dirty="0">
                    <a:latin typeface="Cambria Math"/>
                  </a:rPr>
                  <a:t>2.060</a:t>
                </a:r>
                <a:r>
                  <a:rPr sz="2800" dirty="0"/>
                  <a:t>. Thus,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025</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060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48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8.2.1 Finding the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𝑎</m:t>
                        </m:r>
                      </m:sub>
                    </m:sSub>
                  </m:oMath>
                </a14:m>
                <a:r>
                  <a:rPr dirty="0"/>
                  <a:t> Using a Table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23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1.319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1.714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2.069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2.500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2.807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24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1.711</a:t>
                          </a:r>
                        </a:p>
                      </a:txBody>
                      <a:tcPr/>
                    </a:tc>
                    <a:tc>
                      <a:txBody>
                        <a:bodyPr/>
                        <a:lstStyle/>
                        <a:p>
                          <a:pPr algn="ctr">
                            <a:defRPr>
                              <a:solidFill>
                                <a:schemeClr val="tx1"/>
                              </a:solidFill>
                            </a:defRPr>
                          </a:pPr>
                          <a:r>
                            <a:rPr sz="1400">
                              <a:latin typeface="Cambria Math"/>
                            </a:rPr>
                            <a:t>2.064</a:t>
                          </a:r>
                        </a:p>
                      </a:txBody>
                      <a:tcPr>
                        <a:solidFill>
                          <a:srgbClr val="92D050"/>
                        </a:solidFill>
                      </a:tcPr>
                    </a:tc>
                    <a:tc>
                      <a:txBody>
                        <a:bodyPr/>
                        <a:lstStyle/>
                        <a:p>
                          <a:pPr algn="ctr">
                            <a:defRPr>
                              <a:solidFill>
                                <a:schemeClr val="tx1"/>
                              </a:solidFill>
                            </a:defRPr>
                          </a:pPr>
                          <a:r>
                            <a:rPr sz="1400">
                              <a:latin typeface="Cambria Math"/>
                            </a:rPr>
                            <a:t>2.492</a:t>
                          </a:r>
                        </a:p>
                      </a:txBody>
                      <a:tcPr/>
                    </a:tc>
                    <a:tc>
                      <a:txBody>
                        <a:bodyPr/>
                        <a:lstStyle/>
                        <a:p>
                          <a:pPr algn="ctr">
                            <a:defRPr>
                              <a:solidFill>
                                <a:schemeClr val="tx1"/>
                              </a:solidFill>
                            </a:defRPr>
                          </a:pPr>
                          <a:r>
                            <a:rPr sz="1400">
                              <a:latin typeface="Cambria Math"/>
                            </a:rPr>
                            <a:t>2.797</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25</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1.316</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1.708</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2.060</a:t>
                          </a:r>
                        </a:p>
                      </a:txBody>
                      <a:tcPr>
                        <a:solidFill>
                          <a:srgbClr val="FFFF00"/>
                        </a:solidFill>
                      </a:tcPr>
                    </a:tc>
                    <a:tc>
                      <a:txBody>
                        <a:bodyPr/>
                        <a:lstStyle/>
                        <a:p>
                          <a:pPr algn="ctr">
                            <a:defRPr>
                              <a:solidFill>
                                <a:schemeClr val="tx1"/>
                              </a:solidFill>
                            </a:defRPr>
                          </a:pPr>
                          <a:r>
                            <a:rPr sz="1400">
                              <a:latin typeface="Cambria Math"/>
                            </a:rPr>
                            <a:t>2.485</a:t>
                          </a:r>
                        </a:p>
                      </a:txBody>
                      <a:tcPr>
                        <a:solidFill>
                          <a:srgbClr val="92D050"/>
                        </a:solidFill>
                      </a:tcPr>
                    </a:tc>
                    <a:tc>
                      <a:txBody>
                        <a:bodyPr/>
                        <a:lstStyle/>
                        <a:p>
                          <a:pPr algn="ctr">
                            <a:defRPr>
                              <a:solidFill>
                                <a:schemeClr val="tx1"/>
                              </a:solidFill>
                            </a:defRPr>
                          </a:pPr>
                          <a:r>
                            <a:rPr sz="1400">
                              <a:latin typeface="Cambria Math"/>
                            </a:rPr>
                            <a:t>2.787</a:t>
                          </a:r>
                        </a:p>
                      </a:txBody>
                      <a:tcPr>
                        <a:solidFill>
                          <a:srgbClr val="92D050"/>
                        </a:solidFill>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latin typeface="Cambria Math"/>
                            </a:rPr>
                            <a:t>26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1.706</a:t>
                          </a:r>
                        </a:p>
                      </a:txBody>
                      <a:tcPr/>
                    </a:tc>
                    <a:tc>
                      <a:txBody>
                        <a:bodyPr/>
                        <a:lstStyle/>
                        <a:p>
                          <a:pPr algn="ctr">
                            <a:defRPr>
                              <a:solidFill>
                                <a:schemeClr val="tx1"/>
                              </a:solidFill>
                            </a:defRPr>
                          </a:pPr>
                          <a:r>
                            <a:rPr sz="1400">
                              <a:latin typeface="Cambria Math"/>
                            </a:rPr>
                            <a:t>2.056</a:t>
                          </a:r>
                        </a:p>
                      </a:txBody>
                      <a:tcPr>
                        <a:solidFill>
                          <a:srgbClr val="92D050"/>
                        </a:solidFill>
                      </a:tcPr>
                    </a:tc>
                    <a:tc>
                      <a:txBody>
                        <a:bodyPr/>
                        <a:lstStyle/>
                        <a:p>
                          <a:pPr algn="ctr">
                            <a:defRPr>
                              <a:solidFill>
                                <a:schemeClr val="tx1"/>
                              </a:solidFill>
                            </a:defRPr>
                          </a:pPr>
                          <a:r>
                            <a:rPr sz="1400">
                              <a:latin typeface="Cambria Math"/>
                            </a:rPr>
                            <a:t>2.479</a:t>
                          </a:r>
                        </a:p>
                      </a:txBody>
                      <a:tcPr/>
                    </a:tc>
                    <a:tc>
                      <a:txBody>
                        <a:bodyPr/>
                        <a:lstStyle/>
                        <a:p>
                          <a:pPr algn="ctr">
                            <a:defRPr>
                              <a:solidFill>
                                <a:schemeClr val="tx1"/>
                              </a:solidFill>
                            </a:defRPr>
                          </a:pPr>
                          <a:r>
                            <a:rPr sz="1400">
                              <a:latin typeface="Cambria Math"/>
                            </a:rPr>
                            <a:t>2.779</a:t>
                          </a: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latin typeface="Cambria Math"/>
                            </a:rPr>
                            <a:t>27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1.703</a:t>
                          </a:r>
                        </a:p>
                      </a:txBody>
                      <a:tcPr/>
                    </a:tc>
                    <a:tc>
                      <a:txBody>
                        <a:bodyPr/>
                        <a:lstStyle/>
                        <a:p>
                          <a:pPr algn="ctr">
                            <a:defRPr>
                              <a:solidFill>
                                <a:schemeClr val="tx1"/>
                              </a:solidFill>
                            </a:defRPr>
                          </a:pPr>
                          <a:r>
                            <a:rPr sz="1400">
                              <a:latin typeface="Cambria Math"/>
                            </a:rPr>
                            <a:t>2.052</a:t>
                          </a:r>
                        </a:p>
                      </a:txBody>
                      <a:tcPr>
                        <a:solidFill>
                          <a:srgbClr val="92D050"/>
                        </a:solidFill>
                      </a:tcPr>
                    </a:tc>
                    <a:tc>
                      <a:txBody>
                        <a:bodyPr/>
                        <a:lstStyle/>
                        <a:p>
                          <a:pPr algn="ctr">
                            <a:defRPr>
                              <a:solidFill>
                                <a:schemeClr val="tx1"/>
                              </a:solidFill>
                            </a:defRPr>
                          </a:pPr>
                          <a:r>
                            <a:rPr sz="1400">
                              <a:latin typeface="Cambria Math"/>
                            </a:rPr>
                            <a:t>2.473</a:t>
                          </a:r>
                        </a:p>
                      </a:txBody>
                      <a:tcPr/>
                    </a:tc>
                    <a:tc>
                      <a:txBody>
                        <a:bodyPr/>
                        <a:lstStyle/>
                        <a:p>
                          <a:pPr algn="ctr">
                            <a:defRPr>
                              <a:solidFill>
                                <a:schemeClr val="tx1"/>
                              </a:solidFill>
                            </a:defRPr>
                          </a:pPr>
                          <a:r>
                            <a:rPr sz="1400">
                              <a:latin typeface="Cambria Math"/>
                            </a:rPr>
                            <a:t>2.771</a:t>
                          </a: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latin typeface="Cambria Math"/>
                            </a:rPr>
                            <a:t>28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1.701</a:t>
                          </a:r>
                        </a:p>
                      </a:txBody>
                      <a:tcPr/>
                    </a:tc>
                    <a:tc>
                      <a:txBody>
                        <a:bodyPr/>
                        <a:lstStyle/>
                        <a:p>
                          <a:pPr algn="ctr">
                            <a:defRPr>
                              <a:solidFill>
                                <a:schemeClr val="tx1"/>
                              </a:solidFill>
                            </a:defRPr>
                          </a:pPr>
                          <a:r>
                            <a:rPr sz="1400">
                              <a:latin typeface="Cambria Math"/>
                            </a:rPr>
                            <a:t>2.048</a:t>
                          </a:r>
                        </a:p>
                      </a:txBody>
                      <a:tcPr>
                        <a:solidFill>
                          <a:srgbClr val="92D050"/>
                        </a:solidFill>
                      </a:tcPr>
                    </a:tc>
                    <a:tc>
                      <a:txBody>
                        <a:bodyPr/>
                        <a:lstStyle/>
                        <a:p>
                          <a:pPr algn="ctr">
                            <a:defRPr>
                              <a:solidFill>
                                <a:schemeClr val="tx1"/>
                              </a:solidFill>
                            </a:defRPr>
                          </a:pPr>
                          <a:r>
                            <a:rPr sz="1400">
                              <a:latin typeface="Cambria Math"/>
                            </a:rPr>
                            <a:t>2.467</a:t>
                          </a:r>
                        </a:p>
                      </a:txBody>
                      <a:tcPr/>
                    </a:tc>
                    <a:tc>
                      <a:txBody>
                        <a:bodyPr/>
                        <a:lstStyle/>
                        <a:p>
                          <a:pPr algn="ctr">
                            <a:defRPr>
                              <a:solidFill>
                                <a:schemeClr val="tx1"/>
                              </a:solidFill>
                            </a:defRPr>
                          </a:pPr>
                          <a:r>
                            <a:rPr sz="1400">
                              <a:latin typeface="Cambria Math"/>
                            </a:rPr>
                            <a:t>2.763</a:t>
                          </a: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xmlns:a14="http://schemas.microsoft.com/office/drawing/2010/main" val="20000"/>
                        </a:ext>
                      </a:extLst>
                    </a:gridCol>
                    <a:gridCol w="1371600">
                      <a:extLst>
                        <a:ext uri="{9D8B030D-6E8A-4147-A177-3AD203B41FA5}">
                          <a16:colId xmlns:a16="http://schemas.microsoft.com/office/drawing/2014/main" xmlns="" xmlns:a14="http://schemas.microsoft.com/office/drawing/2010/main" val="20001"/>
                        </a:ext>
                      </a:extLst>
                    </a:gridCol>
                    <a:gridCol w="1371600">
                      <a:extLst>
                        <a:ext uri="{9D8B030D-6E8A-4147-A177-3AD203B41FA5}">
                          <a16:colId xmlns:a16="http://schemas.microsoft.com/office/drawing/2014/main" xmlns="" xmlns:a14="http://schemas.microsoft.com/office/drawing/2010/main" val="20002"/>
                        </a:ext>
                      </a:extLst>
                    </a:gridCol>
                    <a:gridCol w="1371600">
                      <a:extLst>
                        <a:ext uri="{9D8B030D-6E8A-4147-A177-3AD203B41FA5}">
                          <a16:colId xmlns:a16="http://schemas.microsoft.com/office/drawing/2014/main" xmlns="" xmlns:a14="http://schemas.microsoft.com/office/drawing/2010/main" val="20003"/>
                        </a:ext>
                      </a:extLst>
                    </a:gridCol>
                    <a:gridCol w="1371600">
                      <a:extLst>
                        <a:ext uri="{9D8B030D-6E8A-4147-A177-3AD203B41FA5}">
                          <a16:colId xmlns:a16="http://schemas.microsoft.com/office/drawing/2014/main" xmlns="" xmlns:a14="http://schemas.microsoft.com/office/drawing/2010/main" val="20004"/>
                        </a:ext>
                      </a:extLst>
                    </a:gridCol>
                    <a:gridCol w="1371600">
                      <a:extLst>
                        <a:ext uri="{9D8B030D-6E8A-4147-A177-3AD203B41FA5}">
                          <a16:colId xmlns:a16="http://schemas.microsoft.com/office/drawing/2014/main" xmlns="" xmlns:a14="http://schemas.microsoft.com/office/drawing/2010/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889" t="-308197" r="-502222" b="-601639"/>
                          </a:stretch>
                        </a:blipFill>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3"/>
                      </a:ext>
                    </a:extLst>
                  </a:tr>
                  <a:tr h="370840">
                    <a:tc>
                      <a:txBody>
                        <a:bodyPr/>
                        <a:lstStyle/>
                        <a:p>
                          <a:pPr algn="ctr">
                            <a:defRPr b="1">
                              <a:solidFill>
                                <a:schemeClr val="tx1"/>
                              </a:solidFill>
                            </a:defRPr>
                          </a:pPr>
                          <a:r>
                            <a:rPr sz="1400">
                              <a:latin typeface="Cambria Math"/>
                            </a:rPr>
                            <a:t>23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1.319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1.714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2.069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2.500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2.807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xmlns:a14="http://schemas.microsoft.com/office/drawing/2010/main" val="10004"/>
                      </a:ext>
                    </a:extLst>
                  </a:tr>
                  <a:tr h="370840">
                    <a:tc>
                      <a:txBody>
                        <a:bodyPr/>
                        <a:lstStyle/>
                        <a:p>
                          <a:pPr algn="ctr">
                            <a:defRPr b="1">
                              <a:solidFill>
                                <a:schemeClr val="tx1"/>
                              </a:solidFill>
                            </a:defRPr>
                          </a:pPr>
                          <a:r>
                            <a:rPr sz="1400">
                              <a:latin typeface="Cambria Math"/>
                            </a:rPr>
                            <a:t>24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1.711</a:t>
                          </a:r>
                        </a:p>
                      </a:txBody>
                      <a:tcPr/>
                    </a:tc>
                    <a:tc>
                      <a:txBody>
                        <a:bodyPr/>
                        <a:lstStyle/>
                        <a:p>
                          <a:pPr algn="ctr">
                            <a:defRPr>
                              <a:solidFill>
                                <a:schemeClr val="tx1"/>
                              </a:solidFill>
                            </a:defRPr>
                          </a:pPr>
                          <a:r>
                            <a:rPr sz="1400">
                              <a:latin typeface="Cambria Math"/>
                            </a:rPr>
                            <a:t>2.064</a:t>
                          </a:r>
                        </a:p>
                      </a:txBody>
                      <a:tcPr>
                        <a:solidFill>
                          <a:srgbClr val="92D050"/>
                        </a:solidFill>
                      </a:tcPr>
                    </a:tc>
                    <a:tc>
                      <a:txBody>
                        <a:bodyPr/>
                        <a:lstStyle/>
                        <a:p>
                          <a:pPr algn="ctr">
                            <a:defRPr>
                              <a:solidFill>
                                <a:schemeClr val="tx1"/>
                              </a:solidFill>
                            </a:defRPr>
                          </a:pPr>
                          <a:r>
                            <a:rPr sz="1400">
                              <a:latin typeface="Cambria Math"/>
                            </a:rPr>
                            <a:t>2.492</a:t>
                          </a:r>
                        </a:p>
                      </a:txBody>
                      <a:tcPr/>
                    </a:tc>
                    <a:tc>
                      <a:txBody>
                        <a:bodyPr/>
                        <a:lstStyle/>
                        <a:p>
                          <a:pPr algn="ctr">
                            <a:defRPr>
                              <a:solidFill>
                                <a:schemeClr val="tx1"/>
                              </a:solidFill>
                            </a:defRPr>
                          </a:pPr>
                          <a:r>
                            <a:rPr sz="1400">
                              <a:latin typeface="Cambria Math"/>
                            </a:rPr>
                            <a:t>2.797</a:t>
                          </a:r>
                        </a:p>
                      </a:txBody>
                      <a:tcPr/>
                    </a:tc>
                    <a:extLst>
                      <a:ext uri="{0D108BD9-81ED-4DB2-BD59-A6C34878D82A}">
                        <a16:rowId xmlns:a16="http://schemas.microsoft.com/office/drawing/2014/main" xmlns="" xmlns:a14="http://schemas.microsoft.com/office/drawing/2010/main" val="10005"/>
                      </a:ext>
                    </a:extLst>
                  </a:tr>
                  <a:tr h="370840">
                    <a:tc>
                      <a:txBody>
                        <a:bodyPr/>
                        <a:lstStyle/>
                        <a:p>
                          <a:pPr algn="ctr">
                            <a:defRPr b="1">
                              <a:solidFill>
                                <a:schemeClr val="tx1"/>
                              </a:solidFill>
                            </a:defRPr>
                          </a:pPr>
                          <a:r>
                            <a:rPr sz="1400">
                              <a:latin typeface="Cambria Math"/>
                            </a:rPr>
                            <a:t>25</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1.316</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1.708</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2.060</a:t>
                          </a:r>
                        </a:p>
                      </a:txBody>
                      <a:tcPr>
                        <a:solidFill>
                          <a:srgbClr val="FFFF00"/>
                        </a:solidFill>
                      </a:tcPr>
                    </a:tc>
                    <a:tc>
                      <a:txBody>
                        <a:bodyPr/>
                        <a:lstStyle/>
                        <a:p>
                          <a:pPr algn="ctr">
                            <a:defRPr>
                              <a:solidFill>
                                <a:schemeClr val="tx1"/>
                              </a:solidFill>
                            </a:defRPr>
                          </a:pPr>
                          <a:r>
                            <a:rPr sz="1400">
                              <a:latin typeface="Cambria Math"/>
                            </a:rPr>
                            <a:t>2.485</a:t>
                          </a:r>
                        </a:p>
                      </a:txBody>
                      <a:tcPr>
                        <a:solidFill>
                          <a:srgbClr val="92D050"/>
                        </a:solidFill>
                      </a:tcPr>
                    </a:tc>
                    <a:tc>
                      <a:txBody>
                        <a:bodyPr/>
                        <a:lstStyle/>
                        <a:p>
                          <a:pPr algn="ctr">
                            <a:defRPr>
                              <a:solidFill>
                                <a:schemeClr val="tx1"/>
                              </a:solidFill>
                            </a:defRPr>
                          </a:pPr>
                          <a:r>
                            <a:rPr sz="1400">
                              <a:latin typeface="Cambria Math"/>
                            </a:rPr>
                            <a:t>2.787</a:t>
                          </a:r>
                        </a:p>
                      </a:txBody>
                      <a:tcPr>
                        <a:solidFill>
                          <a:srgbClr val="92D050"/>
                        </a:solidFill>
                      </a:tcPr>
                    </a:tc>
                    <a:extLst>
                      <a:ext uri="{0D108BD9-81ED-4DB2-BD59-A6C34878D82A}">
                        <a16:rowId xmlns:a16="http://schemas.microsoft.com/office/drawing/2014/main" xmlns="" xmlns:a14="http://schemas.microsoft.com/office/drawing/2010/main" val="10006"/>
                      </a:ext>
                    </a:extLst>
                  </a:tr>
                  <a:tr h="370840">
                    <a:tc>
                      <a:txBody>
                        <a:bodyPr/>
                        <a:lstStyle/>
                        <a:p>
                          <a:pPr algn="ctr">
                            <a:defRPr b="1">
                              <a:solidFill>
                                <a:schemeClr val="tx1"/>
                              </a:solidFill>
                            </a:defRPr>
                          </a:pPr>
                          <a:r>
                            <a:rPr sz="1400">
                              <a:latin typeface="Cambria Math"/>
                            </a:rPr>
                            <a:t>26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1.706</a:t>
                          </a:r>
                        </a:p>
                      </a:txBody>
                      <a:tcPr/>
                    </a:tc>
                    <a:tc>
                      <a:txBody>
                        <a:bodyPr/>
                        <a:lstStyle/>
                        <a:p>
                          <a:pPr algn="ctr">
                            <a:defRPr>
                              <a:solidFill>
                                <a:schemeClr val="tx1"/>
                              </a:solidFill>
                            </a:defRPr>
                          </a:pPr>
                          <a:r>
                            <a:rPr sz="1400">
                              <a:latin typeface="Cambria Math"/>
                            </a:rPr>
                            <a:t>2.056</a:t>
                          </a:r>
                        </a:p>
                      </a:txBody>
                      <a:tcPr>
                        <a:solidFill>
                          <a:srgbClr val="92D050"/>
                        </a:solidFill>
                      </a:tcPr>
                    </a:tc>
                    <a:tc>
                      <a:txBody>
                        <a:bodyPr/>
                        <a:lstStyle/>
                        <a:p>
                          <a:pPr algn="ctr">
                            <a:defRPr>
                              <a:solidFill>
                                <a:schemeClr val="tx1"/>
                              </a:solidFill>
                            </a:defRPr>
                          </a:pPr>
                          <a:r>
                            <a:rPr sz="1400">
                              <a:latin typeface="Cambria Math"/>
                            </a:rPr>
                            <a:t>2.479</a:t>
                          </a:r>
                        </a:p>
                      </a:txBody>
                      <a:tcPr/>
                    </a:tc>
                    <a:tc>
                      <a:txBody>
                        <a:bodyPr/>
                        <a:lstStyle/>
                        <a:p>
                          <a:pPr algn="ctr">
                            <a:defRPr>
                              <a:solidFill>
                                <a:schemeClr val="tx1"/>
                              </a:solidFill>
                            </a:defRPr>
                          </a:pPr>
                          <a:r>
                            <a:rPr sz="1400">
                              <a:latin typeface="Cambria Math"/>
                            </a:rPr>
                            <a:t>2.779</a:t>
                          </a:r>
                        </a:p>
                      </a:txBody>
                      <a:tcPr/>
                    </a:tc>
                    <a:extLst>
                      <a:ext uri="{0D108BD9-81ED-4DB2-BD59-A6C34878D82A}">
                        <a16:rowId xmlns:a16="http://schemas.microsoft.com/office/drawing/2014/main" xmlns="" xmlns:a14="http://schemas.microsoft.com/office/drawing/2010/main" val="10007"/>
                      </a:ext>
                    </a:extLst>
                  </a:tr>
                  <a:tr h="370840">
                    <a:tc>
                      <a:txBody>
                        <a:bodyPr/>
                        <a:lstStyle/>
                        <a:p>
                          <a:pPr algn="ctr">
                            <a:defRPr b="1">
                              <a:solidFill>
                                <a:schemeClr val="tx1"/>
                              </a:solidFill>
                            </a:defRPr>
                          </a:pPr>
                          <a:r>
                            <a:rPr sz="1400">
                              <a:latin typeface="Cambria Math"/>
                            </a:rPr>
                            <a:t>27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1.703</a:t>
                          </a:r>
                        </a:p>
                      </a:txBody>
                      <a:tcPr/>
                    </a:tc>
                    <a:tc>
                      <a:txBody>
                        <a:bodyPr/>
                        <a:lstStyle/>
                        <a:p>
                          <a:pPr algn="ctr">
                            <a:defRPr>
                              <a:solidFill>
                                <a:schemeClr val="tx1"/>
                              </a:solidFill>
                            </a:defRPr>
                          </a:pPr>
                          <a:r>
                            <a:rPr sz="1400">
                              <a:latin typeface="Cambria Math"/>
                            </a:rPr>
                            <a:t>2.052</a:t>
                          </a:r>
                        </a:p>
                      </a:txBody>
                      <a:tcPr>
                        <a:solidFill>
                          <a:srgbClr val="92D050"/>
                        </a:solidFill>
                      </a:tcPr>
                    </a:tc>
                    <a:tc>
                      <a:txBody>
                        <a:bodyPr/>
                        <a:lstStyle/>
                        <a:p>
                          <a:pPr algn="ctr">
                            <a:defRPr>
                              <a:solidFill>
                                <a:schemeClr val="tx1"/>
                              </a:solidFill>
                            </a:defRPr>
                          </a:pPr>
                          <a:r>
                            <a:rPr sz="1400">
                              <a:latin typeface="Cambria Math"/>
                            </a:rPr>
                            <a:t>2.473</a:t>
                          </a:r>
                        </a:p>
                      </a:txBody>
                      <a:tcPr/>
                    </a:tc>
                    <a:tc>
                      <a:txBody>
                        <a:bodyPr/>
                        <a:lstStyle/>
                        <a:p>
                          <a:pPr algn="ctr">
                            <a:defRPr>
                              <a:solidFill>
                                <a:schemeClr val="tx1"/>
                              </a:solidFill>
                            </a:defRPr>
                          </a:pPr>
                          <a:r>
                            <a:rPr sz="1400">
                              <a:latin typeface="Cambria Math"/>
                            </a:rPr>
                            <a:t>2.771</a:t>
                          </a:r>
                        </a:p>
                      </a:txBody>
                      <a:tcPr/>
                    </a:tc>
                    <a:extLst>
                      <a:ext uri="{0D108BD9-81ED-4DB2-BD59-A6C34878D82A}">
                        <a16:rowId xmlns:a16="http://schemas.microsoft.com/office/drawing/2014/main" xmlns="" xmlns:a14="http://schemas.microsoft.com/office/drawing/2010/main" val="10008"/>
                      </a:ext>
                    </a:extLst>
                  </a:tr>
                  <a:tr h="370840">
                    <a:tc>
                      <a:txBody>
                        <a:bodyPr/>
                        <a:lstStyle/>
                        <a:p>
                          <a:pPr algn="ctr">
                            <a:defRPr b="1">
                              <a:solidFill>
                                <a:schemeClr val="tx1"/>
                              </a:solidFill>
                            </a:defRPr>
                          </a:pPr>
                          <a:r>
                            <a:rPr sz="1400">
                              <a:latin typeface="Cambria Math"/>
                            </a:rPr>
                            <a:t>28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1.313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1.701</a:t>
                          </a:r>
                        </a:p>
                      </a:txBody>
                      <a:tcPr/>
                    </a:tc>
                    <a:tc>
                      <a:txBody>
                        <a:bodyPr/>
                        <a:lstStyle/>
                        <a:p>
                          <a:pPr algn="ctr">
                            <a:defRPr>
                              <a:solidFill>
                                <a:schemeClr val="tx1"/>
                              </a:solidFill>
                            </a:defRPr>
                          </a:pPr>
                          <a:r>
                            <a:rPr sz="1400">
                              <a:latin typeface="Cambria Math"/>
                            </a:rPr>
                            <a:t>2.048</a:t>
                          </a:r>
                        </a:p>
                      </a:txBody>
                      <a:tcPr>
                        <a:solidFill>
                          <a:srgbClr val="92D050"/>
                        </a:solidFill>
                      </a:tcPr>
                    </a:tc>
                    <a:tc>
                      <a:txBody>
                        <a:bodyPr/>
                        <a:lstStyle/>
                        <a:p>
                          <a:pPr algn="ctr">
                            <a:defRPr>
                              <a:solidFill>
                                <a:schemeClr val="tx1"/>
                              </a:solidFill>
                            </a:defRPr>
                          </a:pPr>
                          <a:r>
                            <a:rPr sz="1400">
                              <a:latin typeface="Cambria Math"/>
                            </a:rPr>
                            <a:t>2.467</a:t>
                          </a:r>
                        </a:p>
                      </a:txBody>
                      <a:tcPr/>
                    </a:tc>
                    <a:tc>
                      <a:txBody>
                        <a:bodyPr/>
                        <a:lstStyle/>
                        <a:p>
                          <a:pPr algn="ctr">
                            <a:defRPr>
                              <a:solidFill>
                                <a:schemeClr val="tx1"/>
                              </a:solidFill>
                            </a:defRPr>
                          </a:pPr>
                          <a:r>
                            <a:rPr sz="1400">
                              <a:latin typeface="Cambria Math"/>
                            </a:rPr>
                            <a:t>2.763</a:t>
                          </a:r>
                        </a:p>
                      </a:txBody>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8.2.2 Finding the Value of </a:t>
            </a:r>
            <a:r>
              <a:rPr lang="en-US" i="1" dirty="0"/>
              <a:t>t</a:t>
            </a:r>
            <a:r>
              <a:rPr dirty="0"/>
              <a:t> Given the Area to the Left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value of </a:t>
                </a:r>
                <a14:m>
                  <m:oMath xmlns:m="http://schemas.openxmlformats.org/officeDocument/2006/math">
                    <m:r>
                      <a:rPr>
                        <a:latin typeface="Cambria Math" panose="02040503050406030204" pitchFamily="18" charset="0"/>
                      </a:rPr>
                      <m:t>𝑡</m:t>
                    </m:r>
                  </m:oMath>
                </a14:m>
                <a:r>
                  <a:rPr sz="2800" dirty="0"/>
                  <a:t> for a </a:t>
                </a:r>
                <a14:m>
                  <m:oMath xmlns:m="http://schemas.openxmlformats.org/officeDocument/2006/math">
                    <m:r>
                      <a:rPr>
                        <a:latin typeface="Cambria Math" panose="02040503050406030204" pitchFamily="18" charset="0"/>
                      </a:rPr>
                      <m:t>𝑡</m:t>
                    </m:r>
                  </m:oMath>
                </a14:m>
                <a:r>
                  <a:rPr sz="2800" dirty="0"/>
                  <a:t>-distribution with </a:t>
                </a:r>
                <a:r>
                  <a:rPr sz="2800" dirty="0">
                    <a:latin typeface="Cambria Math"/>
                  </a:rPr>
                  <a:t>11</a:t>
                </a:r>
                <a:r>
                  <a:rPr sz="2800" dirty="0"/>
                  <a:t> degrees of freedom such that the area under the curve to the left of </a:t>
                </a:r>
                <a14:m>
                  <m:oMath xmlns:m="http://schemas.openxmlformats.org/officeDocument/2006/math">
                    <m:r>
                      <a:rPr>
                        <a:latin typeface="Cambria Math" panose="02040503050406030204" pitchFamily="18" charset="0"/>
                      </a:rPr>
                      <m:t>𝑡</m:t>
                    </m:r>
                  </m:oMath>
                </a14:m>
                <a:r>
                  <a:rPr sz="2800" dirty="0"/>
                  <a:t> is </a:t>
                </a:r>
                <a:r>
                  <a:rPr sz="2800" dirty="0">
                    <a:latin typeface="Cambria Math"/>
                  </a:rPr>
                  <a:t>0.05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595"/>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F88BD574-7DB6-46B0-BDA5-9637CF5623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2286000"/>
            <a:ext cx="4953000" cy="309562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2603</Words>
  <Application>Microsoft Office PowerPoint</Application>
  <PresentationFormat>On-screen Show (4:3)</PresentationFormat>
  <Paragraphs>400</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Cambria Math</vt:lpstr>
      <vt:lpstr>Calibri</vt:lpstr>
      <vt:lpstr>Arial</vt:lpstr>
      <vt:lpstr>Courier New</vt:lpstr>
      <vt:lpstr>Office Theme</vt:lpstr>
      <vt:lpstr>Section 8.2</vt:lpstr>
      <vt:lpstr>Side Note</vt:lpstr>
      <vt:lpstr>Memory Booster</vt:lpstr>
      <vt:lpstr>Distribution</vt:lpstr>
      <vt:lpstr>Memory Booster</vt:lpstr>
      <vt:lpstr>Example 8.2.1 Finding the Value of t_a Using a Table</vt:lpstr>
      <vt:lpstr>Example 8.2.1 Finding the Value of t_a Using a Table (cont.)</vt:lpstr>
      <vt:lpstr>Example 8.2.1 Finding the Value of t_a Using a Table (cont.)</vt:lpstr>
      <vt:lpstr>Example 8.2.2 Finding the Value of t Given the Area to the Left</vt:lpstr>
      <vt:lpstr>Example 8.2.2 Finding the Value of t Given the Area to the Left (cont.)</vt:lpstr>
      <vt:lpstr>Example 8.2.2 Finding the Value of t Given the Area to the Left (cont.)</vt:lpstr>
      <vt:lpstr>Example 8.2.2 Finding the Value of t Given the Area to the Left (cont.)</vt:lpstr>
      <vt:lpstr>Example 8.2.2 Finding the Value of t Given the Area to the Left (cont.)</vt:lpstr>
      <vt:lpstr>Example 8.2.2 Finding the Value of t Given the Area to the Left (cont.)</vt:lpstr>
      <vt:lpstr>Technology</vt:lpstr>
      <vt:lpstr>Rounding Rule</vt:lpstr>
      <vt:lpstr>Example 8.2.3 Finding the Value of t Given the Area to the Right</vt:lpstr>
      <vt:lpstr>Example 8.2.3 Finding the Value of t Given the Area to the Right (cont.)</vt:lpstr>
      <vt:lpstr>Example 8.2.3 Finding the Value of t Given the Area to the Right (cont.)</vt:lpstr>
      <vt:lpstr>Example 8.2.3 Finding the Value of t Given the Area to the Right (cont.)</vt:lpstr>
      <vt:lpstr>Example 8.2.3 Finding the Value of t Given the Area to the Right (cont.)</vt:lpstr>
      <vt:lpstr>Example 8.2.3 Finding the Value of t Given the Area to the Right (cont.)</vt:lpstr>
      <vt:lpstr>Example 8.2.4: Finding the Value of t Given the Area in Two Tails</vt:lpstr>
      <vt:lpstr>Example 8.2.4: Finding the Value of t Given the Area in Two Tails (cont.)</vt:lpstr>
      <vt:lpstr>Example 8.2.4: Finding the Value of t Given the Area in Two Tails (cont.)</vt:lpstr>
      <vt:lpstr>Example 8.2.4: Finding the Value of t Given the Area in Two Tails (cont.)</vt:lpstr>
      <vt:lpstr>Example 8.2.4: Finding the Value of t Given the Area in Two Tails (cont.)</vt:lpstr>
      <vt:lpstr>Example 8.2.5: Finding the Value of t Given Area between 〖-t〗_(α⁄2) and t_(α⁄2)</vt:lpstr>
      <vt:lpstr>Example 8.2.5: Finding the Value of t Given Area between 〖-t〗_(α⁄2) and t_(α⁄2) (cont.)</vt:lpstr>
      <vt:lpstr>Example 8.2.5: Finding the Value of t Given Area between 〖-t〗_(α⁄2) and t_(α⁄2) (cont.)</vt:lpstr>
      <vt:lpstr>Example 8.2.5: Finding the Value of t Given Area between 〖-t〗_(α⁄2) and t_(α⁄2) (cont.)</vt:lpstr>
      <vt:lpstr>Example 8.2.5: Finding the Value of t Given Area between 〖-t〗_(α⁄2) and t_(α⁄2) (cont.)</vt:lpstr>
      <vt:lpstr>Memory Booster</vt:lpstr>
      <vt:lpstr>Example 8.2.6: Finding the Critical t-value for a Confidence Interval</vt:lpstr>
      <vt:lpstr>Example 8.2.6: Finding the Critical t-value for a Confidence Interval (cont.)</vt:lpstr>
      <vt:lpstr>Example 8.2.6: Finding the Critical t-value for a Confidence Interval (cont.)</vt:lpstr>
      <vt:lpstr>Example 8.2.6: Finding the Critical t-value for a Confidence Interval (cont.)</vt:lpstr>
      <vt:lpstr>Example 8.2.6: Finding the Critical t-value for a Confidence Interval (cont.)</vt:lpstr>
      <vt:lpstr>Example 8.2.6: Finding the Critical t-value for a Confidence Interval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Thomas Durst</cp:lastModifiedBy>
  <cp:revision>122</cp:revision>
  <dcterms:created xsi:type="dcterms:W3CDTF">2013-04-26T14:43:13Z</dcterms:created>
  <dcterms:modified xsi:type="dcterms:W3CDTF">2021-10-30T19:08:24Z</dcterms:modified>
</cp:coreProperties>
</file>