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768"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Estimating Population Means (Sigma Unknown)</a:t>
            </a:r>
          </a:p>
        </p:txBody>
      </p:sp>
      <p:sp>
        <p:nvSpPr>
          <p:cNvPr id="3" name="Title 2"/>
          <p:cNvSpPr>
            <a:spLocks noGrp="1"/>
          </p:cNvSpPr>
          <p:nvPr>
            <p:ph type="title"/>
          </p:nvPr>
        </p:nvSpPr>
        <p:spPr/>
        <p:txBody>
          <a:bodyPr/>
          <a:lstStyle/>
          <a:p>
            <a:r>
              <a:t>Section 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718522"/>
          </a:xfrm>
        </p:spPr>
        <p:txBody>
          <a:bodyPr>
            <a:normAutofit/>
          </a:bodyPr>
          <a:lstStyle/>
          <a:p>
            <a:r>
              <a:rPr sz="2800"/>
              <a:t>Round the endpoints of a confidence interval for a population mean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standard deviation or variance.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8.3.2: Constructing a Confidence Interval for a Population Mean (</a:t>
            </a:r>
            <a:r>
              <a:rPr i="1" dirty="0"/>
              <a:t>σ</a:t>
            </a:r>
            <a:r>
              <a:rPr dirty="0"/>
              <a:t> Unknown)</a:t>
            </a:r>
          </a:p>
        </p:txBody>
      </p:sp>
      <p:sp>
        <p:nvSpPr>
          <p:cNvPr id="3" name="Text Placeholder 2"/>
          <p:cNvSpPr>
            <a:spLocks noGrp="1"/>
          </p:cNvSpPr>
          <p:nvPr>
            <p:ph type="body" sz="quarter" idx="10"/>
          </p:nvPr>
        </p:nvSpPr>
        <p:spPr/>
        <p:txBody>
          <a:bodyPr>
            <a:normAutofit/>
          </a:bodyPr>
          <a:lstStyle/>
          <a:p>
            <a:r>
              <a:rPr sz="2800"/>
              <a:t>A marketing company wants to know the mean price of new vehicles sold in an up-and-coming area of town. Marketing strategists collected data over the past two years from all of the dealerships in the new area of town. From previous studies about new car sales, they believe that the population distribution looks somewhat like the following graph.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8.3.2: Constructing a Confidence Interval for a Population Mean (</a:t>
            </a:r>
            <a:r>
              <a:rPr i="1" dirty="0"/>
              <a:t>σ</a:t>
            </a:r>
            <a:r>
              <a:rPr dirty="0"/>
              <a:t> Unknown) (cont.)</a:t>
            </a:r>
          </a:p>
        </p:txBody>
      </p:sp>
      <p:pic>
        <p:nvPicPr>
          <p:cNvPr id="5" name="Content Placeholder 4">
            <a:extLst>
              <a:ext uri="{FF2B5EF4-FFF2-40B4-BE49-F238E27FC236}">
                <a16:creationId xmlns:a16="http://schemas.microsoft.com/office/drawing/2014/main" id="{6ACD3B5C-F491-4DEB-8A22-F7A121B8D47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4500" y="1412081"/>
            <a:ext cx="5715000" cy="4191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8.3.2: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simple random sample of </a:t>
                </a:r>
                <a:r>
                  <a:rPr sz="2800">
                    <a:latin typeface="Cambria Math"/>
                  </a:rPr>
                  <a:t>756</a:t>
                </a:r>
                <a:r>
                  <a:rPr sz="2800"/>
                  <a:t> cars has a mean of </a:t>
                </a:r>
                <a14:m>
                  <m:oMath xmlns:m="http://schemas.openxmlformats.org/officeDocument/2006/math">
                    <m:r>
                      <a:rPr>
                        <a:latin typeface="Cambria Math" panose="02040503050406030204" pitchFamily="18" charset="0"/>
                      </a:rPr>
                      <m:t>$27,400</m:t>
                    </m:r>
                  </m:oMath>
                </a14:m>
                <a:r>
                  <a:rPr sz="2800"/>
                  <a:t> with a standard deviation of </a:t>
                </a:r>
                <a14:m>
                  <m:oMath xmlns:m="http://schemas.openxmlformats.org/officeDocument/2006/math">
                    <m:r>
                      <a:rPr>
                        <a:latin typeface="Cambria Math" panose="02040503050406030204" pitchFamily="18" charset="0"/>
                      </a:rPr>
                      <m:t>$1300</m:t>
                    </m:r>
                  </m:oMath>
                </a14:m>
                <a:r>
                  <a:rPr sz="2800"/>
                  <a:t>. Construct a </a:t>
                </a:r>
                <a14:m>
                  <m:oMath xmlns:m="http://schemas.openxmlformats.org/officeDocument/2006/math">
                    <m:r>
                      <a:rPr>
                        <a:latin typeface="Cambria Math" panose="02040503050406030204" pitchFamily="18" charset="0"/>
                      </a:rPr>
                      <m:t>95%</m:t>
                    </m:r>
                  </m:oMath>
                </a14:m>
                <a:r>
                  <a:rPr sz="2800"/>
                  <a:t> confidence interval for the mean price of new cars sold in this area.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1704"/>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8.3.2: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Find the point estimate.</a:t>
                </a:r>
              </a:p>
              <a:p>
                <a:pPr>
                  <a:defRPr sz="2800"/>
                </a:pPr>
                <a:r>
                  <a:rPr sz="2800"/>
                  <a:t>The point estimate for the population mean is the sample mean, which we are told is </a:t>
                </a:r>
                <a14:m>
                  <m:oMath xmlns:m="http://schemas.openxmlformats.org/officeDocument/2006/math">
                    <m:r>
                      <a:rPr>
                        <a:latin typeface="Cambria Math" panose="02040503050406030204" pitchFamily="18" charset="0"/>
                      </a:rPr>
                      <m:t>$27,400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8.3.2: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dirty="0"/>
                  <a:t>Step 2: Find the margin of error.</a:t>
                </a:r>
              </a:p>
              <a:p>
                <a:pPr>
                  <a:defRPr sz="2800"/>
                </a:pPr>
                <a:r>
                  <a:rPr sz="2800" dirty="0"/>
                  <a:t>From the graph, we know that the population distribution is not guaranteed to be normal, but instead appears to be skewed to the right. However, since the sample size, </a:t>
                </a:r>
                <a14:m>
                  <m:oMath xmlns:m="http://schemas.openxmlformats.org/officeDocument/2006/math">
                    <m:r>
                      <a:rPr>
                        <a:latin typeface="Cambria Math" panose="02040503050406030204" pitchFamily="18" charset="0"/>
                      </a:rPr>
                      <m:t>𝑛</m:t>
                    </m:r>
                    <m:r>
                      <a:rPr>
                        <a:latin typeface="Cambria Math" panose="02040503050406030204" pitchFamily="18" charset="0"/>
                      </a:rPr>
                      <m:t>=756</m:t>
                    </m:r>
                  </m:oMath>
                </a14:m>
                <a:r>
                  <a:rPr sz="2800" dirty="0"/>
                  <a:t>, is sufficiently large, we use the Student's </a:t>
                </a:r>
                <a14:m>
                  <m:oMath xmlns:m="http://schemas.openxmlformats.org/officeDocument/2006/math">
                    <m:r>
                      <a:rPr>
                        <a:latin typeface="Cambria Math" panose="02040503050406030204" pitchFamily="18" charset="0"/>
                      </a:rPr>
                      <m:t>𝑡</m:t>
                    </m:r>
                  </m:oMath>
                </a14:m>
                <a:r>
                  <a:rPr sz="2800" dirty="0"/>
                  <a:t>-distribution to calculate the margin of error. We are told that the standard deviation of the sample is </a:t>
                </a:r>
                <a14:m>
                  <m:oMath xmlns:m="http://schemas.openxmlformats.org/officeDocument/2006/math">
                    <m:r>
                      <a:rPr>
                        <a:latin typeface="Cambria Math" panose="02040503050406030204" pitchFamily="18" charset="0"/>
                      </a:rPr>
                      <m:t>$1300</m:t>
                    </m:r>
                  </m:oMath>
                </a14:m>
                <a:r>
                  <a:rPr sz="2800" dirty="0"/>
                  <a:t>, that is, </a:t>
                </a:r>
                <a14:m>
                  <m:oMath xmlns:m="http://schemas.openxmlformats.org/officeDocument/2006/math">
                    <m:r>
                      <a:rPr>
                        <a:latin typeface="Cambria Math" panose="02040503050406030204" pitchFamily="18" charset="0"/>
                      </a:rPr>
                      <m:t>𝑠</m:t>
                    </m:r>
                    <m:r>
                      <a:rPr>
                        <a:latin typeface="Cambria Math" panose="02040503050406030204" pitchFamily="18" charset="0"/>
                      </a:rPr>
                      <m:t>=1300</m:t>
                    </m:r>
                  </m:oMath>
                </a14:m>
                <a:r>
                  <a:rPr sz="2800" dirty="0"/>
                  <a:t>, so all that remains is to find the critical </a:t>
                </a:r>
                <a14:m>
                  <m:oMath xmlns:m="http://schemas.openxmlformats.org/officeDocument/2006/math">
                    <m:r>
                      <a:rPr>
                        <a:latin typeface="Cambria Math" panose="02040503050406030204" pitchFamily="18" charset="0"/>
                      </a:rPr>
                      <m:t>𝑡</m:t>
                    </m:r>
                  </m:oMath>
                </a14:m>
                <a:r>
                  <a:rPr sz="2800" dirty="0"/>
                  <a:t>-value.</a:t>
                </a:r>
              </a:p>
              <a:p>
                <a:pPr>
                  <a:defRPr sz="2800"/>
                </a:pPr>
                <a:r>
                  <a:rPr sz="2800" dirty="0"/>
                  <a:t>To find the critical </a:t>
                </a:r>
                <a14:m>
                  <m:oMath xmlns:m="http://schemas.openxmlformats.org/officeDocument/2006/math">
                    <m:r>
                      <a:rPr>
                        <a:latin typeface="Cambria Math" panose="02040503050406030204" pitchFamily="18" charset="0"/>
                      </a:rPr>
                      <m:t>𝑡</m:t>
                    </m:r>
                  </m:oMath>
                </a14:m>
                <a:r>
                  <a:rPr sz="2800" dirty="0"/>
                  <a:t>-value, first note that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−1=756−1=755</m:t>
                    </m:r>
                  </m:oMath>
                </a14:m>
                <a:r>
                  <a:rPr sz="2800" dirty="0"/>
                  <a:t>. Since this value is not included in the table, we will choose </a:t>
                </a:r>
                <a:r>
                  <a:rPr sz="2800" dirty="0">
                    <a:latin typeface="Cambria Math"/>
                  </a:rPr>
                  <a:t>750</a:t>
                </a:r>
                <a:r>
                  <a:rPr sz="2800" dirty="0"/>
                  <a:t> since it is the next smaller value in the table. This will give us a conservative estimate. Hence for </a:t>
                </a:r>
                <a14:m>
                  <m:oMath xmlns:m="http://schemas.openxmlformats.org/officeDocument/2006/math">
                    <m:r>
                      <a:rPr>
                        <a:latin typeface="Cambria Math" panose="02040503050406030204" pitchFamily="18" charset="0"/>
                      </a:rPr>
                      <m:t>𝑑𝑓</m:t>
                    </m:r>
                    <m:r>
                      <a:rPr>
                        <a:latin typeface="Cambria Math" panose="02040503050406030204" pitchFamily="18" charset="0"/>
                      </a:rPr>
                      <m:t>=750</m:t>
                    </m:r>
                  </m:oMath>
                </a14:m>
                <a:r>
                  <a:rPr sz="2800" dirty="0"/>
                  <a:t> and an area in one tail of </a:t>
                </a:r>
                <a:r>
                  <a:rPr sz="2800" dirty="0">
                    <a:latin typeface="Cambria Math"/>
                  </a:rPr>
                  <a:t>0.025</a:t>
                </a:r>
                <a:r>
                  <a:rPr sz="2800" dirty="0"/>
                  <a:t>, we obtain a critical </a:t>
                </a:r>
                <a14:m>
                  <m:oMath xmlns:m="http://schemas.openxmlformats.org/officeDocument/2006/math">
                    <m:r>
                      <a:rPr>
                        <a:latin typeface="Cambria Math" panose="02040503050406030204" pitchFamily="18" charset="0"/>
                      </a:rPr>
                      <m:t>𝑡</m:t>
                    </m:r>
                  </m:oMath>
                </a14:m>
                <a:r>
                  <a:rPr sz="2800" dirty="0"/>
                  <a:t>-value of </a:t>
                </a:r>
                <a:r>
                  <a:rPr sz="2800" dirty="0">
                    <a:latin typeface="Cambria Math"/>
                  </a:rPr>
                  <a:t>1.963</a:t>
                </a:r>
                <a:r>
                  <a:rPr sz="2800" dirty="0"/>
                  <a:t>.</a:t>
                </a:r>
              </a:p>
              <a:p>
                <a:r>
                  <a:rPr sz="2800" dirty="0"/>
                  <a:t>Substituting into the margin of error formula, we have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1.963</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1300</m:t>
                              </m:r>
                            </m:num>
                            <m:den>
                              <m:rad>
                                <m:radPr>
                                  <m:degHide m:val="on"/>
                                  <m:ctrlPr>
                                    <a:rPr i="1">
                                      <a:latin typeface="Cambria Math" panose="02040503050406030204" pitchFamily="18" charset="0"/>
                                    </a:rPr>
                                  </m:ctrlPr>
                                </m:radPr>
                                <m:deg/>
                                <m:e>
                                  <m:r>
                                    <a:rPr>
                                      <a:latin typeface="Cambria Math" panose="02040503050406030204" pitchFamily="18" charset="0"/>
                                    </a:rPr>
                                    <m:t>756</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≈92.811706</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593" t="-1718" r="-103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8.3.2: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r>
                        <m:rPr>
                          <m:nor/>
                        </m:rPr>
                        <a:rPr/>
                        <m:t>Lower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=27,400−92.811706</m:t>
                      </m:r>
                    </m:oMath>
                    <m:oMath xmlns:m="http://schemas.openxmlformats.org/officeDocument/2006/math">
                      <m:phant>
                        <m:phantPr>
                          <m:show m:val="off"/>
                          <m:ctrlPr>
                            <a:rPr i="1">
                              <a:latin typeface="Cambria Math" panose="02040503050406030204" pitchFamily="18" charset="0"/>
                            </a:rPr>
                          </m:ctrlPr>
                        </m:phantPr>
                        <m:e>
                          <m:r>
                            <m:rPr>
                              <m:nor/>
                            </m:rPr>
                            <a:rPr/>
                            <m:t>Lower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≈$27,307</m:t>
                      </m:r>
                    </m:oMath>
                    <m:oMath xmlns:m="http://schemas.openxmlformats.org/officeDocument/2006/math">
                      <m:r>
                        <m:rPr>
                          <m:nor/>
                        </m:rPr>
                        <a:rPr/>
                        <m:t>Upper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=27,400+92.811706</m:t>
                      </m:r>
                    </m:oMath>
                    <m:oMath xmlns:m="http://schemas.openxmlformats.org/officeDocument/2006/math">
                      <m:phant>
                        <m:phantPr>
                          <m:show m:val="off"/>
                          <m:ctrlPr>
                            <a:rPr i="1">
                              <a:latin typeface="Cambria Math" panose="02040503050406030204" pitchFamily="18" charset="0"/>
                            </a:rPr>
                          </m:ctrlPr>
                        </m:phantPr>
                        <m:e>
                          <m:r>
                            <m:rPr>
                              <m:nor/>
                            </m:rPr>
                            <a:rPr/>
                            <m:t>Upper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≈$27,493</m:t>
                      </m:r>
                    </m:oMath>
                  </m:oMathPara>
                </a14:m>
                <a:endParaRPr sz="2800"/>
              </a:p>
              <a:p>
                <a:pPr>
                  <a:defRPr sz="2800"/>
                </a:pPr>
                <a:r>
                  <a:rPr sz="2800"/>
                  <a:t>Thus, the </a:t>
                </a:r>
                <a14:m>
                  <m:oMath xmlns:m="http://schemas.openxmlformats.org/officeDocument/2006/math">
                    <m:r>
                      <a:rPr>
                        <a:latin typeface="Cambria Math" panose="02040503050406030204" pitchFamily="18" charset="0"/>
                      </a:rPr>
                      <m:t>95%</m:t>
                    </m:r>
                  </m:oMath>
                </a14:m>
                <a:r>
                  <a:rPr sz="2800"/>
                  <a:t> confidence interval ranges from </a:t>
                </a:r>
                <a14:m>
                  <m:oMath xmlns:m="http://schemas.openxmlformats.org/officeDocument/2006/math">
                    <m:r>
                      <a:rPr>
                        <a:latin typeface="Cambria Math" panose="02040503050406030204" pitchFamily="18" charset="0"/>
                      </a:rPr>
                      <m:t>$27,307</m:t>
                    </m:r>
                  </m:oMath>
                </a14:m>
                <a:r>
                  <a:rPr sz="2800"/>
                  <a:t> to </a:t>
                </a:r>
                <a14:m>
                  <m:oMath xmlns:m="http://schemas.openxmlformats.org/officeDocument/2006/math">
                    <m:r>
                      <a:rPr>
                        <a:latin typeface="Cambria Math" panose="02040503050406030204" pitchFamily="18" charset="0"/>
                      </a:rPr>
                      <m:t>$27,493</m:t>
                    </m:r>
                  </m:oMath>
                </a14:m>
                <a:r>
                  <a:rPr sz="280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27,307&lt;</m:t>
                      </m:r>
                      <m:r>
                        <a:rPr>
                          <a:latin typeface="Cambria Math" panose="02040503050406030204" pitchFamily="18" charset="0"/>
                        </a:rPr>
                        <m:t>𝜇</m:t>
                      </m:r>
                      <m:r>
                        <a:rPr>
                          <a:latin typeface="Cambria Math" panose="02040503050406030204" pitchFamily="18" charset="0"/>
                        </a:rPr>
                        <m:t>&lt;27,493</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27,307</m:t>
                          </m:r>
                          <m:r>
                            <m:rPr>
                              <m:nor/>
                            </m:rPr>
                            <a:rPr/>
                            <m:t>, </m:t>
                          </m:r>
                          <m:r>
                            <a:rPr>
                              <a:latin typeface="Cambria Math" panose="02040503050406030204" pitchFamily="18" charset="0"/>
                            </a:rPr>
                            <m:t>27,493</m:t>
                          </m:r>
                        </m:e>
                      </m:d>
                    </m:oMath>
                  </m:oMathPara>
                </a14:m>
                <a:endParaRPr sz="2800"/>
              </a:p>
              <a:p>
                <a:pPr>
                  <a:defRPr sz="2800"/>
                </a:pPr>
                <a:r>
                  <a:rPr sz="2800"/>
                  <a:t>So with </a:t>
                </a:r>
                <a14:m>
                  <m:oMath xmlns:m="http://schemas.openxmlformats.org/officeDocument/2006/math">
                    <m:r>
                      <a:rPr>
                        <a:latin typeface="Cambria Math" panose="02040503050406030204" pitchFamily="18" charset="0"/>
                      </a:rPr>
                      <m:t>95%</m:t>
                    </m:r>
                  </m:oMath>
                </a14:m>
                <a:r>
                  <a:rPr sz="2800"/>
                  <a:t> confidence, we can say that the mean price of new cars sold in the area is between </a:t>
                </a:r>
                <a14:m>
                  <m:oMath xmlns:m="http://schemas.openxmlformats.org/officeDocument/2006/math">
                    <m:r>
                      <a:rPr>
                        <a:latin typeface="Cambria Math" panose="02040503050406030204" pitchFamily="18" charset="0"/>
                      </a:rPr>
                      <m:t>$27,307</m:t>
                    </m:r>
                  </m:oMath>
                </a14:m>
                <a:r>
                  <a:rPr sz="2800"/>
                  <a:t> and </a:t>
                </a:r>
                <a14:m>
                  <m:oMath xmlns:m="http://schemas.openxmlformats.org/officeDocument/2006/math">
                    <m:r>
                      <a:rPr>
                        <a:latin typeface="Cambria Math" panose="02040503050406030204" pitchFamily="18" charset="0"/>
                      </a:rPr>
                      <m:t>$27,493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40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If the number of degrees of freedom needed is not in the </a:t>
                </a:r>
                <a14:m>
                  <m:oMath xmlns:m="http://schemas.openxmlformats.org/officeDocument/2006/math">
                    <m:r>
                      <a:rPr>
                        <a:latin typeface="Cambria Math" panose="02040503050406030204" pitchFamily="18" charset="0"/>
                      </a:rPr>
                      <m:t>𝑡</m:t>
                    </m:r>
                  </m:oMath>
                </a14:m>
                <a:r>
                  <a:rPr sz="2800"/>
                  <a:t>-table, use the entry for the next smaller number of degrees of freedom.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b="-666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8.3.3: Constructing a Confidence Interval for a Population Mean (</a:t>
            </a:r>
            <a:r>
              <a:rPr i="1" dirty="0"/>
              <a:t>σ</a:t>
            </a:r>
            <a:r>
              <a:rPr dirty="0"/>
              <a:t> Unknown)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student records the repair costs for </a:t>
                </a:r>
                <a:r>
                  <a:rPr sz="2800">
                    <a:latin typeface="Cambria Math"/>
                  </a:rPr>
                  <a:t>20</a:t>
                </a:r>
                <a:r>
                  <a:rPr sz="2800"/>
                  <a:t> randomly selected computers from a local repair shop where he works. A sample mean of </a:t>
                </a:r>
                <a14:m>
                  <m:oMath xmlns:m="http://schemas.openxmlformats.org/officeDocument/2006/math">
                    <m:r>
                      <a:rPr>
                        <a:latin typeface="Cambria Math" panose="02040503050406030204" pitchFamily="18" charset="0"/>
                      </a:rPr>
                      <m:t>$216.53</m:t>
                    </m:r>
                  </m:oMath>
                </a14:m>
                <a:r>
                  <a:rPr sz="2800"/>
                  <a:t> and standard deviation of </a:t>
                </a:r>
                <a14:m>
                  <m:oMath xmlns:m="http://schemas.openxmlformats.org/officeDocument/2006/math">
                    <m:r>
                      <a:rPr>
                        <a:latin typeface="Cambria Math" panose="02040503050406030204" pitchFamily="18" charset="0"/>
                      </a:rPr>
                      <m:t>$15.86</m:t>
                    </m:r>
                  </m:oMath>
                </a14:m>
                <a:r>
                  <a:rPr sz="2800"/>
                  <a:t> are subsequently computed. Assume that the population distribution is approximately normal and </a:t>
                </a:r>
                <a14:m>
                  <m:oMath xmlns:m="http://schemas.openxmlformats.org/officeDocument/2006/math">
                    <m:r>
                      <a:rPr>
                        <a:latin typeface="Cambria Math" panose="02040503050406030204" pitchFamily="18" charset="0"/>
                      </a:rPr>
                      <m:t>𝜎</m:t>
                    </m:r>
                  </m:oMath>
                </a14:m>
                <a:r>
                  <a:rPr sz="2800"/>
                  <a:t> is unknown. Determine the </a:t>
                </a:r>
                <a14:m>
                  <m:oMath xmlns:m="http://schemas.openxmlformats.org/officeDocument/2006/math">
                    <m:r>
                      <a:rPr>
                        <a:latin typeface="Cambria Math" panose="02040503050406030204" pitchFamily="18" charset="0"/>
                      </a:rPr>
                      <m:t>98%</m:t>
                    </m:r>
                  </m:oMath>
                </a14:m>
                <a:r>
                  <a:rPr sz="2800"/>
                  <a:t> confidence interval for the mean repair cost for all computers repaired at the local shop.</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sz="2800"/>
                </a:pPr>
                <a:r>
                  <a:rPr sz="2800"/>
                  <a:t>Because </a:t>
                </a:r>
                <a14:m>
                  <m:oMath xmlns:m="http://schemas.openxmlformats.org/officeDocument/2006/math">
                    <m:r>
                      <a:rPr>
                        <a:latin typeface="Cambria Math" panose="02040503050406030204" pitchFamily="18" charset="0"/>
                      </a:rPr>
                      <m:t>𝜎</m:t>
                    </m:r>
                  </m:oMath>
                </a14:m>
                <a:r>
                  <a:rPr sz="2800"/>
                  <a:t> is unknown, we need to ensure that either the sample size is large enough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≥30</m:t>
                        </m:r>
                      </m:e>
                    </m:d>
                  </m:oMath>
                </a14:m>
                <a:r>
                  <a:rPr sz="2800"/>
                  <a:t> or the population is normally distributed to use the </a:t>
                </a:r>
                <a14:m>
                  <m:oMath xmlns:m="http://schemas.openxmlformats.org/officeDocument/2006/math">
                    <m:r>
                      <a:rPr>
                        <a:latin typeface="Cambria Math" panose="02040503050406030204" pitchFamily="18" charset="0"/>
                      </a:rPr>
                      <m:t>𝑡</m:t>
                    </m:r>
                  </m:oMath>
                </a14:m>
                <a:r>
                  <a:rPr sz="2800"/>
                  <a:t>-distribution for the confidence interval. We are given the assumption of normality, so we can proceed.</a:t>
                </a:r>
              </a:p>
              <a:p>
                <a:pPr>
                  <a:defRPr b="1"/>
                </a:pPr>
                <a:r>
                  <a:rPr sz="2800"/>
                  <a:t>Tables:</a:t>
                </a:r>
              </a:p>
              <a:p>
                <a:pPr>
                  <a:defRPr sz="2800"/>
                </a:pPr>
                <a:r>
                  <a:rPr sz="2800"/>
                  <a:t>When using critical </a:t>
                </a:r>
                <a14:m>
                  <m:oMath xmlns:m="http://schemas.openxmlformats.org/officeDocument/2006/math">
                    <m:r>
                      <a:rPr>
                        <a:latin typeface="Cambria Math" panose="02040503050406030204" pitchFamily="18" charset="0"/>
                      </a:rPr>
                      <m:t>𝑡</m:t>
                    </m:r>
                  </m:oMath>
                </a14:m>
                <a:r>
                  <a:rPr sz="2800"/>
                  <a:t>-value tables to construct confidence intervals, we will use the same three steps as shown in Section 8.1.</a:t>
                </a:r>
              </a:p>
              <a:p>
                <a:pPr>
                  <a:defRPr b="1"/>
                </a:pPr>
                <a:r>
                  <a:rPr sz="2800"/>
                  <a:t>Step 1: Find the point estimate.</a:t>
                </a:r>
              </a:p>
              <a:p>
                <a:pPr>
                  <a:defRPr sz="2800"/>
                </a:pPr>
                <a:r>
                  <a:rPr sz="2800"/>
                  <a:t>The point estimate for the population mean is the sample mean, which we are told is </a:t>
                </a:r>
                <a14:m>
                  <m:oMath xmlns:m="http://schemas.openxmlformats.org/officeDocument/2006/math">
                    <m:r>
                      <a:rPr>
                        <a:latin typeface="Cambria Math" panose="02040503050406030204" pitchFamily="18" charset="0"/>
                      </a:rPr>
                      <m:t>$216.53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Margin of Error of a Confidence Interval for a Population Mean (</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28122"/>
              </a:xfrm>
            </p:spPr>
            <p:txBody>
              <a:bodyPr>
                <a:normAutofit fontScale="85000" lnSpcReduction="20000"/>
              </a:bodyPr>
              <a:lstStyle/>
              <a:p>
                <a:r>
                  <a:rPr sz="2800"/>
                  <a:t>When the population standard deviation is unknown, the sample taken is a simple random sample, and either the sample size is at least </a:t>
                </a:r>
                <a:r>
                  <a:rPr sz="2800">
                    <a:latin typeface="Cambria Math"/>
                  </a:rPr>
                  <a:t>30</a:t>
                </a:r>
                <a:r>
                  <a:rPr sz="2800"/>
                  <a:t> or the population distribution is approximately normal, the margin of error of a confidence interval for a population mean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a:t>
                </a:r>
                <a14:m>
                  <m:oMath xmlns:m="http://schemas.openxmlformats.org/officeDocument/2006/math">
                    <m:r>
                      <a:rPr>
                        <a:latin typeface="Cambria Math" panose="02040503050406030204" pitchFamily="18" charset="0"/>
                      </a:rPr>
                      <m:t>𝑡</m:t>
                    </m:r>
                  </m:oMath>
                </a14:m>
                <a:r>
                  <a:rPr sz="280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a:t> degrees of freedom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14:m>
                  <m:oMath xmlns:m="http://schemas.openxmlformats.org/officeDocument/2006/math">
                    <m:r>
                      <a:rPr>
                        <a:latin typeface="Cambria Math" panose="02040503050406030204" pitchFamily="18" charset="0"/>
                      </a:rPr>
                      <m:t>𝑠</m:t>
                    </m:r>
                  </m:oMath>
                </a14:m>
                <a:r>
                  <a:rPr sz="2800"/>
                  <a:t> is the sample standard deviation, and</a:t>
                </a:r>
              </a:p>
              <a:p>
                <a14:m>
                  <m:oMath xmlns:m="http://schemas.openxmlformats.org/officeDocument/2006/math">
                    <m:r>
                      <a:rPr>
                        <a:latin typeface="Cambria Math" panose="02040503050406030204" pitchFamily="18" charset="0"/>
                      </a:rPr>
                      <m:t>𝑛</m:t>
                    </m:r>
                  </m:oMath>
                </a14:m>
                <a:r>
                  <a:rPr sz="2800"/>
                  <a:t> is the sample size.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28122"/>
              </a:xfrm>
              <a:blipFill>
                <a:blip r:embed="rId3" cstate="print"/>
                <a:stretch>
                  <a:fillRect l="-959" t="-2378"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Step 2: Find the margin of error.</a:t>
                </a:r>
              </a:p>
              <a:p>
                <a:pPr>
                  <a:defRPr sz="2800"/>
                </a:pPr>
                <a:r>
                  <a:rPr sz="2800" dirty="0"/>
                  <a:t>Calculating the margin of error first requires that we find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The level of confidence is </a:t>
                </a:r>
                <a14:m>
                  <m:oMath xmlns:m="http://schemas.openxmlformats.org/officeDocument/2006/math">
                    <m:r>
                      <a:rPr>
                        <a:latin typeface="Cambria Math" panose="02040503050406030204" pitchFamily="18" charset="0"/>
                      </a:rPr>
                      <m:t>𝑐</m:t>
                    </m:r>
                    <m:r>
                      <a:rPr>
                        <a:latin typeface="Cambria Math" panose="02040503050406030204" pitchFamily="18" charset="0"/>
                      </a:rPr>
                      <m:t>=0.98</m:t>
                    </m:r>
                  </m:oMath>
                </a14:m>
                <a:r>
                  <a:rPr sz="2800" dirty="0"/>
                  <a:t>, so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=0.01</m:t>
                    </m:r>
                  </m:oMath>
                </a14:m>
                <a:r>
                  <a:rPr sz="2800" dirty="0"/>
                  <a:t>. There are </a:t>
                </a:r>
                <a:r>
                  <a:rPr sz="2800" dirty="0">
                    <a:latin typeface="Cambria Math"/>
                  </a:rPr>
                  <a:t>20</a:t>
                </a:r>
                <a:r>
                  <a:rPr sz="2800" dirty="0"/>
                  <a:t> computers in the sample, so </a:t>
                </a:r>
                <a14:m>
                  <m:oMath xmlns:m="http://schemas.openxmlformats.org/officeDocument/2006/math">
                    <m:r>
                      <a:rPr>
                        <a:latin typeface="Cambria Math" panose="02040503050406030204" pitchFamily="18" charset="0"/>
                      </a:rPr>
                      <m:t>𝑑𝑓</m:t>
                    </m:r>
                    <m:r>
                      <a:rPr>
                        <a:latin typeface="Cambria Math" panose="02040503050406030204" pitchFamily="18" charset="0"/>
                      </a:rPr>
                      <m:t>=19</m:t>
                    </m:r>
                  </m:oMath>
                </a14:m>
                <a:r>
                  <a:rPr sz="2800" dirty="0"/>
                  <a:t>. Using the table of critical </a:t>
                </a:r>
                <a14:m>
                  <m:oMath xmlns:m="http://schemas.openxmlformats.org/officeDocument/2006/math">
                    <m:r>
                      <a:rPr>
                        <a:latin typeface="Cambria Math" panose="02040503050406030204" pitchFamily="18" charset="0"/>
                      </a:rPr>
                      <m:t>𝑡</m:t>
                    </m:r>
                  </m:oMath>
                </a14:m>
                <a:r>
                  <a:rPr sz="2800" dirty="0"/>
                  <a:t>-values, we find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0.01</m:t>
                        </m:r>
                      </m:sub>
                    </m:sSub>
                    <m:r>
                      <a:rPr>
                        <a:latin typeface="Cambria Math" panose="02040503050406030204" pitchFamily="18" charset="0"/>
                      </a:rPr>
                      <m:t>=2.539</m:t>
                    </m:r>
                  </m:oMath>
                </a14:m>
                <a:r>
                  <a:rPr sz="2800" dirty="0"/>
                  <a:t>.</a:t>
                </a:r>
              </a:p>
              <a:p>
                <a:r>
                  <a:rPr sz="2800" dirty="0"/>
                  <a:t>Next, substitute these values into the formula for the margin of error.</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2.539</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15.86</m:t>
                              </m:r>
                            </m:num>
                            <m:den>
                              <m:rad>
                                <m:radPr>
                                  <m:degHide m:val="on"/>
                                  <m:ctrlPr>
                                    <a:rPr i="1">
                                      <a:latin typeface="Cambria Math" panose="02040503050406030204" pitchFamily="18" charset="0"/>
                                    </a:rPr>
                                  </m:ctrlPr>
                                </m:radPr>
                                <m:deg/>
                                <m:e>
                                  <m:r>
                                    <a:rPr>
                                      <a:latin typeface="Cambria Math" panose="02040503050406030204" pitchFamily="18" charset="0"/>
                                    </a:rPr>
                                    <m:t>20</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≈9.004319</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r>
                        <m:rPr>
                          <m:nor/>
                        </m:rPr>
                        <a:rPr/>
                        <m:t>Lower</m:t>
                      </m:r>
                      <m:r>
                        <m:rPr>
                          <m:nor/>
                        </m:rPr>
                        <a:rPr/>
                        <m:t> </m:t>
                      </m:r>
                      <m:r>
                        <m:rPr>
                          <m:nor/>
                        </m:rPr>
                        <a:rPr/>
                        <m:t>endpoint</m:t>
                      </m:r>
                      <m:r>
                        <m:rPr>
                          <m:nor/>
                        </m:rPr>
                        <a:rPr/>
                        <m:t>: </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=216.53−9.004319</m:t>
                      </m:r>
                    </m:oMath>
                    <m:oMath xmlns:m="http://schemas.openxmlformats.org/officeDocument/2006/math">
                      <m:phant>
                        <m:phantPr>
                          <m:show m:val="off"/>
                          <m:ctrlPr>
                            <a:rPr i="1">
                              <a:latin typeface="Cambria Math" panose="02040503050406030204" pitchFamily="18" charset="0"/>
                            </a:rPr>
                          </m:ctrlPr>
                        </m:phantPr>
                        <m:e>
                          <m:r>
                            <m:rPr>
                              <m:nor/>
                            </m:rPr>
                            <a:rPr/>
                            <m:t>Lower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≈$207.53</m:t>
                      </m:r>
                    </m:oMath>
                    <m:oMath xmlns:m="http://schemas.openxmlformats.org/officeDocument/2006/math">
                      <m:r>
                        <m:rPr>
                          <m:nor/>
                        </m:rPr>
                        <a:rPr/>
                        <m:t>Upper</m:t>
                      </m:r>
                      <m:r>
                        <m:rPr>
                          <m:nor/>
                        </m:rPr>
                        <a:rPr/>
                        <m:t> </m:t>
                      </m:r>
                      <m:r>
                        <m:rPr>
                          <m:nor/>
                        </m:rPr>
                        <a:rPr/>
                        <m:t>endpoint</m:t>
                      </m:r>
                      <m:r>
                        <m:rPr>
                          <m:nor/>
                        </m:rPr>
                        <a:rPr/>
                        <m:t>: </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=216.53+9.004319</m:t>
                      </m:r>
                    </m:oMath>
                    <m:oMath xmlns:m="http://schemas.openxmlformats.org/officeDocument/2006/math">
                      <m:phant>
                        <m:phantPr>
                          <m:show m:val="off"/>
                          <m:ctrlPr>
                            <a:rPr i="1">
                              <a:latin typeface="Cambria Math" panose="02040503050406030204" pitchFamily="18" charset="0"/>
                            </a:rPr>
                          </m:ctrlPr>
                        </m:phantPr>
                        <m:e>
                          <m:r>
                            <m:rPr>
                              <m:nor/>
                            </m:rPr>
                            <a:rPr/>
                            <m:t>Upper</m:t>
                          </m:r>
                          <m:r>
                            <m:rPr>
                              <m:nor/>
                            </m:rPr>
                            <a:rPr/>
                            <m:t> </m:t>
                          </m:r>
                          <m:r>
                            <m:rPr>
                              <m:nor/>
                            </m:rPr>
                            <a:rPr/>
                            <m:t>endpoint</m:t>
                          </m:r>
                          <m:r>
                            <m:rPr>
                              <m:nor/>
                            </m:rPr>
                            <a:rPr/>
                            <m: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≈$225.53</m:t>
                      </m:r>
                    </m:oMath>
                  </m:oMathPara>
                </a14:m>
                <a:endParaRPr sz="2800" dirty="0"/>
              </a:p>
              <a:p>
                <a:pPr>
                  <a:defRPr sz="2800"/>
                </a:pPr>
                <a:r>
                  <a:rPr sz="2800" dirty="0"/>
                  <a:t>Thus, the </a:t>
                </a:r>
                <a14:m>
                  <m:oMath xmlns:m="http://schemas.openxmlformats.org/officeDocument/2006/math">
                    <m:r>
                      <a:rPr>
                        <a:latin typeface="Cambria Math" panose="02040503050406030204" pitchFamily="18" charset="0"/>
                      </a:rPr>
                      <m:t>98%</m:t>
                    </m:r>
                  </m:oMath>
                </a14:m>
                <a:r>
                  <a:rPr sz="2800" dirty="0"/>
                  <a:t> confidence interval ranges from </a:t>
                </a:r>
                <a14:m>
                  <m:oMath xmlns:m="http://schemas.openxmlformats.org/officeDocument/2006/math">
                    <m:r>
                      <a:rPr>
                        <a:latin typeface="Cambria Math" panose="02040503050406030204" pitchFamily="18" charset="0"/>
                      </a:rPr>
                      <m:t>$207.53</m:t>
                    </m:r>
                  </m:oMath>
                </a14:m>
                <a:r>
                  <a:rPr sz="2800" dirty="0"/>
                  <a:t> to </a:t>
                </a:r>
                <a14:m>
                  <m:oMath xmlns:m="http://schemas.openxmlformats.org/officeDocument/2006/math">
                    <m:r>
                      <a:rPr>
                        <a:latin typeface="Cambria Math" panose="02040503050406030204" pitchFamily="18" charset="0"/>
                      </a:rPr>
                      <m:t>$225.53</m:t>
                    </m:r>
                  </m:oMath>
                </a14:m>
                <a:r>
                  <a:rPr sz="2800" dirty="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207.53&lt;</m:t>
                      </m:r>
                      <m:r>
                        <a:rPr>
                          <a:latin typeface="Cambria Math" panose="02040503050406030204" pitchFamily="18" charset="0"/>
                        </a:rPr>
                        <m:t>𝜇</m:t>
                      </m:r>
                      <m:r>
                        <a:rPr>
                          <a:latin typeface="Cambria Math" panose="02040503050406030204" pitchFamily="18" charset="0"/>
                        </a:rPr>
                        <m:t>&lt;225.53</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207.53</m:t>
                          </m:r>
                          <m:r>
                            <m:rPr>
                              <m:nor/>
                            </m:rPr>
                            <a:rPr/>
                            <m:t>, </m:t>
                          </m:r>
                          <m:r>
                            <a:rPr>
                              <a:latin typeface="Cambria Math" panose="02040503050406030204" pitchFamily="18" charset="0"/>
                            </a:rPr>
                            <m:t>225.53</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7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TI-83/84 Plus:</a:t>
                </a:r>
              </a:p>
              <a:p>
                <a:pPr>
                  <a:defRPr sz="2800"/>
                </a:pPr>
                <a:r>
                  <a:rPr sz="2800"/>
                  <a:t>When using the calculator to construct confidence intervals, we need the sample mean, which the calculator will use as the point estimate, along with the sample statistics </a:t>
                </a:r>
                <a14:m>
                  <m:oMath xmlns:m="http://schemas.openxmlformats.org/officeDocument/2006/math">
                    <m:r>
                      <a:rPr>
                        <a:latin typeface="Cambria Math" panose="02040503050406030204" pitchFamily="18" charset="0"/>
                      </a:rPr>
                      <m:t>𝑠</m:t>
                    </m:r>
                  </m:oMath>
                </a14:m>
                <a:r>
                  <a:rPr sz="2800"/>
                  <a:t> and </a:t>
                </a:r>
                <a14:m>
                  <m:oMath xmlns:m="http://schemas.openxmlformats.org/officeDocument/2006/math">
                    <m:r>
                      <a:rPr>
                        <a:latin typeface="Cambria Math" panose="02040503050406030204" pitchFamily="18" charset="0"/>
                      </a:rPr>
                      <m:t>𝑛</m:t>
                    </m:r>
                  </m:oMath>
                </a14:m>
                <a:r>
                  <a:rPr sz="2800"/>
                  <a:t>, and our confidence level, </a:t>
                </a:r>
                <a14:m>
                  <m:oMath xmlns:m="http://schemas.openxmlformats.org/officeDocument/2006/math">
                    <m:r>
                      <a:rPr>
                        <a:latin typeface="Cambria Math" panose="02040503050406030204" pitchFamily="18" charset="0"/>
                      </a:rPr>
                      <m:t>𝑐</m:t>
                    </m:r>
                  </m:oMath>
                </a14:m>
                <a:r>
                  <a:rPr sz="2800"/>
                  <a:t>. The confidence interval can be calculated in one step by choosing the </a:t>
                </a:r>
                <a:r>
                  <a:rPr sz="2800" b="1"/>
                  <a:t>TInterval</a:t>
                </a:r>
                <a:r>
                  <a:rPr sz="2800"/>
                  <a:t> option from the </a:t>
                </a:r>
                <a:r>
                  <a:rPr sz="2800" b="1"/>
                  <a:t>STAT &gt; Tests</a:t>
                </a:r>
                <a:r>
                  <a:rPr sz="2800"/>
                  <a:t> menu. Enter the following statistics.</a:t>
                </a:r>
              </a:p>
              <a:p>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=216.53</m:t>
                      </m:r>
                    </m:oMath>
                  </m:oMathPara>
                </a14:m>
                <a:endParaRPr sz="280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𝑆𝑥</m:t>
                      </m:r>
                      <m:r>
                        <a:rPr>
                          <a:latin typeface="Cambria Math" panose="02040503050406030204" pitchFamily="18" charset="0"/>
                        </a:rPr>
                        <m:t>=15.86</m:t>
                      </m:r>
                    </m:oMath>
                  </m:oMathPara>
                </a14:m>
                <a:endParaRPr sz="280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=20</m:t>
                      </m:r>
                    </m:oMath>
                  </m:oMathPara>
                </a14:m>
                <a:endParaRPr sz="280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𝐶</m:t>
                      </m:r>
                      <m:r>
                        <m:rPr>
                          <m:nor/>
                        </m:rPr>
                        <a:rPr/>
                        <m:t>−</m:t>
                      </m:r>
                      <m:r>
                        <m:rPr>
                          <m:nor/>
                        </m:rPr>
                        <a:rPr/>
                        <m:t>Level</m:t>
                      </m:r>
                      <m:r>
                        <a:rPr>
                          <a:latin typeface="Cambria Math" panose="02040503050406030204" pitchFamily="18" charset="0"/>
                        </a:rPr>
                        <m:t>=0.98</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1259"/>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p:pic>
        <p:nvPicPr>
          <p:cNvPr id="5" name="Content Placeholder 4">
            <a:extLst>
              <a:ext uri="{FF2B5EF4-FFF2-40B4-BE49-F238E27FC236}">
                <a16:creationId xmlns:a16="http://schemas.microsoft.com/office/drawing/2014/main" id="{4A3975BE-2CA2-4AD2-8B06-9252063694D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p:pic>
        <p:nvPicPr>
          <p:cNvPr id="5" name="Content Placeholder 4">
            <a:extLst>
              <a:ext uri="{FF2B5EF4-FFF2-40B4-BE49-F238E27FC236}">
                <a16:creationId xmlns:a16="http://schemas.microsoft.com/office/drawing/2014/main" id="{D37FAD34-C4D5-44C1-9087-29FC90240CD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dirty="0"/>
              <a:t>Example 8.3.3: Constructing a Confidence Interval for a Population Mean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Notice that the last digits of the endpoints in the interval given by the calculator,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207.52</m:t>
                        </m:r>
                        <m:r>
                          <m:rPr>
                            <m:nor/>
                          </m:rPr>
                          <a:rPr/>
                          <m:t>, </m:t>
                        </m:r>
                        <m:r>
                          <a:rPr>
                            <a:latin typeface="Cambria Math" panose="02040503050406030204" pitchFamily="18" charset="0"/>
                          </a:rPr>
                          <m:t>225.54</m:t>
                        </m:r>
                      </m:e>
                    </m:d>
                  </m:oMath>
                </a14:m>
                <a:r>
                  <a:rPr sz="2800"/>
                  <a:t>, are different from those in our hand-calculated interval. This is because we used a rounded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to find the margin of error in our first method of calculation.</a:t>
                </a:r>
              </a:p>
              <a:p>
                <a:pPr>
                  <a:defRPr sz="2800"/>
                </a:pPr>
                <a:r>
                  <a:rPr sz="2800"/>
                  <a:t>Therefore, the student can be </a:t>
                </a:r>
                <a14:m>
                  <m:oMath xmlns:m="http://schemas.openxmlformats.org/officeDocument/2006/math">
                    <m:r>
                      <a:rPr>
                        <a:latin typeface="Cambria Math" panose="02040503050406030204" pitchFamily="18" charset="0"/>
                      </a:rPr>
                      <m:t>98%</m:t>
                    </m:r>
                  </m:oMath>
                </a14:m>
                <a:r>
                  <a:rPr sz="2800"/>
                  <a:t> confident that the mean repair cost for all computers repaired at the local shop is between </a:t>
                </a:r>
                <a14:m>
                  <m:oMath xmlns:m="http://schemas.openxmlformats.org/officeDocument/2006/math">
                    <m:r>
                      <a:rPr>
                        <a:latin typeface="Cambria Math" panose="02040503050406030204" pitchFamily="18" charset="0"/>
                      </a:rPr>
                      <m:t>$207.52</m:t>
                    </m:r>
                  </m:oMath>
                </a14:m>
                <a:r>
                  <a:rPr sz="2800"/>
                  <a:t> and </a:t>
                </a:r>
                <a14:m>
                  <m:oMath xmlns:m="http://schemas.openxmlformats.org/officeDocument/2006/math">
                    <m:r>
                      <a:rPr>
                        <a:latin typeface="Cambria Math" panose="02040503050406030204" pitchFamily="18" charset="0"/>
                      </a:rPr>
                      <m:t>$225.54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03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Example 8.3.4: Constructing a Confidence Interval for a Population Mean (</a:t>
            </a:r>
            <a:r>
              <a:rPr i="1" dirty="0"/>
              <a:t>σ</a:t>
            </a:r>
            <a:r>
              <a:rPr dirty="0"/>
              <a:t> Unknown) from Original Data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following sample data from a study on the average amount of water used per day by members of a household while brushing their teeth, calculate the </a:t>
                </a:r>
                <a14:m>
                  <m:oMath xmlns:m="http://schemas.openxmlformats.org/officeDocument/2006/math">
                    <m:r>
                      <a:rPr>
                        <a:latin typeface="Cambria Math" panose="02040503050406030204" pitchFamily="18" charset="0"/>
                      </a:rPr>
                      <m:t>99%</m:t>
                    </m:r>
                  </m:oMath>
                </a14:m>
                <a:r>
                  <a:rPr sz="2800"/>
                  <a:t> confidence interval for the population mean. Assume that the sample used in the study was a simple random sample.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8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t>Household Water Used for Brushing Teeth (in Gallons per Day)</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r>
                        <a:rPr sz="1600">
                          <a:latin typeface="Cambria Math"/>
                        </a:rPr>
                        <a:t>0.485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600">
                          <a:latin typeface="Cambria Math"/>
                        </a:rPr>
                        <a:t>0.428</a:t>
                      </a:r>
                    </a:p>
                  </a:txBody>
                  <a:tcPr>
                    <a:lnT w="12700" cap="flat" cmpd="sng" algn="ctr">
                      <a:solidFill>
                        <a:schemeClr val="tx1"/>
                      </a:solidFill>
                      <a:prstDash val="solid"/>
                      <a:round/>
                      <a:headEnd type="none" w="med" len="med"/>
                      <a:tailEnd type="none" w="med" len="med"/>
                    </a:lnT>
                  </a:tcPr>
                </a:tc>
                <a:tc>
                  <a:txBody>
                    <a:bodyPr/>
                    <a:lstStyle/>
                    <a:p>
                      <a:pPr algn="ctr"/>
                      <a:r>
                        <a:rPr sz="1600">
                          <a:latin typeface="Cambria Math"/>
                        </a:rPr>
                        <a:t>0.390</a:t>
                      </a:r>
                    </a:p>
                  </a:txBody>
                  <a:tcPr>
                    <a:lnT w="12700" cap="flat" cmpd="sng" algn="ctr">
                      <a:solidFill>
                        <a:schemeClr val="tx1"/>
                      </a:solidFill>
                      <a:prstDash val="solid"/>
                      <a:round/>
                      <a:headEnd type="none" w="med" len="med"/>
                      <a:tailEnd type="none" w="med" len="med"/>
                    </a:lnT>
                  </a:tcPr>
                </a:tc>
                <a:tc>
                  <a:txBody>
                    <a:bodyPr/>
                    <a:lstStyle/>
                    <a:p>
                      <a:pPr algn="ctr"/>
                      <a:r>
                        <a:rPr sz="1600">
                          <a:latin typeface="Cambria Math"/>
                        </a:rPr>
                        <a:t>0.308</a:t>
                      </a:r>
                    </a:p>
                  </a:txBody>
                  <a:tcPr>
                    <a:lnT w="12700" cap="flat" cmpd="sng" algn="ctr">
                      <a:solidFill>
                        <a:schemeClr val="tx1"/>
                      </a:solidFill>
                      <a:prstDash val="solid"/>
                      <a:round/>
                      <a:headEnd type="none" w="med" len="med"/>
                      <a:tailEnd type="none" w="med" len="med"/>
                    </a:lnT>
                  </a:tcPr>
                </a:tc>
                <a:tc>
                  <a:txBody>
                    <a:bodyPr/>
                    <a:lstStyle/>
                    <a:p>
                      <a:pPr algn="ctr"/>
                      <a:r>
                        <a:rPr sz="1600">
                          <a:latin typeface="Cambria Math"/>
                        </a:rPr>
                        <a:t>0.231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600">
                          <a:latin typeface="Cambria Math"/>
                        </a:rPr>
                        <a:t>0.587</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0.516</a:t>
                      </a:r>
                    </a:p>
                  </a:txBody>
                  <a:tcPr/>
                </a:tc>
                <a:tc>
                  <a:txBody>
                    <a:bodyPr/>
                    <a:lstStyle/>
                    <a:p>
                      <a:pPr algn="ctr"/>
                      <a:r>
                        <a:rPr sz="1600">
                          <a:latin typeface="Cambria Math"/>
                        </a:rPr>
                        <a:t>0.465</a:t>
                      </a:r>
                    </a:p>
                  </a:txBody>
                  <a:tcPr/>
                </a:tc>
                <a:tc>
                  <a:txBody>
                    <a:bodyPr/>
                    <a:lstStyle/>
                    <a:p>
                      <a:pPr algn="ctr"/>
                      <a:r>
                        <a:rPr sz="1600">
                          <a:latin typeface="Cambria Math"/>
                        </a:rPr>
                        <a:t>0.370</a:t>
                      </a:r>
                    </a:p>
                  </a:txBody>
                  <a:tcPr/>
                </a:tc>
                <a:tc>
                  <a:txBody>
                    <a:bodyPr/>
                    <a:lstStyle/>
                    <a:p>
                      <a:pPr algn="ctr"/>
                      <a:r>
                        <a:rPr sz="1600">
                          <a:latin typeface="Cambria Math"/>
                        </a:rPr>
                        <a:t>0.282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600">
                          <a:latin typeface="Cambria Math"/>
                        </a:rPr>
                        <a:t>0.412</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0.367</a:t>
                      </a:r>
                    </a:p>
                  </a:txBody>
                  <a:tcPr/>
                </a:tc>
                <a:tc>
                  <a:txBody>
                    <a:bodyPr/>
                    <a:lstStyle/>
                    <a:p>
                      <a:pPr algn="ctr"/>
                      <a:r>
                        <a:rPr sz="1600">
                          <a:latin typeface="Cambria Math"/>
                        </a:rPr>
                        <a:t>0.336</a:t>
                      </a:r>
                    </a:p>
                  </a:txBody>
                  <a:tcPr/>
                </a:tc>
                <a:tc>
                  <a:txBody>
                    <a:bodyPr/>
                    <a:lstStyle/>
                    <a:p>
                      <a:pPr algn="ctr"/>
                      <a:r>
                        <a:rPr sz="1600">
                          <a:latin typeface="Cambria Math"/>
                        </a:rPr>
                        <a:t>0.269</a:t>
                      </a:r>
                    </a:p>
                  </a:txBody>
                  <a:tcPr/>
                </a:tc>
                <a:tc>
                  <a:txBody>
                    <a:bodyPr/>
                    <a:lstStyle/>
                    <a:p>
                      <a:pPr algn="ctr"/>
                      <a:r>
                        <a:rPr sz="1600">
                          <a:latin typeface="Cambria Math"/>
                        </a:rPr>
                        <a:t>0.198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sz="1600">
                          <a:latin typeface="Cambria Math"/>
                        </a:rPr>
                        <a:t>0.942</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0.943</a:t>
                      </a:r>
                    </a:p>
                  </a:txBody>
                  <a:tcPr/>
                </a:tc>
                <a:tc>
                  <a:txBody>
                    <a:bodyPr/>
                    <a:lstStyle/>
                    <a:p>
                      <a:pPr algn="ctr"/>
                      <a:r>
                        <a:rPr sz="1600">
                          <a:latin typeface="Cambria Math"/>
                        </a:rPr>
                        <a:t>0.940</a:t>
                      </a:r>
                    </a:p>
                  </a:txBody>
                  <a:tcPr/>
                </a:tc>
                <a:tc>
                  <a:txBody>
                    <a:bodyPr/>
                    <a:lstStyle/>
                    <a:p>
                      <a:pPr algn="ctr"/>
                      <a:r>
                        <a:rPr sz="1600">
                          <a:latin typeface="Cambria Math"/>
                        </a:rPr>
                        <a:t>0.941</a:t>
                      </a:r>
                    </a:p>
                  </a:txBody>
                  <a:tcPr/>
                </a:tc>
                <a:tc>
                  <a:txBody>
                    <a:bodyPr/>
                    <a:lstStyle/>
                    <a:p>
                      <a:pPr algn="ctr"/>
                      <a:r>
                        <a:rPr sz="1600">
                          <a:latin typeface="Cambria Math"/>
                        </a:rPr>
                        <a:t>0.946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sz="1600">
                          <a:latin typeface="Cambria Math"/>
                        </a:rPr>
                        <a:t>0.868</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0.898</a:t>
                      </a:r>
                    </a:p>
                  </a:txBody>
                  <a:tcPr/>
                </a:tc>
                <a:tc>
                  <a:txBody>
                    <a:bodyPr/>
                    <a:lstStyle/>
                    <a:p>
                      <a:pPr algn="ctr"/>
                      <a:r>
                        <a:rPr sz="1600">
                          <a:latin typeface="Cambria Math"/>
                        </a:rPr>
                        <a:t>0.889</a:t>
                      </a:r>
                    </a:p>
                  </a:txBody>
                  <a:tcPr/>
                </a:tc>
                <a:tc>
                  <a:txBody>
                    <a:bodyPr/>
                    <a:lstStyle/>
                    <a:p>
                      <a:pPr algn="ctr"/>
                      <a:r>
                        <a:rPr sz="1600">
                          <a:latin typeface="Cambria Math"/>
                        </a:rPr>
                        <a:t>0.910</a:t>
                      </a:r>
                    </a:p>
                  </a:txBody>
                  <a:tcPr/>
                </a:tc>
                <a:tc>
                  <a:txBody>
                    <a:bodyPr/>
                    <a:lstStyle/>
                    <a:p>
                      <a:pPr algn="ctr"/>
                      <a:r>
                        <a:rPr sz="1600">
                          <a:latin typeface="Cambria Math"/>
                        </a:rPr>
                        <a:t>0.927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r>
                        <a:rPr sz="1600">
                          <a:latin typeface="Cambria Math"/>
                        </a:rPr>
                        <a:t>0.925</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0.950</a:t>
                      </a:r>
                    </a:p>
                  </a:txBody>
                  <a:tcPr/>
                </a:tc>
                <a:tc>
                  <a:txBody>
                    <a:bodyPr/>
                    <a:lstStyle/>
                    <a:p>
                      <a:pPr algn="ctr"/>
                      <a:r>
                        <a:rPr sz="1600">
                          <a:latin typeface="Cambria Math"/>
                        </a:rPr>
                        <a:t>0.959</a:t>
                      </a:r>
                    </a:p>
                  </a:txBody>
                  <a:tcPr/>
                </a:tc>
                <a:tc>
                  <a:txBody>
                    <a:bodyPr/>
                    <a:lstStyle/>
                    <a:p>
                      <a:pPr algn="ctr"/>
                      <a:r>
                        <a:rPr sz="1600">
                          <a:latin typeface="Cambria Math"/>
                        </a:rPr>
                        <a:t>0.948</a:t>
                      </a:r>
                    </a:p>
                  </a:txBody>
                  <a:tcPr/>
                </a:tc>
                <a:tc>
                  <a:txBody>
                    <a:bodyPr/>
                    <a:lstStyle/>
                    <a:p>
                      <a:pPr algn="ctr"/>
                      <a:r>
                        <a:rPr sz="1600">
                          <a:latin typeface="Cambria Math"/>
                        </a:rPr>
                        <a:t>0.956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pPr algn="ctr"/>
                      <a:r>
                        <a:rPr sz="1600">
                          <a:latin typeface="Cambria Math"/>
                        </a:rPr>
                        <a:t>0.805</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0.810</a:t>
                      </a:r>
                    </a:p>
                  </a:txBody>
                  <a:tcPr/>
                </a:tc>
                <a:tc>
                  <a:txBody>
                    <a:bodyPr/>
                    <a:lstStyle/>
                    <a:p>
                      <a:pPr algn="ctr"/>
                      <a:r>
                        <a:rPr sz="1600">
                          <a:latin typeface="Cambria Math"/>
                        </a:rPr>
                        <a:t>0.839</a:t>
                      </a:r>
                    </a:p>
                  </a:txBody>
                  <a:tcPr/>
                </a:tc>
                <a:tc>
                  <a:txBody>
                    <a:bodyPr/>
                    <a:lstStyle/>
                    <a:p>
                      <a:pPr algn="ctr"/>
                      <a:r>
                        <a:rPr sz="1600">
                          <a:latin typeface="Cambria Math"/>
                        </a:rPr>
                        <a:t>0.860</a:t>
                      </a:r>
                    </a:p>
                  </a:txBody>
                  <a:tcPr/>
                </a:tc>
                <a:tc>
                  <a:txBody>
                    <a:bodyPr/>
                    <a:lstStyle/>
                    <a:p>
                      <a:pPr algn="ctr"/>
                      <a:r>
                        <a:rPr sz="1600">
                          <a:latin typeface="Cambria Math"/>
                        </a:rPr>
                        <a:t>0.861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pPr algn="ctr"/>
                      <a:r>
                        <a:rPr sz="1600">
                          <a:latin typeface="Cambria Math"/>
                        </a:rPr>
                        <a:t>0.515</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600">
                          <a:latin typeface="Cambria Math"/>
                        </a:rPr>
                        <a:t>0.463</a:t>
                      </a:r>
                    </a:p>
                  </a:txBody>
                  <a:tcPr>
                    <a:lnB w="12700" cap="flat" cmpd="sng" algn="ctr">
                      <a:solidFill>
                        <a:schemeClr val="tx1"/>
                      </a:solidFill>
                      <a:prstDash val="solid"/>
                      <a:round/>
                      <a:headEnd type="none" w="med" len="med"/>
                      <a:tailEnd type="none" w="med" len="med"/>
                    </a:lnB>
                  </a:tcPr>
                </a:tc>
                <a:tc>
                  <a:txBody>
                    <a:bodyPr/>
                    <a:lstStyle/>
                    <a:p>
                      <a:pPr algn="ctr"/>
                      <a:r>
                        <a:rPr sz="1600">
                          <a:latin typeface="Cambria Math"/>
                        </a:rPr>
                        <a:t>0.420</a:t>
                      </a:r>
                    </a:p>
                  </a:txBody>
                  <a:tcPr>
                    <a:lnB w="12700" cap="flat" cmpd="sng" algn="ctr">
                      <a:solidFill>
                        <a:schemeClr val="tx1"/>
                      </a:solidFill>
                      <a:prstDash val="solid"/>
                      <a:round/>
                      <a:headEnd type="none" w="med" len="med"/>
                      <a:tailEnd type="none" w="med" len="med"/>
                    </a:lnB>
                  </a:tcPr>
                </a:tc>
                <a:tc>
                  <a:txBody>
                    <a:bodyPr/>
                    <a:lstStyle/>
                    <a:p>
                      <a:pPr algn="ctr"/>
                      <a:r>
                        <a:rPr sz="1600">
                          <a:latin typeface="Cambria Math"/>
                        </a:rPr>
                        <a:t>0.326</a:t>
                      </a:r>
                    </a:p>
                  </a:txBody>
                  <a:tcPr>
                    <a:lnB w="12700" cap="flat" cmpd="sng" algn="ctr">
                      <a:solidFill>
                        <a:schemeClr val="tx1"/>
                      </a:solidFill>
                      <a:prstDash val="solid"/>
                      <a:round/>
                      <a:headEnd type="none" w="med" len="med"/>
                      <a:tailEnd type="none" w="med" len="med"/>
                    </a:lnB>
                  </a:tcPr>
                </a:tc>
                <a:tc>
                  <a:txBody>
                    <a:bodyPr/>
                    <a:lstStyle/>
                    <a:p>
                      <a:pPr algn="ctr"/>
                      <a:r>
                        <a:rPr sz="1600">
                          <a:latin typeface="Cambria Math"/>
                        </a:rPr>
                        <a:t>0.243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Since we are not told any population parameters for the study, we cannot assume that </a:t>
                </a:r>
                <a14:m>
                  <m:oMath xmlns:m="http://schemas.openxmlformats.org/officeDocument/2006/math">
                    <m:r>
                      <a:rPr>
                        <a:latin typeface="Cambria Math" panose="02040503050406030204" pitchFamily="18" charset="0"/>
                      </a:rPr>
                      <m:t>𝜎</m:t>
                    </m:r>
                  </m:oMath>
                </a14:m>
                <a:r>
                  <a:rPr sz="2800"/>
                  <a:t> is known or that the population distribution is approximately normal. However, since the sample size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=40</m:t>
                        </m:r>
                      </m:e>
                    </m:d>
                  </m:oMath>
                </a14:m>
                <a:r>
                  <a:rPr sz="2800"/>
                  <a:t> is large enough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≥30</m:t>
                        </m:r>
                      </m:e>
                    </m:d>
                  </m:oMath>
                </a14:m>
                <a:r>
                  <a:rPr sz="2800"/>
                  <a:t>, we can use the </a:t>
                </a:r>
                <a14:m>
                  <m:oMath xmlns:m="http://schemas.openxmlformats.org/officeDocument/2006/math">
                    <m:r>
                      <a:rPr>
                        <a:latin typeface="Cambria Math" panose="02040503050406030204" pitchFamily="18" charset="0"/>
                      </a:rPr>
                      <m:t>𝑡</m:t>
                    </m:r>
                  </m:oMath>
                </a14:m>
                <a:r>
                  <a:rPr sz="2800"/>
                  <a:t>-distribution to construct a confidence interval for the population mean. Next, we must decide how to proceed. One option is to perform the arithmetic by hand, which would first require calculating the necessary sample statistics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and </a:t>
                </a:r>
                <a14:m>
                  <m:oMath xmlns:m="http://schemas.openxmlformats.org/officeDocument/2006/math">
                    <m:r>
                      <a:rPr>
                        <a:latin typeface="Cambria Math" panose="02040503050406030204" pitchFamily="18" charset="0"/>
                      </a:rPr>
                      <m:t>𝑠</m:t>
                    </m:r>
                  </m:oMath>
                </a14:m>
                <a:r>
                  <a:rPr sz="2800"/>
                  <a:t>) and then using the margin of error formula. Another option is to use a technology that will allow us to enter the raw data and solve the confidence interval directly. We will choose the second option here for efficiency.</a:t>
                </a:r>
              </a:p>
              <a:p>
                <a:r>
                  <a:rPr sz="2800"/>
                  <a:t>To solve using the TI-84 Plus calculator, you must first enter the raw data into the calculator list </a:t>
                </a:r>
                <a:r>
                  <a:rPr sz="2800" b="1"/>
                  <a:t>L1</a:t>
                </a:r>
                <a:r>
                  <a:rPr sz="2800"/>
                  <a:t> as shown in the top screenshot. Once the data are entered, choose the </a:t>
                </a:r>
                <a:r>
                  <a:rPr sz="2800" b="1"/>
                  <a:t>TInterval</a:t>
                </a:r>
                <a:r>
                  <a:rPr sz="2800"/>
                  <a:t> option under the </a:t>
                </a:r>
                <a:r>
                  <a:rPr sz="2800" b="1"/>
                  <a:t>STATS &gt; TESTS</a:t>
                </a:r>
                <a:r>
                  <a:rPr sz="2800"/>
                  <a:t> menu.</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704"/>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p:pic>
        <p:nvPicPr>
          <p:cNvPr id="5" name="Content Placeholder 4">
            <a:extLst>
              <a:ext uri="{FF2B5EF4-FFF2-40B4-BE49-F238E27FC236}">
                <a16:creationId xmlns:a16="http://schemas.microsoft.com/office/drawing/2014/main" id="{C6F4228D-FAA8-4CD9-ACB1-6AA106FAB0A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When calculating a margin of error for a confidence interval, round to at least six decimal places to avoid additional rounding errors in the subsequent calculations of the endpoints of the confidence interval.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p:sp>
        <p:nvSpPr>
          <p:cNvPr id="3" name="Text Placeholder 2"/>
          <p:cNvSpPr>
            <a:spLocks noGrp="1"/>
          </p:cNvSpPr>
          <p:nvPr>
            <p:ph type="body" sz="quarter" idx="10"/>
          </p:nvPr>
        </p:nvSpPr>
        <p:spPr/>
        <p:txBody>
          <a:bodyPr>
            <a:normAutofit/>
          </a:bodyPr>
          <a:lstStyle/>
          <a:p>
            <a:r>
              <a:rPr sz="2800"/>
              <a:t>This time, however, choose the </a:t>
            </a:r>
            <a:r>
              <a:rPr sz="2800" b="1"/>
              <a:t>Data</a:t>
            </a:r>
            <a:r>
              <a:rPr sz="2800"/>
              <a:t> option. You'll need to specify which list your data are in, which is </a:t>
            </a:r>
            <a:r>
              <a:rPr sz="2800" b="1"/>
              <a:t>L1</a:t>
            </a:r>
            <a:r>
              <a:rPr sz="2800"/>
              <a:t>, and the confidence level (</a:t>
            </a:r>
            <a:r>
              <a:rPr sz="2800" b="1"/>
              <a:t>C-Level</a:t>
            </a:r>
            <a:r>
              <a:rPr sz="2800"/>
              <a:t>), which is </a:t>
            </a:r>
            <a:r>
              <a:rPr sz="2800" b="1"/>
              <a:t>0.99</a:t>
            </a:r>
            <a:r>
              <a:rPr sz="2800"/>
              <a:t> in this example. The value of </a:t>
            </a:r>
            <a:r>
              <a:rPr sz="2800" b="1"/>
              <a:t>Freq</a:t>
            </a:r>
            <a:r>
              <a:rPr sz="2800"/>
              <a:t> should be left as the default value of </a:t>
            </a:r>
            <a:r>
              <a:rPr sz="2800" b="1"/>
              <a:t>1</a:t>
            </a:r>
            <a:r>
              <a:rPr sz="2800"/>
              <a:t>. The results are shown in the bottom screenshot.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p:pic>
        <p:nvPicPr>
          <p:cNvPr id="5" name="Content Placeholder 4">
            <a:extLst>
              <a:ext uri="{FF2B5EF4-FFF2-40B4-BE49-F238E27FC236}">
                <a16:creationId xmlns:a16="http://schemas.microsoft.com/office/drawing/2014/main" id="{90681BE8-3DDC-41BA-8C4C-1194EBEF664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8.3.4: Constructing a Confidence Interval for a Population Mean (</a:t>
            </a:r>
            <a:r>
              <a:rPr sz="2400" i="1" dirty="0"/>
              <a:t>σ</a:t>
            </a:r>
            <a:r>
              <a:rPr sz="2400" dirty="0"/>
              <a:t> Unknown) from Original Data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a:t>
                </a:r>
                <a14:m>
                  <m:oMath xmlns:m="http://schemas.openxmlformats.org/officeDocument/2006/math">
                    <m:r>
                      <a:rPr>
                        <a:latin typeface="Cambria Math" panose="02040503050406030204" pitchFamily="18" charset="0"/>
                      </a:rPr>
                      <m:t>99%</m:t>
                    </m:r>
                  </m:oMath>
                </a14:m>
                <a:r>
                  <a:rPr sz="2800"/>
                  <a:t> confidence interval ranges from </a:t>
                </a:r>
                <a:r>
                  <a:rPr sz="2800">
                    <a:latin typeface="Cambria Math"/>
                  </a:rPr>
                  <a:t>0.5240</a:t>
                </a:r>
                <a:r>
                  <a:rPr sz="2800"/>
                  <a:t> to </a:t>
                </a:r>
                <a:r>
                  <a:rPr sz="2800">
                    <a:latin typeface="Cambria Math"/>
                  </a:rPr>
                  <a:t>0.7624</a:t>
                </a:r>
                <a:r>
                  <a:rPr sz="2800"/>
                  <a:t>. The confidence interval can be written mathematically using either inequality symbols or interval notation, shown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0.5240&lt;</m:t>
                      </m:r>
                      <m:r>
                        <a:rPr>
                          <a:latin typeface="Cambria Math" panose="02040503050406030204" pitchFamily="18" charset="0"/>
                        </a:rPr>
                        <m:t>𝜇</m:t>
                      </m:r>
                      <m:r>
                        <a:rPr>
                          <a:latin typeface="Cambria Math" panose="02040503050406030204" pitchFamily="18" charset="0"/>
                        </a:rPr>
                        <m:t>&lt;0.7624</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0.5240</m:t>
                          </m:r>
                          <m:r>
                            <m:rPr>
                              <m:nor/>
                            </m:rPr>
                            <a:rPr/>
                            <m:t>, </m:t>
                          </m:r>
                          <m:r>
                            <a:rPr>
                              <a:latin typeface="Cambria Math" panose="02040503050406030204" pitchFamily="18" charset="0"/>
                            </a:rPr>
                            <m:t>0.7624</m:t>
                          </m:r>
                        </m:e>
                      </m:d>
                    </m:oMath>
                  </m:oMathPara>
                </a14:m>
                <a:endParaRPr sz="2800"/>
              </a:p>
              <a:p>
                <a:pPr>
                  <a:defRPr sz="2800"/>
                </a:pPr>
                <a:r>
                  <a:rPr sz="2800"/>
                  <a:t>We are </a:t>
                </a:r>
                <a14:m>
                  <m:oMath xmlns:m="http://schemas.openxmlformats.org/officeDocument/2006/math">
                    <m:r>
                      <a:rPr>
                        <a:latin typeface="Cambria Math" panose="02040503050406030204" pitchFamily="18" charset="0"/>
                      </a:rPr>
                      <m:t>99%</m:t>
                    </m:r>
                  </m:oMath>
                </a14:m>
                <a:r>
                  <a:rPr sz="2800"/>
                  <a:t> confident that the mean amount of water used per household for brushing teeth is between </a:t>
                </a:r>
                <a:r>
                  <a:rPr sz="2800">
                    <a:latin typeface="Cambria Math"/>
                  </a:rPr>
                  <a:t>0.5240</a:t>
                </a:r>
                <a:r>
                  <a:rPr sz="2800"/>
                  <a:t> to </a:t>
                </a:r>
                <a:r>
                  <a:rPr sz="2800">
                    <a:latin typeface="Cambria Math"/>
                  </a:rPr>
                  <a:t>0.7624</a:t>
                </a:r>
                <a:r>
                  <a:rPr sz="2800"/>
                  <a:t> gallons per day.</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595" r="-741"/>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8.3.1: Finding the Margin of Error of a Confidence Interval for a Population Mean (</a:t>
            </a:r>
            <a:r>
              <a:rPr sz="2400" i="1" dirty="0"/>
              <a:t>σ</a:t>
            </a:r>
            <a:r>
              <a:rPr sz="2400" dirty="0"/>
              <a:t> Unknown)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Dental researchers want to estimate the mean leakage, measured in nanometers (nm), of a new filling material for cavities using a simple random sample of </a:t>
                </a:r>
                <a:r>
                  <a:rPr sz="2800" dirty="0">
                    <a:latin typeface="Cambria Math"/>
                  </a:rPr>
                  <a:t>10</a:t>
                </a:r>
                <a:r>
                  <a:rPr sz="2800" dirty="0"/>
                  <a:t> trials. Assuming that the population distribution is approximately normal and the population standard deviation is unknown, find the margin of error for a </a:t>
                </a:r>
                <a14:m>
                  <m:oMath xmlns:m="http://schemas.openxmlformats.org/officeDocument/2006/math">
                    <m:r>
                      <a:rPr>
                        <a:latin typeface="Cambria Math" panose="02040503050406030204" pitchFamily="18" charset="0"/>
                      </a:rPr>
                      <m:t>95%</m:t>
                    </m:r>
                  </m:oMath>
                </a14:m>
                <a:r>
                  <a:rPr sz="2800" dirty="0"/>
                  <a:t> confidence interval for the population mean given that the sample standard deviation is </a:t>
                </a:r>
                <a14:m>
                  <m:oMath xmlns:m="http://schemas.openxmlformats.org/officeDocument/2006/math">
                    <m:r>
                      <a:rPr>
                        <a:latin typeface="Cambria Math" panose="02040503050406030204" pitchFamily="18" charset="0"/>
                      </a:rPr>
                      <m:t>15.5</m:t>
                    </m:r>
                    <m:r>
                      <m:rPr>
                        <m:nor/>
                      </m:rPr>
                      <a:rPr/>
                      <m:t> </m:t>
                    </m:r>
                    <m:r>
                      <m:rPr>
                        <m:sty m:val="p"/>
                      </m:rPr>
                      <a:rPr>
                        <a:latin typeface="Cambria Math" panose="02040503050406030204" pitchFamily="18" charset="0"/>
                      </a:rPr>
                      <m:t>nm</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92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8.3.1: Finding the Margin of Error of a Confidence Interval for a Population Mean (</a:t>
            </a:r>
            <a:r>
              <a:rPr sz="2400" i="1" dirty="0"/>
              <a:t>σ</a:t>
            </a:r>
            <a:r>
              <a:rPr sz="2400"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Since we know that the population distribution is approximately normal and the population standard deviation is unknown, we are able to use the </a:t>
                </a:r>
                <a14:m>
                  <m:oMath xmlns:m="http://schemas.openxmlformats.org/officeDocument/2006/math">
                    <m:r>
                      <a:rPr>
                        <a:latin typeface="Cambria Math" panose="02040503050406030204" pitchFamily="18" charset="0"/>
                      </a:rPr>
                      <m:t>𝑡</m:t>
                    </m:r>
                  </m:oMath>
                </a14:m>
                <a:r>
                  <a:rPr sz="2800" dirty="0"/>
                  <a:t>-distribution to calculate the margin of error. The problem tells us the values for </a:t>
                </a:r>
                <a14:m>
                  <m:oMath xmlns:m="http://schemas.openxmlformats.org/officeDocument/2006/math">
                    <m:r>
                      <a:rPr>
                        <a:latin typeface="Cambria Math" panose="02040503050406030204" pitchFamily="18" charset="0"/>
                      </a:rPr>
                      <m:t>𝑠</m:t>
                    </m:r>
                  </m:oMath>
                </a14:m>
                <a:r>
                  <a:rPr sz="2800" dirty="0"/>
                  <a:t> and </a:t>
                </a:r>
                <a14:m>
                  <m:oMath xmlns:m="http://schemas.openxmlformats.org/officeDocument/2006/math">
                    <m:r>
                      <a:rPr>
                        <a:latin typeface="Cambria Math" panose="02040503050406030204" pitchFamily="18" charset="0"/>
                      </a:rPr>
                      <m:t>𝑛</m:t>
                    </m:r>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𝑠</m:t>
                        </m:r>
                        <m:r>
                          <a:rPr>
                            <a:latin typeface="Cambria Math" panose="02040503050406030204" pitchFamily="18" charset="0"/>
                          </a:rPr>
                          <m:t>=15.5</m:t>
                        </m:r>
                        <m:r>
                          <m:rPr>
                            <m:nor/>
                          </m:rPr>
                          <a:rPr/>
                          <m:t>, </m:t>
                        </m:r>
                        <m:r>
                          <a:rPr>
                            <a:latin typeface="Cambria Math" panose="02040503050406030204" pitchFamily="18" charset="0"/>
                          </a:rPr>
                          <m:t>𝑛</m:t>
                        </m:r>
                        <m:r>
                          <a:rPr>
                            <a:latin typeface="Cambria Math" panose="02040503050406030204" pitchFamily="18" charset="0"/>
                          </a:rPr>
                          <m:t>=10</m:t>
                        </m:r>
                      </m:e>
                    </m:d>
                  </m:oMath>
                </a14:m>
                <a:r>
                  <a:rPr sz="2800" dirty="0"/>
                  <a:t>, so the only missing value in the calculation of </a:t>
                </a:r>
                <a14:m>
                  <m:oMath xmlns:m="http://schemas.openxmlformats.org/officeDocument/2006/math">
                    <m:r>
                      <a:rPr>
                        <a:latin typeface="Cambria Math" panose="02040503050406030204" pitchFamily="18" charset="0"/>
                      </a:rPr>
                      <m:t>𝐸</m:t>
                    </m:r>
                  </m:oMath>
                </a14:m>
                <a:r>
                  <a:rPr sz="2800" dirty="0"/>
                  <a: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Since the level of confidence is </a:t>
                </a:r>
                <a14:m>
                  <m:oMath xmlns:m="http://schemas.openxmlformats.org/officeDocument/2006/math">
                    <m:r>
                      <a:rPr>
                        <a:latin typeface="Cambria Math" panose="02040503050406030204" pitchFamily="18" charset="0"/>
                      </a:rPr>
                      <m:t>95%</m:t>
                    </m:r>
                  </m:oMath>
                </a14:m>
                <a:r>
                  <a:rPr sz="2800" dirty="0"/>
                  <a:t>, </a:t>
                </a:r>
                <a14:m>
                  <m:oMath xmlns:m="http://schemas.openxmlformats.org/officeDocument/2006/math">
                    <m:r>
                      <a:rPr>
                        <a:latin typeface="Cambria Math" panose="02040503050406030204" pitchFamily="18" charset="0"/>
                      </a:rPr>
                      <m:t>𝛼</m:t>
                    </m:r>
                    <m:r>
                      <a:rPr>
                        <a:latin typeface="Cambria Math" panose="02040503050406030204" pitchFamily="18" charset="0"/>
                      </a:rPr>
                      <m:t>=1−0.95=0.05</m:t>
                    </m:r>
                  </m:oMath>
                </a14:m>
                <a:r>
                  <a:rPr sz="2800" dirty="0"/>
                  <a:t>. Therefore,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0.05</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oMath>
                </a14:m>
                <a:r>
                  <a:rPr sz="2800" dirty="0"/>
                  <a:t>. A sample size of </a:t>
                </a:r>
                <a:r>
                  <a:rPr sz="2800" dirty="0">
                    <a:latin typeface="Cambria Math"/>
                  </a:rPr>
                  <a:t>10</a:t>
                </a:r>
                <a:r>
                  <a:rPr sz="2800" dirty="0"/>
                  <a:t> means that there are </a:t>
                </a:r>
                <a:r>
                  <a:rPr sz="2800" dirty="0">
                    <a:latin typeface="Cambria Math"/>
                  </a:rPr>
                  <a:t>9</a:t>
                </a:r>
                <a:r>
                  <a:rPr sz="2800" dirty="0"/>
                  <a:t> degrees of freedom, </a:t>
                </a:r>
                <a14:m>
                  <m:oMath xmlns:m="http://schemas.openxmlformats.org/officeDocument/2006/math">
                    <m:r>
                      <a:rPr>
                        <a:latin typeface="Cambria Math" panose="02040503050406030204" pitchFamily="18" charset="0"/>
                      </a:rPr>
                      <m:t>𝑑𝑓</m:t>
                    </m:r>
                    <m:r>
                      <a:rPr>
                        <a:latin typeface="Cambria Math" panose="02040503050406030204" pitchFamily="18" charset="0"/>
                      </a:rPr>
                      <m:t>=9</m:t>
                    </m:r>
                  </m:oMath>
                </a14:m>
                <a:r>
                  <a:rPr sz="2800" dirty="0"/>
                  <a:t>.</a:t>
                </a:r>
              </a:p>
              <a:p>
                <a:pPr>
                  <a:defRPr sz="2800"/>
                </a:pPr>
                <a:r>
                  <a:rPr sz="2800" dirty="0"/>
                  <a:t>To find this value using the </a:t>
                </a:r>
                <a14:m>
                  <m:oMath xmlns:m="http://schemas.openxmlformats.org/officeDocument/2006/math">
                    <m:r>
                      <a:rPr>
                        <a:latin typeface="Cambria Math" panose="02040503050406030204" pitchFamily="18" charset="0"/>
                      </a:rPr>
                      <m:t>𝑡</m:t>
                    </m:r>
                  </m:oMath>
                </a14:m>
                <a:r>
                  <a:rPr sz="2800" dirty="0"/>
                  <a:t>-distribution table, look across the row for </a:t>
                </a:r>
                <a:r>
                  <a:rPr sz="2800" dirty="0">
                    <a:latin typeface="Cambria Math"/>
                  </a:rPr>
                  <a:t>9</a:t>
                </a:r>
                <a:r>
                  <a:rPr sz="2800" dirty="0"/>
                  <a:t> degrees of freedom and down the column for an area in one tail of </a:t>
                </a:r>
                <a:r>
                  <a:rPr sz="2800" dirty="0">
                    <a:latin typeface="Cambria Math"/>
                  </a:rPr>
                  <a:t>0.025</a:t>
                </a:r>
                <a:r>
                  <a:rPr sz="2800" dirty="0"/>
                  <a:t>. This shows a critical </a:t>
                </a:r>
                <a14:m>
                  <m:oMath xmlns:m="http://schemas.openxmlformats.org/officeDocument/2006/math">
                    <m:r>
                      <a:rPr>
                        <a:latin typeface="Cambria Math" panose="02040503050406030204" pitchFamily="18" charset="0"/>
                      </a:rPr>
                      <m:t>𝑡</m:t>
                    </m:r>
                  </m:oMath>
                </a14:m>
                <a:r>
                  <a:rPr sz="2800" dirty="0"/>
                  <a:t>-value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r>
                      <a:rPr>
                        <a:latin typeface="Cambria Math" panose="02040503050406030204" pitchFamily="18" charset="0"/>
                      </a:rPr>
                      <m:t>=2.262</m:t>
                    </m:r>
                  </m:oMath>
                </a14:m>
                <a:r>
                  <a:rPr sz="2800" dirty="0"/>
                  <a:t>. Notice that, using our table, we could also have looked up the area in two tails,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instead of the area in one tail,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=0.025</m:t>
                    </m:r>
                  </m:oMath>
                </a14:m>
                <a:r>
                  <a:rPr sz="2800" dirty="0"/>
                  <a:t>. Both give the same answer.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40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8.3.1: Finding the Margin of Error of a Confidence Interval for a Population Mean (</a:t>
            </a:r>
            <a:r>
              <a:rPr sz="2400" i="1" dirty="0"/>
              <a:t>σ</a:t>
            </a:r>
            <a:r>
              <a:rPr sz="2400" dirty="0"/>
              <a:t> Unknown)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1.415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1.895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2.365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2.998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3.499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1.860</a:t>
                          </a:r>
                        </a:p>
                      </a:txBody>
                      <a:tcPr/>
                    </a:tc>
                    <a:tc>
                      <a:txBody>
                        <a:bodyPr/>
                        <a:lstStyle/>
                        <a:p>
                          <a:pPr algn="ctr">
                            <a:defRPr>
                              <a:solidFill>
                                <a:schemeClr val="tx1"/>
                              </a:solidFill>
                            </a:defRPr>
                          </a:pPr>
                          <a:r>
                            <a:rPr sz="1400">
                              <a:latin typeface="Cambria Math"/>
                            </a:rPr>
                            <a:t>2.306</a:t>
                          </a:r>
                        </a:p>
                      </a:txBody>
                      <a:tcPr>
                        <a:solidFill>
                          <a:srgbClr val="92D050"/>
                        </a:solidFill>
                      </a:tcPr>
                    </a:tc>
                    <a:tc>
                      <a:txBody>
                        <a:bodyPr/>
                        <a:lstStyle/>
                        <a:p>
                          <a:pPr algn="ctr">
                            <a:defRPr>
                              <a:solidFill>
                                <a:schemeClr val="tx1"/>
                              </a:solidFill>
                            </a:defRPr>
                          </a:pPr>
                          <a:r>
                            <a:rPr sz="1400">
                              <a:latin typeface="Cambria Math"/>
                            </a:rPr>
                            <a:t>2.896</a:t>
                          </a:r>
                        </a:p>
                      </a:txBody>
                      <a:tcPr/>
                    </a:tc>
                    <a:tc>
                      <a:txBody>
                        <a:bodyPr/>
                        <a:lstStyle/>
                        <a:p>
                          <a:pPr algn="ctr">
                            <a:defRPr>
                              <a:solidFill>
                                <a:schemeClr val="tx1"/>
                              </a:solidFill>
                            </a:defRPr>
                          </a:pPr>
                          <a:r>
                            <a:rPr sz="1400">
                              <a:latin typeface="Cambria Math"/>
                            </a:rPr>
                            <a:t>3.355</a:t>
                          </a:r>
                        </a:p>
                      </a:txBody>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1.833</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2.262</a:t>
                          </a:r>
                        </a:p>
                      </a:txBody>
                      <a:tcPr>
                        <a:solidFill>
                          <a:srgbClr val="FFFF00"/>
                        </a:solidFill>
                      </a:tcPr>
                    </a:tc>
                    <a:tc>
                      <a:txBody>
                        <a:bodyPr/>
                        <a:lstStyle/>
                        <a:p>
                          <a:pPr algn="ctr">
                            <a:defRPr>
                              <a:solidFill>
                                <a:schemeClr val="tx1"/>
                              </a:solidFill>
                            </a:defRPr>
                          </a:pPr>
                          <a:r>
                            <a:rPr sz="1400">
                              <a:latin typeface="Cambria Math"/>
                            </a:rPr>
                            <a:t>2.821</a:t>
                          </a:r>
                        </a:p>
                      </a:txBody>
                      <a:tcPr>
                        <a:solidFill>
                          <a:srgbClr val="92D050"/>
                        </a:solidFill>
                      </a:tcPr>
                    </a:tc>
                    <a:tc>
                      <a:txBody>
                        <a:bodyPr/>
                        <a:lstStyle/>
                        <a:p>
                          <a:pPr algn="ctr">
                            <a:defRPr>
                              <a:solidFill>
                                <a:schemeClr val="tx1"/>
                              </a:solidFill>
                            </a:defRPr>
                          </a:pPr>
                          <a:r>
                            <a:rPr sz="1400">
                              <a:latin typeface="Cambria Math"/>
                            </a:rPr>
                            <a:t>3.250</a:t>
                          </a:r>
                        </a:p>
                      </a:txBody>
                      <a:tcPr>
                        <a:solidFill>
                          <a:srgbClr val="92D050"/>
                        </a:solidFill>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tc>
                    <a:tc>
                      <a:txBody>
                        <a:bodyPr/>
                        <a:lstStyle/>
                        <a:p>
                          <a:pPr algn="ctr">
                            <a:defRPr>
                              <a:solidFill>
                                <a:schemeClr val="tx1"/>
                              </a:solidFill>
                            </a:defRPr>
                          </a:pPr>
                          <a:r>
                            <a:rPr sz="1400">
                              <a:latin typeface="Cambria Math"/>
                            </a:rPr>
                            <a:t>2.228</a:t>
                          </a:r>
                        </a:p>
                      </a:txBody>
                      <a:tcPr>
                        <a:solidFill>
                          <a:srgbClr val="92D050"/>
                        </a:solidFill>
                      </a:tcPr>
                    </a:tc>
                    <a:tc>
                      <a:txBody>
                        <a:bodyPr/>
                        <a:lstStyle/>
                        <a:p>
                          <a:pPr algn="ctr">
                            <a:defRPr>
                              <a:solidFill>
                                <a:schemeClr val="tx1"/>
                              </a:solidFill>
                            </a:defRPr>
                          </a:pPr>
                          <a:r>
                            <a:rPr sz="1400">
                              <a:latin typeface="Cambria Math"/>
                            </a:rPr>
                            <a:t>2.764</a:t>
                          </a:r>
                        </a:p>
                      </a:txBody>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1.363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1.796</a:t>
                          </a:r>
                        </a:p>
                      </a:txBody>
                      <a:tcPr/>
                    </a:tc>
                    <a:tc>
                      <a:txBody>
                        <a:bodyPr/>
                        <a:lstStyle/>
                        <a:p>
                          <a:pPr algn="ctr">
                            <a:defRPr>
                              <a:solidFill>
                                <a:schemeClr val="tx1"/>
                              </a:solidFill>
                            </a:defRPr>
                          </a:pPr>
                          <a:r>
                            <a:rPr sz="1400">
                              <a:latin typeface="Cambria Math"/>
                            </a:rPr>
                            <a:t>2.201</a:t>
                          </a:r>
                        </a:p>
                      </a:txBody>
                      <a:tcPr>
                        <a:solidFill>
                          <a:srgbClr val="92D050"/>
                        </a:solidFill>
                      </a:tcPr>
                    </a:tc>
                    <a:tc>
                      <a:txBody>
                        <a:bodyPr/>
                        <a:lstStyle/>
                        <a:p>
                          <a:pPr algn="ctr">
                            <a:defRPr>
                              <a:solidFill>
                                <a:schemeClr val="tx1"/>
                              </a:solidFill>
                            </a:defRPr>
                          </a:pPr>
                          <a:r>
                            <a:rPr sz="1400">
                              <a:latin typeface="Cambria Math"/>
                            </a:rPr>
                            <a:t>2.718</a:t>
                          </a:r>
                        </a:p>
                      </a:txBody>
                      <a:tcPr/>
                    </a:tc>
                    <a:tc>
                      <a:txBody>
                        <a:bodyPr/>
                        <a:lstStyle/>
                        <a:p>
                          <a:pPr algn="ctr">
                            <a:defRPr>
                              <a:solidFill>
                                <a:schemeClr val="tx1"/>
                              </a:solidFill>
                            </a:defRPr>
                          </a:pPr>
                          <a:r>
                            <a:rPr sz="1400">
                              <a:latin typeface="Cambria Math"/>
                            </a:rPr>
                            <a:t>3.106</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1.782</a:t>
                          </a:r>
                        </a:p>
                      </a:txBody>
                      <a:tcPr/>
                    </a:tc>
                    <a:tc>
                      <a:txBody>
                        <a:bodyPr/>
                        <a:lstStyle/>
                        <a:p>
                          <a:pPr algn="ctr">
                            <a:defRPr>
                              <a:solidFill>
                                <a:schemeClr val="tx1"/>
                              </a:solidFill>
                            </a:defRPr>
                          </a:pPr>
                          <a:r>
                            <a:rPr sz="1400">
                              <a:latin typeface="Cambria Math"/>
                            </a:rPr>
                            <a:t>2.179</a:t>
                          </a:r>
                        </a:p>
                      </a:txBody>
                      <a:tcPr>
                        <a:solidFill>
                          <a:srgbClr val="92D050"/>
                        </a:solidFill>
                      </a:tcPr>
                    </a:tc>
                    <a:tc>
                      <a:txBody>
                        <a:bodyPr/>
                        <a:lstStyle/>
                        <a:p>
                          <a:pPr algn="ctr">
                            <a:defRPr>
                              <a:solidFill>
                                <a:schemeClr val="tx1"/>
                              </a:solidFill>
                            </a:defRPr>
                          </a:pPr>
                          <a:r>
                            <a:rPr sz="1400">
                              <a:latin typeface="Cambria Math"/>
                            </a:rPr>
                            <a:t>2.681</a:t>
                          </a:r>
                        </a:p>
                      </a:txBody>
                      <a:tcPr/>
                    </a:tc>
                    <a:tc>
                      <a:txBody>
                        <a:bodyPr/>
                        <a:lstStyle/>
                        <a:p>
                          <a:pPr algn="ctr">
                            <a:defRPr>
                              <a:solidFill>
                                <a:schemeClr val="tx1"/>
                              </a:solidFill>
                            </a:defRPr>
                          </a:pPr>
                          <a:r>
                            <a:rPr sz="1400">
                              <a:latin typeface="Cambria Math"/>
                            </a:rPr>
                            <a:t>3.055</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1.415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1.895</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2.365</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2.998</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3.499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1.397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1.860</a:t>
                          </a:r>
                        </a:p>
                      </a:txBody>
                      <a:tcPr/>
                    </a:tc>
                    <a:tc>
                      <a:txBody>
                        <a:bodyPr/>
                        <a:lstStyle/>
                        <a:p>
                          <a:pPr algn="ctr">
                            <a:defRPr>
                              <a:solidFill>
                                <a:schemeClr val="tx1"/>
                              </a:solidFill>
                            </a:defRPr>
                          </a:pPr>
                          <a:r>
                            <a:rPr sz="1400">
                              <a:latin typeface="Cambria Math"/>
                            </a:rPr>
                            <a:t>2.306</a:t>
                          </a:r>
                        </a:p>
                      </a:txBody>
                      <a:tcPr>
                        <a:solidFill>
                          <a:srgbClr val="92D050"/>
                        </a:solidFill>
                      </a:tcPr>
                    </a:tc>
                    <a:tc>
                      <a:txBody>
                        <a:bodyPr/>
                        <a:lstStyle/>
                        <a:p>
                          <a:pPr algn="ctr">
                            <a:defRPr>
                              <a:solidFill>
                                <a:schemeClr val="tx1"/>
                              </a:solidFill>
                            </a:defRPr>
                          </a:pPr>
                          <a:r>
                            <a:rPr sz="1400">
                              <a:latin typeface="Cambria Math"/>
                            </a:rPr>
                            <a:t>2.896</a:t>
                          </a:r>
                        </a:p>
                      </a:txBody>
                      <a:tcPr/>
                    </a:tc>
                    <a:tc>
                      <a:txBody>
                        <a:bodyPr/>
                        <a:lstStyle/>
                        <a:p>
                          <a:pPr algn="ctr">
                            <a:defRPr>
                              <a:solidFill>
                                <a:schemeClr val="tx1"/>
                              </a:solidFill>
                            </a:defRPr>
                          </a:pPr>
                          <a:r>
                            <a:rPr sz="1400">
                              <a:latin typeface="Cambria Math"/>
                            </a:rPr>
                            <a:t>3.355</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9</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1.383</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1.833</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2.262</a:t>
                          </a:r>
                        </a:p>
                      </a:txBody>
                      <a:tcPr>
                        <a:solidFill>
                          <a:srgbClr val="FFFF00"/>
                        </a:solidFill>
                      </a:tcPr>
                    </a:tc>
                    <a:tc>
                      <a:txBody>
                        <a:bodyPr/>
                        <a:lstStyle/>
                        <a:p>
                          <a:pPr algn="ctr">
                            <a:defRPr>
                              <a:solidFill>
                                <a:schemeClr val="tx1"/>
                              </a:solidFill>
                            </a:defRPr>
                          </a:pPr>
                          <a:r>
                            <a:rPr sz="1400">
                              <a:latin typeface="Cambria Math"/>
                            </a:rPr>
                            <a:t>2.821</a:t>
                          </a:r>
                        </a:p>
                      </a:txBody>
                      <a:tcPr>
                        <a:solidFill>
                          <a:srgbClr val="92D050"/>
                        </a:solidFill>
                      </a:tcPr>
                    </a:tc>
                    <a:tc>
                      <a:txBody>
                        <a:bodyPr/>
                        <a:lstStyle/>
                        <a:p>
                          <a:pPr algn="ctr">
                            <a:defRPr>
                              <a:solidFill>
                                <a:schemeClr val="tx1"/>
                              </a:solidFill>
                            </a:defRPr>
                          </a:pPr>
                          <a:r>
                            <a:rPr sz="1400">
                              <a:latin typeface="Cambria Math"/>
                            </a:rPr>
                            <a:t>3.250</a:t>
                          </a:r>
                        </a:p>
                      </a:txBody>
                      <a:tcPr>
                        <a:solidFill>
                          <a:srgbClr val="92D050"/>
                        </a:solidFill>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10</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1.372</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1.812</a:t>
                          </a:r>
                        </a:p>
                      </a:txBody>
                      <a:tcPr/>
                    </a:tc>
                    <a:tc>
                      <a:txBody>
                        <a:bodyPr/>
                        <a:lstStyle/>
                        <a:p>
                          <a:pPr algn="ctr">
                            <a:defRPr>
                              <a:solidFill>
                                <a:schemeClr val="tx1"/>
                              </a:solidFill>
                            </a:defRPr>
                          </a:pPr>
                          <a:r>
                            <a:rPr sz="1400">
                              <a:latin typeface="Cambria Math"/>
                            </a:rPr>
                            <a:t>2.228</a:t>
                          </a:r>
                        </a:p>
                      </a:txBody>
                      <a:tcPr>
                        <a:solidFill>
                          <a:srgbClr val="92D050"/>
                        </a:solidFill>
                      </a:tcPr>
                    </a:tc>
                    <a:tc>
                      <a:txBody>
                        <a:bodyPr/>
                        <a:lstStyle/>
                        <a:p>
                          <a:pPr algn="ctr">
                            <a:defRPr>
                              <a:solidFill>
                                <a:schemeClr val="tx1"/>
                              </a:solidFill>
                            </a:defRPr>
                          </a:pPr>
                          <a:r>
                            <a:rPr sz="1400">
                              <a:latin typeface="Cambria Math"/>
                            </a:rPr>
                            <a:t>2.764</a:t>
                          </a:r>
                        </a:p>
                      </a:txBody>
                      <a:tcPr/>
                    </a:tc>
                    <a:tc>
                      <a:txBody>
                        <a:bodyPr/>
                        <a:lstStyle/>
                        <a:p>
                          <a:pPr algn="ctr">
                            <a:defRPr>
                              <a:solidFill>
                                <a:schemeClr val="tx1"/>
                              </a:solidFill>
                            </a:defRPr>
                          </a:pPr>
                          <a:r>
                            <a:rPr sz="1400">
                              <a:latin typeface="Cambria Math"/>
                            </a:rPr>
                            <a:t>3.169</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1.363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1.796</a:t>
                          </a:r>
                        </a:p>
                      </a:txBody>
                      <a:tcPr/>
                    </a:tc>
                    <a:tc>
                      <a:txBody>
                        <a:bodyPr/>
                        <a:lstStyle/>
                        <a:p>
                          <a:pPr algn="ctr">
                            <a:defRPr>
                              <a:solidFill>
                                <a:schemeClr val="tx1"/>
                              </a:solidFill>
                            </a:defRPr>
                          </a:pPr>
                          <a:r>
                            <a:rPr sz="1400">
                              <a:latin typeface="Cambria Math"/>
                            </a:rPr>
                            <a:t>2.201</a:t>
                          </a:r>
                        </a:p>
                      </a:txBody>
                      <a:tcPr>
                        <a:solidFill>
                          <a:srgbClr val="92D050"/>
                        </a:solidFill>
                      </a:tcPr>
                    </a:tc>
                    <a:tc>
                      <a:txBody>
                        <a:bodyPr/>
                        <a:lstStyle/>
                        <a:p>
                          <a:pPr algn="ctr">
                            <a:defRPr>
                              <a:solidFill>
                                <a:schemeClr val="tx1"/>
                              </a:solidFill>
                            </a:defRPr>
                          </a:pPr>
                          <a:r>
                            <a:rPr sz="1400">
                              <a:latin typeface="Cambria Math"/>
                            </a:rPr>
                            <a:t>2.718</a:t>
                          </a:r>
                        </a:p>
                      </a:txBody>
                      <a:tcPr/>
                    </a:tc>
                    <a:tc>
                      <a:txBody>
                        <a:bodyPr/>
                        <a:lstStyle/>
                        <a:p>
                          <a:pPr algn="ctr">
                            <a:defRPr>
                              <a:solidFill>
                                <a:schemeClr val="tx1"/>
                              </a:solidFill>
                            </a:defRPr>
                          </a:pPr>
                          <a:r>
                            <a:rPr sz="1400">
                              <a:latin typeface="Cambria Math"/>
                            </a:rPr>
                            <a:t>3.106</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1.356</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1.782</a:t>
                          </a:r>
                        </a:p>
                      </a:txBody>
                      <a:tcPr/>
                    </a:tc>
                    <a:tc>
                      <a:txBody>
                        <a:bodyPr/>
                        <a:lstStyle/>
                        <a:p>
                          <a:pPr algn="ctr">
                            <a:defRPr>
                              <a:solidFill>
                                <a:schemeClr val="tx1"/>
                              </a:solidFill>
                            </a:defRPr>
                          </a:pPr>
                          <a:r>
                            <a:rPr sz="1400">
                              <a:latin typeface="Cambria Math"/>
                            </a:rPr>
                            <a:t>2.179</a:t>
                          </a:r>
                        </a:p>
                      </a:txBody>
                      <a:tcPr>
                        <a:solidFill>
                          <a:srgbClr val="92D050"/>
                        </a:solidFill>
                      </a:tcPr>
                    </a:tc>
                    <a:tc>
                      <a:txBody>
                        <a:bodyPr/>
                        <a:lstStyle/>
                        <a:p>
                          <a:pPr algn="ctr">
                            <a:defRPr>
                              <a:solidFill>
                                <a:schemeClr val="tx1"/>
                              </a:solidFill>
                            </a:defRPr>
                          </a:pPr>
                          <a:r>
                            <a:rPr sz="1400">
                              <a:latin typeface="Cambria Math"/>
                            </a:rPr>
                            <a:t>2.681</a:t>
                          </a:r>
                        </a:p>
                      </a:txBody>
                      <a:tcPr/>
                    </a:tc>
                    <a:tc>
                      <a:txBody>
                        <a:bodyPr/>
                        <a:lstStyle/>
                        <a:p>
                          <a:pPr algn="ctr">
                            <a:defRPr>
                              <a:solidFill>
                                <a:schemeClr val="tx1"/>
                              </a:solidFill>
                            </a:defRPr>
                          </a:pPr>
                          <a:r>
                            <a:rPr sz="1400">
                              <a:latin typeface="Cambria Math"/>
                            </a:rPr>
                            <a:t>3.055</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8.3.1: Finding the Margin of Error of a Confidence Interval for a Population Mean (</a:t>
            </a:r>
            <a:r>
              <a:rPr sz="2400" i="1" dirty="0"/>
              <a:t>σ</a:t>
            </a:r>
            <a:r>
              <a:rPr sz="2400"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Substituting these values into the formula for the margin of error, we get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2.262</m:t>
                          </m:r>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15.5</m:t>
                              </m:r>
                            </m:num>
                            <m:den>
                              <m:rad>
                                <m:radPr>
                                  <m:degHide m:val="on"/>
                                  <m:ctrlPr>
                                    <a:rPr i="1">
                                      <a:latin typeface="Cambria Math" panose="02040503050406030204" pitchFamily="18" charset="0"/>
                                    </a:rPr>
                                  </m:ctrlPr>
                                </m:radPr>
                                <m:deg/>
                                <m:e>
                                  <m:r>
                                    <a:rPr>
                                      <a:latin typeface="Cambria Math" panose="02040503050406030204" pitchFamily="18" charset="0"/>
                                    </a:rPr>
                                    <m:t>10</m:t>
                                  </m:r>
                                </m:e>
                              </m:rad>
                            </m:den>
                          </m:f>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≈11.087262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 Tip</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642322"/>
              </a:xfrm>
            </p:spPr>
            <p:txBody>
              <a:bodyPr>
                <a:normAutofit/>
              </a:bodyPr>
              <a:lstStyle/>
              <a:p>
                <a14:m>
                  <m:oMath xmlns:m="http://schemas.openxmlformats.org/officeDocument/2006/math">
                    <m:r>
                      <a:rPr>
                        <a:latin typeface="Cambria Math" panose="02040503050406030204" pitchFamily="18" charset="0"/>
                      </a:rPr>
                      <m:t>𝐸</m:t>
                    </m:r>
                  </m:oMath>
                </a14:m>
                <a:r>
                  <a:rPr sz="2800"/>
                  <a:t> can be found directly in Microsoft Excel using CONFIDENCE.T(</a:t>
                </a:r>
                <a:r>
                  <a:rPr sz="2800" b="1"/>
                  <a:t>alpha</a:t>
                </a:r>
                <a:r>
                  <a:rPr sz="2800"/>
                  <a:t>, </a:t>
                </a:r>
                <a:r>
                  <a:rPr sz="2800" b="1"/>
                  <a:t>standard deviation</a:t>
                </a:r>
                <a:r>
                  <a:rPr sz="2800"/>
                  <a:t>, </a:t>
                </a:r>
                <a:r>
                  <a:rPr sz="2800" b="1"/>
                  <a:t>sample size</a:t>
                </a:r>
                <a:r>
                  <a:rPr sz="2800"/>
                  <a:t>)..</a:t>
                </a:r>
              </a:p>
              <a:p>
                <a:pPr>
                  <a:defRPr sz="2800"/>
                </a:pPr>
                <a:r>
                  <a:rPr sz="2800"/>
                  <a:t>Although we are not calculating the endpoints of the confidence interval in this example, we will round the margin of error to six decimal places. So the margin of error for this </a:t>
                </a:r>
                <a14:m>
                  <m:oMath xmlns:m="http://schemas.openxmlformats.org/officeDocument/2006/math">
                    <m:r>
                      <a:rPr>
                        <a:latin typeface="Cambria Math" panose="02040503050406030204" pitchFamily="18" charset="0"/>
                      </a:rPr>
                      <m:t>95%</m:t>
                    </m:r>
                  </m:oMath>
                </a14:m>
                <a:r>
                  <a:rPr sz="2800"/>
                  <a:t> confidence interval is approximately </a:t>
                </a:r>
                <a14:m>
                  <m:oMath xmlns:m="http://schemas.openxmlformats.org/officeDocument/2006/math">
                    <m:r>
                      <a:rPr>
                        <a:latin typeface="Cambria Math" panose="02040503050406030204" pitchFamily="18" charset="0"/>
                      </a:rPr>
                      <m:t>11.087262</m:t>
                    </m:r>
                    <m:r>
                      <m:rPr>
                        <m:nor/>
                      </m:rPr>
                      <a:rPr/>
                      <m:t> </m:t>
                    </m:r>
                    <m:r>
                      <m:rPr>
                        <m:sty m:val="p"/>
                      </m:rPr>
                      <a:rPr>
                        <a:latin typeface="Cambria Math" panose="02040503050406030204" pitchFamily="18" charset="0"/>
                      </a:rPr>
                      <m:t>nm</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2" cstate="print"/>
                <a:stretch>
                  <a:fillRect l="-1328" t="-1329" r="-443" b="-299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Confidence Interval for a Population Mean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947122"/>
              </a:xfrm>
            </p:spPr>
            <p:txBody>
              <a:bodyPr>
                <a:normAutofit/>
              </a:bodyPr>
              <a:lstStyle/>
              <a:p>
                <a:r>
                  <a:rPr sz="2800"/>
                  <a:t>The confidence interval for a population mean is given by</a:t>
                </a:r>
              </a:p>
              <a:p>
                <a:pPr algn="ctr">
                  <a:defRPr sz="2800"/>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r>
                        <a:rPr>
                          <a:latin typeface="Cambria Math" panose="02040503050406030204" pitchFamily="18" charset="0"/>
                        </a:rPr>
                        <m:t>𝜇</m:t>
                      </m:r>
                      <m:r>
                        <a:rPr>
                          <a:latin typeface="Cambria Math" panose="02040503050406030204" pitchFamily="18" charset="0"/>
                        </a:rPr>
                        <m:t>&lt;</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r>
                            <m:rPr>
                              <m:nor/>
                            </m:rPr>
                            <a:rPr/>
                            <m:t>, </m:t>
                          </m:r>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𝐸</m:t>
                          </m:r>
                        </m:e>
                      </m:d>
                    </m:oMath>
                  </m:oMathPara>
                </a14:m>
                <a:endParaRPr sz="2800"/>
              </a:p>
              <a:p>
                <a:pPr>
                  <a:defRPr sz="2800"/>
                </a:pPr>
                <a:r>
                  <a:rPr sz="280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sample mean, which is the point estimate for the population mean, and</a:t>
                </a:r>
              </a:p>
              <a:p>
                <a14:m>
                  <m:oMath xmlns:m="http://schemas.openxmlformats.org/officeDocument/2006/math">
                    <m:r>
                      <a:rPr>
                        <a:latin typeface="Cambria Math" panose="02040503050406030204" pitchFamily="18" charset="0"/>
                      </a:rPr>
                      <m:t>𝐸</m:t>
                    </m:r>
                  </m:oMath>
                </a14:m>
                <a:r>
                  <a:rPr sz="2800"/>
                  <a:t> is the margin of error.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947122"/>
              </a:xfrm>
              <a:blipFill>
                <a:blip r:embed="rId2" cstate="print"/>
                <a:stretch>
                  <a:fillRect l="-1328"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2366</Words>
  <Application>Microsoft Office PowerPoint</Application>
  <PresentationFormat>On-screen Show (4:3)</PresentationFormat>
  <Paragraphs>199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Courier New</vt:lpstr>
      <vt:lpstr>Cambria Math</vt:lpstr>
      <vt:lpstr>Calibri</vt:lpstr>
      <vt:lpstr>Office Theme</vt:lpstr>
      <vt:lpstr>Section 8.3</vt:lpstr>
      <vt:lpstr>Formula: Margin of Error of a Confidence Interval for a Population Mean (σ Unknown)</vt:lpstr>
      <vt:lpstr>Rounding Rule</vt:lpstr>
      <vt:lpstr>Example 8.3.1: Finding the Margin of Error of a Confidence Interval for a Population Mean (σ Unknown)</vt:lpstr>
      <vt:lpstr>Example 8.3.1: Finding the Margin of Error of a Confidence Interval for a Population Mean (σ Unknown) (cont.)</vt:lpstr>
      <vt:lpstr>Example 8.3.1: Finding the Margin of Error of a Confidence Interval for a Population Mean (σ Unknown) (cont.)</vt:lpstr>
      <vt:lpstr>Example 8.3.1: Finding the Margin of Error of a Confidence Interval for a Population Mean (σ Unknown) (cont.)</vt:lpstr>
      <vt:lpstr>Technology Tip</vt:lpstr>
      <vt:lpstr>Formula: Confidence Interval for a Population Mean</vt:lpstr>
      <vt:lpstr>Rounding Rule</vt:lpstr>
      <vt:lpstr>Example 8.3.2: Constructing a Confidence Interval for a Population Mean (σ Unknown)</vt:lpstr>
      <vt:lpstr>Example 8.3.2: Constructing a Confidence Interval for a Population Mean (σ Unknown) (cont.)</vt:lpstr>
      <vt:lpstr>Example 8.3.2: Constructing a Confidence Interval for a Population Mean (σ Unknown) (cont.)</vt:lpstr>
      <vt:lpstr>Example 8.3.2: Constructing a Confidence Interval for a Population Mean (σ Unknown) (cont.)</vt:lpstr>
      <vt:lpstr>Example 8.3.2: Constructing a Confidence Interval for a Population Mean (σ Unknown) (cont.)</vt:lpstr>
      <vt:lpstr>Example 8.3.2: Constructing a Confidence Interval for a Population Mean (σ Unknown) (cont.)</vt:lpstr>
      <vt:lpstr>Memory Booster</vt:lpstr>
      <vt:lpstr>Example 8.3.3: Constructing a Confidence Interval for a Population Mean (σ Unknown)</vt:lpstr>
      <vt:lpstr>Example 8.3.3: Constructing a Confidence Interval for a Population Mean (σ Unknown) (cont.)</vt:lpstr>
      <vt:lpstr>Example 8.3.3: Constructing a Confidence Interval for a Population Mean (σ Unknown) (cont.)</vt:lpstr>
      <vt:lpstr>Example 8.3.3: Constructing a Confidence Interval for a Population Mean (σ Unknown) (cont.)</vt:lpstr>
      <vt:lpstr>Example 8.3.3: Constructing a Confidence Interval for a Population Mean (σ Unknown) (cont.)</vt:lpstr>
      <vt:lpstr>Example 8.3.3: Constructing a Confidence Interval for a Population Mean (σ Unknown) (cont.)</vt:lpstr>
      <vt:lpstr>Example 8.3.3: Constructing a Confidence Interval for a Population Mean (σ Unknown) (cont.)</vt:lpstr>
      <vt:lpstr>Example 8.3.3: Constructing a Confidence Interval for a Population Mean (σ Unknown) (cont.)</vt:lpstr>
      <vt:lpstr>Example 8.3.4: Constructing a Confidence Interval for a Population Mean (σ Unknown) from Original Data</vt:lpstr>
      <vt:lpstr>Example 8.3.4: Constructing a Confidence Interval for a Population Mean (σ Unknown) from Original Data (cont.)</vt:lpstr>
      <vt:lpstr>Example 8.3.4: Constructing a Confidence Interval for a Population Mean (σ Unknown) from Original Data (cont.)</vt:lpstr>
      <vt:lpstr>Example 8.3.4: Constructing a Confidence Interval for a Population Mean (σ Unknown) from Original Data (cont.)</vt:lpstr>
      <vt:lpstr>Example 8.3.4: Constructing a Confidence Interval for a Population Mean (σ Unknown) from Original Data (cont.)</vt:lpstr>
      <vt:lpstr>Example 8.3.4: Constructing a Confidence Interval for a Population Mean (σ Unknown) from Original Data (cont.)</vt:lpstr>
      <vt:lpstr>Example 8.3.4: Constructing a Confidence Interval for a Population Mean (σ Unknown) from Original Data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121</cp:revision>
  <dcterms:created xsi:type="dcterms:W3CDTF">2013-04-26T14:43:13Z</dcterms:created>
  <dcterms:modified xsi:type="dcterms:W3CDTF">2020-06-02T16:57:16Z</dcterms:modified>
</cp:coreProperties>
</file>