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85" r:id="rId16"/>
    <p:sldId id="270" r:id="rId17"/>
    <p:sldId id="271" r:id="rId18"/>
    <p:sldId id="272" r:id="rId19"/>
    <p:sldId id="286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7" r:id="rId33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36"/>
      <p:bold r:id="rId37"/>
      <p:italic r:id="rId38"/>
      <p:boldItalic r:id="rId39"/>
    </p:embeddedFont>
    <p:embeddedFont>
      <p:font typeface="Cambria Math" panose="02040503050406030204" pitchFamily="18" charset="0"/>
      <p:regular r:id="rId4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ick  Belloit" initials="" lastIdx="1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2D7D9F"/>
    <a:srgbClr val="0000FF"/>
    <a:srgbClr val="000099"/>
    <a:srgbClr val="1F497D"/>
    <a:srgbClr val="366092"/>
    <a:srgbClr val="1F49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53" autoAdjust="0"/>
    <p:restoredTop sz="94660"/>
  </p:normalViewPr>
  <p:slideViewPr>
    <p:cSldViewPr>
      <p:cViewPr varScale="1">
        <p:scale>
          <a:sx n="114" d="100"/>
          <a:sy n="114" d="100"/>
        </p:scale>
        <p:origin x="768" y="10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3024" y="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4.fntdata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2.fntdata"/><Relationship Id="rId40" Type="http://schemas.openxmlformats.org/officeDocument/2006/relationships/font" Target="fonts/font5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3.fntdata"/><Relationship Id="rId20" Type="http://schemas.openxmlformats.org/officeDocument/2006/relationships/slide" Target="slides/slide19.xml"/><Relationship Id="rId41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35DB0-18E5-42EE-8A41-3EE53E7DF1D8}" type="datetimeFigureOut">
              <a:rPr lang="en-US" smtClean="0"/>
              <a:pPr/>
              <a:t>6/2/2020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792EB-0FA9-4C62-9AEF-94474B71BC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0158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69A0D3-B478-40F2-A888-1E8089CEC0F3}" type="datetimeFigureOut">
              <a:rPr lang="en-US" smtClean="0"/>
              <a:pPr/>
              <a:t>6/2/2020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6DA207-A26B-4388-9112-E8BB699F62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666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A0D54E-FB3F-4E00-91DF-E7D7900CC66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71600" y="3502152"/>
            <a:ext cx="6400800" cy="1755648"/>
          </a:xfrm>
          <a:prstGeom prst="rect">
            <a:avLst/>
          </a:prstGeom>
        </p:spPr>
        <p:txBody>
          <a:bodyPr anchor="t" anchorCtr="1"/>
          <a:lstStyle>
            <a:lvl1pPr marL="0" indent="0">
              <a:buFontTx/>
              <a:buNone/>
              <a:defRPr b="1" i="1"/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01147E5-B1BD-4168-9DA2-D332C27DB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130552"/>
            <a:ext cx="7772400" cy="1472184"/>
          </a:xfrm>
          <a:prstGeom prst="rect">
            <a:avLst/>
          </a:prstGeom>
        </p:spPr>
        <p:txBody>
          <a:bodyPr anchor="ctr" anchorCtr="0"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5107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7651718-6C8C-47B1-82C8-30B07A4491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914276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/>
          <a:lstStyle>
            <a:lvl1pPr marL="0" indent="0">
              <a:buNone/>
              <a:defRPr sz="2800">
                <a:solidFill>
                  <a:srgbClr val="000000"/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485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CDC75ED-AB7E-4E7F-BC5E-A252D6044ADB}"/>
              </a:ext>
            </a:extLst>
          </p:cNvPr>
          <p:cNvSpPr/>
          <p:nvPr userDrawn="1"/>
        </p:nvSpPr>
        <p:spPr>
          <a:xfrm>
            <a:off x="457200" y="1092966"/>
            <a:ext cx="8229599" cy="4850594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5A2C83-F758-497D-9ED7-F511E4334CAF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57200" y="1092200"/>
            <a:ext cx="8229600" cy="48402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792827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46C5300E-46C0-4573-BB9D-2DC5A4375238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9876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DC7A059-BE2D-4107-9D5E-745311FEFA7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861484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 sz="2800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7087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BD3E83F-5038-477C-AF54-68062F1599E0}"/>
              </a:ext>
            </a:extLst>
          </p:cNvPr>
          <p:cNvSpPr/>
          <p:nvPr userDrawn="1"/>
        </p:nvSpPr>
        <p:spPr>
          <a:xfrm>
            <a:off x="457201" y="1092969"/>
            <a:ext cx="8229599" cy="485059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A0EA87-BE08-4809-8855-91948461D98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57200" y="1092200"/>
            <a:ext cx="8229600" cy="48625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55031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C306A871-D043-41D9-9A57-60349F9974E7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1612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997527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457200" indent="-457200">
              <a:buFont typeface="Courier New" panose="02070309020205020404" pitchFamily="49" charset="0"/>
              <a:buChar char="o"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5FF21EF-72E3-4AF0-B271-8ABDCFDC73DB}"/>
              </a:ext>
            </a:extLst>
          </p:cNvPr>
          <p:cNvSpPr txBox="1"/>
          <p:nvPr userDrawn="1"/>
        </p:nvSpPr>
        <p:spPr>
          <a:xfrm>
            <a:off x="457200" y="155448"/>
            <a:ext cx="8229600" cy="941832"/>
          </a:xfrm>
          <a:prstGeom prst="rect">
            <a:avLst/>
          </a:prstGeom>
          <a:noFill/>
        </p:spPr>
        <p:txBody>
          <a:bodyPr wrap="square" rtlCol="0" anchor="ctr" anchorCtr="1">
            <a:noAutofit/>
          </a:bodyPr>
          <a:lstStyle/>
          <a:p>
            <a:pPr algn="ctr"/>
            <a:r>
              <a:rPr lang="en-US" sz="3200" dirty="0">
                <a:latin typeface="+mj-lt"/>
              </a:rPr>
              <a:t>Objectives</a:t>
            </a:r>
          </a:p>
        </p:txBody>
      </p:sp>
    </p:spTree>
    <p:extLst>
      <p:ext uri="{BB962C8B-B14F-4D97-AF65-F5344CB8AC3E}">
        <p14:creationId xmlns:p14="http://schemas.microsoft.com/office/powerpoint/2010/main" val="3198325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EEC94A-BFCC-4A85-9B96-436ED92D72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29287"/>
            <a:ext cx="8229600" cy="49670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1659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10E547-E237-4E17-8363-3FC8F7FE0291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57200" y="1081890"/>
            <a:ext cx="8229600" cy="48505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724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2AE9D435-6335-42D3-BEA2-55D97E207BB9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638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029393"/>
            <a:ext cx="4069080" cy="52322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487DEF6-2239-4AD8-B0A9-28BD2B313F4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617722" y="1051454"/>
            <a:ext cx="4069080" cy="52322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86011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DC699DB4-7F7E-4F05-A990-D3F6EB60137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914276"/>
          </a:xfrm>
          <a:prstGeom prst="rect">
            <a:avLst/>
          </a:prstGeom>
          <a:solidFill>
            <a:schemeClr val="accent3"/>
          </a:solidFill>
          <a:ln w="28575">
            <a:solidFill>
              <a:srgbClr val="000000"/>
            </a:solidFill>
          </a:ln>
        </p:spPr>
        <p:txBody>
          <a:bodyPr/>
          <a:lstStyle>
            <a:lvl1pPr marL="0" indent="0">
              <a:buNone/>
              <a:defRPr sz="2800">
                <a:solidFill>
                  <a:srgbClr val="000000"/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837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49F836F-7518-4E43-8BE5-A4862374099F}"/>
              </a:ext>
            </a:extLst>
          </p:cNvPr>
          <p:cNvSpPr/>
          <p:nvPr userDrawn="1"/>
        </p:nvSpPr>
        <p:spPr>
          <a:xfrm>
            <a:off x="457200" y="1092966"/>
            <a:ext cx="8229599" cy="4850594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ABF354-AAD7-4AAE-8F83-04212DA95FEB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57200" y="1127482"/>
            <a:ext cx="8229600" cy="48269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17342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127B2CAE-CE9C-4DB3-8071-2D2FAD58E82C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solidFill>
            <a:schemeClr val="accent3"/>
          </a:solidFill>
          <a:ln w="28575">
            <a:solidFill>
              <a:srgbClr val="000000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775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">
            <a:extLst>
              <a:ext uri="{FF2B5EF4-FFF2-40B4-BE49-F238E27FC236}">
                <a16:creationId xmlns:a16="http://schemas.microsoft.com/office/drawing/2014/main" id="{9551E07D-D596-4BD6-9B19-8F8F8517647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5E78946-C571-42A5-BF43-11444CD22EFB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66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2" r:id="rId2"/>
    <p:sldLayoutId id="2147483650" r:id="rId3"/>
    <p:sldLayoutId id="2147483658" r:id="rId4"/>
    <p:sldLayoutId id="2147483662" r:id="rId5"/>
    <p:sldLayoutId id="2147483657" r:id="rId6"/>
    <p:sldLayoutId id="2147483654" r:id="rId7"/>
    <p:sldLayoutId id="2147483659" r:id="rId8"/>
    <p:sldLayoutId id="2147483663" r:id="rId9"/>
    <p:sldLayoutId id="2147483655" r:id="rId10"/>
    <p:sldLayoutId id="2147483660" r:id="rId11"/>
    <p:sldLayoutId id="2147483664" r:id="rId12"/>
    <p:sldLayoutId id="2147483656" r:id="rId13"/>
    <p:sldLayoutId id="2147483661" r:id="rId14"/>
    <p:sldLayoutId id="2147483665" r:id="rId15"/>
    <p:sldLayoutId id="2147483651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t>Estimating Population Proportions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Section 8.4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Rounding Rule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975322"/>
          </a:xfrm>
        </p:spPr>
        <p:txBody>
          <a:bodyPr>
            <a:normAutofit/>
          </a:bodyPr>
          <a:lstStyle/>
          <a:p>
            <a:r>
              <a:rPr sz="2800"/>
              <a:t>Round the endpoints of a confidence interval for a population proportion to three decimal places.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8.4.3: Constructing a Confidence Interval for a Population Proportion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/>
                  <a:t>A survey of </a:t>
                </a:r>
                <a:r>
                  <a:rPr sz="2800">
                    <a:latin typeface="Cambria Math"/>
                  </a:rPr>
                  <a:t>345</a:t>
                </a:r>
                <a:r>
                  <a:rPr sz="2800"/>
                  <a:t> randomly selected students at one university found that </a:t>
                </a:r>
                <a:r>
                  <a:rPr sz="2800">
                    <a:latin typeface="Cambria Math"/>
                  </a:rPr>
                  <a:t>301</a:t>
                </a:r>
                <a:r>
                  <a:rPr sz="2800"/>
                  <a:t> students think that there is not enough parking on campus. Find the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90%</m:t>
                    </m:r>
                  </m:oMath>
                </a14:m>
                <a:r>
                  <a:rPr sz="2800"/>
                  <a:t> confidence interval for the proportion of all students at this university who think that there is not enough parking on campus.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 cstate="print"/>
                <a:stretch>
                  <a:fillRect l="-1481" t="-1595" r="-12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8.4.3: Constructing a Confidence Interval for a Population Proportion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 b="1"/>
                  <a:t>Solution</a:t>
                </a:r>
              </a:p>
              <a:p>
                <a:pPr>
                  <a:defRPr b="1"/>
                </a:pPr>
                <a:r>
                  <a:rPr sz="2800"/>
                  <a:t>Step 1: Find the point estimate.</a:t>
                </a:r>
              </a:p>
              <a:p>
                <a:r>
                  <a:rPr sz="2800"/>
                  <a:t>To calculate the point estimate, divide the number of students who think that there is not enough parking on campus by the total number of students sampled.</a:t>
                </a:r>
              </a:p>
              <a:p>
                <a:pPr algn="ctr">
                  <a:defRPr sz="28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acc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>
                              <a:latin typeface="Cambria Math" panose="02040503050406030204" pitchFamily="18" charset="0"/>
                            </a:rPr>
                            <m:t>301</m:t>
                          </m:r>
                        </m:num>
                        <m:den>
                          <m:r>
                            <a:rPr>
                              <a:latin typeface="Cambria Math" panose="02040503050406030204" pitchFamily="18" charset="0"/>
                            </a:rPr>
                            <m:t>345</m:t>
                          </m:r>
                        </m:den>
                      </m:f>
                      <m:r>
                        <a:rPr>
                          <a:latin typeface="Cambria Math" panose="02040503050406030204" pitchFamily="18" charset="0"/>
                        </a:rPr>
                        <m:t>≈0.872464</m:t>
                      </m:r>
                    </m:oMath>
                  </m:oMathPara>
                </a14:m>
                <a:endParaRPr sz="280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 cstate="print"/>
                <a:stretch>
                  <a:fillRect l="-1481" t="-1227" r="-1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8.4.3: Constructing a Confidence Interval for a Population Proportion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b="1"/>
                </a:pPr>
                <a:r>
                  <a:rPr sz="2800" dirty="0"/>
                  <a:t>Step 2: Find the margin of error.</a:t>
                </a:r>
              </a:p>
              <a:p>
                <a:pPr>
                  <a:defRPr sz="2800"/>
                </a:pPr>
                <a:r>
                  <a:rPr sz="2800" dirty="0"/>
                  <a:t>Refer to the table of critical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sz="2800" dirty="0"/>
                  <a:t>-values to find </a:t>
                </a:r>
                <a:br>
                  <a:rPr lang="en-US" sz="2800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f>
                          <m:fPr>
                            <m:type m:val="skw"/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>
                                <a:latin typeface="Cambria Math" panose="02040503050406030204" pitchFamily="18" charset="0"/>
                              </a:rPr>
                              <m:t>𝛼</m:t>
                            </m:r>
                          </m:num>
                          <m:den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b>
                    </m:sSub>
                    <m:r>
                      <a:rPr>
                        <a:latin typeface="Cambria Math" panose="02040503050406030204" pitchFamily="18" charset="0"/>
                      </a:rPr>
                      <m:t>=1.645</m:t>
                    </m:r>
                  </m:oMath>
                </a14:m>
                <a:r>
                  <a:rPr sz="2800" dirty="0"/>
                  <a:t> for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𝑐</m:t>
                    </m:r>
                    <m:r>
                      <a:rPr>
                        <a:latin typeface="Cambria Math" panose="02040503050406030204" pitchFamily="18" charset="0"/>
                      </a:rPr>
                      <m:t>=0.90</m:t>
                    </m:r>
                  </m:oMath>
                </a14:m>
                <a:r>
                  <a:rPr sz="2800" dirty="0"/>
                  <a:t>. Use the formula for the margin of error for proportions to calculate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sz="2800" dirty="0"/>
                  <a:t>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f>
                            <m:fPr>
                              <m:type m:val="skw"/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num>
                            <m:den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b>
                      </m:sSub>
                      <m:rad>
                        <m:radPr>
                          <m:degHide m:val="on"/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acc>
                                <m:accPr>
                                  <m:chr m:val="̂"/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</m:acc>
                              <m:d>
                                <m:d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acc>
                                    <m:accPr>
                                      <m:chr m:val="̂"/>
                                      <m:ctrlPr>
                                        <a:rPr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</m:acc>
                                </m:e>
                              </m:d>
                            </m:num>
                            <m:den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</m:e>
                      </m:rad>
                    </m:oMath>
                    <m:oMath xmlns:m="http://schemas.openxmlformats.org/officeDocument/2006/math">
                      <m:phant>
                        <m:phantPr>
                          <m:show m:val="off"/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phant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phant>
                      <m:r>
                        <a:rPr>
                          <a:latin typeface="Cambria Math" panose="02040503050406030204" pitchFamily="18" charset="0"/>
                        </a:rPr>
                        <m:t>=1.645</m:t>
                      </m:r>
                      <m:rad>
                        <m:radPr>
                          <m:degHide m:val="on"/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0.872464</m:t>
                              </m:r>
                              <m:d>
                                <m:d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1−0.872464</m:t>
                                  </m:r>
                                </m:e>
                              </m:d>
                            </m:num>
                            <m:den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345</m:t>
                              </m:r>
                            </m:den>
                          </m:f>
                        </m:e>
                      </m:rad>
                    </m:oMath>
                    <m:oMath xmlns:m="http://schemas.openxmlformats.org/officeDocument/2006/math">
                      <m:phant>
                        <m:phantPr>
                          <m:show m:val="off"/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phant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phant>
                      <m:r>
                        <a:rPr>
                          <a:latin typeface="Cambria Math" panose="02040503050406030204" pitchFamily="18" charset="0"/>
                        </a:rPr>
                        <m:t>≈0.029542</m:t>
                      </m:r>
                    </m:oMath>
                  </m:oMathPara>
                </a14:m>
                <a:endParaRPr sz="2800" dirty="0"/>
              </a:p>
              <a:p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 cstate="print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8.4.3: Constructing a Confidence Interval for a Population Proportion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pPr>
                  <a:defRPr b="1"/>
                </a:pPr>
                <a:r>
                  <a:rPr sz="2800" dirty="0"/>
                  <a:t>Step 3: Subtract the margin of error from and add the margin of error to the point estimate.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/>
                        <m:t>Lower</m:t>
                      </m:r>
                      <m:r>
                        <m:rPr>
                          <m:nor/>
                        </m:rPr>
                        <a:rPr/>
                        <m:t> </m:t>
                      </m:r>
                      <m:r>
                        <m:rPr>
                          <m:nor/>
                        </m:rPr>
                        <a:rPr/>
                        <m:t>endpoint</m:t>
                      </m:r>
                      <m:r>
                        <m:rPr>
                          <m:nor/>
                        </m:rPr>
                        <a:rPr/>
                        <m:t>:</m:t>
                      </m:r>
                      <m:acc>
                        <m:accPr>
                          <m:chr m:val="̂"/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acc>
                      <m:r>
                        <a:rPr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>
                          <a:latin typeface="Cambria Math" panose="02040503050406030204" pitchFamily="18" charset="0"/>
                        </a:rPr>
                        <m:t>=0.872464−0.029542</m:t>
                      </m:r>
                    </m:oMath>
                    <m:oMath xmlns:m="http://schemas.openxmlformats.org/officeDocument/2006/math">
                      <m:phant>
                        <m:phantPr>
                          <m:show m:val="off"/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phantPr>
                        <m:e>
                          <m:r>
                            <m:rPr>
                              <m:nor/>
                            </m:rPr>
                            <a:rPr/>
                            <m:t>Lower</m:t>
                          </m:r>
                          <m:r>
                            <m:rPr>
                              <m:nor/>
                            </m:rPr>
                            <a:rPr/>
                            <m:t> </m:t>
                          </m:r>
                          <m:r>
                            <m:rPr>
                              <m:nor/>
                            </m:rPr>
                            <a:rPr/>
                            <m:t>endpoint</m:t>
                          </m:r>
                          <m:r>
                            <m:rPr>
                              <m:nor/>
                            </m:rPr>
                            <a:rPr/>
                            <m:t>:</m:t>
                          </m:r>
                          <m:acc>
                            <m:accPr>
                              <m:chr m:val="̂"/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  <m:r>
                            <a:rPr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phant>
                      <m:r>
                        <a:rPr>
                          <a:latin typeface="Cambria Math" panose="02040503050406030204" pitchFamily="18" charset="0"/>
                        </a:rPr>
                        <m:t>≈0.843</m:t>
                      </m:r>
                    </m:oMath>
                    <m:oMath xmlns:m="http://schemas.openxmlformats.org/officeDocument/2006/math">
                      <m:r>
                        <m:rPr>
                          <m:nor/>
                        </m:rPr>
                        <a:rPr/>
                        <m:t>Upper</m:t>
                      </m:r>
                      <m:r>
                        <m:rPr>
                          <m:nor/>
                        </m:rPr>
                        <a:rPr/>
                        <m:t> </m:t>
                      </m:r>
                      <m:r>
                        <m:rPr>
                          <m:nor/>
                        </m:rPr>
                        <a:rPr/>
                        <m:t>endpoint</m:t>
                      </m:r>
                      <m:r>
                        <m:rPr>
                          <m:nor/>
                        </m:rPr>
                        <a:rPr/>
                        <m:t>:</m:t>
                      </m:r>
                      <m:acc>
                        <m:accPr>
                          <m:chr m:val="̂"/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acc>
                      <m:r>
                        <a:rPr>
                          <a:latin typeface="Cambria Math" panose="02040503050406030204" pitchFamily="18" charset="0"/>
                        </a:rPr>
                        <m:t>+</m:t>
                      </m:r>
                      <m:r>
                        <a:rPr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>
                          <a:latin typeface="Cambria Math" panose="02040503050406030204" pitchFamily="18" charset="0"/>
                        </a:rPr>
                        <m:t>=0.872464+0.029542</m:t>
                      </m:r>
                    </m:oMath>
                    <m:oMath xmlns:m="http://schemas.openxmlformats.org/officeDocument/2006/math">
                      <m:phant>
                        <m:phantPr>
                          <m:show m:val="off"/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phantPr>
                        <m:e>
                          <m:r>
                            <m:rPr>
                              <m:nor/>
                            </m:rPr>
                            <a:rPr/>
                            <m:t>Upper</m:t>
                          </m:r>
                          <m:r>
                            <m:rPr>
                              <m:nor/>
                            </m:rPr>
                            <a:rPr/>
                            <m:t> </m:t>
                          </m:r>
                          <m:r>
                            <m:rPr>
                              <m:nor/>
                            </m:rPr>
                            <a:rPr/>
                            <m:t>endpoint</m:t>
                          </m:r>
                          <m:r>
                            <m:rPr>
                              <m:nor/>
                            </m:rPr>
                            <a:rPr/>
                            <m:t>:</m:t>
                          </m:r>
                          <m:acc>
                            <m:accPr>
                              <m:chr m:val="̂"/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  <m:r>
                            <a:rPr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phant>
                      <m:r>
                        <a:rPr>
                          <a:latin typeface="Cambria Math" panose="02040503050406030204" pitchFamily="18" charset="0"/>
                        </a:rPr>
                        <m:t>≈0.902</m:t>
                      </m:r>
                    </m:oMath>
                  </m:oMathPara>
                </a14:m>
                <a:endParaRPr sz="2800" dirty="0"/>
              </a:p>
              <a:p>
                <a:pPr>
                  <a:defRPr sz="2800"/>
                </a:pPr>
                <a:r>
                  <a:rPr sz="2800" dirty="0"/>
                  <a:t>Thus, the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90%</m:t>
                    </m:r>
                  </m:oMath>
                </a14:m>
                <a:r>
                  <a:rPr sz="2800" dirty="0"/>
                  <a:t> confidence interval for the population proportion ranges from </a:t>
                </a:r>
                <a:r>
                  <a:rPr sz="2800" dirty="0">
                    <a:latin typeface="Cambria Math"/>
                  </a:rPr>
                  <a:t>0.843</a:t>
                </a:r>
                <a:r>
                  <a:rPr sz="2800" dirty="0"/>
                  <a:t> to </a:t>
                </a:r>
                <a:r>
                  <a:rPr sz="2800" dirty="0">
                    <a:latin typeface="Cambria Math"/>
                  </a:rPr>
                  <a:t>0.902</a:t>
                </a:r>
                <a:r>
                  <a:rPr sz="2800" dirty="0"/>
                  <a:t>. The confidence interval can be written mathematically using either inequality symbols or interval notation, as shown below.</a:t>
                </a:r>
              </a:p>
              <a:p>
                <a:pPr algn="ctr">
                  <a:defRPr sz="28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>
                          <a:latin typeface="Cambria Math" panose="02040503050406030204" pitchFamily="18" charset="0"/>
                        </a:rPr>
                        <m:t>0.843&lt;</m:t>
                      </m:r>
                      <m:r>
                        <a:rPr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>
                          <a:latin typeface="Cambria Math" panose="02040503050406030204" pitchFamily="18" charset="0"/>
                        </a:rPr>
                        <m:t>&lt;0.902</m:t>
                      </m:r>
                    </m:oMath>
                  </m:oMathPara>
                </a14:m>
                <a:endParaRPr sz="2800" dirty="0"/>
              </a:p>
              <a:p>
                <a:pPr algn="ctr"/>
                <a:r>
                  <a:rPr sz="2800" dirty="0"/>
                  <a:t>or</a:t>
                </a:r>
              </a:p>
              <a:p>
                <a:pPr algn="ctr">
                  <a:defRPr sz="28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0.843</m:t>
                          </m:r>
                          <m:r>
                            <m:rPr>
                              <m:nor/>
                            </m:rPr>
                            <a:rPr/>
                            <m:t>, 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0.902</m:t>
                          </m:r>
                        </m:e>
                      </m:d>
                    </m:oMath>
                  </m:oMathPara>
                </a14:m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 cstate="print"/>
                <a:stretch>
                  <a:fillRect l="-1333" t="-24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8.4.3: Constructing a Confidence Interval for a Population Proportion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 dirty="0"/>
                  <a:t>Note that these proportions are expressed as decimals, which is typical for confidence intervals. In this example, we can interpret the confidence interval </a:t>
                </a:r>
                <a14:m>
                  <m:oMath xmlns:m="http://schemas.openxmlformats.org/officeDocument/2006/math"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0.843</m:t>
                        </m:r>
                        <m:r>
                          <m:rPr>
                            <m:nor/>
                          </m:rPr>
                          <a:rPr/>
                          <m:t>, 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0.902</m:t>
                        </m:r>
                      </m:e>
                    </m:d>
                  </m:oMath>
                </a14:m>
                <a:r>
                  <a:rPr sz="2800" dirty="0"/>
                  <a:t> to mean that, with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90%</m:t>
                    </m:r>
                  </m:oMath>
                </a14:m>
                <a:r>
                  <a:rPr sz="2800" dirty="0"/>
                  <a:t> confidence, we estimate that between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84.3%</m:t>
                    </m:r>
                  </m:oMath>
                </a14:m>
                <a:r>
                  <a:rPr sz="2800" dirty="0"/>
                  <a:t>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90.2%</m:t>
                    </m:r>
                  </m:oMath>
                </a14:m>
                <a:r>
                  <a:rPr sz="2800" dirty="0"/>
                  <a:t> of all students at this university think there is not enough parking on campus.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 cstate="print"/>
                <a:stretch>
                  <a:fillRect l="-1481" t="-1227" r="-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8385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Rounding Rule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2270722"/>
          </a:xfrm>
        </p:spPr>
        <p:txBody>
          <a:bodyPr>
            <a:normAutofit/>
          </a:bodyPr>
          <a:lstStyle/>
          <a:p>
            <a:r>
              <a:rPr sz="2800"/>
              <a:t>When calculations involve several steps, avoid rounding at intermediate calculations. If necessary, round intermediate calculations to at least six decimal places to avoid additional rounding errors in subsequent calculations.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sz="2800" dirty="0"/>
              <a:t>Example 8.4.4: Using a TI-83/84 Plus Calculator to Find a Confidence Interval for a Population Proportion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 dirty="0"/>
                  <a:t>In a recent study, </a:t>
                </a:r>
                <a:r>
                  <a:rPr sz="2800" dirty="0">
                    <a:latin typeface="Cambria Math"/>
                  </a:rPr>
                  <a:t>820</a:t>
                </a:r>
                <a:r>
                  <a:rPr sz="2800" dirty="0"/>
                  <a:t> American adults were surveyed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61%</m:t>
                    </m:r>
                  </m:oMath>
                </a14:m>
                <a:r>
                  <a:rPr sz="2800" dirty="0"/>
                  <a:t> said they would travel less this year for nonbusiness trips than last year. Find the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95%</m:t>
                    </m:r>
                  </m:oMath>
                </a14:m>
                <a:r>
                  <a:rPr sz="2800" dirty="0"/>
                  <a:t> confidence interval for the true proportion of adults who said that they would travel less this year for nonbusiness trips.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 cstate="print"/>
                <a:stretch>
                  <a:fillRect l="-1481" t="-15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 sz="3200"/>
            </a:pPr>
            <a:r>
              <a:rPr sz="2400" dirty="0"/>
              <a:t>Example 8.4.4: Using a TI-83/84 Plus Calculator to Find a Confidence Interval for a Population Proportion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r>
                  <a:rPr sz="2800" b="1" dirty="0"/>
                  <a:t>Solution</a:t>
                </a:r>
              </a:p>
              <a:p>
                <a:pPr>
                  <a:defRPr sz="2800"/>
                </a:pPr>
                <a:r>
                  <a:rPr sz="2800" dirty="0"/>
                  <a:t>We need three pieces of information to use the calculator to construct the confidence interval for the population proportion: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sz="2800" dirty="0"/>
                  <a:t>,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 dirty="0"/>
                  <a:t>, and the </a:t>
                </a:r>
                <a:r>
                  <a:rPr sz="2800" b="1" dirty="0"/>
                  <a:t>level of confidence</a:t>
                </a:r>
                <a:r>
                  <a:rPr sz="2800" dirty="0"/>
                  <a:t>. From the problem, we know that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𝑛</m:t>
                    </m:r>
                    <m:r>
                      <a:rPr>
                        <a:latin typeface="Cambria Math" panose="02040503050406030204" pitchFamily="18" charset="0"/>
                      </a:rPr>
                      <m:t>=820</m:t>
                    </m:r>
                  </m:oMath>
                </a14:m>
                <a:r>
                  <a:rPr sz="2800" dirty="0"/>
                  <a:t>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𝑐</m:t>
                    </m:r>
                    <m:r>
                      <a:rPr>
                        <a:latin typeface="Cambria Math" panose="02040503050406030204" pitchFamily="18" charset="0"/>
                      </a:rPr>
                      <m:t>=0.95</m:t>
                    </m:r>
                  </m:oMath>
                </a14:m>
                <a:r>
                  <a:rPr sz="2800" dirty="0"/>
                  <a:t>. We only need to find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 dirty="0"/>
                  <a:t>, or the number of adults who said they would travel less this year. You should note that the calculator wants a whole number for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 dirty="0"/>
                  <a:t> and will return an error if you enter either a decimal or the percentage of the sample. In general, since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</m:oMath>
                </a14:m>
                <a:r>
                  <a:rPr sz="2800" dirty="0"/>
                  <a:t> is equivalent to the fraction of the sample that has the characteristic of interest,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r>
                  <a:rPr sz="2800" dirty="0"/>
                  <a:t>, we can multiply both sides of this equation by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sz="2800" dirty="0"/>
                  <a:t> to get a formula for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 dirty="0"/>
                  <a:t>,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  <m:r>
                      <a:rPr>
                        <a:latin typeface="Cambria Math" panose="02040503050406030204" pitchFamily="18" charset="0"/>
                      </a:rPr>
                      <m:t>⋅</m:t>
                    </m:r>
                    <m:r>
                      <a:rPr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sz="2800" dirty="0"/>
                  <a:t>. We were told that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61%</m:t>
                    </m:r>
                  </m:oMath>
                </a14:m>
                <a:r>
                  <a:rPr sz="2800" dirty="0"/>
                  <a:t> of the adults surveyed said they would travel less, so we can find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 dirty="0"/>
                  <a:t> by multiplying </a:t>
                </a:r>
                <a:r>
                  <a:rPr sz="2800" dirty="0">
                    <a:latin typeface="Cambria Math"/>
                  </a:rPr>
                  <a:t>0.61</a:t>
                </a:r>
                <a:r>
                  <a:rPr sz="2800" dirty="0"/>
                  <a:t> by the sample size, </a:t>
                </a:r>
                <a:r>
                  <a:rPr sz="2800" dirty="0">
                    <a:latin typeface="Cambria Math"/>
                  </a:rPr>
                  <a:t>820</a:t>
                </a:r>
                <a:r>
                  <a:rPr sz="2800" dirty="0"/>
                  <a:t>, as follows.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acc>
                      <m:r>
                        <a:rPr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>
                          <a:latin typeface="Cambria Math" panose="02040503050406030204" pitchFamily="18" charset="0"/>
                        </a:rPr>
                        <m:t>𝑛</m:t>
                      </m:r>
                    </m:oMath>
                    <m:oMath xmlns:m="http://schemas.openxmlformats.org/officeDocument/2006/math">
                      <m:phant>
                        <m:phantPr>
                          <m:show m:val="off"/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phant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phant>
                      <m:r>
                        <a:rPr>
                          <a:latin typeface="Cambria Math" panose="02040503050406030204" pitchFamily="18" charset="0"/>
                        </a:rPr>
                        <m:t>=0.61⋅820</m:t>
                      </m:r>
                    </m:oMath>
                    <m:oMath xmlns:m="http://schemas.openxmlformats.org/officeDocument/2006/math">
                      <m:phant>
                        <m:phantPr>
                          <m:show m:val="off"/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phant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phant>
                      <m:r>
                        <a:rPr>
                          <a:latin typeface="Cambria Math" panose="02040503050406030204" pitchFamily="18" charset="0"/>
                        </a:rPr>
                        <m:t>=500.2</m:t>
                      </m:r>
                    </m:oMath>
                  </m:oMathPara>
                </a14:m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 cstate="print"/>
                <a:stretch>
                  <a:fillRect l="-963" t="-2086" r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 sz="3200"/>
            </a:pPr>
            <a:r>
              <a:rPr sz="2400" dirty="0"/>
              <a:t>Example 8.4.4: Using a TI-83/84 Plus Calculator to Find a Confidence Interval for a Population Proportion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 dirty="0"/>
                  <a:t>Because we cannot enter a decimal, we must round this value to the nearest whole number. Approximately </a:t>
                </a:r>
                <a:r>
                  <a:rPr sz="2800" dirty="0">
                    <a:latin typeface="Cambria Math"/>
                  </a:rPr>
                  <a:t>500</a:t>
                </a:r>
                <a:r>
                  <a:rPr sz="2800" dirty="0"/>
                  <a:t> adults have the characteristic of interest, so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=500</m:t>
                    </m:r>
                  </m:oMath>
                </a14:m>
                <a:r>
                  <a:rPr sz="2800" dirty="0"/>
                  <a:t>. To input these values into the calculator, choose option </a:t>
                </a:r>
                <a:r>
                  <a:rPr sz="2800" b="1" dirty="0"/>
                  <a:t>1-PropZInt</a:t>
                </a:r>
                <a:r>
                  <a:rPr sz="2800" dirty="0"/>
                  <a:t> and enter the sample statistics. The calculator results are shown below.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 cstate="print"/>
                <a:stretch>
                  <a:fillRect l="-1481" t="-1227" r="-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414830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8.4.1: Finding a Point Estimate for a Population Proportion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sz="2800"/>
              <a:t>A graduate student wishes to know the proportion of American adults who speak two or more languages. He surveys </a:t>
            </a:r>
            <a:r>
              <a:rPr sz="2800">
                <a:latin typeface="Cambria Math"/>
              </a:rPr>
              <a:t>565</a:t>
            </a:r>
            <a:r>
              <a:rPr sz="2800"/>
              <a:t> randomly selected American adults and finds that </a:t>
            </a:r>
            <a:r>
              <a:rPr sz="2800">
                <a:latin typeface="Cambria Math"/>
              </a:rPr>
              <a:t>226</a:t>
            </a:r>
            <a:r>
              <a:rPr sz="2800"/>
              <a:t> speak two or more languages. Estimate the proportion of all American adults who speak two or more languages.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 sz="3200"/>
            </a:pPr>
            <a:r>
              <a:rPr sz="2400" dirty="0"/>
              <a:t>Example 8.4.4: Using a TI-83/84 Plus Calculator to Find a Confidence Interval for a Population Proportion (cont.)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12124C1-B18B-463D-A164-610A585C9DE2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189" y="1983707"/>
            <a:ext cx="4571622" cy="3047748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 sz="3200"/>
            </a:pPr>
            <a:r>
              <a:rPr sz="2400" dirty="0"/>
              <a:t>Example 8.4.4: Using a TI-83/84 Plus Calculator to Find a Confidence Interval for a Population Proportion (cont.)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41286B4-4E72-426C-BCF9-6CCD8012CE22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189" y="1983707"/>
            <a:ext cx="4571622" cy="3047748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 sz="3200"/>
            </a:pPr>
            <a:r>
              <a:rPr sz="2400" dirty="0"/>
              <a:t>Example 8.4.4: Using a TI-83/84 Plus Calculator to Find a Confidence Interval for a Population Proportion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/>
                  <a:t>Thus, the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95%</m:t>
                    </m:r>
                  </m:oMath>
                </a14:m>
                <a:r>
                  <a:rPr sz="2800"/>
                  <a:t> confidence interval for the population proportion ranges from </a:t>
                </a:r>
                <a:r>
                  <a:rPr sz="2800">
                    <a:latin typeface="Cambria Math"/>
                  </a:rPr>
                  <a:t>0.576</a:t>
                </a:r>
                <a:r>
                  <a:rPr sz="2800"/>
                  <a:t> to </a:t>
                </a:r>
                <a:r>
                  <a:rPr sz="2800">
                    <a:latin typeface="Cambria Math"/>
                  </a:rPr>
                  <a:t>0.643</a:t>
                </a:r>
                <a:r>
                  <a:rPr sz="2800"/>
                  <a:t>. The confidence interval can be written mathematically using either inequality symbols or interval notation, as follows.</a:t>
                </a:r>
              </a:p>
              <a:p>
                <a:pPr algn="ctr">
                  <a:defRPr sz="28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>
                          <a:latin typeface="Cambria Math" panose="02040503050406030204" pitchFamily="18" charset="0"/>
                        </a:rPr>
                        <m:t>0.576&lt;</m:t>
                      </m:r>
                      <m:r>
                        <a:rPr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>
                          <a:latin typeface="Cambria Math" panose="02040503050406030204" pitchFamily="18" charset="0"/>
                        </a:rPr>
                        <m:t>&lt;0.643</m:t>
                      </m:r>
                    </m:oMath>
                  </m:oMathPara>
                </a14:m>
                <a:endParaRPr sz="2800"/>
              </a:p>
              <a:p>
                <a:pPr algn="ctr"/>
                <a:r>
                  <a:rPr sz="2800"/>
                  <a:t>or</a:t>
                </a:r>
              </a:p>
              <a:p>
                <a:pPr algn="ctr">
                  <a:defRPr sz="28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0.576</m:t>
                          </m:r>
                          <m:r>
                            <m:rPr>
                              <m:nor/>
                            </m:rPr>
                            <a:rPr/>
                            <m:t>, 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0.643</m:t>
                          </m:r>
                        </m:e>
                      </m:d>
                    </m:oMath>
                  </m:oMathPara>
                </a14:m>
                <a:endParaRPr sz="2800"/>
              </a:p>
              <a:p>
                <a:pPr>
                  <a:defRPr sz="2800"/>
                </a:pPr>
                <a:r>
                  <a:rPr sz="2800"/>
                  <a:t>We are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95%</m:t>
                    </m:r>
                  </m:oMath>
                </a14:m>
                <a:r>
                  <a:rPr sz="2800"/>
                  <a:t> confident that the true proportion of American adults who say they will travel less this year for nonbusiness trips is between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57.6%</m:t>
                    </m:r>
                  </m:oMath>
                </a14:m>
                <a:r>
                  <a:rPr sz="2800"/>
                  <a:t>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64.3%</m:t>
                    </m:r>
                  </m:oMath>
                </a14:m>
                <a:r>
                  <a:rPr sz="2800"/>
                  <a:t>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 cstate="print"/>
                <a:stretch>
                  <a:fillRect l="-1481" t="-1227" r="-21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Technology Tip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2270722"/>
          </a:xfrm>
        </p:spPr>
        <p:txBody>
          <a:bodyPr>
            <a:normAutofit/>
          </a:bodyPr>
          <a:lstStyle/>
          <a:p>
            <a:r>
              <a:rPr sz="2800"/>
              <a:t>For further instructions on constructing the confidence interval using a TI-83/84 Plus calculator or other technology, please visit stat.hawkeslearning.com and navigate to </a:t>
            </a:r>
            <a:r>
              <a:rPr sz="2800" b="1"/>
              <a:t>Technology Instructions &gt; Confidence Intervals &gt; Proportion</a:t>
            </a:r>
            <a:r>
              <a:rPr sz="2800"/>
              <a:t>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Formula: Minimum Sample Size for Estimating a Population Proportion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457200" y="1082078"/>
                <a:ext cx="8229600" cy="4861522"/>
              </a:xfrm>
            </p:spPr>
            <p:txBody>
              <a:bodyPr>
                <a:normAutofit/>
              </a:bodyPr>
              <a:lstStyle/>
              <a:p>
                <a:r>
                  <a:rPr sz="2800" dirty="0"/>
                  <a:t>The minimum sample size required for estimating a population proportion at a given level of confidence with a particular margin of error is given by</a:t>
                </a:r>
              </a:p>
              <a:p>
                <a:pPr algn="ctr">
                  <a:defRPr sz="28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r>
                        <a:rPr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  <m:sSup>
                        <m:sSup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f>
                                        <m:fPr>
                                          <m:type m:val="skw"/>
                                          <m:ctrlPr>
                                            <a:rPr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>
                                              <a:latin typeface="Cambria Math" panose="02040503050406030204" pitchFamily="18" charset="0"/>
                                            </a:rPr>
                                            <m:t>𝛼</m:t>
                                          </m:r>
                                        </m:num>
                                        <m:den>
                                          <m:r>
                                            <a:rPr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</m:sub>
                                  </m:sSub>
                                </m:num>
                                <m:den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sz="2800" dirty="0"/>
              </a:p>
              <a:p>
                <a:pPr>
                  <a:defRPr sz="2800"/>
                </a:pPr>
                <a:r>
                  <a:rPr sz="2800" dirty="0"/>
                  <a:t>where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sz="2800" dirty="0"/>
                  <a:t> is the population proportion,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f>
                          <m:fPr>
                            <m:type m:val="skw"/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>
                                <a:latin typeface="Cambria Math" panose="02040503050406030204" pitchFamily="18" charset="0"/>
                              </a:rPr>
                              <m:t>𝛼</m:t>
                            </m:r>
                          </m:num>
                          <m:den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b>
                    </m:sSub>
                  </m:oMath>
                </a14:m>
                <a:r>
                  <a:rPr sz="2800" dirty="0"/>
                  <a:t> is the critical value for the level of confidence,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𝑐</m:t>
                    </m:r>
                    <m:r>
                      <a:rPr>
                        <a:latin typeface="Cambria Math" panose="02040503050406030204" pitchFamily="18" charset="0"/>
                      </a:rPr>
                      <m:t>=1−</m:t>
                    </m:r>
                    <m:r>
                      <a:rPr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sz="2800" dirty="0"/>
                  <a:t>, such that the area under the standard normal distribution to the right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f>
                          <m:fPr>
                            <m:type m:val="skw"/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>
                                <a:latin typeface="Cambria Math" panose="02040503050406030204" pitchFamily="18" charset="0"/>
                              </a:rPr>
                              <m:t>𝛼</m:t>
                            </m:r>
                          </m:num>
                          <m:den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b>
                    </m:sSub>
                  </m:oMath>
                </a14:m>
                <a:r>
                  <a:rPr sz="2800" dirty="0"/>
                  <a:t> is equal to </a:t>
                </a:r>
                <a14:m>
                  <m:oMath xmlns:m="http://schemas.openxmlformats.org/officeDocument/2006/math"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𝛼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sz="2800" dirty="0"/>
                  <a:t>, and</a:t>
                </a:r>
              </a:p>
              <a:p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sz="2800" dirty="0"/>
                  <a:t> is the desired maximum margin of error.</a:t>
                </a:r>
              </a:p>
              <a:p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457200" y="1082078"/>
                <a:ext cx="8229600" cy="4861522"/>
              </a:xfrm>
              <a:blipFill>
                <a:blip r:embed="rId2" cstate="print"/>
                <a:stretch>
                  <a:fillRect l="-1328" t="-998" b="-31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Rounding Rule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457200" y="1082078"/>
                <a:ext cx="8229600" cy="1051522"/>
              </a:xfrm>
            </p:spPr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/>
                  <a:t>When calculating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sz="2800"/>
                  <a:t>, always round up to the next larger whole number.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457200" y="1082078"/>
                <a:ext cx="8229600" cy="1051522"/>
              </a:xfrm>
              <a:blipFill>
                <a:blip r:embed="rId2" cstate="print"/>
                <a:stretch>
                  <a:fillRect l="-1328" t="-4520" r="-369" b="-50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sz="2400" dirty="0"/>
              <a:t>Example 8.4.5: Finding the Minimum Sample Size Needed for a Confidence Interval for a Population Proportion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/>
                  <a:t>What is the minimum sample size needed for a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99%</m:t>
                    </m:r>
                  </m:oMath>
                </a14:m>
                <a:r>
                  <a:rPr sz="2800"/>
                  <a:t> confidence interval for the population proportion if previous studies indicated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𝑝</m:t>
                    </m:r>
                    <m:r>
                      <a:rPr>
                        <a:latin typeface="Cambria Math" panose="02040503050406030204" pitchFamily="18" charset="0"/>
                      </a:rPr>
                      <m:t>≈0.54</m:t>
                    </m:r>
                  </m:oMath>
                </a14:m>
                <a:r>
                  <a:rPr sz="2800"/>
                  <a:t> and we desire no more than a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2%</m:t>
                    </m:r>
                  </m:oMath>
                </a14:m>
                <a:r>
                  <a:rPr sz="2800"/>
                  <a:t> margin of error?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 cstate="print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Technology Tip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975322"/>
          </a:xfrm>
        </p:spPr>
        <p:txBody>
          <a:bodyPr>
            <a:normAutofit/>
          </a:bodyPr>
          <a:lstStyle/>
          <a:p>
            <a:r>
              <a:rPr sz="2800"/>
              <a:t>The TI-83/84 Plus does not directly calculate minimum sample size for a population proportion.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 sz="3200"/>
            </a:pPr>
            <a:r>
              <a:rPr sz="2400" dirty="0"/>
              <a:t>Example 8.4.5: Finding the Minimum Sample Size Needed for a Confidence Interval for a Population Proportion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r>
                  <a:rPr sz="2800" b="1"/>
                  <a:t>Solution</a:t>
                </a:r>
              </a:p>
              <a:p>
                <a:pPr>
                  <a:defRPr sz="2800"/>
                </a:pPr>
                <a:r>
                  <a:rPr sz="2800"/>
                  <a:t>To find the minimum sample size, we need values for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sz="2800"/>
                  <a:t>,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sz="2800"/>
                  <a:t>,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f>
                          <m:fPr>
                            <m:type m:val="skw"/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>
                                <a:latin typeface="Cambria Math" panose="02040503050406030204" pitchFamily="18" charset="0"/>
                              </a:rPr>
                              <m:t>𝛼</m:t>
                            </m:r>
                          </m:num>
                          <m:den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b>
                    </m:sSub>
                  </m:oMath>
                </a14:m>
                <a:r>
                  <a:rPr sz="2800"/>
                  <a:t>. One way to estimate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sz="2800"/>
                  <a:t> is from previous studies. Therefore, we will use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𝑝</m:t>
                    </m:r>
                    <m:r>
                      <a:rPr>
                        <a:latin typeface="Cambria Math" panose="02040503050406030204" pitchFamily="18" charset="0"/>
                      </a:rPr>
                      <m:t>≈0.54</m:t>
                    </m:r>
                  </m:oMath>
                </a14:m>
                <a:r>
                  <a:rPr sz="2800"/>
                  <a:t> as given. Since we'd like the margin of error to be at most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2%</m:t>
                    </m:r>
                  </m:oMath>
                </a14:m>
                <a:r>
                  <a:rPr sz="2800"/>
                  <a:t>, we convert to a decimal to have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𝐸</m:t>
                    </m:r>
                    <m:r>
                      <a:rPr>
                        <a:latin typeface="Cambria Math" panose="02040503050406030204" pitchFamily="18" charset="0"/>
                      </a:rPr>
                      <m:t>=0.02</m:t>
                    </m:r>
                  </m:oMath>
                </a14:m>
                <a:r>
                  <a:rPr sz="2800"/>
                  <a:t>. Finally, we can look up the critical value in the table of critical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sz="2800"/>
                  <a:t>-values to 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f>
                          <m:fPr>
                            <m:type m:val="skw"/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>
                                <a:latin typeface="Cambria Math" panose="02040503050406030204" pitchFamily="18" charset="0"/>
                              </a:rPr>
                              <m:t>𝛼</m:t>
                            </m:r>
                          </m:num>
                          <m:den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b>
                    </m:sSub>
                    <m:r>
                      <a:rPr>
                        <a:latin typeface="Cambria Math" panose="02040503050406030204" pitchFamily="18" charset="0"/>
                      </a:rPr>
                      <m:t>=2.575</m:t>
                    </m:r>
                  </m:oMath>
                </a14:m>
                <a:r>
                  <a:rPr sz="2800"/>
                  <a:t>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r>
                        <a:rPr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  <m:sSup>
                        <m:sSup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f>
                                        <m:fPr>
                                          <m:type m:val="skw"/>
                                          <m:ctrlPr>
                                            <a:rPr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>
                                              <a:latin typeface="Cambria Math" panose="02040503050406030204" pitchFamily="18" charset="0"/>
                                            </a:rPr>
                                            <m:t>𝛼</m:t>
                                          </m:r>
                                        </m:num>
                                        <m:den>
                                          <m:r>
                                            <a:rPr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</m:sub>
                                  </m:sSub>
                                </m:num>
                                <m:den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  <m:oMath xmlns:m="http://schemas.openxmlformats.org/officeDocument/2006/math">
                      <m:phant>
                        <m:phantPr>
                          <m:show m:val="off"/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phant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phant>
                      <m:r>
                        <a:rPr>
                          <a:latin typeface="Cambria Math" panose="02040503050406030204" pitchFamily="18" charset="0"/>
                        </a:rPr>
                        <m:t>=0.54</m:t>
                      </m:r>
                      <m:d>
                        <m:d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1−0.54</m:t>
                          </m:r>
                        </m:e>
                      </m:d>
                      <m:sSup>
                        <m:sSup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2.575</m:t>
                                  </m:r>
                                </m:num>
                                <m:den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0.02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  <m:oMath xmlns:m="http://schemas.openxmlformats.org/officeDocument/2006/math">
                      <m:phant>
                        <m:phantPr>
                          <m:show m:val="off"/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phant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phant>
                      <m:r>
                        <a:rPr>
                          <a:latin typeface="Cambria Math" panose="02040503050406030204" pitchFamily="18" charset="0"/>
                        </a:rPr>
                        <m:t>=4117.618125</m:t>
                      </m:r>
                    </m:oMath>
                    <m:oMath xmlns:m="http://schemas.openxmlformats.org/officeDocument/2006/math">
                      <m:phant>
                        <m:phantPr>
                          <m:show m:val="off"/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phant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phant>
                      <m:r>
                        <a:rPr>
                          <a:latin typeface="Cambria Math" panose="02040503050406030204" pitchFamily="18" charset="0"/>
                        </a:rPr>
                        <m:t>≈4118</m:t>
                      </m:r>
                    </m:oMath>
                  </m:oMathPara>
                </a14:m>
                <a:endParaRPr sz="2800"/>
              </a:p>
              <a:p>
                <a:r>
                  <a:rPr sz="2800"/>
                  <a:t>Remembering to always round a minimum sample size up to the next larger whole number, we then need a sample size of </a:t>
                </a:r>
                <a:r>
                  <a:rPr sz="2800">
                    <a:latin typeface="Cambria Math"/>
                  </a:rPr>
                  <a:t>4118</a:t>
                </a:r>
                <a:r>
                  <a:rPr sz="2800"/>
                  <a:t> or larger.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 cstate="print"/>
                <a:stretch>
                  <a:fillRect l="-963" t="-2086" r="-5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sz="2400" dirty="0"/>
              <a:t>Example 8.4.6: Finding the Minimum Sample Size, Point Estimate, and Confidence Interval for a Population Proportion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sz="2800"/>
                  <a:t>The state education commission wants to estimate the proportion of tenth-grade students in the state who read at or below the eighth-grade level. The commissioner of education believes that the proportion is around </a:t>
                </a:r>
                <a:r>
                  <a:rPr sz="2800">
                    <a:latin typeface="Cambria Math"/>
                  </a:rPr>
                  <a:t>0.21</a:t>
                </a:r>
                <a:r>
                  <a:rPr sz="2800"/>
                  <a:t>.</a:t>
                </a:r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t>​</a:t>
                </a:r>
                <a:r>
                  <a:rPr sz="2800"/>
                  <a:t>How large a sample would be required to estimate the proportion of all tenth graders in the state who read at or below the eighth-grade level with an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85%</m:t>
                    </m:r>
                  </m:oMath>
                </a14:m>
                <a:r>
                  <a:rPr sz="2800"/>
                  <a:t> level of confidence and an error of at most </a:t>
                </a:r>
                <a:r>
                  <a:rPr sz="2800">
                    <a:latin typeface="Cambria Math"/>
                  </a:rPr>
                  <a:t>0.03</a:t>
                </a:r>
                <a:r>
                  <a:rPr sz="2800"/>
                  <a:t>?</a:t>
                </a:r>
              </a:p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t>​</a:t>
                </a:r>
                <a:r>
                  <a:rPr sz="2800"/>
                  <a:t>Suppose a sample of minimum size is chosen. Of these students, </a:t>
                </a:r>
                <a:r>
                  <a:rPr sz="2800">
                    <a:latin typeface="Cambria Math"/>
                  </a:rPr>
                  <a:t>84</a:t>
                </a:r>
                <a:r>
                  <a:rPr sz="2800"/>
                  <a:t> read at or below the eighth-grade level. Using this information, compute the sample proportion of all tenth graders reading at or below the eighth-grade level.</a:t>
                </a:r>
              </a:p>
              <a:p>
                <a:pPr marL="514350" indent="-514350">
                  <a:buFont typeface="+mj-lt"/>
                  <a:buAutoNum type="alphaLcPeriod" startAt="3"/>
                  <a:defRPr sz="2800"/>
                </a:pPr>
                <a:r>
                  <a:t>​</a:t>
                </a:r>
                <a:r>
                  <a:rPr sz="2800"/>
                  <a:t>Construct the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85%</m:t>
                    </m:r>
                  </m:oMath>
                </a14:m>
                <a:r>
                  <a:rPr sz="2800"/>
                  <a:t> confidence interval for the population proportion of tenth graders in the state reading at or below the eighth-grade level.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 cstate="print"/>
                <a:stretch>
                  <a:fillRect l="-1185" t="-2331" r="-1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8.4.1: Finding a Point Estimate for a Population Proportion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 b="1"/>
                  <a:t>Solution</a:t>
                </a:r>
              </a:p>
              <a:p>
                <a:pPr>
                  <a:defRPr sz="2800"/>
                </a:pPr>
                <a:r>
                  <a:rPr sz="2800"/>
                  <a:t>Use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</m:oMath>
                </a14:m>
                <a:r>
                  <a:rPr sz="2800"/>
                  <a:t> as a point estimate for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sz="2800"/>
                  <a:t>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acc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</m:oMath>
                    <m:oMath xmlns:m="http://schemas.openxmlformats.org/officeDocument/2006/math">
                      <m:phant>
                        <m:phantPr>
                          <m:show m:val="off"/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phantPr>
                        <m:e>
                          <m:acc>
                            <m:accPr>
                              <m:chr m:val="̂"/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</m:e>
                      </m:phant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>
                              <a:latin typeface="Cambria Math" panose="02040503050406030204" pitchFamily="18" charset="0"/>
                            </a:rPr>
                            <m:t>226</m:t>
                          </m:r>
                        </m:num>
                        <m:den>
                          <m:r>
                            <a:rPr>
                              <a:latin typeface="Cambria Math" panose="02040503050406030204" pitchFamily="18" charset="0"/>
                            </a:rPr>
                            <m:t>565</m:t>
                          </m:r>
                        </m:den>
                      </m:f>
                    </m:oMath>
                    <m:oMath xmlns:m="http://schemas.openxmlformats.org/officeDocument/2006/math">
                      <m:phant>
                        <m:phantPr>
                          <m:show m:val="off"/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phantPr>
                        <m:e>
                          <m:acc>
                            <m:accPr>
                              <m:chr m:val="̂"/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</m:e>
                      </m:phant>
                      <m:r>
                        <a:rPr>
                          <a:latin typeface="Cambria Math" panose="02040503050406030204" pitchFamily="18" charset="0"/>
                        </a:rPr>
                        <m:t>=0.4</m:t>
                      </m:r>
                    </m:oMath>
                  </m:oMathPara>
                </a14:m>
                <a:endParaRPr sz="2800"/>
              </a:p>
              <a:p>
                <a:pPr>
                  <a:defRPr sz="2800"/>
                </a:pPr>
                <a:r>
                  <a:rPr sz="2800"/>
                  <a:t>We estimate the proportion of all American adults who speak two or more languages to be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40%</m:t>
                    </m:r>
                  </m:oMath>
                </a14:m>
                <a:r>
                  <a:rPr sz="2800"/>
                  <a:t>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 cstate="print"/>
                <a:stretch>
                  <a:fillRect l="-1481" t="-1227" r="-12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 sz="3200"/>
            </a:pPr>
            <a:r>
              <a:rPr sz="2000" dirty="0"/>
              <a:t>Example 8.4.6: Finding the Minimum Sample Size, Point Estimate, and Confidence Interval for a Population Proportion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 fontScale="62500" lnSpcReduction="20000"/>
              </a:bodyPr>
              <a:lstStyle/>
              <a:p>
                <a:r>
                  <a:rPr sz="2800" b="1"/>
                  <a:t>Solution</a:t>
                </a:r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t>​</a:t>
                </a:r>
                <a:r>
                  <a:rPr sz="2800"/>
                  <a:t>From the problem, we know that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𝐸</m:t>
                    </m:r>
                    <m:r>
                      <a:rPr>
                        <a:latin typeface="Cambria Math" panose="02040503050406030204" pitchFamily="18" charset="0"/>
                      </a:rPr>
                      <m:t>=0.03</m:t>
                    </m:r>
                  </m:oMath>
                </a14:m>
                <a:r>
                  <a:rPr sz="2800"/>
                  <a:t>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𝑝</m:t>
                    </m:r>
                    <m:r>
                      <a:rPr>
                        <a:latin typeface="Cambria Math" panose="02040503050406030204" pitchFamily="18" charset="0"/>
                      </a:rPr>
                      <m:t>=0.21</m:t>
                    </m:r>
                  </m:oMath>
                </a14:m>
                <a:r>
                  <a:rPr sz="2800"/>
                  <a:t>. Using the table of critical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sz="2800"/>
                  <a:t>-values, we find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f>
                          <m:fPr>
                            <m:type m:val="skw"/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>
                                <a:latin typeface="Cambria Math" panose="02040503050406030204" pitchFamily="18" charset="0"/>
                              </a:rPr>
                              <m:t>𝛼</m:t>
                            </m:r>
                          </m:num>
                          <m:den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b>
                    </m:sSub>
                    <m:r>
                      <a:rPr>
                        <a:latin typeface="Cambria Math" panose="02040503050406030204" pitchFamily="18" charset="0"/>
                      </a:rPr>
                      <m:t>=1.44</m:t>
                    </m:r>
                  </m:oMath>
                </a14:m>
                <a:r>
                  <a:rPr sz="2800"/>
                  <a:t>. We can now use this information to calculate the minimum sample size.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r>
                        <a:rPr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  <m:sSup>
                        <m:sSup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f>
                                        <m:fPr>
                                          <m:type m:val="skw"/>
                                          <m:ctrlPr>
                                            <a:rPr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>
                                              <a:latin typeface="Cambria Math" panose="02040503050406030204" pitchFamily="18" charset="0"/>
                                            </a:rPr>
                                            <m:t>𝛼</m:t>
                                          </m:r>
                                        </m:num>
                                        <m:den>
                                          <m:r>
                                            <a:rPr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</m:sub>
                                  </m:sSub>
                                </m:num>
                                <m:den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  <m:oMath xmlns:m="http://schemas.openxmlformats.org/officeDocument/2006/math">
                      <m:phant>
                        <m:phantPr>
                          <m:show m:val="off"/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phant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phant>
                      <m:r>
                        <a:rPr>
                          <a:latin typeface="Cambria Math" panose="02040503050406030204" pitchFamily="18" charset="0"/>
                        </a:rPr>
                        <m:t>=0.21</m:t>
                      </m:r>
                      <m:d>
                        <m:d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1−0.21</m:t>
                          </m:r>
                        </m:e>
                      </m:d>
                      <m:sSup>
                        <m:sSup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1.44</m:t>
                                  </m:r>
                                </m:num>
                                <m:den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0.03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  <m:oMath xmlns:m="http://schemas.openxmlformats.org/officeDocument/2006/math">
                      <m:phant>
                        <m:phantPr>
                          <m:show m:val="off"/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phant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phant>
                      <m:r>
                        <a:rPr>
                          <a:latin typeface="Cambria Math" panose="02040503050406030204" pitchFamily="18" charset="0"/>
                        </a:rPr>
                        <m:t>=382.2336</m:t>
                      </m:r>
                    </m:oMath>
                  </m:oMathPara>
                </a14:m>
                <a:endParaRPr sz="2800"/>
              </a:p>
              <a:p>
                <a:r>
                  <a:t>​</a:t>
                </a:r>
                <a:r>
                  <a:rPr sz="2800"/>
                  <a:t>Thus, the minimum sample size required is </a:t>
                </a:r>
                <a:r>
                  <a:rPr sz="2800">
                    <a:latin typeface="Cambria Math"/>
                  </a:rPr>
                  <a:t>383</a:t>
                </a:r>
                <a:r>
                  <a:rPr sz="2800"/>
                  <a:t>.</a:t>
                </a:r>
              </a:p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t>​</a:t>
                </a:r>
                <a:r>
                  <a:rPr sz="2800"/>
                  <a:t>To compute the sample proportion, we divide the number reading at or below the eighth-grade level by the sample size.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acc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</m:oMath>
                    <m:oMath xmlns:m="http://schemas.openxmlformats.org/officeDocument/2006/math">
                      <m:phant>
                        <m:phantPr>
                          <m:show m:val="off"/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phantPr>
                        <m:e>
                          <m:acc>
                            <m:accPr>
                              <m:chr m:val="̂"/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</m:e>
                      </m:phant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>
                              <a:latin typeface="Cambria Math" panose="02040503050406030204" pitchFamily="18" charset="0"/>
                            </a:rPr>
                            <m:t>84</m:t>
                          </m:r>
                        </m:num>
                        <m:den>
                          <m:r>
                            <a:rPr>
                              <a:latin typeface="Cambria Math" panose="02040503050406030204" pitchFamily="18" charset="0"/>
                            </a:rPr>
                            <m:t>383</m:t>
                          </m:r>
                        </m:den>
                      </m:f>
                    </m:oMath>
                    <m:oMath xmlns:m="http://schemas.openxmlformats.org/officeDocument/2006/math">
                      <m:phant>
                        <m:phantPr>
                          <m:show m:val="off"/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phantPr>
                        <m:e>
                          <m:acc>
                            <m:accPr>
                              <m:chr m:val="̂"/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</m:e>
                      </m:phant>
                      <m:r>
                        <a:rPr>
                          <a:latin typeface="Cambria Math" panose="02040503050406030204" pitchFamily="18" charset="0"/>
                        </a:rPr>
                        <m:t>≈0.219321</m:t>
                      </m:r>
                    </m:oMath>
                  </m:oMathPara>
                </a14:m>
                <a:endParaRPr sz="2800"/>
              </a:p>
              <a:p>
                <a:endParaRPr sz="280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 cstate="print"/>
                <a:stretch>
                  <a:fillRect l="-593" t="-17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 sz="3200"/>
            </a:pPr>
            <a:r>
              <a:rPr sz="2000" dirty="0"/>
              <a:t>Example 8.4.6: Finding the Minimum Sample Size, Point Estimate, and Confidence Interval for a Population Proportion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 fontScale="62500" lnSpcReduction="20000"/>
              </a:bodyPr>
              <a:lstStyle/>
              <a:p>
                <a:pPr marL="514350" indent="-514350">
                  <a:buFont typeface="+mj-lt"/>
                  <a:buAutoNum type="alphaLcPeriod" startAt="3"/>
                  <a:defRPr sz="2800"/>
                </a:pPr>
                <a:r>
                  <a:rPr dirty="0"/>
                  <a:t>​</a:t>
                </a:r>
                <a:r>
                  <a:rPr sz="2800" dirty="0"/>
                  <a:t>To construct the confidence interval, we need to calculate the margin of error. Substituting the appropriate values into the formula, we have the following.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f>
                            <m:fPr>
                              <m:type m:val="skw"/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num>
                            <m:den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b>
                      </m:sSub>
                      <m:rad>
                        <m:radPr>
                          <m:degHide m:val="on"/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acc>
                                <m:accPr>
                                  <m:chr m:val="̂"/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</m:acc>
                              <m:d>
                                <m:d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acc>
                                    <m:accPr>
                                      <m:chr m:val="̂"/>
                                      <m:ctrlPr>
                                        <a:rPr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</m:acc>
                                </m:e>
                              </m:d>
                            </m:num>
                            <m:den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</m:e>
                      </m:rad>
                    </m:oMath>
                    <m:oMath xmlns:m="http://schemas.openxmlformats.org/officeDocument/2006/math">
                      <m:phant>
                        <m:phantPr>
                          <m:show m:val="off"/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phant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phant>
                      <m:r>
                        <a:rPr>
                          <a:latin typeface="Cambria Math" panose="02040503050406030204" pitchFamily="18" charset="0"/>
                        </a:rPr>
                        <m:t>=1.44</m:t>
                      </m:r>
                      <m:rad>
                        <m:radPr>
                          <m:degHide m:val="on"/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0.219321</m:t>
                              </m:r>
                              <m:d>
                                <m:d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1−0.219321</m:t>
                                  </m:r>
                                </m:e>
                              </m:d>
                            </m:num>
                            <m:den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383</m:t>
                              </m:r>
                            </m:den>
                          </m:f>
                        </m:e>
                      </m:rad>
                    </m:oMath>
                    <m:oMath xmlns:m="http://schemas.openxmlformats.org/officeDocument/2006/math">
                      <m:phant>
                        <m:phantPr>
                          <m:show m:val="off"/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phant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phant>
                      <m:r>
                        <a:rPr>
                          <a:latin typeface="Cambria Math" panose="02040503050406030204" pitchFamily="18" charset="0"/>
                        </a:rPr>
                        <m:t>≈0.030447</m:t>
                      </m:r>
                    </m:oMath>
                  </m:oMathPara>
                </a14:m>
                <a:endParaRPr sz="2800" dirty="0"/>
              </a:p>
              <a:p>
                <a:pPr>
                  <a:defRPr sz="2800"/>
                </a:pPr>
                <a:r>
                  <a:rPr dirty="0"/>
                  <a:t>​</a:t>
                </a:r>
                <a:r>
                  <a:rPr sz="2800" dirty="0"/>
                  <a:t>Notice that the margin of error we calculated is very close to the value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sz="2800" dirty="0"/>
                  <a:t> that we were willing to accept in part a. Since we used the minimum sample size calculated in part a., this is to be expected.</a:t>
                </a:r>
              </a:p>
              <a:p>
                <a:r>
                  <a:rPr dirty="0"/>
                  <a:t>​</a:t>
                </a:r>
                <a:r>
                  <a:rPr sz="2800" dirty="0"/>
                  <a:t>Therefore, subtracting the margin of error from the sample proportion and then adding the margin of error to the sample proportion gives us the following endpoints for the confidence interval.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/>
                        <m:t>Lower</m:t>
                      </m:r>
                      <m:r>
                        <m:rPr>
                          <m:nor/>
                        </m:rPr>
                        <a:rPr/>
                        <m:t> </m:t>
                      </m:r>
                      <m:r>
                        <m:rPr>
                          <m:nor/>
                        </m:rPr>
                        <a:rPr/>
                        <m:t>endpoint</m:t>
                      </m:r>
                      <m:r>
                        <m:rPr>
                          <m:nor/>
                        </m:rPr>
                        <a:rPr/>
                        <m:t>:</m:t>
                      </m:r>
                      <m:acc>
                        <m:accPr>
                          <m:chr m:val="̂"/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acc>
                      <m:r>
                        <a:rPr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>
                          <a:latin typeface="Cambria Math" panose="02040503050406030204" pitchFamily="18" charset="0"/>
                        </a:rPr>
                        <m:t>=0.219321−0.030447</m:t>
                      </m:r>
                    </m:oMath>
                    <m:oMath xmlns:m="http://schemas.openxmlformats.org/officeDocument/2006/math">
                      <m:phant>
                        <m:phantPr>
                          <m:show m:val="off"/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phantPr>
                        <m:e>
                          <m:r>
                            <m:rPr>
                              <m:nor/>
                            </m:rPr>
                            <a:rPr/>
                            <m:t>Lower</m:t>
                          </m:r>
                          <m:r>
                            <m:rPr>
                              <m:nor/>
                            </m:rPr>
                            <a:rPr/>
                            <m:t> </m:t>
                          </m:r>
                          <m:r>
                            <m:rPr>
                              <m:nor/>
                            </m:rPr>
                            <a:rPr/>
                            <m:t>endpoint</m:t>
                          </m:r>
                          <m:r>
                            <m:rPr>
                              <m:nor/>
                            </m:rPr>
                            <a:rPr/>
                            <m:t>:</m:t>
                          </m:r>
                          <m:acc>
                            <m:accPr>
                              <m:chr m:val="̂"/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  <m:r>
                            <a:rPr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phant>
                      <m:r>
                        <a:rPr>
                          <a:latin typeface="Cambria Math" panose="02040503050406030204" pitchFamily="18" charset="0"/>
                        </a:rPr>
                        <m:t>≈0.189</m:t>
                      </m:r>
                    </m:oMath>
                    <m:oMath xmlns:m="http://schemas.openxmlformats.org/officeDocument/2006/math">
                      <m:r>
                        <m:rPr>
                          <m:nor/>
                        </m:rPr>
                        <a:rPr/>
                        <m:t>Upper</m:t>
                      </m:r>
                      <m:r>
                        <m:rPr>
                          <m:nor/>
                        </m:rPr>
                        <a:rPr/>
                        <m:t> </m:t>
                      </m:r>
                      <m:r>
                        <m:rPr>
                          <m:nor/>
                        </m:rPr>
                        <a:rPr/>
                        <m:t>endpoint</m:t>
                      </m:r>
                      <m:r>
                        <m:rPr>
                          <m:nor/>
                        </m:rPr>
                        <a:rPr/>
                        <m:t>:</m:t>
                      </m:r>
                      <m:acc>
                        <m:accPr>
                          <m:chr m:val="̂"/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acc>
                      <m:r>
                        <a:rPr>
                          <a:latin typeface="Cambria Math" panose="02040503050406030204" pitchFamily="18" charset="0"/>
                        </a:rPr>
                        <m:t>+</m:t>
                      </m:r>
                      <m:r>
                        <a:rPr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>
                          <a:latin typeface="Cambria Math" panose="02040503050406030204" pitchFamily="18" charset="0"/>
                        </a:rPr>
                        <m:t>=0.219321+0.030447</m:t>
                      </m:r>
                    </m:oMath>
                    <m:oMath xmlns:m="http://schemas.openxmlformats.org/officeDocument/2006/math">
                      <m:phant>
                        <m:phantPr>
                          <m:show m:val="off"/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phantPr>
                        <m:e>
                          <m:r>
                            <m:rPr>
                              <m:nor/>
                            </m:rPr>
                            <a:rPr/>
                            <m:t>Upper</m:t>
                          </m:r>
                          <m:r>
                            <m:rPr>
                              <m:nor/>
                            </m:rPr>
                            <a:rPr/>
                            <m:t> </m:t>
                          </m:r>
                          <m:r>
                            <m:rPr>
                              <m:nor/>
                            </m:rPr>
                            <a:rPr/>
                            <m:t>endpoint</m:t>
                          </m:r>
                          <m:r>
                            <m:rPr>
                              <m:nor/>
                            </m:rPr>
                            <a:rPr/>
                            <m:t>:</m:t>
                          </m:r>
                          <m:acc>
                            <m:accPr>
                              <m:chr m:val="̂"/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  <m:r>
                            <a:rPr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phant>
                      <m:r>
                        <a:rPr>
                          <a:latin typeface="Cambria Math" panose="02040503050406030204" pitchFamily="18" charset="0"/>
                        </a:rPr>
                        <m:t>≈0.250</m:t>
                      </m:r>
                    </m:oMath>
                  </m:oMathPara>
                </a14:m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 cstate="print"/>
                <a:stretch>
                  <a:fillRect l="-593" t="-17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 sz="3200"/>
            </a:pPr>
            <a:r>
              <a:rPr sz="2000" dirty="0"/>
              <a:t>Example 8.4.6: Finding the Minimum Sample Size, Point Estimate, and Confidence Interval for a Population Proportion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 lnSpcReduction="10000"/>
              </a:bodyPr>
              <a:lstStyle/>
              <a:p>
                <a:pPr>
                  <a:defRPr sz="2800"/>
                </a:pPr>
                <a:r>
                  <a:rPr dirty="0"/>
                  <a:t>​</a:t>
                </a:r>
                <a:r>
                  <a:rPr sz="2800" dirty="0"/>
                  <a:t>Thus, the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85%</m:t>
                    </m:r>
                  </m:oMath>
                </a14:m>
                <a:r>
                  <a:rPr sz="2800" dirty="0"/>
                  <a:t> confidence interval for the population proportion ranges from </a:t>
                </a:r>
                <a:r>
                  <a:rPr sz="2800" dirty="0">
                    <a:latin typeface="Cambria Math"/>
                  </a:rPr>
                  <a:t>0.189</a:t>
                </a:r>
                <a:r>
                  <a:rPr sz="2800" dirty="0"/>
                  <a:t> to </a:t>
                </a:r>
                <a:r>
                  <a:rPr sz="2800" dirty="0">
                    <a:latin typeface="Cambria Math"/>
                  </a:rPr>
                  <a:t>0.250</a:t>
                </a:r>
                <a:r>
                  <a:rPr sz="2800" dirty="0"/>
                  <a:t>. The confidence interval can be written mathematically using either inequality symbols or interval notation, as follows.</a:t>
                </a:r>
              </a:p>
              <a:p>
                <a:pPr algn="ctr">
                  <a:defRPr sz="2800"/>
                </a:pPr>
                <a:r>
                  <a:rPr dirty="0"/>
                  <a:t>​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0.189&lt;</m:t>
                    </m:r>
                    <m:r>
                      <a:rPr>
                        <a:latin typeface="Cambria Math" panose="02040503050406030204" pitchFamily="18" charset="0"/>
                      </a:rPr>
                      <m:t>𝑝</m:t>
                    </m:r>
                    <m:r>
                      <a:rPr>
                        <a:latin typeface="Cambria Math" panose="02040503050406030204" pitchFamily="18" charset="0"/>
                      </a:rPr>
                      <m:t>&lt;0.250</m:t>
                    </m:r>
                  </m:oMath>
                </a14:m>
                <a:endParaRPr dirty="0"/>
              </a:p>
              <a:p>
                <a:pPr algn="ctr"/>
                <a:r>
                  <a:rPr dirty="0"/>
                  <a:t>​</a:t>
                </a:r>
                <a:r>
                  <a:rPr sz="2800" dirty="0"/>
                  <a:t>or</a:t>
                </a:r>
              </a:p>
              <a:p>
                <a:pPr algn="ctr">
                  <a:defRPr sz="2800"/>
                </a:pPr>
                <a:r>
                  <a:rPr dirty="0"/>
                  <a:t>​</a:t>
                </a:r>
                <a14:m>
                  <m:oMath xmlns:m="http://schemas.openxmlformats.org/officeDocument/2006/math"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0.189</m:t>
                        </m:r>
                        <m:r>
                          <m:rPr>
                            <m:nor/>
                          </m:rPr>
                          <a:rPr/>
                          <m:t>, 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0.250</m:t>
                        </m:r>
                      </m:e>
                    </m:d>
                  </m:oMath>
                </a14:m>
                <a:endParaRPr dirty="0"/>
              </a:p>
              <a:p>
                <a:pPr>
                  <a:defRPr sz="2800"/>
                </a:pPr>
                <a:r>
                  <a:rPr dirty="0"/>
                  <a:t>​</a:t>
                </a:r>
                <a:r>
                  <a:rPr sz="2800" dirty="0"/>
                  <a:t>In other words, the state education commission can be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85%</m:t>
                    </m:r>
                  </m:oMath>
                </a14:m>
                <a:r>
                  <a:rPr sz="2800" dirty="0"/>
                  <a:t> confident that the proportion of tenth-grade students in the state who read at or below the eighth-grade level is between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18.9%</m:t>
                    </m:r>
                  </m:oMath>
                </a14:m>
                <a:r>
                  <a:rPr sz="2800" dirty="0"/>
                  <a:t>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25.0%</m:t>
                    </m:r>
                  </m:oMath>
                </a14:m>
                <a:r>
                  <a:rPr sz="2800" dirty="0"/>
                  <a:t>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 cstate="print"/>
                <a:stretch>
                  <a:fillRect l="-1481" t="-2086" r="-21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999527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Memory Booster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457200" y="1082078"/>
                <a:ext cx="8229600" cy="4785322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sz="2800" b="1"/>
                  <a:t>Properties of a Binomial Distribution</a:t>
                </a:r>
              </a:p>
              <a:p>
                <a:pPr marL="514350" indent="-514350">
                  <a:buFont typeface="+mj-lt"/>
                  <a:buAutoNum type="arabicPeriod"/>
                  <a:defRPr sz="2800"/>
                </a:pPr>
                <a:r>
                  <a:t>​</a:t>
                </a:r>
                <a:r>
                  <a:rPr sz="2800"/>
                  <a:t>The experiment consists of a fixed number,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sz="2800"/>
                  <a:t>, of identical trials.</a:t>
                </a:r>
              </a:p>
              <a:p>
                <a:pPr marL="514350" indent="-514350">
                  <a:buFont typeface="+mj-lt"/>
                  <a:buAutoNum type="arabicPeriod" startAt="2"/>
                  <a:defRPr sz="2800"/>
                </a:pPr>
                <a:r>
                  <a:t>​</a:t>
                </a:r>
                <a:r>
                  <a:rPr sz="2800"/>
                  <a:t>Each trial is independent of the others.</a:t>
                </a:r>
              </a:p>
              <a:p>
                <a:pPr marL="514350" indent="-514350">
                  <a:buFont typeface="+mj-lt"/>
                  <a:buAutoNum type="arabicPeriod" startAt="3"/>
                  <a:defRPr sz="2800"/>
                </a:pPr>
                <a:r>
                  <a:t>​</a:t>
                </a:r>
                <a:r>
                  <a:rPr sz="2800"/>
                  <a:t>For each trial, there are only two possible outcomes. For counting purposes, one outcome is labeled a success, and the other a failure.</a:t>
                </a:r>
              </a:p>
              <a:p>
                <a:pPr marL="514350" indent="-514350">
                  <a:buFont typeface="+mj-lt"/>
                  <a:buAutoNum type="arabicPeriod" startAt="4"/>
                  <a:defRPr sz="2800"/>
                </a:pPr>
                <a:r>
                  <a:t>​</a:t>
                </a:r>
                <a:r>
                  <a:rPr sz="2800"/>
                  <a:t>For every trial, the probability of getting a success is called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sz="2800"/>
                  <a:t>. The probability of getting a failure is then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1−</m:t>
                    </m:r>
                    <m:r>
                      <a:rPr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sz="2800"/>
                  <a:t>.</a:t>
                </a:r>
              </a:p>
              <a:p>
                <a:pPr marL="514350" indent="-514350">
                  <a:buFont typeface="+mj-lt"/>
                  <a:buAutoNum type="arabicPeriod" startAt="5"/>
                  <a:defRPr sz="2800"/>
                </a:pPr>
                <a:r>
                  <a:t>​</a:t>
                </a:r>
                <a:r>
                  <a:rPr sz="2800"/>
                  <a:t>The binomial random variable,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sz="2800"/>
                  <a:t>, counts the number of successes in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sz="2800"/>
                  <a:t> trials.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457200" y="1082078"/>
                <a:ext cx="8229600" cy="4785322"/>
              </a:xfrm>
              <a:blipFill>
                <a:blip r:embed="rId2" cstate="print"/>
                <a:stretch>
                  <a:fillRect l="-1181" t="-1772" r="-959" b="-25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8.4.2: Determining Whether the Sample Size Conditions are Met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 dirty="0"/>
                  <a:t>Determine if the conditions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𝑛</m:t>
                        </m:r>
                      </m:fName>
                      <m:e>
                        <m:acc>
                          <m:accPr>
                            <m:chr m:val="̂"/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≥10</m:t>
                    </m:r>
                  </m:oMath>
                </a14:m>
                <a:r>
                  <a:rPr sz="2800" dirty="0"/>
                  <a:t> and </a:t>
                </a:r>
                <a:br>
                  <a:rPr lang="en-US" sz="2800" dirty="0"/>
                </a:b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𝑛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1−</m:t>
                            </m:r>
                            <m:acc>
                              <m:accPr>
                                <m:chr m:val="̂"/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acc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≥10</m:t>
                    </m:r>
                  </m:oMath>
                </a14:m>
                <a:r>
                  <a:rPr sz="2800" dirty="0"/>
                  <a:t> are met for the following scenarios.</a:t>
                </a:r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rPr dirty="0"/>
                  <a:t>​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𝑛</m:t>
                    </m:r>
                    <m:r>
                      <a:rPr>
                        <a:latin typeface="Cambria Math" panose="02040503050406030204" pitchFamily="18" charset="0"/>
                      </a:rPr>
                      <m:t>=45</m:t>
                    </m:r>
                  </m:oMath>
                </a14:m>
                <a:r>
                  <a:rPr sz="2800" dirty="0"/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  <m:r>
                      <a:rPr>
                        <a:latin typeface="Cambria Math" panose="02040503050406030204" pitchFamily="18" charset="0"/>
                      </a:rPr>
                      <m:t>=0.18</m:t>
                    </m:r>
                  </m:oMath>
                </a14:m>
                <a:endParaRPr sz="2800" dirty="0"/>
              </a:p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rPr dirty="0"/>
                  <a:t>​</a:t>
                </a:r>
                <a:r>
                  <a:rPr sz="2800" dirty="0"/>
                  <a:t>For a randomly selected group of </a:t>
                </a:r>
                <a:r>
                  <a:rPr sz="2800" dirty="0">
                    <a:latin typeface="Cambria Math"/>
                  </a:rPr>
                  <a:t>90</a:t>
                </a:r>
                <a:r>
                  <a:rPr sz="2800" dirty="0"/>
                  <a:t> adults, </a:t>
                </a:r>
                <a:r>
                  <a:rPr sz="2800" dirty="0">
                    <a:latin typeface="Cambria Math"/>
                  </a:rPr>
                  <a:t>34</a:t>
                </a:r>
                <a:r>
                  <a:rPr sz="2800" dirty="0"/>
                  <a:t> had been administered the shingles vaccine.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 cstate="print"/>
                <a:stretch>
                  <a:fillRect l="-1556" t="-1227" r="-7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8.4.2: Determining Whether the Sample Size Conditions are Met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sz="2800" b="1"/>
                  <a:t>Solution</a:t>
                </a:r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t>​</a:t>
                </a:r>
                <a:r>
                  <a:rPr sz="2800"/>
                  <a:t>For this example we see that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45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0.18</m:t>
                        </m:r>
                      </m:e>
                    </m:d>
                    <m:r>
                      <a:rPr>
                        <a:latin typeface="Cambria Math" panose="02040503050406030204" pitchFamily="18" charset="0"/>
                      </a:rPr>
                      <m:t>=8.1</m:t>
                    </m:r>
                  </m:oMath>
                </a14:m>
                <a:r>
                  <a:rPr sz="2800"/>
                  <a:t>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45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1−0.18</m:t>
                        </m:r>
                      </m:e>
                    </m:d>
                    <m:r>
                      <a:rPr>
                        <a:latin typeface="Cambria Math" panose="02040503050406030204" pitchFamily="18" charset="0"/>
                      </a:rPr>
                      <m:t>=45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0.82</m:t>
                        </m:r>
                      </m:e>
                    </m:d>
                    <m:r>
                      <a:rPr>
                        <a:latin typeface="Cambria Math" panose="02040503050406030204" pitchFamily="18" charset="0"/>
                      </a:rPr>
                      <m:t>=36.9</m:t>
                    </m:r>
                  </m:oMath>
                </a14:m>
                <a:r>
                  <a:rPr sz="2800"/>
                  <a:t>. Since for the first equation the result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8.1&gt;10</m:t>
                    </m:r>
                  </m:oMath>
                </a14:m>
                <a:r>
                  <a:rPr sz="2800"/>
                  <a:t>, the conditions are not met.</a:t>
                </a:r>
              </a:p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t>​</a:t>
                </a:r>
                <a:r>
                  <a:rPr sz="2800"/>
                  <a:t>First, we need to determine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</m:oMath>
                </a14:m>
                <a:r>
                  <a:rPr sz="2800"/>
                  <a:t>. This will be the proportion of adults surveyed who had been administered the shingles vaccine. This value is </a:t>
                </a:r>
                <a14:m>
                  <m:oMath xmlns:m="http://schemas.openxmlformats.org/officeDocument/2006/math"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34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90</m:t>
                        </m:r>
                      </m:den>
                    </m:f>
                    <m:r>
                      <a:rPr>
                        <a:latin typeface="Cambria Math" panose="02040503050406030204" pitchFamily="18" charset="0"/>
                      </a:rPr>
                      <m:t>=0.38</m:t>
                    </m:r>
                  </m:oMath>
                </a14:m>
                <a:r>
                  <a:rPr sz="2800"/>
                  <a:t>. We then compute the following:</a:t>
                </a:r>
              </a:p>
              <a:p>
                <a:pPr algn="ctr">
                  <a:defRPr sz="2800"/>
                </a:pPr>
                <a:r>
                  <a:t>​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90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0.38</m:t>
                        </m:r>
                      </m:e>
                    </m:d>
                    <m:r>
                      <a:rPr>
                        <a:latin typeface="Cambria Math" panose="02040503050406030204" pitchFamily="18" charset="0"/>
                      </a:rPr>
                      <m:t>=34.2</m:t>
                    </m:r>
                  </m:oMath>
                </a14:m>
                <a:endParaRPr/>
              </a:p>
              <a:p>
                <a:pPr algn="ctr">
                  <a:defRPr sz="2800"/>
                </a:pPr>
                <a:r>
                  <a:t>​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90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1−0.38</m:t>
                        </m:r>
                      </m:e>
                    </m:d>
                    <m:r>
                      <a:rPr>
                        <a:latin typeface="Cambria Math" panose="02040503050406030204" pitchFamily="18" charset="0"/>
                      </a:rPr>
                      <m:t>=90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0.62</m:t>
                        </m:r>
                      </m:e>
                    </m:d>
                    <m:r>
                      <a:rPr>
                        <a:latin typeface="Cambria Math" panose="02040503050406030204" pitchFamily="18" charset="0"/>
                      </a:rPr>
                      <m:t>=55.8</m:t>
                    </m:r>
                  </m:oMath>
                </a14:m>
                <a:endParaRPr/>
              </a:p>
              <a:p>
                <a:r>
                  <a:t>​</a:t>
                </a:r>
                <a:r>
                  <a:rPr sz="2800"/>
                  <a:t>Therefore, we see that both results are greater than </a:t>
                </a:r>
                <a:r>
                  <a:rPr sz="2800">
                    <a:latin typeface="Cambria Math"/>
                  </a:rPr>
                  <a:t>10</a:t>
                </a:r>
                <a:r>
                  <a:rPr sz="2800"/>
                  <a:t> and both conditions are met.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 cstate="print"/>
                <a:stretch>
                  <a:fillRect l="-1333" t="-2454" r="-11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Formula: Margin of Error of a Confidence Interval for a Population Proportion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457200" y="1082078"/>
                <a:ext cx="8229600" cy="4861522"/>
              </a:xfrm>
            </p:spPr>
            <p:txBody>
              <a:bodyPr>
                <a:normAutofit fontScale="92500" lnSpcReduction="20000"/>
              </a:bodyPr>
              <a:lstStyle/>
              <a:p>
                <a:pPr>
                  <a:defRPr sz="2800"/>
                </a:pPr>
                <a:r>
                  <a:rPr sz="2800" dirty="0"/>
                  <a:t>When the sample taken is a simple random sample, the conditions for a binomial distribution are met, and the sample size is large enough to ensure that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𝑛</m:t>
                    </m:r>
                    <m:acc>
                      <m:accPr>
                        <m:chr m:val="̂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  <m:r>
                      <a:rPr>
                        <a:latin typeface="Cambria Math" panose="02040503050406030204" pitchFamily="18" charset="0"/>
                      </a:rPr>
                      <m:t>≥10</m:t>
                    </m:r>
                  </m:oMath>
                </a14:m>
                <a:r>
                  <a:rPr sz="2800" dirty="0"/>
                  <a:t>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𝑛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1−</m:t>
                        </m:r>
                        <m:acc>
                          <m:accPr>
                            <m:chr m:val="̂"/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</m:e>
                    </m:d>
                    <m:r>
                      <a:rPr>
                        <a:latin typeface="Cambria Math" panose="02040503050406030204" pitchFamily="18" charset="0"/>
                      </a:rPr>
                      <m:t>≥10</m:t>
                    </m:r>
                  </m:oMath>
                </a14:m>
                <a:r>
                  <a:rPr sz="2800" dirty="0"/>
                  <a:t>, the margin of error of a confidence interval for a population proportion is given by</a:t>
                </a:r>
              </a:p>
              <a:p>
                <a:pPr algn="ctr">
                  <a:defRPr sz="28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f>
                            <m:fPr>
                              <m:type m:val="skw"/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num>
                            <m:den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b>
                      </m:sSub>
                      <m:rad>
                        <m:radPr>
                          <m:degHide m:val="on"/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acc>
                                <m:accPr>
                                  <m:chr m:val="̂"/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</m:acc>
                              <m:d>
                                <m:d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acc>
                                    <m:accPr>
                                      <m:chr m:val="̂"/>
                                      <m:ctrlPr>
                                        <a:rPr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</m:acc>
                                </m:e>
                              </m:d>
                            </m:num>
                            <m:den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sz="2800" dirty="0"/>
              </a:p>
              <a:p>
                <a:pPr>
                  <a:defRPr sz="2800"/>
                </a:pPr>
                <a:r>
                  <a:rPr sz="2800" dirty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f>
                          <m:fPr>
                            <m:type m:val="skw"/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>
                                <a:latin typeface="Cambria Math" panose="02040503050406030204" pitchFamily="18" charset="0"/>
                              </a:rPr>
                              <m:t>𝛼</m:t>
                            </m:r>
                          </m:num>
                          <m:den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b>
                    </m:sSub>
                  </m:oMath>
                </a14:m>
                <a:r>
                  <a:rPr sz="2800" dirty="0"/>
                  <a:t> is the critical value for the level of confidence,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𝑐</m:t>
                    </m:r>
                    <m:r>
                      <a:rPr>
                        <a:latin typeface="Cambria Math" panose="02040503050406030204" pitchFamily="18" charset="0"/>
                      </a:rPr>
                      <m:t>=1−</m:t>
                    </m:r>
                    <m:r>
                      <a:rPr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sz="2800" dirty="0"/>
                  <a:t>, such that the area under the standard normal distribution to the right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f>
                          <m:fPr>
                            <m:type m:val="skw"/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>
                                <a:latin typeface="Cambria Math" panose="02040503050406030204" pitchFamily="18" charset="0"/>
                              </a:rPr>
                              <m:t>𝛼</m:t>
                            </m:r>
                          </m:num>
                          <m:den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b>
                    </m:sSub>
                  </m:oMath>
                </a14:m>
                <a:r>
                  <a:rPr sz="2800" dirty="0"/>
                  <a:t> is equal to </a:t>
                </a:r>
                <a14:m>
                  <m:oMath xmlns:m="http://schemas.openxmlformats.org/officeDocument/2006/math"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𝛼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sz="2800" dirty="0"/>
                  <a:t>,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</m:oMath>
                </a14:m>
                <a:r>
                  <a:rPr sz="2800" dirty="0"/>
                  <a:t> is the sample proportion, and</a:t>
                </a:r>
              </a:p>
              <a:p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sz="2800" dirty="0"/>
                  <a:t> is the sample size.</a:t>
                </a:r>
              </a:p>
              <a:p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457200" y="1082078"/>
                <a:ext cx="8229600" cy="4861522"/>
              </a:xfrm>
              <a:blipFill>
                <a:blip r:embed="rId2" cstate="print"/>
                <a:stretch>
                  <a:fillRect l="-1181" t="-2369" r="-1107" b="-22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Rounding Rule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1813522"/>
          </a:xfrm>
        </p:spPr>
        <p:txBody>
          <a:bodyPr>
            <a:normAutofit/>
          </a:bodyPr>
          <a:lstStyle/>
          <a:p>
            <a:r>
              <a:rPr sz="2800"/>
              <a:t>When calculating a margin of error for a confidence interval, round to at least six decimal places to avoid additional rounding errors in the subsequent calculations of the endpoints of the confidence interval.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Formula: Confidence Interval for a Population Proportion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457200" y="1082078"/>
                <a:ext cx="8229600" cy="3489922"/>
              </a:xfrm>
            </p:spPr>
            <p:txBody>
              <a:bodyPr>
                <a:normAutofit lnSpcReduction="10000"/>
              </a:bodyPr>
              <a:lstStyle/>
              <a:p>
                <a:r>
                  <a:rPr sz="2800"/>
                  <a:t>The confidence interval for a population proportion is given by</a:t>
                </a:r>
              </a:p>
              <a:p>
                <a:pPr algn="ctr">
                  <a:defRPr sz="28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acc>
                      <m:r>
                        <a:rPr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>
                          <a:latin typeface="Cambria Math" panose="02040503050406030204" pitchFamily="18" charset="0"/>
                        </a:rPr>
                        <m:t>&lt;</m:t>
                      </m:r>
                      <m:acc>
                        <m:accPr>
                          <m:chr m:val="̂"/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acc>
                      <m:r>
                        <a:rPr>
                          <a:latin typeface="Cambria Math" panose="02040503050406030204" pitchFamily="18" charset="0"/>
                        </a:rPr>
                        <m:t>+</m:t>
                      </m:r>
                      <m:r>
                        <a:rPr>
                          <a:latin typeface="Cambria Math" panose="02040503050406030204" pitchFamily="18" charset="0"/>
                        </a:rPr>
                        <m:t>𝐸</m:t>
                      </m:r>
                    </m:oMath>
                  </m:oMathPara>
                </a14:m>
                <a:endParaRPr sz="2800"/>
              </a:p>
              <a:p>
                <a:pPr algn="ctr"/>
                <a:r>
                  <a:rPr sz="2800"/>
                  <a:t>or</a:t>
                </a:r>
              </a:p>
              <a:p>
                <a:pPr algn="ctr">
                  <a:defRPr sz="28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  <m:r>
                            <a:rPr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m:rPr>
                              <m:nor/>
                            </m:rPr>
                            <a:rPr/>
                            <m:t>, </m:t>
                          </m:r>
                          <m:acc>
                            <m:accPr>
                              <m:chr m:val="̂"/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  <m:r>
                            <a:rPr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d>
                    </m:oMath>
                  </m:oMathPara>
                </a14:m>
                <a:endParaRPr sz="2800"/>
              </a:p>
              <a:p>
                <a:pPr>
                  <a:defRPr sz="2800"/>
                </a:pPr>
                <a:r>
                  <a:rPr sz="2800"/>
                  <a:t>where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</m:oMath>
                </a14:m>
                <a:r>
                  <a:rPr sz="2800"/>
                  <a:t> is the sample proportion, which is the point estimate for the population proportion,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sz="2800"/>
                  <a:t> is the margin of error.</a:t>
                </a:r>
              </a:p>
              <a:p>
                <a:endParaRPr sz="280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457200" y="1082078"/>
                <a:ext cx="8229600" cy="3489922"/>
              </a:xfrm>
              <a:blipFill>
                <a:blip r:embed="rId2" cstate="print"/>
                <a:stretch>
                  <a:fillRect l="-1328" t="-2600" b="-26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366092"/>
      </a:dk1>
      <a:lt1>
        <a:srgbClr val="FFFFFF"/>
      </a:lt1>
      <a:dk2>
        <a:srgbClr val="4F81BD"/>
      </a:dk2>
      <a:lt2>
        <a:srgbClr val="FFFFFF"/>
      </a:lt2>
      <a:accent1>
        <a:srgbClr val="1F497D"/>
      </a:accent1>
      <a:accent2>
        <a:srgbClr val="366092"/>
      </a:accent2>
      <a:accent3>
        <a:srgbClr val="FFFFCC"/>
      </a:accent3>
      <a:accent4>
        <a:srgbClr val="B8CCE4"/>
      </a:accent4>
      <a:accent5>
        <a:srgbClr val="DBE5F1"/>
      </a:accent5>
      <a:accent6>
        <a:srgbClr val="C6D9F0"/>
      </a:accent6>
      <a:hlink>
        <a:srgbClr val="92CDDC"/>
      </a:hlink>
      <a:folHlink>
        <a:srgbClr val="8DB3E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501</TotalTime>
  <Words>2079</Words>
  <Application>Microsoft Office PowerPoint</Application>
  <PresentationFormat>On-screen Show (4:3)</PresentationFormat>
  <Paragraphs>124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7" baseType="lpstr">
      <vt:lpstr>Arial</vt:lpstr>
      <vt:lpstr>Courier New</vt:lpstr>
      <vt:lpstr>Cambria Math</vt:lpstr>
      <vt:lpstr>Calibri</vt:lpstr>
      <vt:lpstr>Office Theme</vt:lpstr>
      <vt:lpstr>Section 8.4</vt:lpstr>
      <vt:lpstr>Example 8.4.1: Finding a Point Estimate for a Population Proportion</vt:lpstr>
      <vt:lpstr>Example 8.4.1: Finding a Point Estimate for a Population Proportion (cont.)</vt:lpstr>
      <vt:lpstr>Memory Booster</vt:lpstr>
      <vt:lpstr>Example 8.4.2: Determining Whether the Sample Size Conditions are Met</vt:lpstr>
      <vt:lpstr>Example 8.4.2: Determining Whether the Sample Size Conditions are Met (cont.)</vt:lpstr>
      <vt:lpstr>Formula: Margin of Error of a Confidence Interval for a Population Proportion</vt:lpstr>
      <vt:lpstr>Rounding Rule</vt:lpstr>
      <vt:lpstr>Formula: Confidence Interval for a Population Proportion</vt:lpstr>
      <vt:lpstr>Rounding Rule</vt:lpstr>
      <vt:lpstr>Example 8.4.3: Constructing a Confidence Interval for a Population Proportion</vt:lpstr>
      <vt:lpstr>Example 8.4.3: Constructing a Confidence Interval for a Population Proportion (cont.)</vt:lpstr>
      <vt:lpstr>Example 8.4.3: Constructing a Confidence Interval for a Population Proportion (cont.)</vt:lpstr>
      <vt:lpstr>Example 8.4.3: Constructing a Confidence Interval for a Population Proportion (cont.)</vt:lpstr>
      <vt:lpstr>Example 8.4.3: Constructing a Confidence Interval for a Population Proportion (cont.)</vt:lpstr>
      <vt:lpstr>Rounding Rule</vt:lpstr>
      <vt:lpstr>Example 8.4.4: Using a TI-83/84 Plus Calculator to Find a Confidence Interval for a Population Proportion</vt:lpstr>
      <vt:lpstr>Example 8.4.4: Using a TI-83/84 Plus Calculator to Find a Confidence Interval for a Population Proportion (cont.)</vt:lpstr>
      <vt:lpstr>Example 8.4.4: Using a TI-83/84 Plus Calculator to Find a Confidence Interval for a Population Proportion (cont.)</vt:lpstr>
      <vt:lpstr>Example 8.4.4: Using a TI-83/84 Plus Calculator to Find a Confidence Interval for a Population Proportion (cont.)</vt:lpstr>
      <vt:lpstr>Example 8.4.4: Using a TI-83/84 Plus Calculator to Find a Confidence Interval for a Population Proportion (cont.)</vt:lpstr>
      <vt:lpstr>Example 8.4.4: Using a TI-83/84 Plus Calculator to Find a Confidence Interval for a Population Proportion (cont.)</vt:lpstr>
      <vt:lpstr>Technology Tip</vt:lpstr>
      <vt:lpstr>Formula: Minimum Sample Size for Estimating a Population Proportion</vt:lpstr>
      <vt:lpstr>Rounding Rule</vt:lpstr>
      <vt:lpstr>Example 8.4.5: Finding the Minimum Sample Size Needed for a Confidence Interval for a Population Proportion</vt:lpstr>
      <vt:lpstr>Technology Tip</vt:lpstr>
      <vt:lpstr>Example 8.4.5: Finding the Minimum Sample Size Needed for a Confidence Interval for a Population Proportion (cont.)</vt:lpstr>
      <vt:lpstr>Example 8.4.6: Finding the Minimum Sample Size, Point Estimate, and Confidence Interval for a Population Proportion</vt:lpstr>
      <vt:lpstr>Example 8.4.6: Finding the Minimum Sample Size, Point Estimate, and Confidence Interval for a Population Proportion (cont.)</vt:lpstr>
      <vt:lpstr>Example 8.4.6: Finding the Minimum Sample Size, Point Estimate, and Confidence Interval for a Population Proportion (cont.)</vt:lpstr>
      <vt:lpstr>Example 8.4.6: Finding the Minimum Sample Size, Point Estimate, and Confidence Interval for a Population Proportion (cont.)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Beginning Statistics 3rd Edition</dc:title>
  <dc:creator>Hawkes Learning</dc:creator>
  <cp:lastModifiedBy>Kyle Gilstrap</cp:lastModifiedBy>
  <cp:revision>118</cp:revision>
  <dcterms:created xsi:type="dcterms:W3CDTF">2013-04-26T14:43:13Z</dcterms:created>
  <dcterms:modified xsi:type="dcterms:W3CDTF">2020-06-02T17:18:25Z</dcterms:modified>
</cp:coreProperties>
</file>