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95" r:id="rId18"/>
    <p:sldId id="274" r:id="rId19"/>
    <p:sldId id="275" r:id="rId20"/>
    <p:sldId id="276" r:id="rId21"/>
    <p:sldId id="296" r:id="rId22"/>
    <p:sldId id="277" r:id="rId23"/>
    <p:sldId id="278" r:id="rId24"/>
    <p:sldId id="279" r:id="rId25"/>
    <p:sldId id="280" r:id="rId26"/>
    <p:sldId id="281" r:id="rId27"/>
    <p:sldId id="283" r:id="rId28"/>
    <p:sldId id="297" r:id="rId29"/>
    <p:sldId id="284" r:id="rId30"/>
    <p:sldId id="285" r:id="rId31"/>
    <p:sldId id="286" r:id="rId32"/>
    <p:sldId id="287" r:id="rId33"/>
    <p:sldId id="288" r:id="rId34"/>
    <p:sldId id="289" r:id="rId35"/>
    <p:sldId id="290" r:id="rId36"/>
    <p:sldId id="298" r:id="rId37"/>
    <p:sldId id="291" r:id="rId38"/>
    <p:sldId id="292" r:id="rId39"/>
    <p:sldId id="293" r:id="rId40"/>
    <p:sldId id="294"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Allison Conger" providerId="None"/>
      </p:ext>
    </p:extLst>
  </p:cmAuthor>
  <p:cmAuthor id="2" name="Asha"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76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Estimating Population Variances</a:t>
            </a:r>
          </a:p>
        </p:txBody>
      </p:sp>
      <p:sp>
        <p:nvSpPr>
          <p:cNvPr id="3" name="Title 2"/>
          <p:cNvSpPr>
            <a:spLocks noGrp="1"/>
          </p:cNvSpPr>
          <p:nvPr>
            <p:ph type="title"/>
          </p:nvPr>
        </p:nvSpPr>
        <p:spPr/>
        <p:txBody>
          <a:bodyPr/>
          <a:lstStyle/>
          <a:p>
            <a:r>
              <a:t>Section 8.5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Confidence Interval for a Population Variance or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251922"/>
              </a:xfrm>
            </p:spPr>
            <p:txBody>
              <a:bodyPr>
                <a:normAutofit/>
              </a:bodyPr>
              <a:lstStyle/>
              <a:p>
                <a:pPr marL="514350" indent="-514350">
                  <a:buFont typeface="+mj-lt"/>
                  <a:buAutoNum type="arabicPeriod"/>
                  <a:defRPr sz="2800"/>
                </a:pPr>
                <a:r>
                  <a:rPr dirty="0"/>
                  <a:t>​</a:t>
                </a:r>
                <a:r>
                  <a:rPr sz="2800" dirty="0"/>
                  <a:t>Find the point estimate,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oMath>
                </a14:m>
                <a:r>
                  <a:rPr sz="2800" dirty="0"/>
                  <a:t> or </a:t>
                </a:r>
                <a14:m>
                  <m:oMath xmlns:m="http://schemas.openxmlformats.org/officeDocument/2006/math">
                    <m:r>
                      <a:rPr>
                        <a:latin typeface="Cambria Math" panose="02040503050406030204" pitchFamily="18" charset="0"/>
                      </a:rPr>
                      <m:t>𝑠</m:t>
                    </m:r>
                  </m:oMath>
                </a14:m>
                <a:r>
                  <a:rPr sz="2800" dirty="0"/>
                  <a:t>.</a:t>
                </a:r>
              </a:p>
              <a:p>
                <a:pPr marL="514350" indent="-514350">
                  <a:buFont typeface="+mj-lt"/>
                  <a:buAutoNum type="arabicPeriod" startAt="2"/>
                  <a:defRPr sz="2800"/>
                </a:pPr>
                <a:r>
                  <a:rPr dirty="0"/>
                  <a:t>​</a:t>
                </a:r>
                <a:r>
                  <a:rPr sz="2800" dirty="0"/>
                  <a:t>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pPr marL="514350" indent="-514350">
                  <a:buFont typeface="+mj-lt"/>
                  <a:buAutoNum type="arabicPeriod" startAt="3"/>
                  <a:defRPr sz="2800"/>
                </a:pPr>
                <a:r>
                  <a:rPr dirty="0"/>
                  <a:t>​</a:t>
                </a:r>
                <a:r>
                  <a:rPr sz="2800" dirty="0"/>
                  <a:t>Use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-distribution table to find the critical values,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 for a distribution with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sz="2800" dirty="0"/>
                  <a:t> degrees of freedom.</a:t>
                </a:r>
              </a:p>
              <a:p>
                <a:pPr marL="514350" indent="-514350">
                  <a:buFont typeface="+mj-lt"/>
                  <a:buAutoNum type="arabicPeriod" startAt="4"/>
                  <a:defRPr sz="2800"/>
                </a:pPr>
                <a:r>
                  <a:rPr dirty="0"/>
                  <a:t>​</a:t>
                </a:r>
                <a:r>
                  <a:rPr sz="2800" dirty="0"/>
                  <a:t>Substitute the necessary values into the formula for the confidence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251922"/>
              </a:xfrm>
              <a:blipFill>
                <a:blip r:embed="rId2" cstate="print"/>
                <a:stretch>
                  <a:fillRect l="-1402" t="-1282" r="-1181" b="-185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8.5.2: Constructing a Confidence Interval for a Population Variance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commercial bakery is testing the variance in the weights of the cookies it produces. A random sample of </a:t>
                </a:r>
                <a:r>
                  <a:rPr sz="2800">
                    <a:latin typeface="Cambria Math"/>
                  </a:rPr>
                  <a:t>15</a:t>
                </a:r>
                <a:r>
                  <a:rPr sz="2800"/>
                  <a:t> cookies is chosen; the weights of the cookies are measured in grams and found to have a variance of </a:t>
                </a:r>
                <a:r>
                  <a:rPr sz="2800">
                    <a:latin typeface="Cambria Math"/>
                  </a:rPr>
                  <a:t>3.4</a:t>
                </a:r>
                <a:r>
                  <a:rPr sz="2800"/>
                  <a:t>. Build a </a:t>
                </a:r>
                <a14:m>
                  <m:oMath xmlns:m="http://schemas.openxmlformats.org/officeDocument/2006/math">
                    <m:r>
                      <a:rPr>
                        <a:latin typeface="Cambria Math" panose="02040503050406030204" pitchFamily="18" charset="0"/>
                      </a:rPr>
                      <m:t>95%</m:t>
                    </m:r>
                  </m:oMath>
                </a14:m>
                <a:r>
                  <a:rPr sz="2800"/>
                  <a:t> confidence interval for the variance of the weights of all cookies produced by the company.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07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8.5.2: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b="1"/>
                </a:pPr>
                <a:r>
                  <a:rPr sz="2800" dirty="0"/>
                  <a:t>Step 1: Find the point estimate, </a:t>
                </a:r>
                <a14:m>
                  <m:oMath xmlns:m="http://schemas.openxmlformats.org/officeDocument/2006/math">
                    <m:sSup>
                      <m:sSupPr>
                        <m:ctrlPr>
                          <a:rPr i="1">
                            <a:latin typeface="Cambria Math" panose="02040503050406030204" pitchFamily="18" charset="0"/>
                          </a:rPr>
                        </m:ctrlPr>
                      </m:sSupPr>
                      <m:e>
                        <m:r>
                          <a:rPr b="0" i="1">
                            <a:latin typeface="Cambria Math" panose="02040503050406030204" pitchFamily="18" charset="0"/>
                          </a:rPr>
                          <m:t>𝑠</m:t>
                        </m:r>
                      </m:e>
                      <m:sup>
                        <m:r>
                          <a:rPr b="0" i="1">
                            <a:latin typeface="Cambria Math" panose="02040503050406030204" pitchFamily="18" charset="0"/>
                          </a:rPr>
                          <m:t>2</m:t>
                        </m:r>
                      </m:sup>
                    </m:sSup>
                  </m:oMath>
                </a14:m>
                <a:r>
                  <a:rPr sz="2800" dirty="0"/>
                  <a:t>.</a:t>
                </a:r>
              </a:p>
              <a:p>
                <a:pPr>
                  <a:defRPr sz="2800"/>
                </a:pPr>
                <a:r>
                  <a:rPr sz="2800" dirty="0"/>
                  <a:t>We are given the sample variance in the problem: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=3.4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8.5.2: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Step 2: 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pPr>
                  <a:defRPr sz="2800"/>
                </a:pPr>
                <a:r>
                  <a:rPr sz="2800" dirty="0"/>
                  <a:t>Because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dirty="0"/>
                  <a:t>, we know that </a:t>
                </a:r>
                <a14:m>
                  <m:oMath xmlns:m="http://schemas.openxmlformats.org/officeDocument/2006/math">
                    <m:r>
                      <a:rPr>
                        <a:latin typeface="Cambria Math" panose="02040503050406030204" pitchFamily="18" charset="0"/>
                      </a:rPr>
                      <m:t>𝛼</m:t>
                    </m:r>
                    <m:r>
                      <a:rPr>
                        <a:latin typeface="Cambria Math" panose="02040503050406030204" pitchFamily="18" charset="0"/>
                      </a:rPr>
                      <m:t>=1−0.95=0.05</m:t>
                    </m:r>
                  </m:oMath>
                </a14:m>
                <a:r>
                  <a:rPr sz="2800" dirty="0"/>
                  <a:t>. Then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0.05</m:t>
                        </m:r>
                      </m:num>
                      <m:den>
                        <m:r>
                          <a:rPr>
                            <a:latin typeface="Cambria Math" panose="02040503050406030204" pitchFamily="18" charset="0"/>
                          </a:rPr>
                          <m:t>2</m:t>
                        </m:r>
                      </m:den>
                    </m:f>
                    <m:r>
                      <a:rPr>
                        <a:latin typeface="Cambria Math" panose="02040503050406030204" pitchFamily="18" charset="0"/>
                      </a:rPr>
                      <m:t>=0.025</m:t>
                    </m:r>
                  </m:oMath>
                </a14:m>
                <a:r>
                  <a:rPr sz="2800" dirty="0"/>
                  <a:t>. Also, </a:t>
                </a:r>
                <a:br>
                  <a:rPr lang="en-US" sz="2800" dirty="0"/>
                </a:b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=1−0.025=0.975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8.5.2: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Step 3: Find the critical values,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a:t>
                </a:r>
              </a:p>
              <a:p>
                <a:pPr>
                  <a:defRPr sz="2800"/>
                </a:pPr>
                <a:r>
                  <a:rPr sz="2800" dirty="0"/>
                  <a:t>Using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-distribution table with </a:t>
                </a:r>
                <a:br>
                  <a:rPr lang="en-US" sz="2800" dirty="0"/>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−1=15−1=14</m:t>
                    </m:r>
                  </m:oMath>
                </a14:m>
                <a:r>
                  <a:rPr sz="2800" dirty="0"/>
                  <a:t> degrees of freedom, we see that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0.025</m:t>
                        </m:r>
                      </m:sub>
                      <m:sup>
                        <m:r>
                          <a:rPr>
                            <a:latin typeface="Cambria Math" panose="02040503050406030204" pitchFamily="18" charset="0"/>
                          </a:rPr>
                          <m:t>2</m:t>
                        </m:r>
                      </m:sup>
                    </m:sSubSup>
                    <m:r>
                      <a:rPr>
                        <a:latin typeface="Cambria Math" panose="02040503050406030204" pitchFamily="18" charset="0"/>
                      </a:rPr>
                      <m:t>=26.119</m:t>
                    </m:r>
                  </m:oMath>
                </a14:m>
                <a:r>
                  <a:rPr sz="2800" dirty="0"/>
                  <a:t> and </a:t>
                </a:r>
                <a:br>
                  <a:rPr lang="en-US" sz="2800" dirty="0"/>
                </a:b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0.975</m:t>
                        </m:r>
                      </m:sub>
                      <m:sup>
                        <m:r>
                          <a:rPr>
                            <a:latin typeface="Cambria Math" panose="02040503050406030204" pitchFamily="18" charset="0"/>
                          </a:rPr>
                          <m:t>2</m:t>
                        </m:r>
                      </m:sup>
                    </m:sSubSup>
                    <m:r>
                      <a:rPr>
                        <a:latin typeface="Cambria Math" panose="02040503050406030204" pitchFamily="18" charset="0"/>
                      </a:rPr>
                      <m:t>=5.629</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613"/>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8.5.2: Constructing a Confidence Interval for a Population Variance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947632371"/>
                  </p:ext>
                </p:extLst>
              </p:nvPr>
            </p:nvGraphicFramePr>
            <p:xfrm>
              <a:off x="457200" y="1105523"/>
              <a:ext cx="8229600" cy="29667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a:txBody>
                        <a:bodyPr/>
                        <a:lstStyle/>
                        <a:p>
                          <a:pPr algn="ctr">
                            <a:defRPr b="1">
                              <a:solidFill>
                                <a:schemeClr val="tx1"/>
                              </a:solidFill>
                            </a:defRPr>
                          </a:pPr>
                          <a:endParaRPr/>
                        </a:p>
                      </a:txBody>
                      <a:tcPr/>
                    </a:tc>
                    <a:tc gridSpan="10">
                      <a:txBody>
                        <a:bodyPr/>
                        <a:lstStyle/>
                        <a:p>
                          <a:pPr algn="ctr">
                            <a:defRPr sz="1800" b="1"/>
                          </a:pPr>
                          <a:r>
                            <a:rPr sz="1800"/>
                            <a:t>Area to the Right of the Critical Value of </a:t>
                          </a:r>
                          <a14:m>
                            <m:oMath xmlns:m="http://schemas.openxmlformats.org/officeDocument/2006/math">
                              <m:sSup>
                                <m:sSupPr>
                                  <m:ctrlPr>
                                    <a:rPr sz="1800" i="1">
                                      <a:latin typeface="Cambria Math" panose="02040503050406030204" pitchFamily="18" charset="0"/>
                                    </a:rPr>
                                  </m:ctrlPr>
                                </m:sSupPr>
                                <m:e>
                                  <m:r>
                                    <a:rPr sz="1800">
                                      <a:latin typeface="Cambria Math"/>
                                    </a:rPr>
                                    <m:t>𝜒</m:t>
                                  </m:r>
                                </m:e>
                                <m:sup>
                                  <m:r>
                                    <a:rPr sz="1800">
                                      <a:latin typeface="Cambria Math"/>
                                    </a:rPr>
                                    <m:t>2</m:t>
                                  </m:r>
                                </m:sup>
                              </m:sSup>
                            </m:oMath>
                          </a14:m>
                          <a:endParaRPr sz="180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0.995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0.975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0.950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solidFill>
                          <a:srgbClr val="CCCFD7"/>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3.053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3.816</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4.575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5.578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17.275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19.675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21.920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24.725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26.757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3.074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3.571</a:t>
                          </a:r>
                        </a:p>
                      </a:txBody>
                      <a:tcPr/>
                    </a:tc>
                    <a:tc>
                      <a:txBody>
                        <a:bodyPr/>
                        <a:lstStyle/>
                        <a:p>
                          <a:pPr algn="ctr">
                            <a:defRPr>
                              <a:solidFill>
                                <a:schemeClr val="tx1"/>
                              </a:solidFill>
                            </a:defRPr>
                          </a:pPr>
                          <a:r>
                            <a:rPr sz="1400">
                              <a:latin typeface="Cambria Math"/>
                            </a:rPr>
                            <a:t>4.404</a:t>
                          </a:r>
                        </a:p>
                      </a:txBody>
                      <a:tcPr>
                        <a:solidFill>
                          <a:srgbClr val="92D050"/>
                        </a:solidFill>
                      </a:tcPr>
                    </a:tc>
                    <a:tc>
                      <a:txBody>
                        <a:bodyPr/>
                        <a:lstStyle/>
                        <a:p>
                          <a:pPr algn="ctr">
                            <a:defRPr>
                              <a:solidFill>
                                <a:schemeClr val="tx1"/>
                              </a:solidFill>
                            </a:defRPr>
                          </a:pPr>
                          <a:r>
                            <a:rPr sz="1400">
                              <a:latin typeface="Cambria Math"/>
                            </a:rPr>
                            <a:t>5.226</a:t>
                          </a:r>
                        </a:p>
                      </a:txBody>
                      <a:tcPr/>
                    </a:tc>
                    <a:tc>
                      <a:txBody>
                        <a:bodyPr/>
                        <a:lstStyle/>
                        <a:p>
                          <a:pPr algn="ctr">
                            <a:defRPr>
                              <a:solidFill>
                                <a:schemeClr val="tx1"/>
                              </a:solidFill>
                            </a:defRPr>
                          </a:pPr>
                          <a:r>
                            <a:rPr sz="1400">
                              <a:latin typeface="Cambria Math"/>
                            </a:rPr>
                            <a:t>6.304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18.549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21.026</a:t>
                          </a:r>
                        </a:p>
                      </a:txBody>
                      <a:tcPr/>
                    </a:tc>
                    <a:tc>
                      <a:txBody>
                        <a:bodyPr/>
                        <a:lstStyle/>
                        <a:p>
                          <a:pPr algn="ctr">
                            <a:defRPr>
                              <a:solidFill>
                                <a:schemeClr val="tx1"/>
                              </a:solidFill>
                            </a:defRPr>
                          </a:pPr>
                          <a:r>
                            <a:rPr sz="1400">
                              <a:latin typeface="Cambria Math"/>
                            </a:rPr>
                            <a:t>23.337</a:t>
                          </a:r>
                        </a:p>
                      </a:txBody>
                      <a:tcPr>
                        <a:solidFill>
                          <a:srgbClr val="92D050"/>
                        </a:solidFill>
                      </a:tcPr>
                    </a:tc>
                    <a:tc>
                      <a:txBody>
                        <a:bodyPr/>
                        <a:lstStyle/>
                        <a:p>
                          <a:pPr algn="ctr">
                            <a:defRPr>
                              <a:solidFill>
                                <a:schemeClr val="tx1"/>
                              </a:solidFill>
                            </a:defRPr>
                          </a:pPr>
                          <a:r>
                            <a:rPr sz="1400">
                              <a:latin typeface="Cambria Math"/>
                            </a:rPr>
                            <a:t>26.217</a:t>
                          </a:r>
                        </a:p>
                      </a:txBody>
                      <a:tcPr/>
                    </a:tc>
                    <a:tc>
                      <a:txBody>
                        <a:bodyPr/>
                        <a:lstStyle/>
                        <a:p>
                          <a:pPr algn="ctr">
                            <a:defRPr>
                              <a:solidFill>
                                <a:schemeClr val="tx1"/>
                              </a:solidFill>
                            </a:defRPr>
                          </a:pPr>
                          <a:r>
                            <a:rPr sz="1400">
                              <a:latin typeface="Cambria Math"/>
                            </a:rPr>
                            <a:t>28.300</a:t>
                          </a: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3.565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4.107</a:t>
                          </a:r>
                        </a:p>
                      </a:txBody>
                      <a:tcPr/>
                    </a:tc>
                    <a:tc>
                      <a:txBody>
                        <a:bodyPr/>
                        <a:lstStyle/>
                        <a:p>
                          <a:pPr algn="ctr">
                            <a:defRPr>
                              <a:solidFill>
                                <a:schemeClr val="tx1"/>
                              </a:solidFill>
                            </a:defRPr>
                          </a:pPr>
                          <a:r>
                            <a:rPr sz="1400">
                              <a:latin typeface="Cambria Math"/>
                            </a:rPr>
                            <a:t>5.009</a:t>
                          </a:r>
                        </a:p>
                      </a:txBody>
                      <a:tcPr>
                        <a:solidFill>
                          <a:srgbClr val="92D050"/>
                        </a:solidFill>
                      </a:tcPr>
                    </a:tc>
                    <a:tc>
                      <a:txBody>
                        <a:bodyPr/>
                        <a:lstStyle/>
                        <a:p>
                          <a:pPr algn="ctr">
                            <a:defRPr>
                              <a:solidFill>
                                <a:schemeClr val="tx1"/>
                              </a:solidFill>
                            </a:defRPr>
                          </a:pPr>
                          <a:r>
                            <a:rPr sz="1400">
                              <a:latin typeface="Cambria Math"/>
                            </a:rPr>
                            <a:t>5.892</a:t>
                          </a:r>
                        </a:p>
                      </a:txBody>
                      <a:tcPr/>
                    </a:tc>
                    <a:tc>
                      <a:txBody>
                        <a:bodyPr/>
                        <a:lstStyle/>
                        <a:p>
                          <a:pPr algn="ctr">
                            <a:defRPr>
                              <a:solidFill>
                                <a:schemeClr val="tx1"/>
                              </a:solidFill>
                            </a:defRPr>
                          </a:pPr>
                          <a:r>
                            <a:rPr sz="1400">
                              <a:latin typeface="Cambria Math"/>
                            </a:rPr>
                            <a:t>7.042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19.812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22.362</a:t>
                          </a:r>
                        </a:p>
                      </a:txBody>
                      <a:tcPr/>
                    </a:tc>
                    <a:tc>
                      <a:txBody>
                        <a:bodyPr/>
                        <a:lstStyle/>
                        <a:p>
                          <a:pPr algn="ctr">
                            <a:defRPr>
                              <a:solidFill>
                                <a:schemeClr val="tx1"/>
                              </a:solidFill>
                            </a:defRPr>
                          </a:pPr>
                          <a:r>
                            <a:rPr sz="1400">
                              <a:latin typeface="Cambria Math"/>
                            </a:rPr>
                            <a:t>24.736</a:t>
                          </a:r>
                        </a:p>
                      </a:txBody>
                      <a:tcPr>
                        <a:solidFill>
                          <a:srgbClr val="92D050"/>
                        </a:solidFill>
                      </a:tcPr>
                    </a:tc>
                    <a:tc>
                      <a:txBody>
                        <a:bodyPr/>
                        <a:lstStyle/>
                        <a:p>
                          <a:pPr algn="ctr">
                            <a:defRPr>
                              <a:solidFill>
                                <a:schemeClr val="tx1"/>
                              </a:solidFill>
                            </a:defRPr>
                          </a:pPr>
                          <a:r>
                            <a:rPr sz="1400">
                              <a:latin typeface="Cambria Math"/>
                            </a:rPr>
                            <a:t>27.688</a:t>
                          </a:r>
                        </a:p>
                      </a:txBody>
                      <a:tcPr/>
                    </a:tc>
                    <a:tc>
                      <a:txBody>
                        <a:bodyPr/>
                        <a:lstStyle/>
                        <a:p>
                          <a:pPr algn="ctr">
                            <a:defRPr>
                              <a:solidFill>
                                <a:schemeClr val="tx1"/>
                              </a:solidFill>
                            </a:defRPr>
                          </a:pPr>
                          <a:r>
                            <a:rPr sz="1400">
                              <a:latin typeface="Cambria Math"/>
                            </a:rPr>
                            <a:t>29.819</a:t>
                          </a: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4.075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4.660</a:t>
                          </a:r>
                        </a:p>
                      </a:txBody>
                      <a:tcPr>
                        <a:solidFill>
                          <a:srgbClr val="92D050"/>
                        </a:solidFill>
                      </a:tcPr>
                    </a:tc>
                    <a:tc>
                      <a:txBody>
                        <a:bodyPr/>
                        <a:lstStyle/>
                        <a:p>
                          <a:pPr algn="ctr">
                            <a:defRPr sz="1400">
                              <a:solidFill>
                                <a:schemeClr val="tx1"/>
                              </a:solidFill>
                            </a:defRPr>
                          </a:pPr>
                          <a:r>
                            <a:rPr sz="1400">
                              <a:highlight>
                                <a:srgbClr val="FFFF00"/>
                              </a:highlight>
                              <a:latin typeface="Cambria Math"/>
                            </a:rPr>
                            <a:t>5.629</a:t>
                          </a:r>
                        </a:p>
                      </a:txBody>
                      <a:tcPr>
                        <a:solidFill>
                          <a:srgbClr val="FFFF00"/>
                        </a:solidFill>
                      </a:tcPr>
                    </a:tc>
                    <a:tc>
                      <a:txBody>
                        <a:bodyPr/>
                        <a:lstStyle/>
                        <a:p>
                          <a:pPr algn="ctr">
                            <a:defRPr>
                              <a:solidFill>
                                <a:schemeClr val="tx1"/>
                              </a:solidFill>
                            </a:defRPr>
                          </a:pPr>
                          <a:r>
                            <a:rPr sz="1400">
                              <a:latin typeface="Cambria Math"/>
                            </a:rPr>
                            <a:t>6.571</a:t>
                          </a:r>
                        </a:p>
                      </a:txBody>
                      <a:tcPr>
                        <a:solidFill>
                          <a:srgbClr val="92D050"/>
                        </a:solidFill>
                      </a:tcPr>
                    </a:tc>
                    <a:tc>
                      <a:txBody>
                        <a:bodyPr/>
                        <a:lstStyle/>
                        <a:p>
                          <a:pPr algn="ctr">
                            <a:defRPr>
                              <a:solidFill>
                                <a:schemeClr val="tx1"/>
                              </a:solidFill>
                            </a:defRPr>
                          </a:pPr>
                          <a:r>
                            <a:rPr sz="1400">
                              <a:latin typeface="Cambria Math"/>
                            </a:rPr>
                            <a:t>7.790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21.064</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23.685</a:t>
                          </a:r>
                        </a:p>
                      </a:txBody>
                      <a:tcPr>
                        <a:solidFill>
                          <a:srgbClr val="92D050"/>
                        </a:solidFill>
                      </a:tcPr>
                    </a:tc>
                    <a:tc>
                      <a:txBody>
                        <a:bodyPr/>
                        <a:lstStyle/>
                        <a:p>
                          <a:pPr algn="ctr">
                            <a:defRPr sz="1400">
                              <a:solidFill>
                                <a:schemeClr val="tx1"/>
                              </a:solidFill>
                            </a:defRPr>
                          </a:pPr>
                          <a:r>
                            <a:rPr sz="1400" dirty="0">
                              <a:highlight>
                                <a:srgbClr val="FFFF00"/>
                              </a:highlight>
                              <a:latin typeface="Cambria Math"/>
                            </a:rPr>
                            <a:t>26.119</a:t>
                          </a:r>
                        </a:p>
                      </a:txBody>
                      <a:tcPr>
                        <a:solidFill>
                          <a:srgbClr val="FFFF00"/>
                        </a:solidFill>
                      </a:tcPr>
                    </a:tc>
                    <a:tc>
                      <a:txBody>
                        <a:bodyPr/>
                        <a:lstStyle/>
                        <a:p>
                          <a:pPr algn="ctr">
                            <a:defRPr>
                              <a:solidFill>
                                <a:schemeClr val="tx1"/>
                              </a:solidFill>
                            </a:defRPr>
                          </a:pPr>
                          <a:r>
                            <a:rPr sz="1400">
                              <a:latin typeface="Cambria Math"/>
                            </a:rPr>
                            <a:t>29.141</a:t>
                          </a:r>
                        </a:p>
                      </a:txBody>
                      <a:tcPr>
                        <a:solidFill>
                          <a:srgbClr val="92D050"/>
                        </a:solidFill>
                      </a:tcPr>
                    </a:tc>
                    <a:tc>
                      <a:txBody>
                        <a:bodyPr/>
                        <a:lstStyle/>
                        <a:p>
                          <a:pPr algn="ctr">
                            <a:defRPr>
                              <a:solidFill>
                                <a:schemeClr val="tx1"/>
                              </a:solidFill>
                            </a:defRPr>
                          </a:pPr>
                          <a:r>
                            <a:rPr sz="1400">
                              <a:latin typeface="Cambria Math"/>
                            </a:rPr>
                            <a:t>31.319</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4.601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5.229</a:t>
                          </a:r>
                        </a:p>
                      </a:txBody>
                      <a:tcPr/>
                    </a:tc>
                    <a:tc>
                      <a:txBody>
                        <a:bodyPr/>
                        <a:lstStyle/>
                        <a:p>
                          <a:pPr algn="ctr">
                            <a:defRPr>
                              <a:solidFill>
                                <a:schemeClr val="tx1"/>
                              </a:solidFill>
                            </a:defRPr>
                          </a:pPr>
                          <a:r>
                            <a:rPr sz="1400">
                              <a:latin typeface="Cambria Math"/>
                            </a:rPr>
                            <a:t>6.262</a:t>
                          </a:r>
                        </a:p>
                      </a:txBody>
                      <a:tcPr>
                        <a:solidFill>
                          <a:srgbClr val="92D050"/>
                        </a:solidFill>
                      </a:tcPr>
                    </a:tc>
                    <a:tc>
                      <a:txBody>
                        <a:bodyPr/>
                        <a:lstStyle/>
                        <a:p>
                          <a:pPr algn="ctr">
                            <a:defRPr>
                              <a:solidFill>
                                <a:schemeClr val="tx1"/>
                              </a:solidFill>
                            </a:defRPr>
                          </a:pPr>
                          <a:r>
                            <a:rPr sz="1400">
                              <a:latin typeface="Cambria Math"/>
                            </a:rPr>
                            <a:t>7.261</a:t>
                          </a:r>
                        </a:p>
                      </a:txBody>
                      <a:tcPr/>
                    </a:tc>
                    <a:tc>
                      <a:txBody>
                        <a:bodyPr/>
                        <a:lstStyle/>
                        <a:p>
                          <a:pPr algn="ctr">
                            <a:defRPr>
                              <a:solidFill>
                                <a:schemeClr val="tx1"/>
                              </a:solidFill>
                            </a:defRPr>
                          </a:pPr>
                          <a:r>
                            <a:rPr sz="1400">
                              <a:latin typeface="Cambria Math"/>
                            </a:rPr>
                            <a:t>8.547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22.307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24.996</a:t>
                          </a:r>
                        </a:p>
                      </a:txBody>
                      <a:tcPr/>
                    </a:tc>
                    <a:tc>
                      <a:txBody>
                        <a:bodyPr/>
                        <a:lstStyle/>
                        <a:p>
                          <a:pPr algn="ctr">
                            <a:defRPr>
                              <a:solidFill>
                                <a:schemeClr val="tx1"/>
                              </a:solidFill>
                            </a:defRPr>
                          </a:pPr>
                          <a:r>
                            <a:rPr sz="1400">
                              <a:latin typeface="Cambria Math"/>
                            </a:rPr>
                            <a:t>27.488</a:t>
                          </a:r>
                        </a:p>
                      </a:txBody>
                      <a:tcPr>
                        <a:solidFill>
                          <a:srgbClr val="92D050"/>
                        </a:solidFill>
                      </a:tcPr>
                    </a:tc>
                    <a:tc>
                      <a:txBody>
                        <a:bodyPr/>
                        <a:lstStyle/>
                        <a:p>
                          <a:pPr algn="ctr">
                            <a:defRPr>
                              <a:solidFill>
                                <a:schemeClr val="tx1"/>
                              </a:solidFill>
                            </a:defRPr>
                          </a:pPr>
                          <a:r>
                            <a:rPr sz="1400">
                              <a:latin typeface="Cambria Math"/>
                            </a:rPr>
                            <a:t>30.578</a:t>
                          </a:r>
                        </a:p>
                      </a:txBody>
                      <a:tcPr/>
                    </a:tc>
                    <a:tc>
                      <a:txBody>
                        <a:bodyPr/>
                        <a:lstStyle/>
                        <a:p>
                          <a:pPr algn="ctr">
                            <a:defRPr>
                              <a:solidFill>
                                <a:schemeClr val="tx1"/>
                              </a:solidFill>
                            </a:defRPr>
                          </a:pPr>
                          <a:r>
                            <a:rPr sz="1400">
                              <a:latin typeface="Cambria Math"/>
                            </a:rPr>
                            <a:t>32.801</a:t>
                          </a: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16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5.142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5.812</a:t>
                          </a:r>
                        </a:p>
                      </a:txBody>
                      <a:tcPr/>
                    </a:tc>
                    <a:tc>
                      <a:txBody>
                        <a:bodyPr/>
                        <a:lstStyle/>
                        <a:p>
                          <a:pPr algn="ctr">
                            <a:defRPr>
                              <a:solidFill>
                                <a:schemeClr val="tx1"/>
                              </a:solidFill>
                            </a:defRPr>
                          </a:pPr>
                          <a:r>
                            <a:rPr sz="1400">
                              <a:latin typeface="Cambria Math"/>
                            </a:rPr>
                            <a:t>6.908</a:t>
                          </a:r>
                        </a:p>
                      </a:txBody>
                      <a:tcPr>
                        <a:solidFill>
                          <a:srgbClr val="92D050"/>
                        </a:solidFill>
                      </a:tcPr>
                    </a:tc>
                    <a:tc>
                      <a:txBody>
                        <a:bodyPr/>
                        <a:lstStyle/>
                        <a:p>
                          <a:pPr algn="ctr">
                            <a:defRPr>
                              <a:solidFill>
                                <a:schemeClr val="tx1"/>
                              </a:solidFill>
                            </a:defRPr>
                          </a:pPr>
                          <a:r>
                            <a:rPr sz="1400">
                              <a:latin typeface="Cambria Math"/>
                            </a:rPr>
                            <a:t>7.962</a:t>
                          </a:r>
                        </a:p>
                      </a:txBody>
                      <a:tcPr/>
                    </a:tc>
                    <a:tc>
                      <a:txBody>
                        <a:bodyPr/>
                        <a:lstStyle/>
                        <a:p>
                          <a:pPr algn="ctr">
                            <a:defRPr>
                              <a:solidFill>
                                <a:schemeClr val="tx1"/>
                              </a:solidFill>
                            </a:defRPr>
                          </a:pPr>
                          <a:r>
                            <a:rPr sz="1400">
                              <a:latin typeface="Cambria Math"/>
                            </a:rPr>
                            <a:t>9.312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23.542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26.296</a:t>
                          </a:r>
                        </a:p>
                      </a:txBody>
                      <a:tcPr/>
                    </a:tc>
                    <a:tc>
                      <a:txBody>
                        <a:bodyPr/>
                        <a:lstStyle/>
                        <a:p>
                          <a:pPr algn="ctr">
                            <a:defRPr>
                              <a:solidFill>
                                <a:schemeClr val="tx1"/>
                              </a:solidFill>
                            </a:defRPr>
                          </a:pPr>
                          <a:r>
                            <a:rPr sz="1400">
                              <a:latin typeface="Cambria Math"/>
                            </a:rPr>
                            <a:t>28.845</a:t>
                          </a:r>
                        </a:p>
                      </a:txBody>
                      <a:tcPr>
                        <a:solidFill>
                          <a:srgbClr val="92D050"/>
                        </a:solidFill>
                      </a:tcPr>
                    </a:tc>
                    <a:tc>
                      <a:txBody>
                        <a:bodyPr/>
                        <a:lstStyle/>
                        <a:p>
                          <a:pPr algn="ctr">
                            <a:defRPr>
                              <a:solidFill>
                                <a:schemeClr val="tx1"/>
                              </a:solidFill>
                            </a:defRPr>
                          </a:pPr>
                          <a:r>
                            <a:rPr sz="1400">
                              <a:latin typeface="Cambria Math"/>
                            </a:rPr>
                            <a:t>32.000</a:t>
                          </a:r>
                        </a:p>
                      </a:txBody>
                      <a:tcPr/>
                    </a:tc>
                    <a:tc>
                      <a:txBody>
                        <a:bodyPr/>
                        <a:lstStyle/>
                        <a:p>
                          <a:pPr algn="ctr">
                            <a:defRPr>
                              <a:solidFill>
                                <a:schemeClr val="tx1"/>
                              </a:solidFill>
                            </a:defRPr>
                          </a:pPr>
                          <a:r>
                            <a:rPr sz="1400" dirty="0">
                              <a:latin typeface="Cambria Math"/>
                            </a:rPr>
                            <a:t>34.267</a:t>
                          </a:r>
                        </a:p>
                      </a:txBody>
                      <a:tcP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1947632371"/>
                  </p:ext>
                </p:extLst>
              </p:nvPr>
            </p:nvGraphicFramePr>
            <p:xfrm>
              <a:off x="457200" y="1105523"/>
              <a:ext cx="8229600" cy="29667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xmlns="" val="20000"/>
                        </a:ext>
                      </a:extLst>
                    </a:gridCol>
                    <a:gridCol w="748145">
                      <a:extLst>
                        <a:ext uri="{9D8B030D-6E8A-4147-A177-3AD203B41FA5}">
                          <a16:colId xmlns:a16="http://schemas.microsoft.com/office/drawing/2014/main" xmlns="" val="20001"/>
                        </a:ext>
                      </a:extLst>
                    </a:gridCol>
                    <a:gridCol w="748145">
                      <a:extLst>
                        <a:ext uri="{9D8B030D-6E8A-4147-A177-3AD203B41FA5}">
                          <a16:colId xmlns:a16="http://schemas.microsoft.com/office/drawing/2014/main" xmlns="" val="20002"/>
                        </a:ext>
                      </a:extLst>
                    </a:gridCol>
                    <a:gridCol w="748145">
                      <a:extLst>
                        <a:ext uri="{9D8B030D-6E8A-4147-A177-3AD203B41FA5}">
                          <a16:colId xmlns:a16="http://schemas.microsoft.com/office/drawing/2014/main" xmlns="" val="20003"/>
                        </a:ext>
                      </a:extLst>
                    </a:gridCol>
                    <a:gridCol w="748145">
                      <a:extLst>
                        <a:ext uri="{9D8B030D-6E8A-4147-A177-3AD203B41FA5}">
                          <a16:colId xmlns:a16="http://schemas.microsoft.com/office/drawing/2014/main" xmlns="" val="20004"/>
                        </a:ext>
                      </a:extLst>
                    </a:gridCol>
                    <a:gridCol w="748145">
                      <a:extLst>
                        <a:ext uri="{9D8B030D-6E8A-4147-A177-3AD203B41FA5}">
                          <a16:colId xmlns:a16="http://schemas.microsoft.com/office/drawing/2014/main" xmlns="" val="20005"/>
                        </a:ext>
                      </a:extLst>
                    </a:gridCol>
                    <a:gridCol w="748145">
                      <a:extLst>
                        <a:ext uri="{9D8B030D-6E8A-4147-A177-3AD203B41FA5}">
                          <a16:colId xmlns:a16="http://schemas.microsoft.com/office/drawing/2014/main" xmlns="" val="20006"/>
                        </a:ext>
                      </a:extLst>
                    </a:gridCol>
                    <a:gridCol w="748145">
                      <a:extLst>
                        <a:ext uri="{9D8B030D-6E8A-4147-A177-3AD203B41FA5}">
                          <a16:colId xmlns:a16="http://schemas.microsoft.com/office/drawing/2014/main" xmlns="" val="20007"/>
                        </a:ext>
                      </a:extLst>
                    </a:gridCol>
                    <a:gridCol w="748145">
                      <a:extLst>
                        <a:ext uri="{9D8B030D-6E8A-4147-A177-3AD203B41FA5}">
                          <a16:colId xmlns:a16="http://schemas.microsoft.com/office/drawing/2014/main" xmlns="" val="20008"/>
                        </a:ext>
                      </a:extLst>
                    </a:gridCol>
                    <a:gridCol w="748145">
                      <a:extLst>
                        <a:ext uri="{9D8B030D-6E8A-4147-A177-3AD203B41FA5}">
                          <a16:colId xmlns:a16="http://schemas.microsoft.com/office/drawing/2014/main" xmlns="" val="20009"/>
                        </a:ext>
                      </a:extLst>
                    </a:gridCol>
                    <a:gridCol w="748150">
                      <a:extLst>
                        <a:ext uri="{9D8B030D-6E8A-4147-A177-3AD203B41FA5}">
                          <a16:colId xmlns:a16="http://schemas.microsoft.com/office/drawing/2014/main" xmlns="" val="20010"/>
                        </a:ext>
                      </a:extLst>
                    </a:gridCol>
                  </a:tblGrid>
                  <a:tr h="370840">
                    <a:tc>
                      <a:txBody>
                        <a:bodyPr/>
                        <a:lstStyle/>
                        <a:p>
                          <a:pPr algn="ctr">
                            <a:defRPr b="1">
                              <a:solidFill>
                                <a:schemeClr val="tx1"/>
                              </a:solidFill>
                            </a:defRPr>
                          </a:pPr>
                          <a:endParaRPr/>
                        </a:p>
                      </a:txBody>
                      <a:tcPr/>
                    </a:tc>
                    <a:tc gridSpan="10">
                      <a:txBody>
                        <a:bodyPr/>
                        <a:lstStyle/>
                        <a:p>
                          <a:endParaRPr lang="en-US"/>
                        </a:p>
                      </a:txBody>
                      <a:tcPr>
                        <a:blipFill>
                          <a:blip r:embed="rId2"/>
                          <a:stretch>
                            <a:fillRect l="-10187" t="-8197" r="-407" b="-703279"/>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626" t="-108197" r="-1001626" b="-603279"/>
                          </a:stretch>
                        </a:blipFill>
                      </a:tcPr>
                    </a:tc>
                    <a:tc>
                      <a:txBody>
                        <a:bodyPr/>
                        <a:lstStyle/>
                        <a:p>
                          <a:pPr algn="ctr">
                            <a:defRPr b="1">
                              <a:solidFill>
                                <a:schemeClr val="tx1"/>
                              </a:solidFill>
                            </a:defRPr>
                          </a:pPr>
                          <a:r>
                            <a:rPr sz="1400">
                              <a:latin typeface="Cambria Math"/>
                            </a:rPr>
                            <a:t>0.995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0.975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0.950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solidFill>
                          <a:srgbClr val="CCCFD7"/>
                        </a:solidFill>
                      </a:tcPr>
                    </a:tc>
                    <a:extLst>
                      <a:ext uri="{0D108BD9-81ED-4DB2-BD59-A6C34878D82A}">
                        <a16:rowId xmlns:a16="http://schemas.microsoft.com/office/drawing/2014/main" xmlns="" val="10001"/>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3.053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3.816</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4.575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5.578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17.275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19.675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21.920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24.725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26.757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3.074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3.571</a:t>
                          </a:r>
                        </a:p>
                      </a:txBody>
                      <a:tcPr/>
                    </a:tc>
                    <a:tc>
                      <a:txBody>
                        <a:bodyPr/>
                        <a:lstStyle/>
                        <a:p>
                          <a:pPr algn="ctr">
                            <a:defRPr>
                              <a:solidFill>
                                <a:schemeClr val="tx1"/>
                              </a:solidFill>
                            </a:defRPr>
                          </a:pPr>
                          <a:r>
                            <a:rPr sz="1400">
                              <a:latin typeface="Cambria Math"/>
                            </a:rPr>
                            <a:t>4.404</a:t>
                          </a:r>
                        </a:p>
                      </a:txBody>
                      <a:tcPr>
                        <a:solidFill>
                          <a:srgbClr val="92D050"/>
                        </a:solidFill>
                      </a:tcPr>
                    </a:tc>
                    <a:tc>
                      <a:txBody>
                        <a:bodyPr/>
                        <a:lstStyle/>
                        <a:p>
                          <a:pPr algn="ctr">
                            <a:defRPr>
                              <a:solidFill>
                                <a:schemeClr val="tx1"/>
                              </a:solidFill>
                            </a:defRPr>
                          </a:pPr>
                          <a:r>
                            <a:rPr sz="1400">
                              <a:latin typeface="Cambria Math"/>
                            </a:rPr>
                            <a:t>5.226</a:t>
                          </a:r>
                        </a:p>
                      </a:txBody>
                      <a:tcPr/>
                    </a:tc>
                    <a:tc>
                      <a:txBody>
                        <a:bodyPr/>
                        <a:lstStyle/>
                        <a:p>
                          <a:pPr algn="ctr">
                            <a:defRPr>
                              <a:solidFill>
                                <a:schemeClr val="tx1"/>
                              </a:solidFill>
                            </a:defRPr>
                          </a:pPr>
                          <a:r>
                            <a:rPr sz="1400">
                              <a:latin typeface="Cambria Math"/>
                            </a:rPr>
                            <a:t>6.304</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18.549</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21.026</a:t>
                          </a:r>
                        </a:p>
                      </a:txBody>
                      <a:tcPr/>
                    </a:tc>
                    <a:tc>
                      <a:txBody>
                        <a:bodyPr/>
                        <a:lstStyle/>
                        <a:p>
                          <a:pPr algn="ctr">
                            <a:defRPr>
                              <a:solidFill>
                                <a:schemeClr val="tx1"/>
                              </a:solidFill>
                            </a:defRPr>
                          </a:pPr>
                          <a:r>
                            <a:rPr sz="1400">
                              <a:latin typeface="Cambria Math"/>
                            </a:rPr>
                            <a:t>23.337</a:t>
                          </a:r>
                        </a:p>
                      </a:txBody>
                      <a:tcPr>
                        <a:solidFill>
                          <a:srgbClr val="92D050"/>
                        </a:solidFill>
                      </a:tcPr>
                    </a:tc>
                    <a:tc>
                      <a:txBody>
                        <a:bodyPr/>
                        <a:lstStyle/>
                        <a:p>
                          <a:pPr algn="ctr">
                            <a:defRPr>
                              <a:solidFill>
                                <a:schemeClr val="tx1"/>
                              </a:solidFill>
                            </a:defRPr>
                          </a:pPr>
                          <a:r>
                            <a:rPr sz="1400">
                              <a:latin typeface="Cambria Math"/>
                            </a:rPr>
                            <a:t>26.217</a:t>
                          </a:r>
                        </a:p>
                      </a:txBody>
                      <a:tcPr/>
                    </a:tc>
                    <a:tc>
                      <a:txBody>
                        <a:bodyPr/>
                        <a:lstStyle/>
                        <a:p>
                          <a:pPr algn="ctr">
                            <a:defRPr>
                              <a:solidFill>
                                <a:schemeClr val="tx1"/>
                              </a:solidFill>
                            </a:defRPr>
                          </a:pPr>
                          <a:r>
                            <a:rPr sz="1400">
                              <a:latin typeface="Cambria Math"/>
                            </a:rPr>
                            <a:t>28.300</a:t>
                          </a:r>
                        </a:p>
                      </a:txBody>
                      <a:tcPr/>
                    </a:tc>
                    <a:extLst>
                      <a:ext uri="{0D108BD9-81ED-4DB2-BD59-A6C34878D82A}">
                        <a16:rowId xmlns:a16="http://schemas.microsoft.com/office/drawing/2014/main" xmlns=""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3.565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4.107</a:t>
                          </a:r>
                        </a:p>
                      </a:txBody>
                      <a:tcPr/>
                    </a:tc>
                    <a:tc>
                      <a:txBody>
                        <a:bodyPr/>
                        <a:lstStyle/>
                        <a:p>
                          <a:pPr algn="ctr">
                            <a:defRPr>
                              <a:solidFill>
                                <a:schemeClr val="tx1"/>
                              </a:solidFill>
                            </a:defRPr>
                          </a:pPr>
                          <a:r>
                            <a:rPr sz="1400">
                              <a:latin typeface="Cambria Math"/>
                            </a:rPr>
                            <a:t>5.009</a:t>
                          </a:r>
                        </a:p>
                      </a:txBody>
                      <a:tcPr>
                        <a:solidFill>
                          <a:srgbClr val="92D050"/>
                        </a:solidFill>
                      </a:tcPr>
                    </a:tc>
                    <a:tc>
                      <a:txBody>
                        <a:bodyPr/>
                        <a:lstStyle/>
                        <a:p>
                          <a:pPr algn="ctr">
                            <a:defRPr>
                              <a:solidFill>
                                <a:schemeClr val="tx1"/>
                              </a:solidFill>
                            </a:defRPr>
                          </a:pPr>
                          <a:r>
                            <a:rPr sz="1400">
                              <a:latin typeface="Cambria Math"/>
                            </a:rPr>
                            <a:t>5.892</a:t>
                          </a:r>
                        </a:p>
                      </a:txBody>
                      <a:tcPr/>
                    </a:tc>
                    <a:tc>
                      <a:txBody>
                        <a:bodyPr/>
                        <a:lstStyle/>
                        <a:p>
                          <a:pPr algn="ctr">
                            <a:defRPr>
                              <a:solidFill>
                                <a:schemeClr val="tx1"/>
                              </a:solidFill>
                            </a:defRPr>
                          </a:pPr>
                          <a:r>
                            <a:rPr sz="1400">
                              <a:latin typeface="Cambria Math"/>
                            </a:rPr>
                            <a:t>7.042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19.812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22.362</a:t>
                          </a:r>
                        </a:p>
                      </a:txBody>
                      <a:tcPr/>
                    </a:tc>
                    <a:tc>
                      <a:txBody>
                        <a:bodyPr/>
                        <a:lstStyle/>
                        <a:p>
                          <a:pPr algn="ctr">
                            <a:defRPr>
                              <a:solidFill>
                                <a:schemeClr val="tx1"/>
                              </a:solidFill>
                            </a:defRPr>
                          </a:pPr>
                          <a:r>
                            <a:rPr sz="1400">
                              <a:latin typeface="Cambria Math"/>
                            </a:rPr>
                            <a:t>24.736</a:t>
                          </a:r>
                        </a:p>
                      </a:txBody>
                      <a:tcPr>
                        <a:solidFill>
                          <a:srgbClr val="92D050"/>
                        </a:solidFill>
                      </a:tcPr>
                    </a:tc>
                    <a:tc>
                      <a:txBody>
                        <a:bodyPr/>
                        <a:lstStyle/>
                        <a:p>
                          <a:pPr algn="ctr">
                            <a:defRPr>
                              <a:solidFill>
                                <a:schemeClr val="tx1"/>
                              </a:solidFill>
                            </a:defRPr>
                          </a:pPr>
                          <a:r>
                            <a:rPr sz="1400">
                              <a:latin typeface="Cambria Math"/>
                            </a:rPr>
                            <a:t>27.688</a:t>
                          </a:r>
                        </a:p>
                      </a:txBody>
                      <a:tcPr/>
                    </a:tc>
                    <a:tc>
                      <a:txBody>
                        <a:bodyPr/>
                        <a:lstStyle/>
                        <a:p>
                          <a:pPr algn="ctr">
                            <a:defRPr>
                              <a:solidFill>
                                <a:schemeClr val="tx1"/>
                              </a:solidFill>
                            </a:defRPr>
                          </a:pPr>
                          <a:r>
                            <a:rPr sz="1400">
                              <a:latin typeface="Cambria Math"/>
                            </a:rPr>
                            <a:t>29.819</a:t>
                          </a:r>
                        </a:p>
                      </a:txBody>
                      <a:tcPr/>
                    </a:tc>
                    <a:extLst>
                      <a:ext uri="{0D108BD9-81ED-4DB2-BD59-A6C34878D82A}">
                        <a16:rowId xmlns:a16="http://schemas.microsoft.com/office/drawing/2014/main" xmlns=""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4.075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4.660</a:t>
                          </a:r>
                        </a:p>
                      </a:txBody>
                      <a:tcPr>
                        <a:solidFill>
                          <a:srgbClr val="92D050"/>
                        </a:solidFill>
                      </a:tcPr>
                    </a:tc>
                    <a:tc>
                      <a:txBody>
                        <a:bodyPr/>
                        <a:lstStyle/>
                        <a:p>
                          <a:pPr algn="ctr">
                            <a:defRPr sz="1400">
                              <a:solidFill>
                                <a:schemeClr val="tx1"/>
                              </a:solidFill>
                            </a:defRPr>
                          </a:pPr>
                          <a:r>
                            <a:rPr sz="1400">
                              <a:highlight>
                                <a:srgbClr val="FFFF00"/>
                              </a:highlight>
                              <a:latin typeface="Cambria Math"/>
                            </a:rPr>
                            <a:t>5.629</a:t>
                          </a:r>
                        </a:p>
                      </a:txBody>
                      <a:tcPr>
                        <a:solidFill>
                          <a:srgbClr val="FFFF00"/>
                        </a:solidFill>
                      </a:tcPr>
                    </a:tc>
                    <a:tc>
                      <a:txBody>
                        <a:bodyPr/>
                        <a:lstStyle/>
                        <a:p>
                          <a:pPr algn="ctr">
                            <a:defRPr>
                              <a:solidFill>
                                <a:schemeClr val="tx1"/>
                              </a:solidFill>
                            </a:defRPr>
                          </a:pPr>
                          <a:r>
                            <a:rPr sz="1400">
                              <a:latin typeface="Cambria Math"/>
                            </a:rPr>
                            <a:t>6.571</a:t>
                          </a:r>
                        </a:p>
                      </a:txBody>
                      <a:tcPr>
                        <a:solidFill>
                          <a:srgbClr val="92D050"/>
                        </a:solidFill>
                      </a:tcPr>
                    </a:tc>
                    <a:tc>
                      <a:txBody>
                        <a:bodyPr/>
                        <a:lstStyle/>
                        <a:p>
                          <a:pPr algn="ctr">
                            <a:defRPr>
                              <a:solidFill>
                                <a:schemeClr val="tx1"/>
                              </a:solidFill>
                            </a:defRPr>
                          </a:pPr>
                          <a:r>
                            <a:rPr sz="1400">
                              <a:latin typeface="Cambria Math"/>
                            </a:rPr>
                            <a:t>7.790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21.064</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23.685</a:t>
                          </a:r>
                        </a:p>
                      </a:txBody>
                      <a:tcPr>
                        <a:solidFill>
                          <a:srgbClr val="92D050"/>
                        </a:solidFill>
                      </a:tcPr>
                    </a:tc>
                    <a:tc>
                      <a:txBody>
                        <a:bodyPr/>
                        <a:lstStyle/>
                        <a:p>
                          <a:pPr algn="ctr">
                            <a:defRPr sz="1400">
                              <a:solidFill>
                                <a:schemeClr val="tx1"/>
                              </a:solidFill>
                            </a:defRPr>
                          </a:pPr>
                          <a:r>
                            <a:rPr sz="1400" dirty="0">
                              <a:highlight>
                                <a:srgbClr val="FFFF00"/>
                              </a:highlight>
                              <a:latin typeface="Cambria Math"/>
                            </a:rPr>
                            <a:t>26.119</a:t>
                          </a:r>
                        </a:p>
                      </a:txBody>
                      <a:tcPr>
                        <a:solidFill>
                          <a:srgbClr val="FFFF00"/>
                        </a:solidFill>
                      </a:tcPr>
                    </a:tc>
                    <a:tc>
                      <a:txBody>
                        <a:bodyPr/>
                        <a:lstStyle/>
                        <a:p>
                          <a:pPr algn="ctr">
                            <a:defRPr>
                              <a:solidFill>
                                <a:schemeClr val="tx1"/>
                              </a:solidFill>
                            </a:defRPr>
                          </a:pPr>
                          <a:r>
                            <a:rPr sz="1400">
                              <a:latin typeface="Cambria Math"/>
                            </a:rPr>
                            <a:t>29.141</a:t>
                          </a:r>
                        </a:p>
                      </a:txBody>
                      <a:tcPr>
                        <a:solidFill>
                          <a:srgbClr val="92D050"/>
                        </a:solidFill>
                      </a:tcPr>
                    </a:tc>
                    <a:tc>
                      <a:txBody>
                        <a:bodyPr/>
                        <a:lstStyle/>
                        <a:p>
                          <a:pPr algn="ctr">
                            <a:defRPr>
                              <a:solidFill>
                                <a:schemeClr val="tx1"/>
                              </a:solidFill>
                            </a:defRPr>
                          </a:pPr>
                          <a:r>
                            <a:rPr sz="1400">
                              <a:latin typeface="Cambria Math"/>
                            </a:rPr>
                            <a:t>31.319</a:t>
                          </a:r>
                        </a:p>
                      </a:txBody>
                      <a:tcPr>
                        <a:solidFill>
                          <a:srgbClr val="92D050"/>
                        </a:solidFill>
                      </a:tcPr>
                    </a:tc>
                    <a:extLst>
                      <a:ext uri="{0D108BD9-81ED-4DB2-BD59-A6C34878D82A}">
                        <a16:rowId xmlns:a16="http://schemas.microsoft.com/office/drawing/2014/main" xmlns=""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4.601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5.229</a:t>
                          </a:r>
                        </a:p>
                      </a:txBody>
                      <a:tcPr/>
                    </a:tc>
                    <a:tc>
                      <a:txBody>
                        <a:bodyPr/>
                        <a:lstStyle/>
                        <a:p>
                          <a:pPr algn="ctr">
                            <a:defRPr>
                              <a:solidFill>
                                <a:schemeClr val="tx1"/>
                              </a:solidFill>
                            </a:defRPr>
                          </a:pPr>
                          <a:r>
                            <a:rPr sz="1400">
                              <a:latin typeface="Cambria Math"/>
                            </a:rPr>
                            <a:t>6.262</a:t>
                          </a:r>
                        </a:p>
                      </a:txBody>
                      <a:tcPr>
                        <a:solidFill>
                          <a:srgbClr val="92D050"/>
                        </a:solidFill>
                      </a:tcPr>
                    </a:tc>
                    <a:tc>
                      <a:txBody>
                        <a:bodyPr/>
                        <a:lstStyle/>
                        <a:p>
                          <a:pPr algn="ctr">
                            <a:defRPr>
                              <a:solidFill>
                                <a:schemeClr val="tx1"/>
                              </a:solidFill>
                            </a:defRPr>
                          </a:pPr>
                          <a:r>
                            <a:rPr sz="1400">
                              <a:latin typeface="Cambria Math"/>
                            </a:rPr>
                            <a:t>7.261</a:t>
                          </a:r>
                        </a:p>
                      </a:txBody>
                      <a:tcPr/>
                    </a:tc>
                    <a:tc>
                      <a:txBody>
                        <a:bodyPr/>
                        <a:lstStyle/>
                        <a:p>
                          <a:pPr algn="ctr">
                            <a:defRPr>
                              <a:solidFill>
                                <a:schemeClr val="tx1"/>
                              </a:solidFill>
                            </a:defRPr>
                          </a:pPr>
                          <a:r>
                            <a:rPr sz="1400">
                              <a:latin typeface="Cambria Math"/>
                            </a:rPr>
                            <a:t>8.547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22.307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24.996</a:t>
                          </a:r>
                        </a:p>
                      </a:txBody>
                      <a:tcPr/>
                    </a:tc>
                    <a:tc>
                      <a:txBody>
                        <a:bodyPr/>
                        <a:lstStyle/>
                        <a:p>
                          <a:pPr algn="ctr">
                            <a:defRPr>
                              <a:solidFill>
                                <a:schemeClr val="tx1"/>
                              </a:solidFill>
                            </a:defRPr>
                          </a:pPr>
                          <a:r>
                            <a:rPr sz="1400">
                              <a:latin typeface="Cambria Math"/>
                            </a:rPr>
                            <a:t>27.488</a:t>
                          </a:r>
                        </a:p>
                      </a:txBody>
                      <a:tcPr>
                        <a:solidFill>
                          <a:srgbClr val="92D050"/>
                        </a:solidFill>
                      </a:tcPr>
                    </a:tc>
                    <a:tc>
                      <a:txBody>
                        <a:bodyPr/>
                        <a:lstStyle/>
                        <a:p>
                          <a:pPr algn="ctr">
                            <a:defRPr>
                              <a:solidFill>
                                <a:schemeClr val="tx1"/>
                              </a:solidFill>
                            </a:defRPr>
                          </a:pPr>
                          <a:r>
                            <a:rPr sz="1400">
                              <a:latin typeface="Cambria Math"/>
                            </a:rPr>
                            <a:t>30.578</a:t>
                          </a:r>
                        </a:p>
                      </a:txBody>
                      <a:tcPr/>
                    </a:tc>
                    <a:tc>
                      <a:txBody>
                        <a:bodyPr/>
                        <a:lstStyle/>
                        <a:p>
                          <a:pPr algn="ctr">
                            <a:defRPr>
                              <a:solidFill>
                                <a:schemeClr val="tx1"/>
                              </a:solidFill>
                            </a:defRPr>
                          </a:pPr>
                          <a:r>
                            <a:rPr sz="1400">
                              <a:latin typeface="Cambria Math"/>
                            </a:rPr>
                            <a:t>32.801</a:t>
                          </a:r>
                        </a:p>
                      </a:txBody>
                      <a:tcPr/>
                    </a:tc>
                    <a:extLst>
                      <a:ext uri="{0D108BD9-81ED-4DB2-BD59-A6C34878D82A}">
                        <a16:rowId xmlns:a16="http://schemas.microsoft.com/office/drawing/2014/main" xmlns="" val="10006"/>
                      </a:ext>
                    </a:extLst>
                  </a:tr>
                  <a:tr h="370840">
                    <a:tc>
                      <a:txBody>
                        <a:bodyPr/>
                        <a:lstStyle/>
                        <a:p>
                          <a:pPr algn="ctr">
                            <a:defRPr b="1">
                              <a:solidFill>
                                <a:schemeClr val="tx1"/>
                              </a:solidFill>
                            </a:defRPr>
                          </a:pPr>
                          <a:r>
                            <a:rPr sz="1400">
                              <a:latin typeface="Cambria Math"/>
                            </a:rPr>
                            <a:t>16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5.142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5.812</a:t>
                          </a:r>
                        </a:p>
                      </a:txBody>
                      <a:tcPr/>
                    </a:tc>
                    <a:tc>
                      <a:txBody>
                        <a:bodyPr/>
                        <a:lstStyle/>
                        <a:p>
                          <a:pPr algn="ctr">
                            <a:defRPr>
                              <a:solidFill>
                                <a:schemeClr val="tx1"/>
                              </a:solidFill>
                            </a:defRPr>
                          </a:pPr>
                          <a:r>
                            <a:rPr sz="1400">
                              <a:latin typeface="Cambria Math"/>
                            </a:rPr>
                            <a:t>6.908</a:t>
                          </a:r>
                        </a:p>
                      </a:txBody>
                      <a:tcPr>
                        <a:solidFill>
                          <a:srgbClr val="92D050"/>
                        </a:solidFill>
                      </a:tcPr>
                    </a:tc>
                    <a:tc>
                      <a:txBody>
                        <a:bodyPr/>
                        <a:lstStyle/>
                        <a:p>
                          <a:pPr algn="ctr">
                            <a:defRPr>
                              <a:solidFill>
                                <a:schemeClr val="tx1"/>
                              </a:solidFill>
                            </a:defRPr>
                          </a:pPr>
                          <a:r>
                            <a:rPr sz="1400">
                              <a:latin typeface="Cambria Math"/>
                            </a:rPr>
                            <a:t>7.962</a:t>
                          </a:r>
                        </a:p>
                      </a:txBody>
                      <a:tcPr/>
                    </a:tc>
                    <a:tc>
                      <a:txBody>
                        <a:bodyPr/>
                        <a:lstStyle/>
                        <a:p>
                          <a:pPr algn="ctr">
                            <a:defRPr>
                              <a:solidFill>
                                <a:schemeClr val="tx1"/>
                              </a:solidFill>
                            </a:defRPr>
                          </a:pPr>
                          <a:r>
                            <a:rPr sz="1400">
                              <a:latin typeface="Cambria Math"/>
                            </a:rPr>
                            <a:t>9.312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23.542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26.296</a:t>
                          </a:r>
                        </a:p>
                      </a:txBody>
                      <a:tcPr/>
                    </a:tc>
                    <a:tc>
                      <a:txBody>
                        <a:bodyPr/>
                        <a:lstStyle/>
                        <a:p>
                          <a:pPr algn="ctr">
                            <a:defRPr>
                              <a:solidFill>
                                <a:schemeClr val="tx1"/>
                              </a:solidFill>
                            </a:defRPr>
                          </a:pPr>
                          <a:r>
                            <a:rPr sz="1400">
                              <a:latin typeface="Cambria Math"/>
                            </a:rPr>
                            <a:t>28.845</a:t>
                          </a:r>
                        </a:p>
                      </a:txBody>
                      <a:tcPr>
                        <a:solidFill>
                          <a:srgbClr val="92D050"/>
                        </a:solidFill>
                      </a:tcPr>
                    </a:tc>
                    <a:tc>
                      <a:txBody>
                        <a:bodyPr/>
                        <a:lstStyle/>
                        <a:p>
                          <a:pPr algn="ctr">
                            <a:defRPr>
                              <a:solidFill>
                                <a:schemeClr val="tx1"/>
                              </a:solidFill>
                            </a:defRPr>
                          </a:pPr>
                          <a:r>
                            <a:rPr sz="1400">
                              <a:latin typeface="Cambria Math"/>
                            </a:rPr>
                            <a:t>32.000</a:t>
                          </a:r>
                        </a:p>
                      </a:txBody>
                      <a:tcPr/>
                    </a:tc>
                    <a:tc>
                      <a:txBody>
                        <a:bodyPr/>
                        <a:lstStyle/>
                        <a:p>
                          <a:pPr algn="ctr">
                            <a:defRPr>
                              <a:solidFill>
                                <a:schemeClr val="tx1"/>
                              </a:solidFill>
                            </a:defRPr>
                          </a:pPr>
                          <a:r>
                            <a:rPr sz="1400" dirty="0">
                              <a:latin typeface="Cambria Math"/>
                            </a:rPr>
                            <a:t>34.267</a:t>
                          </a:r>
                        </a:p>
                      </a:txBody>
                      <a:tcPr/>
                    </a:tc>
                    <a:extLst>
                      <a:ext uri="{0D108BD9-81ED-4DB2-BD59-A6C34878D82A}">
                        <a16:rowId xmlns:a16="http://schemas.microsoft.com/office/drawing/2014/main" xmlns="" val="10007"/>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8.5.2: Constructing a Confidence Interval for a Population Variance (cont.)</a:t>
            </a:r>
          </a:p>
        </p:txBody>
      </p:sp>
      <p:sp>
        <p:nvSpPr>
          <p:cNvPr id="3" name="Text Placeholder 2"/>
          <p:cNvSpPr>
            <a:spLocks noGrp="1"/>
          </p:cNvSpPr>
          <p:nvPr>
            <p:ph type="body" sz="quarter" idx="10"/>
          </p:nvPr>
        </p:nvSpPr>
        <p:spPr/>
        <p:txBody>
          <a:bodyPr>
            <a:normAutofit/>
          </a:bodyPr>
          <a:lstStyle/>
          <a:p>
            <a:pPr>
              <a:defRPr b="1"/>
            </a:pPr>
            <a:r>
              <a:rPr sz="2800" dirty="0"/>
              <a:t>Step 4: Substitute the necessary values into the formula for the confidence interval.</a:t>
            </a:r>
          </a:p>
          <a:p>
            <a:r>
              <a:rPr sz="2800" dirty="0"/>
              <a:t>Substituting into the formula for a confidence interval for a population variance gives us the following.</a:t>
            </a:r>
          </a:p>
          <a:p>
            <a:pPr algn="ctr"/>
            <a:r>
              <a:rPr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694132630"/>
                  </p:ext>
                </p:extLst>
              </p:nvPr>
            </p:nvGraphicFramePr>
            <p:xfrm>
              <a:off x="2590800" y="3124200"/>
              <a:ext cx="4419600" cy="228352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736600">
                    <a:tc>
                      <a:txBody>
                        <a:bodyPr/>
                        <a:lstStyle/>
                        <a:p>
                          <a:pPr algn="r">
                            <a:defRPr sz="1600"/>
                          </a:pPr>
                          <a:r>
                            <a:rPr sz="2400" dirty="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𝑛</m:t>
                                      </m:r>
                                      <m:r>
                                        <a:rPr sz="2400">
                                          <a:latin typeface="Cambria Math"/>
                                        </a:rPr>
                                        <m:t>−1</m:t>
                                      </m:r>
                                    </m:e>
                                  </m:d>
                                  <m:sSup>
                                    <m:sSupPr>
                                      <m:ctrlPr>
                                        <a:rPr sz="2400" i="1">
                                          <a:latin typeface="Cambria Math" panose="02040503050406030204" pitchFamily="18" charset="0"/>
                                        </a:rPr>
                                      </m:ctrlPr>
                                    </m:sSupPr>
                                    <m:e>
                                      <m:r>
                                        <a:rPr sz="2400">
                                          <a:latin typeface="Cambria Math"/>
                                        </a:rPr>
                                        <m:t>𝑠</m:t>
                                      </m:r>
                                    </m:e>
                                    <m:sup>
                                      <m:r>
                                        <a:rPr sz="2400">
                                          <a:latin typeface="Cambria Math"/>
                                        </a:rPr>
                                        <m:t>2</m:t>
                                      </m:r>
                                    </m:sup>
                                  </m:sSup>
                                </m:num>
                                <m:den>
                                  <m:sSubSup>
                                    <m:sSubSupPr>
                                      <m:ctrlPr>
                                        <a:rPr sz="2400" i="1">
                                          <a:latin typeface="Cambria Math" panose="02040503050406030204" pitchFamily="18" charset="0"/>
                                        </a:rPr>
                                      </m:ctrlPr>
                                    </m:sSubSupPr>
                                    <m:e>
                                      <m:r>
                                        <a:rPr sz="2400">
                                          <a:latin typeface="Cambria Math"/>
                                        </a:rPr>
                                        <m:t>𝜒</m:t>
                                      </m:r>
                                    </m:e>
                                    <m:sub>
                                      <m:f>
                                        <m:fPr>
                                          <m:type m:val="skw"/>
                                          <m:ctrlPr>
                                            <a:rPr sz="2400" i="1">
                                              <a:latin typeface="Cambria Math" panose="02040503050406030204" pitchFamily="18" charset="0"/>
                                            </a:rPr>
                                          </m:ctrlPr>
                                        </m:fPr>
                                        <m:num>
                                          <m:r>
                                            <a:rPr sz="2400">
                                              <a:latin typeface="Cambria Math"/>
                                            </a:rPr>
                                            <m:t>𝛼</m:t>
                                          </m:r>
                                        </m:num>
                                        <m:den>
                                          <m:r>
                                            <a:rPr sz="2400">
                                              <a:latin typeface="Cambria Math"/>
                                            </a:rPr>
                                            <m:t>2</m:t>
                                          </m:r>
                                        </m:den>
                                      </m:f>
                                    </m:sub>
                                    <m:sup>
                                      <m:r>
                                        <a:rPr sz="2400">
                                          <a:latin typeface="Cambria Math"/>
                                        </a:rPr>
                                        <m:t>2</m:t>
                                      </m:r>
                                    </m:sup>
                                  </m:sSubSup>
                                </m:den>
                              </m:f>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&lt;</m:t>
                              </m:r>
                              <m:sSup>
                                <m:sSupPr>
                                  <m:ctrlPr>
                                    <a:rPr sz="2400" i="1">
                                      <a:latin typeface="Cambria Math" panose="02040503050406030204" pitchFamily="18" charset="0"/>
                                    </a:rPr>
                                  </m:ctrlPr>
                                </m:sSupPr>
                                <m:e>
                                  <m:r>
                                    <a:rPr sz="2400">
                                      <a:latin typeface="Cambria Math"/>
                                    </a:rPr>
                                    <m:t>𝜎</m:t>
                                  </m:r>
                                </m:e>
                                <m:sup>
                                  <m:r>
                                    <a:rPr sz="2400">
                                      <a:latin typeface="Cambria Math"/>
                                    </a:rPr>
                                    <m:t>2</m:t>
                                  </m:r>
                                </m:sup>
                              </m:sSup>
                              <m:r>
                                <a:rPr sz="2400">
                                  <a:latin typeface="Cambria Math"/>
                                </a:rPr>
                                <m:t>&lt;</m:t>
                              </m:r>
                            </m:oMath>
                          </a14:m>
                          <a:endParaRPr sz="2400" dirty="0"/>
                        </a:p>
                      </a:txBody>
                      <a:tcPr marL="36576" marR="36576" marT="36576" marB="36576" anchor="ctr"/>
                    </a:tc>
                    <a:tc>
                      <a:txBody>
                        <a:bodyPr/>
                        <a:lstStyle/>
                        <a:p>
                          <a:pPr algn="l">
                            <a:defRPr sz="1600"/>
                          </a:pPr>
                          <a:r>
                            <a:rPr sz="2400" dirty="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𝑛</m:t>
                                      </m:r>
                                      <m:r>
                                        <a:rPr sz="2400">
                                          <a:latin typeface="Cambria Math"/>
                                        </a:rPr>
                                        <m:t>−1</m:t>
                                      </m:r>
                                    </m:e>
                                  </m:d>
                                  <m:sSup>
                                    <m:sSupPr>
                                      <m:ctrlPr>
                                        <a:rPr sz="2400" i="1">
                                          <a:latin typeface="Cambria Math" panose="02040503050406030204" pitchFamily="18" charset="0"/>
                                        </a:rPr>
                                      </m:ctrlPr>
                                    </m:sSupPr>
                                    <m:e>
                                      <m:r>
                                        <a:rPr sz="2400">
                                          <a:latin typeface="Cambria Math"/>
                                        </a:rPr>
                                        <m:t>𝑠</m:t>
                                      </m:r>
                                    </m:e>
                                    <m:sup>
                                      <m:r>
                                        <a:rPr sz="2400">
                                          <a:latin typeface="Cambria Math"/>
                                        </a:rPr>
                                        <m:t>2</m:t>
                                      </m:r>
                                    </m:sup>
                                  </m:sSup>
                                </m:num>
                                <m:den>
                                  <m:sSubSup>
                                    <m:sSubSupPr>
                                      <m:ctrlPr>
                                        <a:rPr sz="2400" i="1">
                                          <a:latin typeface="Cambria Math" panose="02040503050406030204" pitchFamily="18" charset="0"/>
                                        </a:rPr>
                                      </m:ctrlPr>
                                    </m:sSubSupPr>
                                    <m:e>
                                      <m:r>
                                        <a:rPr sz="2400">
                                          <a:latin typeface="Cambria Math"/>
                                        </a:rPr>
                                        <m:t>𝜒</m:t>
                                      </m:r>
                                    </m:e>
                                    <m:sub>
                                      <m:d>
                                        <m:dPr>
                                          <m:ctrlPr>
                                            <a:rPr sz="2400" i="1">
                                              <a:latin typeface="Cambria Math" panose="02040503050406030204" pitchFamily="18" charset="0"/>
                                            </a:rPr>
                                          </m:ctrlPr>
                                        </m:dPr>
                                        <m:e>
                                          <m:r>
                                            <a:rPr sz="2400">
                                              <a:latin typeface="Cambria Math"/>
                                            </a:rPr>
                                            <m:t>1−</m:t>
                                          </m:r>
                                          <m:f>
                                            <m:fPr>
                                              <m:type m:val="skw"/>
                                              <m:ctrlPr>
                                                <a:rPr sz="2400" i="1">
                                                  <a:latin typeface="Cambria Math" panose="02040503050406030204" pitchFamily="18" charset="0"/>
                                                </a:rPr>
                                              </m:ctrlPr>
                                            </m:fPr>
                                            <m:num>
                                              <m:r>
                                                <a:rPr sz="2400">
                                                  <a:latin typeface="Cambria Math"/>
                                                </a:rPr>
                                                <m:t>𝛼</m:t>
                                              </m:r>
                                            </m:num>
                                            <m:den>
                                              <m:r>
                                                <a:rPr sz="2400">
                                                  <a:latin typeface="Cambria Math"/>
                                                </a:rPr>
                                                <m:t>2</m:t>
                                              </m:r>
                                            </m:den>
                                          </m:f>
                                        </m:e>
                                      </m:d>
                                    </m:sub>
                                    <m:sup>
                                      <m:r>
                                        <a:rPr sz="2400">
                                          <a:latin typeface="Cambria Math"/>
                                        </a:rPr>
                                        <m:t>2</m:t>
                                      </m:r>
                                    </m:sup>
                                  </m:sSubSup>
                                </m:den>
                              </m:f>
                            </m:oMath>
                          </a14:m>
                          <a:endParaRPr sz="2400" dirty="0"/>
                        </a:p>
                      </a:txBody>
                      <a:tcPr marL="36576" marR="36576" marT="36576" marB="36576" anchor="ctr"/>
                    </a:tc>
                    <a:extLst>
                      <a:ext uri="{0D108BD9-81ED-4DB2-BD59-A6C34878D82A}">
                        <a16:rowId xmlns:a16="http://schemas.microsoft.com/office/drawing/2014/main" val="10000"/>
                      </a:ext>
                    </a:extLst>
                  </a:tr>
                  <a:tr h="736600">
                    <a:tc>
                      <a:txBody>
                        <a:bodyPr/>
                        <a:lstStyle/>
                        <a:p>
                          <a:pPr algn="r">
                            <a:defRPr sz="1600"/>
                          </a:pPr>
                          <a:r>
                            <a:rPr sz="240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15−1</m:t>
                                      </m:r>
                                    </m:e>
                                  </m:d>
                                  <m:r>
                                    <a:rPr sz="2400">
                                      <a:latin typeface="Cambria Math"/>
                                    </a:rPr>
                                    <m:t>3.4</m:t>
                                  </m:r>
                                </m:num>
                                <m:den>
                                  <m:r>
                                    <a:rPr sz="2400">
                                      <a:latin typeface="Cambria Math"/>
                                    </a:rPr>
                                    <m:t>26.119</m:t>
                                  </m:r>
                                </m:den>
                              </m:f>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&lt;</m:t>
                              </m:r>
                              <m:sSup>
                                <m:sSupPr>
                                  <m:ctrlPr>
                                    <a:rPr sz="2400" i="1">
                                      <a:latin typeface="Cambria Math" panose="02040503050406030204" pitchFamily="18" charset="0"/>
                                    </a:rPr>
                                  </m:ctrlPr>
                                </m:sSupPr>
                                <m:e>
                                  <m:r>
                                    <a:rPr sz="2400">
                                      <a:latin typeface="Cambria Math"/>
                                    </a:rPr>
                                    <m:t>𝜎</m:t>
                                  </m:r>
                                </m:e>
                                <m:sup>
                                  <m:r>
                                    <a:rPr sz="2400">
                                      <a:latin typeface="Cambria Math"/>
                                    </a:rPr>
                                    <m:t>2</m:t>
                                  </m:r>
                                </m:sup>
                              </m:sSup>
                              <m:r>
                                <a:rPr sz="2400">
                                  <a:latin typeface="Cambria Math"/>
                                </a:rPr>
                                <m:t>&lt;</m:t>
                              </m:r>
                            </m:oMath>
                          </a14:m>
                          <a:endParaRPr sz="2400" dirty="0"/>
                        </a:p>
                      </a:txBody>
                      <a:tcPr marL="36576" marR="36576" marT="36576" marB="36576" anchor="ctr"/>
                    </a:tc>
                    <a:tc>
                      <a:txBody>
                        <a:bodyPr/>
                        <a:lstStyle/>
                        <a:p>
                          <a:pPr algn="l">
                            <a:defRPr sz="1600"/>
                          </a:pPr>
                          <a:r>
                            <a:rPr sz="2400" dirty="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15−1</m:t>
                                      </m:r>
                                    </m:e>
                                  </m:d>
                                  <m:r>
                                    <a:rPr sz="2400">
                                      <a:latin typeface="Cambria Math"/>
                                    </a:rPr>
                                    <m:t>3.4</m:t>
                                  </m:r>
                                </m:num>
                                <m:den>
                                  <m:r>
                                    <a:rPr sz="2400">
                                      <a:latin typeface="Cambria Math"/>
                                    </a:rPr>
                                    <m:t>5.629</m:t>
                                  </m:r>
                                </m:den>
                              </m:f>
                            </m:oMath>
                          </a14:m>
                          <a:endParaRPr sz="2400" dirty="0"/>
                        </a:p>
                      </a:txBody>
                      <a:tcPr marL="36576" marR="36576" marT="36576" marB="36576" anchor="ctr"/>
                    </a:tc>
                    <a:extLst>
                      <a:ext uri="{0D108BD9-81ED-4DB2-BD59-A6C34878D82A}">
                        <a16:rowId xmlns:a16="http://schemas.microsoft.com/office/drawing/2014/main" val="10001"/>
                      </a:ext>
                    </a:extLst>
                  </a:tr>
                  <a:tr h="736600">
                    <a:tc>
                      <a:txBody>
                        <a:bodyPr/>
                        <a:lstStyle/>
                        <a:p>
                          <a:pPr algn="r">
                            <a:defRPr sz="1600"/>
                          </a:pPr>
                          <a:r>
                            <a:rPr sz="2400"/>
                            <a:t>​</a:t>
                          </a:r>
                          <a14:m>
                            <m:oMath xmlns:m="http://schemas.openxmlformats.org/officeDocument/2006/math">
                              <m:r>
                                <a:rPr sz="2400">
                                  <a:latin typeface="Cambria Math"/>
                                </a:rPr>
                                <m:t>1.8</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&lt;</m:t>
                              </m:r>
                              <m:sSup>
                                <m:sSupPr>
                                  <m:ctrlPr>
                                    <a:rPr sz="2400" i="1">
                                      <a:latin typeface="Cambria Math" panose="02040503050406030204" pitchFamily="18" charset="0"/>
                                    </a:rPr>
                                  </m:ctrlPr>
                                </m:sSupPr>
                                <m:e>
                                  <m:r>
                                    <a:rPr sz="2400">
                                      <a:latin typeface="Cambria Math"/>
                                    </a:rPr>
                                    <m:t>𝜎</m:t>
                                  </m:r>
                                </m:e>
                                <m:sup>
                                  <m:r>
                                    <a:rPr sz="2400">
                                      <a:latin typeface="Cambria Math"/>
                                    </a:rPr>
                                    <m:t>2</m:t>
                                  </m:r>
                                </m:sup>
                              </m:sSup>
                              <m:r>
                                <a:rPr sz="2400">
                                  <a:latin typeface="Cambria Math"/>
                                </a:rPr>
                                <m:t>&lt;</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8.5</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2694132630"/>
                  </p:ext>
                </p:extLst>
              </p:nvPr>
            </p:nvGraphicFramePr>
            <p:xfrm>
              <a:off x="2590800" y="3124200"/>
              <a:ext cx="4419600" cy="228352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xmlns="" xmlns:a14="http://schemas.microsoft.com/office/drawing/2010/main" val="20000"/>
                        </a:ext>
                      </a:extLst>
                    </a:gridCol>
                    <a:gridCol w="1143000">
                      <a:extLst>
                        <a:ext uri="{9D8B030D-6E8A-4147-A177-3AD203B41FA5}">
                          <a16:colId xmlns:a16="http://schemas.microsoft.com/office/drawing/2014/main" xmlns="" xmlns:a14="http://schemas.microsoft.com/office/drawing/2010/main" val="20001"/>
                        </a:ext>
                      </a:extLst>
                    </a:gridCol>
                    <a:gridCol w="1752600">
                      <a:extLst>
                        <a:ext uri="{9D8B030D-6E8A-4147-A177-3AD203B41FA5}">
                          <a16:colId xmlns:a16="http://schemas.microsoft.com/office/drawing/2014/main" xmlns="" xmlns:a14="http://schemas.microsoft.com/office/drawing/2010/main" val="20002"/>
                        </a:ext>
                      </a:extLst>
                    </a:gridCol>
                  </a:tblGrid>
                  <a:tr h="810324">
                    <a:tc>
                      <a:txBody>
                        <a:bodyPr/>
                        <a:lstStyle/>
                        <a:p>
                          <a:endParaRPr lang="en-US"/>
                        </a:p>
                      </a:txBody>
                      <a:tcPr marL="36576" marR="36576" marT="36576" marB="36576" anchor="ctr">
                        <a:blipFill>
                          <a:blip r:embed="rId2"/>
                          <a:stretch>
                            <a:fillRect r="-190000" b="-182707"/>
                          </a:stretch>
                        </a:blipFill>
                      </a:tcPr>
                    </a:tc>
                    <a:tc>
                      <a:txBody>
                        <a:bodyPr/>
                        <a:lstStyle/>
                        <a:p>
                          <a:endParaRPr lang="en-US"/>
                        </a:p>
                      </a:txBody>
                      <a:tcPr marL="36576" marR="36576" marT="36576" marB="36576" anchor="ctr">
                        <a:blipFill>
                          <a:blip r:embed="rId2"/>
                          <a:stretch>
                            <a:fillRect l="-132979" r="-152660" b="-182707"/>
                          </a:stretch>
                        </a:blipFill>
                      </a:tcPr>
                    </a:tc>
                    <a:tc>
                      <a:txBody>
                        <a:bodyPr/>
                        <a:lstStyle/>
                        <a:p>
                          <a:endParaRPr lang="en-US"/>
                        </a:p>
                      </a:txBody>
                      <a:tcPr marL="36576" marR="36576" marT="36576" marB="36576" anchor="ctr">
                        <a:blipFill>
                          <a:blip r:embed="rId2"/>
                          <a:stretch>
                            <a:fillRect l="-152613" b="-182707"/>
                          </a:stretch>
                        </a:blipFill>
                      </a:tcPr>
                    </a:tc>
                    <a:extLst>
                      <a:ext uri="{0D108BD9-81ED-4DB2-BD59-A6C34878D82A}">
                        <a16:rowId xmlns:a16="http://schemas.microsoft.com/office/drawing/2014/main" xmlns="" xmlns:a14="http://schemas.microsoft.com/office/drawing/2010/main" val="10000"/>
                      </a:ext>
                    </a:extLst>
                  </a:tr>
                  <a:tr h="736600">
                    <a:tc>
                      <a:txBody>
                        <a:bodyPr/>
                        <a:lstStyle/>
                        <a:p>
                          <a:endParaRPr lang="en-US"/>
                        </a:p>
                      </a:txBody>
                      <a:tcPr marL="36576" marR="36576" marT="36576" marB="36576" anchor="ctr">
                        <a:blipFill>
                          <a:blip r:embed="rId2"/>
                          <a:stretch>
                            <a:fillRect t="-109016" r="-190000" b="-99180"/>
                          </a:stretch>
                        </a:blipFill>
                      </a:tcPr>
                    </a:tc>
                    <a:tc>
                      <a:txBody>
                        <a:bodyPr/>
                        <a:lstStyle/>
                        <a:p>
                          <a:endParaRPr lang="en-US"/>
                        </a:p>
                      </a:txBody>
                      <a:tcPr marL="36576" marR="36576" marT="36576" marB="36576" anchor="ctr">
                        <a:blipFill>
                          <a:blip r:embed="rId2"/>
                          <a:stretch>
                            <a:fillRect l="-132979" t="-109016" r="-152660" b="-99180"/>
                          </a:stretch>
                        </a:blipFill>
                      </a:tcPr>
                    </a:tc>
                    <a:tc>
                      <a:txBody>
                        <a:bodyPr/>
                        <a:lstStyle/>
                        <a:p>
                          <a:endParaRPr lang="en-US"/>
                        </a:p>
                      </a:txBody>
                      <a:tcPr marL="36576" marR="36576" marT="36576" marB="36576" anchor="ctr">
                        <a:blipFill>
                          <a:blip r:embed="rId2"/>
                          <a:stretch>
                            <a:fillRect l="-152613" t="-109016" b="-99180"/>
                          </a:stretch>
                        </a:blipFill>
                      </a:tcPr>
                    </a:tc>
                    <a:extLst>
                      <a:ext uri="{0D108BD9-81ED-4DB2-BD59-A6C34878D82A}">
                        <a16:rowId xmlns:a16="http://schemas.microsoft.com/office/drawing/2014/main" xmlns="" xmlns:a14="http://schemas.microsoft.com/office/drawing/2010/main" val="10001"/>
                      </a:ext>
                    </a:extLst>
                  </a:tr>
                  <a:tr h="736600">
                    <a:tc>
                      <a:txBody>
                        <a:bodyPr/>
                        <a:lstStyle/>
                        <a:p>
                          <a:endParaRPr lang="en-US"/>
                        </a:p>
                      </a:txBody>
                      <a:tcPr marL="36576" marR="36576" marT="36576" marB="36576" anchor="ctr">
                        <a:blipFill>
                          <a:blip r:embed="rId2"/>
                          <a:stretch>
                            <a:fillRect t="-210744" r="-190000"/>
                          </a:stretch>
                        </a:blipFill>
                      </a:tcPr>
                    </a:tc>
                    <a:tc>
                      <a:txBody>
                        <a:bodyPr/>
                        <a:lstStyle/>
                        <a:p>
                          <a:endParaRPr lang="en-US"/>
                        </a:p>
                      </a:txBody>
                      <a:tcPr marL="36576" marR="36576" marT="36576" marB="36576" anchor="ctr">
                        <a:blipFill>
                          <a:blip r:embed="rId2"/>
                          <a:stretch>
                            <a:fillRect l="-132979" t="-210744" r="-152660"/>
                          </a:stretch>
                        </a:blipFill>
                      </a:tcPr>
                    </a:tc>
                    <a:tc>
                      <a:txBody>
                        <a:bodyPr/>
                        <a:lstStyle/>
                        <a:p>
                          <a:endParaRPr lang="en-US"/>
                        </a:p>
                      </a:txBody>
                      <a:tcPr marL="36576" marR="36576" marT="36576" marB="36576" anchor="ctr">
                        <a:blipFill>
                          <a:blip r:embed="rId2"/>
                          <a:stretch>
                            <a:fillRect l="-152613" t="-210744"/>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8.5.2: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Using interval notation, the confidence interval can also </a:t>
                </a:r>
                <a:r>
                  <a:rPr lang="en-US" sz="2800" dirty="0"/>
                  <a:t> </a:t>
                </a:r>
                <a:r>
                  <a:rPr sz="2800" dirty="0"/>
                  <a:t>be written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1.8</m:t>
                        </m:r>
                        <m:r>
                          <m:rPr>
                            <m:nor/>
                          </m:rPr>
                          <a:rPr/>
                          <m:t>, </m:t>
                        </m:r>
                        <m:r>
                          <a:rPr>
                            <a:latin typeface="Cambria Math" panose="02040503050406030204" pitchFamily="18" charset="0"/>
                          </a:rPr>
                          <m:t>8.5</m:t>
                        </m:r>
                      </m:e>
                    </m:d>
                  </m:oMath>
                </a14:m>
                <a:r>
                  <a:rPr sz="2800" dirty="0"/>
                  <a:t>.</a:t>
                </a:r>
              </a:p>
              <a:p>
                <a:pPr>
                  <a:defRPr sz="2800"/>
                </a:pPr>
                <a:r>
                  <a:rPr sz="2800" dirty="0"/>
                  <a:t>The bakery estimates with </a:t>
                </a:r>
                <a14:m>
                  <m:oMath xmlns:m="http://schemas.openxmlformats.org/officeDocument/2006/math">
                    <m:r>
                      <a:rPr>
                        <a:latin typeface="Cambria Math" panose="02040503050406030204" pitchFamily="18" charset="0"/>
                      </a:rPr>
                      <m:t>95%</m:t>
                    </m:r>
                  </m:oMath>
                </a14:m>
                <a:r>
                  <a:rPr sz="2800" dirty="0"/>
                  <a:t> confidence that the variance in the weights of their cookies is between </a:t>
                </a:r>
                <a:r>
                  <a:rPr sz="2800" dirty="0">
                    <a:latin typeface="Cambria Math"/>
                  </a:rPr>
                  <a:t>1.8</a:t>
                </a:r>
                <a:r>
                  <a:rPr sz="2800" dirty="0"/>
                  <a:t> and </a:t>
                </a:r>
                <a:r>
                  <a:rPr sz="2800" dirty="0">
                    <a:latin typeface="Cambria Math"/>
                  </a:rPr>
                  <a:t>8.5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219593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14400"/>
              </a:xfrm>
            </p:spPr>
            <p:txBody>
              <a:bodyPr>
                <a:normAutofit lnSpcReduction="10000"/>
              </a:bodyPr>
              <a:lstStyle/>
              <a:p>
                <a:pPr>
                  <a:defRPr sz="2800"/>
                </a:pPr>
                <a:r>
                  <a:rPr sz="2800"/>
                  <a:t>Since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-distribution is not symmetric, the left and right critical values must be determined separately.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14400"/>
              </a:xfrm>
              <a:blipFill>
                <a:blip r:embed="rId2" cstate="print"/>
                <a:stretch>
                  <a:fillRect l="-1328" t="-9677" r="-221" b="-1096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8.5.3: Constructing a Confidence Interval for a Population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again the bakery in the previous example. Suppose that the bakery needs to estimate the standard deviation of the weights of their cookies as well. Construct a </a:t>
                </a:r>
                <a14:m>
                  <m:oMath xmlns:m="http://schemas.openxmlformats.org/officeDocument/2006/math">
                    <m:r>
                      <a:rPr>
                        <a:latin typeface="Cambria Math" panose="02040503050406030204" pitchFamily="18" charset="0"/>
                      </a:rPr>
                      <m:t>95%</m:t>
                    </m:r>
                  </m:oMath>
                </a14:m>
                <a:r>
                  <a:rPr sz="2800"/>
                  <a:t> confidence interval for the standard deviation of the weights of all cookies produced at the bakery.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8.5.1: Finding Point Estimates for the Population Standard Deviation and Variance</a:t>
            </a:r>
          </a:p>
        </p:txBody>
      </p:sp>
      <p:sp>
        <p:nvSpPr>
          <p:cNvPr id="3" name="Text Placeholder 2"/>
          <p:cNvSpPr>
            <a:spLocks noGrp="1"/>
          </p:cNvSpPr>
          <p:nvPr>
            <p:ph type="body" sz="quarter" idx="10"/>
          </p:nvPr>
        </p:nvSpPr>
        <p:spPr/>
        <p:txBody>
          <a:bodyPr>
            <a:normAutofit/>
          </a:bodyPr>
          <a:lstStyle/>
          <a:p>
            <a:r>
              <a:rPr sz="2800"/>
              <a:t>General Auto is testing the variance in the lengths of its windshield wiper blades. A sample of </a:t>
            </a:r>
            <a:r>
              <a:rPr sz="2800">
                <a:latin typeface="Cambria Math"/>
              </a:rPr>
              <a:t>12</a:t>
            </a:r>
            <a:r>
              <a:rPr sz="2800"/>
              <a:t> windshield wiper blades is randomly selected, and the following lengths are measured in inches.</a:t>
            </a:r>
          </a:p>
        </p:txBody>
      </p:sp>
      <p:graphicFrame>
        <p:nvGraphicFramePr>
          <p:cNvPr id="4" name="Table Placeholder 2">
            <a:extLst>
              <a:ext uri="{FF2B5EF4-FFF2-40B4-BE49-F238E27FC236}">
                <a16:creationId xmlns:a16="http://schemas.microsoft.com/office/drawing/2014/main" id="{311F6063-CD76-4F21-9A44-832F10E013BA}"/>
              </a:ext>
            </a:extLst>
          </p:cNvPr>
          <p:cNvGraphicFramePr>
            <a:graphicFrameLocks/>
          </p:cNvGraphicFramePr>
          <p:nvPr>
            <p:extLst>
              <p:ext uri="{D42A27DB-BD31-4B8C-83A1-F6EECF244321}">
                <p14:modId xmlns:p14="http://schemas.microsoft.com/office/powerpoint/2010/main" val="371954469"/>
              </p:ext>
            </p:extLst>
          </p:nvPr>
        </p:nvGraphicFramePr>
        <p:xfrm>
          <a:off x="457200" y="3429000"/>
          <a:ext cx="8229600" cy="74168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sz="1400">
                          <a:latin typeface="Cambria Math"/>
                        </a:rPr>
                        <a:t>22.1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400">
                          <a:latin typeface="Cambria Math"/>
                        </a:rPr>
                        <a:t>22.0</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22.1</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22.4</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22.3</a:t>
                      </a:r>
                    </a:p>
                  </a:txBody>
                  <a:tcPr>
                    <a:lnT w="12700" cap="flat" cmpd="sng" algn="ctr">
                      <a:solidFill>
                        <a:schemeClr val="tx1"/>
                      </a:solidFill>
                      <a:prstDash val="solid"/>
                      <a:round/>
                      <a:headEnd type="none" w="med" len="med"/>
                      <a:tailEnd type="none" w="med" len="med"/>
                    </a:lnT>
                  </a:tcPr>
                </a:tc>
                <a:tc>
                  <a:txBody>
                    <a:bodyPr/>
                    <a:lstStyle/>
                    <a:p>
                      <a:pPr algn="ctr"/>
                      <a:r>
                        <a:rPr sz="1400">
                          <a:latin typeface="Cambria Math"/>
                        </a:rPr>
                        <a:t>22.5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sz="1400">
                          <a:latin typeface="Cambria Math"/>
                        </a:rPr>
                        <a:t>22.3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22.1</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22.2</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22.6</a:t>
                      </a:r>
                    </a:p>
                  </a:txBody>
                  <a:tcPr>
                    <a:lnB w="12700" cap="flat" cmpd="sng" algn="ctr">
                      <a:solidFill>
                        <a:schemeClr val="tx1"/>
                      </a:solidFill>
                      <a:prstDash val="solid"/>
                      <a:round/>
                      <a:headEnd type="none" w="med" len="med"/>
                      <a:tailEnd type="none" w="med" len="med"/>
                    </a:lnB>
                  </a:tcPr>
                </a:tc>
                <a:tc>
                  <a:txBody>
                    <a:bodyPr/>
                    <a:lstStyle/>
                    <a:p>
                      <a:pPr algn="ctr"/>
                      <a:r>
                        <a:rPr sz="1400">
                          <a:latin typeface="Cambria Math"/>
                        </a:rPr>
                        <a:t>22.5</a:t>
                      </a:r>
                    </a:p>
                  </a:txBody>
                  <a:tcPr>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22.7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8.5.3: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Remember the relationship between standard deviation and variance. To find the </a:t>
                </a:r>
                <a14:m>
                  <m:oMath xmlns:m="http://schemas.openxmlformats.org/officeDocument/2006/math">
                    <m:r>
                      <a:rPr>
                        <a:latin typeface="Cambria Math" panose="02040503050406030204" pitchFamily="18" charset="0"/>
                      </a:rPr>
                      <m:t>95%</m:t>
                    </m:r>
                  </m:oMath>
                </a14:m>
                <a:r>
                  <a:rPr sz="2800" dirty="0"/>
                  <a:t> confidence interval for standard deviation, simply take the </a:t>
                </a:r>
                <a:r>
                  <a:rPr sz="2800" b="1" dirty="0"/>
                  <a:t>square roots</a:t>
                </a:r>
                <a:r>
                  <a:rPr sz="2800" dirty="0"/>
                  <a:t> of the expressions used to find the endpoints of the </a:t>
                </a:r>
                <a14:m>
                  <m:oMath xmlns:m="http://schemas.openxmlformats.org/officeDocument/2006/math">
                    <m:r>
                      <a:rPr>
                        <a:latin typeface="Cambria Math" panose="02040503050406030204" pitchFamily="18" charset="0"/>
                      </a:rPr>
                      <m:t>95%</m:t>
                    </m:r>
                  </m:oMath>
                </a14:m>
                <a:r>
                  <a:rPr sz="2800" dirty="0"/>
                  <a:t> confidence interval for the variance. This gives us the following.</a:t>
                </a:r>
              </a:p>
              <a:p>
                <a:pPr algn="ct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79490904"/>
                  </p:ext>
                </p:extLst>
              </p:nvPr>
            </p:nvGraphicFramePr>
            <p:xfrm>
              <a:off x="2895600" y="3810000"/>
              <a:ext cx="3657600" cy="227672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09600">
                    <a:tc>
                      <a:txBody>
                        <a:bodyPr/>
                        <a:lstStyle/>
                        <a:p>
                          <a:pPr algn="r">
                            <a:defRPr sz="1600"/>
                          </a:pPr>
                          <a:r>
                            <a:rPr sz="200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𝑛</m:t>
                                          </m:r>
                                          <m:r>
                                            <a:rPr sz="2000">
                                              <a:latin typeface="Cambria Math"/>
                                            </a:rPr>
                                            <m:t>−1</m:t>
                                          </m:r>
                                        </m:e>
                                      </m:d>
                                      <m:sSup>
                                        <m:sSupPr>
                                          <m:ctrlPr>
                                            <a:rPr sz="2000" i="1">
                                              <a:latin typeface="Cambria Math" panose="02040503050406030204" pitchFamily="18" charset="0"/>
                                            </a:rPr>
                                          </m:ctrlPr>
                                        </m:sSupPr>
                                        <m:e>
                                          <m:r>
                                            <a:rPr sz="2000">
                                              <a:latin typeface="Cambria Math"/>
                                            </a:rPr>
                                            <m:t>𝑠</m:t>
                                          </m:r>
                                        </m:e>
                                        <m:sup>
                                          <m:r>
                                            <a:rPr sz="2000">
                                              <a:latin typeface="Cambria Math"/>
                                            </a:rPr>
                                            <m:t>2</m:t>
                                          </m:r>
                                        </m:sup>
                                      </m:sSup>
                                    </m:num>
                                    <m:den>
                                      <m:sSubSup>
                                        <m:sSubSupPr>
                                          <m:ctrlPr>
                                            <a:rPr sz="2000" i="1">
                                              <a:latin typeface="Cambria Math" panose="02040503050406030204" pitchFamily="18" charset="0"/>
                                            </a:rPr>
                                          </m:ctrlPr>
                                        </m:sSubSupPr>
                                        <m:e>
                                          <m:r>
                                            <a:rPr sz="2000">
                                              <a:latin typeface="Cambria Math"/>
                                            </a:rPr>
                                            <m:t>𝜒</m:t>
                                          </m:r>
                                        </m:e>
                                        <m:sub>
                                          <m:f>
                                            <m:fPr>
                                              <m:type m:val="skw"/>
                                              <m:ctrlPr>
                                                <a:rPr sz="2000" i="1">
                                                  <a:latin typeface="Cambria Math" panose="02040503050406030204" pitchFamily="18" charset="0"/>
                                                </a:rPr>
                                              </m:ctrlPr>
                                            </m:fPr>
                                            <m:num>
                                              <m:r>
                                                <a:rPr sz="2000">
                                                  <a:latin typeface="Cambria Math"/>
                                                </a:rPr>
                                                <m:t>𝛼</m:t>
                                              </m:r>
                                            </m:num>
                                            <m:den>
                                              <m:r>
                                                <a:rPr sz="2000">
                                                  <a:latin typeface="Cambria Math"/>
                                                </a:rPr>
                                                <m:t>2</m:t>
                                              </m:r>
                                            </m:den>
                                          </m:f>
                                        </m:sub>
                                        <m:sup>
                                          <m:r>
                                            <a:rPr sz="2000">
                                              <a:latin typeface="Cambria Math"/>
                                            </a:rPr>
                                            <m:t>2</m:t>
                                          </m:r>
                                        </m:sup>
                                      </m:sSubSup>
                                    </m:den>
                                  </m:f>
                                </m:e>
                              </m:rad>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&lt;</m:t>
                              </m:r>
                              <m:r>
                                <a:rPr sz="2000">
                                  <a:latin typeface="Cambria Math"/>
                                </a:rPr>
                                <m:t>𝜎</m:t>
                              </m:r>
                              <m:r>
                                <a:rPr sz="2000">
                                  <a:latin typeface="Cambria Math"/>
                                </a:rPr>
                                <m:t>&lt;</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𝑛</m:t>
                                          </m:r>
                                          <m:r>
                                            <a:rPr sz="2000">
                                              <a:latin typeface="Cambria Math"/>
                                            </a:rPr>
                                            <m:t>−1</m:t>
                                          </m:r>
                                        </m:e>
                                      </m:d>
                                      <m:sSup>
                                        <m:sSupPr>
                                          <m:ctrlPr>
                                            <a:rPr sz="2000" i="1">
                                              <a:latin typeface="Cambria Math" panose="02040503050406030204" pitchFamily="18" charset="0"/>
                                            </a:rPr>
                                          </m:ctrlPr>
                                        </m:sSupPr>
                                        <m:e>
                                          <m:r>
                                            <a:rPr sz="2000">
                                              <a:latin typeface="Cambria Math"/>
                                            </a:rPr>
                                            <m:t>𝑠</m:t>
                                          </m:r>
                                        </m:e>
                                        <m:sup>
                                          <m:r>
                                            <a:rPr sz="2000">
                                              <a:latin typeface="Cambria Math"/>
                                            </a:rPr>
                                            <m:t>2</m:t>
                                          </m:r>
                                        </m:sup>
                                      </m:sSup>
                                    </m:num>
                                    <m:den>
                                      <m:sSubSup>
                                        <m:sSubSupPr>
                                          <m:ctrlPr>
                                            <a:rPr sz="2000" i="1">
                                              <a:latin typeface="Cambria Math" panose="02040503050406030204" pitchFamily="18" charset="0"/>
                                            </a:rPr>
                                          </m:ctrlPr>
                                        </m:sSubSupPr>
                                        <m:e>
                                          <m:r>
                                            <a:rPr sz="2000">
                                              <a:latin typeface="Cambria Math"/>
                                            </a:rPr>
                                            <m:t>𝜒</m:t>
                                          </m:r>
                                        </m:e>
                                        <m:sub>
                                          <m:d>
                                            <m:dPr>
                                              <m:ctrlPr>
                                                <a:rPr sz="2000" i="1">
                                                  <a:latin typeface="Cambria Math" panose="02040503050406030204" pitchFamily="18" charset="0"/>
                                                </a:rPr>
                                              </m:ctrlPr>
                                            </m:dPr>
                                            <m:e>
                                              <m:r>
                                                <a:rPr sz="2000">
                                                  <a:latin typeface="Cambria Math"/>
                                                </a:rPr>
                                                <m:t>1−</m:t>
                                              </m:r>
                                              <m:f>
                                                <m:fPr>
                                                  <m:type m:val="skw"/>
                                                  <m:ctrlPr>
                                                    <a:rPr sz="2000" i="1">
                                                      <a:latin typeface="Cambria Math" panose="02040503050406030204" pitchFamily="18" charset="0"/>
                                                    </a:rPr>
                                                  </m:ctrlPr>
                                                </m:fPr>
                                                <m:num>
                                                  <m:r>
                                                    <a:rPr sz="2000">
                                                      <a:latin typeface="Cambria Math"/>
                                                    </a:rPr>
                                                    <m:t>𝛼</m:t>
                                                  </m:r>
                                                </m:num>
                                                <m:den>
                                                  <m:r>
                                                    <a:rPr sz="2000">
                                                      <a:latin typeface="Cambria Math"/>
                                                    </a:rPr>
                                                    <m:t>2</m:t>
                                                  </m:r>
                                                </m:den>
                                              </m:f>
                                            </m:e>
                                          </m:d>
                                        </m:sub>
                                        <m:sup>
                                          <m:r>
                                            <a:rPr sz="2000">
                                              <a:latin typeface="Cambria Math"/>
                                            </a:rPr>
                                            <m:t>2</m:t>
                                          </m:r>
                                        </m:sup>
                                      </m:sSubSup>
                                    </m:den>
                                  </m:f>
                                </m:e>
                              </m:rad>
                            </m:oMath>
                          </a14:m>
                          <a:endParaRPr sz="20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000" dirty="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15−1</m:t>
                                          </m:r>
                                        </m:e>
                                      </m:d>
                                      <m:r>
                                        <a:rPr sz="2000">
                                          <a:latin typeface="Cambria Math"/>
                                        </a:rPr>
                                        <m:t>3.4</m:t>
                                      </m:r>
                                    </m:num>
                                    <m:den>
                                      <m:r>
                                        <a:rPr sz="2000">
                                          <a:latin typeface="Cambria Math"/>
                                        </a:rPr>
                                        <m:t>26.119</m:t>
                                      </m:r>
                                    </m:den>
                                  </m:f>
                                </m:e>
                              </m:rad>
                            </m:oMath>
                          </a14:m>
                          <a:endParaRPr sz="2000" dirty="0"/>
                        </a:p>
                      </a:txBody>
                      <a:tcPr marL="36576" marR="36576" marT="36576" marB="36576" anchor="ctr"/>
                    </a:tc>
                    <a:tc>
                      <a:txBody>
                        <a:bodyPr/>
                        <a:lstStyle/>
                        <a:p>
                          <a:pPr algn="l">
                            <a:defRPr sz="1600"/>
                          </a:pPr>
                          <a:r>
                            <a:rPr sz="2000"/>
                            <a:t>​</a:t>
                          </a:r>
                          <a14:m>
                            <m:oMath xmlns:m="http://schemas.openxmlformats.org/officeDocument/2006/math">
                              <m:r>
                                <a:rPr sz="2000">
                                  <a:latin typeface="Cambria Math"/>
                                </a:rPr>
                                <m:t>&lt;</m:t>
                              </m:r>
                              <m:r>
                                <a:rPr sz="2000">
                                  <a:latin typeface="Cambria Math"/>
                                </a:rPr>
                                <m:t>𝜎</m:t>
                              </m:r>
                              <m:r>
                                <a:rPr sz="2000">
                                  <a:latin typeface="Cambria Math"/>
                                </a:rPr>
                                <m:t>&lt;</m:t>
                              </m:r>
                            </m:oMath>
                          </a14:m>
                          <a:endParaRPr sz="2000"/>
                        </a:p>
                      </a:txBody>
                      <a:tcPr marL="36576" marR="36576" marT="36576" marB="36576" anchor="ctr"/>
                    </a:tc>
                    <a:tc>
                      <a:txBody>
                        <a:bodyPr/>
                        <a:lstStyle/>
                        <a:p>
                          <a:pPr algn="l">
                            <a:defRPr sz="1600"/>
                          </a:pPr>
                          <a:r>
                            <a:rPr sz="200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15−1</m:t>
                                          </m:r>
                                        </m:e>
                                      </m:d>
                                      <m:r>
                                        <a:rPr sz="2000">
                                          <a:latin typeface="Cambria Math"/>
                                        </a:rPr>
                                        <m:t>3.4</m:t>
                                      </m:r>
                                    </m:num>
                                    <m:den>
                                      <m:r>
                                        <a:rPr sz="2000">
                                          <a:latin typeface="Cambria Math"/>
                                        </a:rPr>
                                        <m:t>5.629</m:t>
                                      </m:r>
                                    </m:den>
                                  </m:f>
                                </m:e>
                              </m:rad>
                            </m:oMath>
                          </a14:m>
                          <a:endParaRPr sz="20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000" dirty="0"/>
                            <a:t>​</a:t>
                          </a:r>
                          <a14:m>
                            <m:oMath xmlns:m="http://schemas.openxmlformats.org/officeDocument/2006/math">
                              <m:r>
                                <a:rPr sz="2000">
                                  <a:latin typeface="Cambria Math"/>
                                </a:rPr>
                                <m:t>1.3</m:t>
                              </m:r>
                            </m:oMath>
                          </a14:m>
                          <a:endParaRPr sz="2000" dirty="0"/>
                        </a:p>
                      </a:txBody>
                      <a:tcPr marL="36576" marR="36576" marT="36576" marB="36576" anchor="ctr"/>
                    </a:tc>
                    <a:tc>
                      <a:txBody>
                        <a:bodyPr/>
                        <a:lstStyle/>
                        <a:p>
                          <a:pPr algn="l">
                            <a:defRPr sz="1600"/>
                          </a:pPr>
                          <a:r>
                            <a:rPr sz="2000"/>
                            <a:t>​</a:t>
                          </a:r>
                          <a14:m>
                            <m:oMath xmlns:m="http://schemas.openxmlformats.org/officeDocument/2006/math">
                              <m:r>
                                <a:rPr sz="2000">
                                  <a:latin typeface="Cambria Math"/>
                                </a:rPr>
                                <m:t>&lt;</m:t>
                              </m:r>
                              <m:r>
                                <a:rPr sz="2000">
                                  <a:latin typeface="Cambria Math"/>
                                </a:rPr>
                                <m:t>𝜎</m:t>
                              </m:r>
                              <m:r>
                                <a:rPr sz="2000">
                                  <a:latin typeface="Cambria Math"/>
                                </a:rPr>
                                <m:t>&lt;</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2.9</m:t>
                              </m:r>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679490904"/>
                  </p:ext>
                </p:extLst>
              </p:nvPr>
            </p:nvGraphicFramePr>
            <p:xfrm>
              <a:off x="2895600" y="3810000"/>
              <a:ext cx="3657600" cy="227672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xmlns="" xmlns:a14="http://schemas.microsoft.com/office/drawing/2010/main" val="20000"/>
                        </a:ext>
                      </a:extLst>
                    </a:gridCol>
                    <a:gridCol w="914400">
                      <a:extLst>
                        <a:ext uri="{9D8B030D-6E8A-4147-A177-3AD203B41FA5}">
                          <a16:colId xmlns:a16="http://schemas.microsoft.com/office/drawing/2014/main" xmlns="" xmlns:a14="http://schemas.microsoft.com/office/drawing/2010/main" val="20001"/>
                        </a:ext>
                      </a:extLst>
                    </a:gridCol>
                    <a:gridCol w="1524000">
                      <a:extLst>
                        <a:ext uri="{9D8B030D-6E8A-4147-A177-3AD203B41FA5}">
                          <a16:colId xmlns:a16="http://schemas.microsoft.com/office/drawing/2014/main" xmlns="" xmlns:a14="http://schemas.microsoft.com/office/drawing/2010/main" val="20002"/>
                        </a:ext>
                      </a:extLst>
                    </a:gridCol>
                  </a:tblGrid>
                  <a:tr h="973709">
                    <a:tc>
                      <a:txBody>
                        <a:bodyPr/>
                        <a:lstStyle/>
                        <a:p>
                          <a:endParaRPr lang="en-US"/>
                        </a:p>
                      </a:txBody>
                      <a:tcPr marL="36576" marR="36576" marT="36576" marB="36576" anchor="ctr">
                        <a:blipFill>
                          <a:blip r:embed="rId3"/>
                          <a:stretch>
                            <a:fillRect r="-200000" b="-133750"/>
                          </a:stretch>
                        </a:blipFill>
                      </a:tcPr>
                    </a:tc>
                    <a:tc>
                      <a:txBody>
                        <a:bodyPr/>
                        <a:lstStyle/>
                        <a:p>
                          <a:endParaRPr lang="en-US"/>
                        </a:p>
                      </a:txBody>
                      <a:tcPr marL="36576" marR="36576" marT="36576" marB="36576" anchor="ctr">
                        <a:blipFill>
                          <a:blip r:embed="rId3"/>
                          <a:stretch>
                            <a:fillRect l="-133333" r="-166667" b="-133750"/>
                          </a:stretch>
                        </a:blipFill>
                      </a:tcPr>
                    </a:tc>
                    <a:tc>
                      <a:txBody>
                        <a:bodyPr/>
                        <a:lstStyle/>
                        <a:p>
                          <a:endParaRPr lang="en-US"/>
                        </a:p>
                      </a:txBody>
                      <a:tcPr marL="36576" marR="36576" marT="36576" marB="36576" anchor="ctr">
                        <a:blipFill>
                          <a:blip r:embed="rId3"/>
                          <a:stretch>
                            <a:fillRect l="-140000" b="-133750"/>
                          </a:stretch>
                        </a:blipFill>
                      </a:tcPr>
                    </a:tc>
                    <a:extLst>
                      <a:ext uri="{0D108BD9-81ED-4DB2-BD59-A6C34878D82A}">
                        <a16:rowId xmlns:a16="http://schemas.microsoft.com/office/drawing/2014/main" xmlns="" xmlns:a14="http://schemas.microsoft.com/office/drawing/2010/main" val="10000"/>
                      </a:ext>
                    </a:extLst>
                  </a:tr>
                  <a:tr h="693420">
                    <a:tc>
                      <a:txBody>
                        <a:bodyPr/>
                        <a:lstStyle/>
                        <a:p>
                          <a:endParaRPr lang="en-US"/>
                        </a:p>
                      </a:txBody>
                      <a:tcPr marL="36576" marR="36576" marT="36576" marB="36576" anchor="ctr">
                        <a:blipFill>
                          <a:blip r:embed="rId3"/>
                          <a:stretch>
                            <a:fillRect t="-140351" r="-200000" b="-87719"/>
                          </a:stretch>
                        </a:blipFill>
                      </a:tcPr>
                    </a:tc>
                    <a:tc>
                      <a:txBody>
                        <a:bodyPr/>
                        <a:lstStyle/>
                        <a:p>
                          <a:endParaRPr lang="en-US"/>
                        </a:p>
                      </a:txBody>
                      <a:tcPr marL="36576" marR="36576" marT="36576" marB="36576" anchor="ctr">
                        <a:blipFill>
                          <a:blip r:embed="rId3"/>
                          <a:stretch>
                            <a:fillRect l="-133333" t="-140351" r="-166667" b="-87719"/>
                          </a:stretch>
                        </a:blipFill>
                      </a:tcPr>
                    </a:tc>
                    <a:tc>
                      <a:txBody>
                        <a:bodyPr/>
                        <a:lstStyle/>
                        <a:p>
                          <a:endParaRPr lang="en-US"/>
                        </a:p>
                      </a:txBody>
                      <a:tcPr marL="36576" marR="36576" marT="36576" marB="36576" anchor="ctr">
                        <a:blipFill>
                          <a:blip r:embed="rId3"/>
                          <a:stretch>
                            <a:fillRect l="-140000" t="-140351" b="-87719"/>
                          </a:stretch>
                        </a:blipFill>
                      </a:tcPr>
                    </a:tc>
                    <a:extLst>
                      <a:ext uri="{0D108BD9-81ED-4DB2-BD59-A6C34878D82A}">
                        <a16:rowId xmlns:a16="http://schemas.microsoft.com/office/drawing/2014/main" xmlns="" xmlns:a14="http://schemas.microsoft.com/office/drawing/2010/main" val="10001"/>
                      </a:ext>
                    </a:extLst>
                  </a:tr>
                  <a:tr h="609600">
                    <a:tc>
                      <a:txBody>
                        <a:bodyPr/>
                        <a:lstStyle/>
                        <a:p>
                          <a:endParaRPr lang="en-US"/>
                        </a:p>
                      </a:txBody>
                      <a:tcPr marL="36576" marR="36576" marT="36576" marB="36576" anchor="ctr">
                        <a:blipFill>
                          <a:blip r:embed="rId3"/>
                          <a:stretch>
                            <a:fillRect t="-274000" r="-200000"/>
                          </a:stretch>
                        </a:blipFill>
                      </a:tcPr>
                    </a:tc>
                    <a:tc>
                      <a:txBody>
                        <a:bodyPr/>
                        <a:lstStyle/>
                        <a:p>
                          <a:endParaRPr lang="en-US"/>
                        </a:p>
                      </a:txBody>
                      <a:tcPr marL="36576" marR="36576" marT="36576" marB="36576" anchor="ctr">
                        <a:blipFill>
                          <a:blip r:embed="rId3"/>
                          <a:stretch>
                            <a:fillRect l="-133333" t="-274000" r="-166667"/>
                          </a:stretch>
                        </a:blipFill>
                      </a:tcPr>
                    </a:tc>
                    <a:tc>
                      <a:txBody>
                        <a:bodyPr/>
                        <a:lstStyle/>
                        <a:p>
                          <a:endParaRPr lang="en-US"/>
                        </a:p>
                      </a:txBody>
                      <a:tcPr marL="36576" marR="36576" marT="36576" marB="36576" anchor="ctr">
                        <a:blipFill>
                          <a:blip r:embed="rId3"/>
                          <a:stretch>
                            <a:fillRect l="-140000" t="-274000"/>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8.5.3: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Using interval notation, the confidence interval can also be written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1.3</m:t>
                        </m:r>
                        <m:r>
                          <m:rPr>
                            <m:nor/>
                          </m:rPr>
                          <a:rPr/>
                          <m:t>, </m:t>
                        </m:r>
                        <m:r>
                          <a:rPr>
                            <a:latin typeface="Cambria Math" panose="02040503050406030204" pitchFamily="18" charset="0"/>
                          </a:rPr>
                          <m:t>2.9</m:t>
                        </m:r>
                      </m:e>
                    </m:d>
                  </m:oMath>
                </a14:m>
                <a:r>
                  <a:rPr sz="2800" dirty="0"/>
                  <a:t>.</a:t>
                </a:r>
              </a:p>
              <a:p>
                <a:pPr>
                  <a:defRPr sz="2800"/>
                </a:pPr>
                <a:r>
                  <a:rPr sz="2800" dirty="0"/>
                  <a:t>The bakery can be </a:t>
                </a:r>
                <a14:m>
                  <m:oMath xmlns:m="http://schemas.openxmlformats.org/officeDocument/2006/math">
                    <m:r>
                      <a:rPr>
                        <a:latin typeface="Cambria Math" panose="02040503050406030204" pitchFamily="18" charset="0"/>
                      </a:rPr>
                      <m:t>95%</m:t>
                    </m:r>
                  </m:oMath>
                </a14:m>
                <a:r>
                  <a:rPr sz="2800" dirty="0"/>
                  <a:t> confident that the standard deviation of the weights of all cookies produced is between </a:t>
                </a:r>
                <a:r>
                  <a:rPr sz="2800" dirty="0">
                    <a:latin typeface="Cambria Math"/>
                  </a:rPr>
                  <a:t>1.3</a:t>
                </a:r>
                <a:r>
                  <a:rPr sz="2800" dirty="0"/>
                  <a:t> and </a:t>
                </a:r>
                <a:r>
                  <a:rPr sz="2800" dirty="0">
                    <a:latin typeface="Cambria Math"/>
                  </a:rPr>
                  <a:t>2.9</a:t>
                </a:r>
                <a:r>
                  <a:rPr sz="2800" dirty="0"/>
                  <a:t> grams.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183155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8.5.4: Constructing a Confidence Interval for a Population Variance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seed company is researching the consistency in the output of a new hybrid tomato plant that was recently developed. The weights of a random sample of </a:t>
                </a:r>
                <a:r>
                  <a:rPr sz="2800">
                    <a:latin typeface="Cambria Math"/>
                  </a:rPr>
                  <a:t>75</a:t>
                </a:r>
                <a:r>
                  <a:rPr sz="2800"/>
                  <a:t> tomatoes produced by the hybrid plant are measured in pounds, and the sample has a variance of </a:t>
                </a:r>
                <a:r>
                  <a:rPr sz="2800">
                    <a:latin typeface="Cambria Math"/>
                  </a:rPr>
                  <a:t>0.0225</a:t>
                </a:r>
                <a:r>
                  <a:rPr sz="2800"/>
                  <a:t>. Construct a </a:t>
                </a:r>
                <a14:m>
                  <m:oMath xmlns:m="http://schemas.openxmlformats.org/officeDocument/2006/math">
                    <m:r>
                      <a:rPr>
                        <a:latin typeface="Cambria Math" panose="02040503050406030204" pitchFamily="18" charset="0"/>
                      </a:rPr>
                      <m:t>90%</m:t>
                    </m:r>
                  </m:oMath>
                </a14:m>
                <a:r>
                  <a:rPr sz="2800"/>
                  <a:t> confidence interval for the variance in weights for all tomatoes produced by the new hybrid plant.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8.5.4: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b="1"/>
                </a:pPr>
                <a:r>
                  <a:rPr sz="2800"/>
                  <a:t>Step 1: Find the point estimate,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oMath>
                </a14:m>
                <a:r>
                  <a:rPr sz="2800"/>
                  <a:t>.</a:t>
                </a:r>
              </a:p>
              <a:p>
                <a:pPr>
                  <a:defRPr sz="2800"/>
                </a:pPr>
                <a:r>
                  <a:rPr sz="2800"/>
                  <a:t>We are given the sample variance,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=0.0225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8.5.4: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Step 2: 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pPr>
                  <a:defRPr sz="2800"/>
                </a:pPr>
                <a:r>
                  <a:rPr sz="2800"/>
                  <a:t>Because </a:t>
                </a:r>
                <a14:m>
                  <m:oMath xmlns:m="http://schemas.openxmlformats.org/officeDocument/2006/math">
                    <m:r>
                      <a:rPr>
                        <a:latin typeface="Cambria Math" panose="02040503050406030204" pitchFamily="18" charset="0"/>
                      </a:rPr>
                      <m:t>𝑐</m:t>
                    </m:r>
                    <m:r>
                      <a:rPr>
                        <a:latin typeface="Cambria Math" panose="02040503050406030204" pitchFamily="18" charset="0"/>
                      </a:rPr>
                      <m:t>=0.90</m:t>
                    </m:r>
                  </m:oMath>
                </a14:m>
                <a:r>
                  <a:rPr sz="2800"/>
                  <a:t>, we know that </a:t>
                </a:r>
                <a14:m>
                  <m:oMath xmlns:m="http://schemas.openxmlformats.org/officeDocument/2006/math">
                    <m:r>
                      <a:rPr>
                        <a:latin typeface="Cambria Math" panose="02040503050406030204" pitchFamily="18" charset="0"/>
                      </a:rPr>
                      <m:t>𝛼</m:t>
                    </m:r>
                    <m:r>
                      <a:rPr>
                        <a:latin typeface="Cambria Math" panose="02040503050406030204" pitchFamily="18" charset="0"/>
                      </a:rPr>
                      <m:t>=1−0.90=0.10</m:t>
                    </m:r>
                  </m:oMath>
                </a14:m>
                <a:r>
                  <a:rPr sz="2800"/>
                  <a:t>. Then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0.10</m:t>
                        </m:r>
                      </m:num>
                      <m:den>
                        <m:r>
                          <a:rPr>
                            <a:latin typeface="Cambria Math" panose="02040503050406030204" pitchFamily="18" charset="0"/>
                          </a:rPr>
                          <m:t>2</m:t>
                        </m:r>
                      </m:den>
                    </m:f>
                    <m:r>
                      <a:rPr>
                        <a:latin typeface="Cambria Math" panose="02040503050406030204" pitchFamily="18" charset="0"/>
                      </a:rPr>
                      <m:t>=0.05</m:t>
                    </m:r>
                  </m:oMath>
                </a14:m>
                <a:r>
                  <a:rPr sz="2800"/>
                  <a:t>. Also,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=1−0.05=0.95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8.5.4: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Step 3: Find the critical values,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a:t>
                </a:r>
              </a:p>
              <a:p>
                <a:pPr>
                  <a:defRPr sz="2800"/>
                </a:pPr>
                <a:r>
                  <a:rPr sz="2800" dirty="0"/>
                  <a:t>We need to find the critical values for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-distribution with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−1=75−1=74</m:t>
                    </m:r>
                  </m:oMath>
                </a14:m>
                <a:r>
                  <a:rPr sz="2800" dirty="0"/>
                  <a:t> degrees of freedom, but </a:t>
                </a:r>
                <a:r>
                  <a:rPr sz="2800" dirty="0">
                    <a:latin typeface="Cambria Math"/>
                  </a:rPr>
                  <a:t>74</a:t>
                </a:r>
                <a:r>
                  <a:rPr sz="2800" dirty="0"/>
                  <a:t> is not one of the numbers of degrees of freedom listed in the table. Using the closest value available in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-distribution table, </a:t>
                </a:r>
                <a14:m>
                  <m:oMath xmlns:m="http://schemas.openxmlformats.org/officeDocument/2006/math">
                    <m:r>
                      <a:rPr>
                        <a:latin typeface="Cambria Math" panose="02040503050406030204" pitchFamily="18" charset="0"/>
                      </a:rPr>
                      <m:t>𝑑𝑓</m:t>
                    </m:r>
                    <m:r>
                      <a:rPr>
                        <a:latin typeface="Cambria Math" panose="02040503050406030204" pitchFamily="18" charset="0"/>
                      </a:rPr>
                      <m:t>=70</m:t>
                    </m:r>
                  </m:oMath>
                </a14:m>
                <a:r>
                  <a:rPr sz="2800" dirty="0"/>
                  <a:t>, we see that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m:t>
                        </m:r>
                      </m:sub>
                      <m:sup>
                        <m:r>
                          <a:rPr>
                            <a:latin typeface="Cambria Math" panose="02040503050406030204" pitchFamily="18" charset="0"/>
                          </a:rPr>
                          <m:t>2</m:t>
                        </m:r>
                      </m:sup>
                    </m:sSubSup>
                    <m:r>
                      <a:rPr>
                        <a:latin typeface="Cambria Math" panose="02040503050406030204" pitchFamily="18" charset="0"/>
                      </a:rPr>
                      <m:t>=90.531</m:t>
                    </m:r>
                  </m:oMath>
                </a14:m>
                <a:r>
                  <a:rPr sz="2800" dirty="0"/>
                  <a:t> and </a:t>
                </a:r>
                <a:br>
                  <a:rPr lang="en-US" sz="2800" dirty="0"/>
                </a:b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0.95</m:t>
                        </m:r>
                      </m:sub>
                      <m:sup>
                        <m:r>
                          <a:rPr>
                            <a:latin typeface="Cambria Math" panose="02040503050406030204" pitchFamily="18" charset="0"/>
                          </a:rPr>
                          <m:t>2</m:t>
                        </m:r>
                      </m:sup>
                    </m:sSubSup>
                    <m:r>
                      <a:rPr>
                        <a:latin typeface="Cambria Math" panose="02040503050406030204" pitchFamily="18" charset="0"/>
                      </a:rPr>
                      <m:t>=51.739</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613" r="-2222"/>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8.5.4: Constructing a Confidence Interval for a Population Variance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99754503"/>
                  </p:ext>
                </p:extLst>
              </p:nvPr>
            </p:nvGraphicFramePr>
            <p:xfrm>
              <a:off x="457200" y="1105523"/>
              <a:ext cx="8229600" cy="29667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a:txBody>
                        <a:bodyPr/>
                        <a:lstStyle/>
                        <a:p>
                          <a:pPr algn="ctr">
                            <a:defRPr b="1">
                              <a:solidFill>
                                <a:schemeClr val="tx1"/>
                              </a:solidFill>
                            </a:defRPr>
                          </a:pPr>
                          <a:endParaRPr/>
                        </a:p>
                      </a:txBody>
                      <a:tcPr/>
                    </a:tc>
                    <a:tc gridSpan="10">
                      <a:txBody>
                        <a:bodyPr/>
                        <a:lstStyle/>
                        <a:p>
                          <a:pPr algn="ctr">
                            <a:defRPr sz="1800" b="1"/>
                          </a:pPr>
                          <a:r>
                            <a:rPr sz="1800"/>
                            <a:t>Area to the Right of the Critical Value of </a:t>
                          </a:r>
                          <a14:m>
                            <m:oMath xmlns:m="http://schemas.openxmlformats.org/officeDocument/2006/math">
                              <m:sSup>
                                <m:sSupPr>
                                  <m:ctrlPr>
                                    <a:rPr sz="1800" i="1">
                                      <a:latin typeface="Cambria Math" panose="02040503050406030204" pitchFamily="18" charset="0"/>
                                    </a:rPr>
                                  </m:ctrlPr>
                                </m:sSupPr>
                                <m:e>
                                  <m:r>
                                    <a:rPr sz="1800">
                                      <a:latin typeface="Cambria Math"/>
                                    </a:rPr>
                                    <m:t>𝜒</m:t>
                                  </m:r>
                                </m:e>
                                <m:sup>
                                  <m:r>
                                    <a:rPr sz="1800">
                                      <a:latin typeface="Cambria Math"/>
                                    </a:rPr>
                                    <m:t>2</m:t>
                                  </m:r>
                                </m:sup>
                              </m:sSup>
                            </m:oMath>
                          </a14:m>
                          <a:endParaRPr sz="180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200" b="1">
                              <a:solidFill>
                                <a:schemeClr val="tx1"/>
                              </a:solidFill>
                            </a:defRPr>
                          </a:pPr>
                          <a14:m>
                            <m:oMathPara xmlns:m="http://schemas.openxmlformats.org/officeDocument/2006/math">
                              <m:oMathParaPr>
                                <m:jc m:val="centerGroup"/>
                              </m:oMathParaPr>
                              <m:oMath xmlns:m="http://schemas.openxmlformats.org/officeDocument/2006/math">
                                <m:r>
                                  <a:rPr sz="12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0.995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0.975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0.025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0.005</a:t>
                          </a:r>
                        </a:p>
                      </a:txBody>
                      <a:tcPr>
                        <a:lnB w="12700" cap="flat" cmpd="sng" algn="ctr">
                          <a:solidFill>
                            <a:schemeClr val="tx1"/>
                          </a:solidFill>
                          <a:prstDash val="solid"/>
                          <a:round/>
                          <a:headEnd type="none" w="med" len="med"/>
                          <a:tailEnd type="none" w="med" len="med"/>
                        </a:lnB>
                        <a:solidFill>
                          <a:srgbClr val="CCCFD7"/>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200">
                              <a:latin typeface="Cambria Math"/>
                            </a:rPr>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20.707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22.164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24.433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26.509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29.051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51.805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55.758</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59.342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63.691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66.766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200">
                              <a:latin typeface="Cambria Math"/>
                            </a:rPr>
                            <a:t>50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27.991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29.707</a:t>
                          </a:r>
                        </a:p>
                      </a:txBody>
                      <a:tcPr/>
                    </a:tc>
                    <a:tc>
                      <a:txBody>
                        <a:bodyPr/>
                        <a:lstStyle/>
                        <a:p>
                          <a:pPr algn="ctr">
                            <a:defRPr>
                              <a:solidFill>
                                <a:schemeClr val="tx1"/>
                              </a:solidFill>
                            </a:defRPr>
                          </a:pPr>
                          <a:r>
                            <a:rPr sz="1200">
                              <a:latin typeface="Cambria Math"/>
                            </a:rPr>
                            <a:t>32.357</a:t>
                          </a:r>
                        </a:p>
                      </a:txBody>
                      <a:tcPr/>
                    </a:tc>
                    <a:tc>
                      <a:txBody>
                        <a:bodyPr/>
                        <a:lstStyle/>
                        <a:p>
                          <a:pPr algn="ctr">
                            <a:defRPr>
                              <a:solidFill>
                                <a:schemeClr val="tx1"/>
                              </a:solidFill>
                            </a:defRPr>
                          </a:pPr>
                          <a:r>
                            <a:rPr sz="1200">
                              <a:latin typeface="Cambria Math"/>
                            </a:rPr>
                            <a:t>34.764</a:t>
                          </a:r>
                        </a:p>
                      </a:txBody>
                      <a:tcPr>
                        <a:solidFill>
                          <a:srgbClr val="92D050"/>
                        </a:solidFill>
                      </a:tcPr>
                    </a:tc>
                    <a:tc>
                      <a:txBody>
                        <a:bodyPr/>
                        <a:lstStyle/>
                        <a:p>
                          <a:pPr algn="ctr">
                            <a:defRPr>
                              <a:solidFill>
                                <a:schemeClr val="tx1"/>
                              </a:solidFill>
                            </a:defRPr>
                          </a:pPr>
                          <a:r>
                            <a:rPr sz="1200">
                              <a:latin typeface="Cambria Math"/>
                            </a:rPr>
                            <a:t>37.689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63.167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67.505</a:t>
                          </a:r>
                        </a:p>
                      </a:txBody>
                      <a:tcPr>
                        <a:solidFill>
                          <a:srgbClr val="92D050"/>
                        </a:solidFill>
                      </a:tcPr>
                    </a:tc>
                    <a:tc>
                      <a:txBody>
                        <a:bodyPr/>
                        <a:lstStyle/>
                        <a:p>
                          <a:pPr algn="ctr">
                            <a:defRPr>
                              <a:solidFill>
                                <a:schemeClr val="tx1"/>
                              </a:solidFill>
                            </a:defRPr>
                          </a:pPr>
                          <a:r>
                            <a:rPr sz="1200">
                              <a:latin typeface="Cambria Math"/>
                            </a:rPr>
                            <a:t>71.420</a:t>
                          </a:r>
                        </a:p>
                      </a:txBody>
                      <a:tcPr/>
                    </a:tc>
                    <a:tc>
                      <a:txBody>
                        <a:bodyPr/>
                        <a:lstStyle/>
                        <a:p>
                          <a:pPr algn="ctr">
                            <a:defRPr>
                              <a:solidFill>
                                <a:schemeClr val="tx1"/>
                              </a:solidFill>
                            </a:defRPr>
                          </a:pPr>
                          <a:r>
                            <a:rPr sz="1200">
                              <a:latin typeface="Cambria Math"/>
                            </a:rPr>
                            <a:t>76.154</a:t>
                          </a:r>
                        </a:p>
                      </a:txBody>
                      <a:tcPr/>
                    </a:tc>
                    <a:tc>
                      <a:txBody>
                        <a:bodyPr/>
                        <a:lstStyle/>
                        <a:p>
                          <a:pPr algn="ctr">
                            <a:defRPr>
                              <a:solidFill>
                                <a:schemeClr val="tx1"/>
                              </a:solidFill>
                            </a:defRPr>
                          </a:pPr>
                          <a:r>
                            <a:rPr sz="1200">
                              <a:latin typeface="Cambria Math"/>
                            </a:rPr>
                            <a:t>79.490</a:t>
                          </a: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200">
                              <a:latin typeface="Cambria Math"/>
                            </a:rPr>
                            <a:t>60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35.534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37.485</a:t>
                          </a:r>
                        </a:p>
                      </a:txBody>
                      <a:tcPr/>
                    </a:tc>
                    <a:tc>
                      <a:txBody>
                        <a:bodyPr/>
                        <a:lstStyle/>
                        <a:p>
                          <a:pPr algn="ctr">
                            <a:defRPr>
                              <a:solidFill>
                                <a:schemeClr val="tx1"/>
                              </a:solidFill>
                            </a:defRPr>
                          </a:pPr>
                          <a:r>
                            <a:rPr sz="1200">
                              <a:latin typeface="Cambria Math"/>
                            </a:rPr>
                            <a:t>40.482</a:t>
                          </a:r>
                        </a:p>
                      </a:txBody>
                      <a:tcPr/>
                    </a:tc>
                    <a:tc>
                      <a:txBody>
                        <a:bodyPr/>
                        <a:lstStyle/>
                        <a:p>
                          <a:pPr algn="ctr">
                            <a:defRPr>
                              <a:solidFill>
                                <a:schemeClr val="tx1"/>
                              </a:solidFill>
                            </a:defRPr>
                          </a:pPr>
                          <a:r>
                            <a:rPr sz="1200">
                              <a:latin typeface="Cambria Math"/>
                            </a:rPr>
                            <a:t>43.188</a:t>
                          </a:r>
                        </a:p>
                      </a:txBody>
                      <a:tcPr>
                        <a:solidFill>
                          <a:srgbClr val="92D050"/>
                        </a:solidFill>
                      </a:tcPr>
                    </a:tc>
                    <a:tc>
                      <a:txBody>
                        <a:bodyPr/>
                        <a:lstStyle/>
                        <a:p>
                          <a:pPr algn="ctr">
                            <a:defRPr>
                              <a:solidFill>
                                <a:schemeClr val="tx1"/>
                              </a:solidFill>
                            </a:defRPr>
                          </a:pPr>
                          <a:r>
                            <a:rPr sz="1200">
                              <a:latin typeface="Cambria Math"/>
                            </a:rPr>
                            <a:t>46.459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74.397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79.082</a:t>
                          </a:r>
                        </a:p>
                      </a:txBody>
                      <a:tcPr>
                        <a:solidFill>
                          <a:srgbClr val="92D050"/>
                        </a:solidFill>
                      </a:tcPr>
                    </a:tc>
                    <a:tc>
                      <a:txBody>
                        <a:bodyPr/>
                        <a:lstStyle/>
                        <a:p>
                          <a:pPr algn="ctr">
                            <a:defRPr>
                              <a:solidFill>
                                <a:schemeClr val="tx1"/>
                              </a:solidFill>
                            </a:defRPr>
                          </a:pPr>
                          <a:r>
                            <a:rPr sz="1200">
                              <a:latin typeface="Cambria Math"/>
                            </a:rPr>
                            <a:t>83.298</a:t>
                          </a:r>
                        </a:p>
                      </a:txBody>
                      <a:tcPr/>
                    </a:tc>
                    <a:tc>
                      <a:txBody>
                        <a:bodyPr/>
                        <a:lstStyle/>
                        <a:p>
                          <a:pPr algn="ctr">
                            <a:defRPr>
                              <a:solidFill>
                                <a:schemeClr val="tx1"/>
                              </a:solidFill>
                            </a:defRPr>
                          </a:pPr>
                          <a:r>
                            <a:rPr sz="1200">
                              <a:latin typeface="Cambria Math"/>
                            </a:rPr>
                            <a:t>88.379</a:t>
                          </a:r>
                        </a:p>
                      </a:txBody>
                      <a:tcPr/>
                    </a:tc>
                    <a:tc>
                      <a:txBody>
                        <a:bodyPr/>
                        <a:lstStyle/>
                        <a:p>
                          <a:pPr algn="ctr">
                            <a:defRPr>
                              <a:solidFill>
                                <a:schemeClr val="tx1"/>
                              </a:solidFill>
                            </a:defRPr>
                          </a:pPr>
                          <a:r>
                            <a:rPr sz="1200">
                              <a:latin typeface="Cambria Math"/>
                            </a:rPr>
                            <a:t>91.952</a:t>
                          </a: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200">
                              <a:latin typeface="Cambria Math"/>
                            </a:rPr>
                            <a:t>70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43.275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45.442</a:t>
                          </a:r>
                        </a:p>
                      </a:txBody>
                      <a:tcPr>
                        <a:solidFill>
                          <a:srgbClr val="92D050"/>
                        </a:solidFill>
                      </a:tcPr>
                    </a:tc>
                    <a:tc>
                      <a:txBody>
                        <a:bodyPr/>
                        <a:lstStyle/>
                        <a:p>
                          <a:pPr algn="ctr">
                            <a:defRPr>
                              <a:solidFill>
                                <a:schemeClr val="tx1"/>
                              </a:solidFill>
                            </a:defRPr>
                          </a:pPr>
                          <a:r>
                            <a:rPr sz="1200">
                              <a:latin typeface="Cambria Math"/>
                            </a:rPr>
                            <a:t>48.758</a:t>
                          </a:r>
                        </a:p>
                      </a:txBody>
                      <a:tcPr>
                        <a:solidFill>
                          <a:srgbClr val="92D050"/>
                        </a:solidFill>
                      </a:tcPr>
                    </a:tc>
                    <a:tc>
                      <a:txBody>
                        <a:bodyPr/>
                        <a:lstStyle/>
                        <a:p>
                          <a:pPr algn="ctr">
                            <a:defRPr sz="1200">
                              <a:solidFill>
                                <a:schemeClr val="tx1"/>
                              </a:solidFill>
                            </a:defRPr>
                          </a:pPr>
                          <a:r>
                            <a:rPr sz="1200">
                              <a:highlight>
                                <a:srgbClr val="FFFF00"/>
                              </a:highlight>
                              <a:latin typeface="Cambria Math"/>
                            </a:rPr>
                            <a:t>51.739</a:t>
                          </a:r>
                        </a:p>
                      </a:txBody>
                      <a:tcPr>
                        <a:solidFill>
                          <a:srgbClr val="FFFF00"/>
                        </a:solidFill>
                      </a:tcPr>
                    </a:tc>
                    <a:tc>
                      <a:txBody>
                        <a:bodyPr/>
                        <a:lstStyle/>
                        <a:p>
                          <a:pPr algn="ctr">
                            <a:defRPr>
                              <a:solidFill>
                                <a:schemeClr val="tx1"/>
                              </a:solidFill>
                            </a:defRPr>
                          </a:pPr>
                          <a:r>
                            <a:rPr sz="1200">
                              <a:latin typeface="Cambria Math"/>
                            </a:rPr>
                            <a:t>55.329</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85.527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200">
                              <a:solidFill>
                                <a:schemeClr val="tx1"/>
                              </a:solidFill>
                            </a:defRPr>
                          </a:pPr>
                          <a:r>
                            <a:rPr sz="1200" dirty="0">
                              <a:highlight>
                                <a:srgbClr val="FFFF00"/>
                              </a:highlight>
                              <a:latin typeface="Cambria Math"/>
                            </a:rPr>
                            <a:t>90.531</a:t>
                          </a:r>
                        </a:p>
                      </a:txBody>
                      <a:tcPr>
                        <a:solidFill>
                          <a:srgbClr val="FFFF00"/>
                        </a:solidFill>
                      </a:tcPr>
                    </a:tc>
                    <a:tc>
                      <a:txBody>
                        <a:bodyPr/>
                        <a:lstStyle/>
                        <a:p>
                          <a:pPr algn="ctr">
                            <a:defRPr>
                              <a:solidFill>
                                <a:schemeClr val="tx1"/>
                              </a:solidFill>
                            </a:defRPr>
                          </a:pPr>
                          <a:r>
                            <a:rPr sz="1200">
                              <a:latin typeface="Cambria Math"/>
                            </a:rPr>
                            <a:t>95.023</a:t>
                          </a:r>
                        </a:p>
                      </a:txBody>
                      <a:tcPr>
                        <a:solidFill>
                          <a:srgbClr val="92D050"/>
                        </a:solidFill>
                      </a:tcPr>
                    </a:tc>
                    <a:tc>
                      <a:txBody>
                        <a:bodyPr/>
                        <a:lstStyle/>
                        <a:p>
                          <a:pPr algn="ctr">
                            <a:defRPr>
                              <a:solidFill>
                                <a:schemeClr val="tx1"/>
                              </a:solidFill>
                            </a:defRPr>
                          </a:pPr>
                          <a:r>
                            <a:rPr sz="1200">
                              <a:latin typeface="Cambria Math"/>
                            </a:rPr>
                            <a:t>100.425</a:t>
                          </a:r>
                        </a:p>
                      </a:txBody>
                      <a:tcPr>
                        <a:solidFill>
                          <a:srgbClr val="92D050"/>
                        </a:solidFill>
                      </a:tcPr>
                    </a:tc>
                    <a:tc>
                      <a:txBody>
                        <a:bodyPr/>
                        <a:lstStyle/>
                        <a:p>
                          <a:pPr algn="ctr">
                            <a:defRPr>
                              <a:solidFill>
                                <a:schemeClr val="tx1"/>
                              </a:solidFill>
                            </a:defRPr>
                          </a:pPr>
                          <a:r>
                            <a:rPr sz="1200">
                              <a:latin typeface="Cambria Math"/>
                            </a:rPr>
                            <a:t>104.215</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200">
                              <a:latin typeface="Cambria Math"/>
                            </a:rPr>
                            <a:t>80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51.172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53.540</a:t>
                          </a:r>
                        </a:p>
                      </a:txBody>
                      <a:tcPr/>
                    </a:tc>
                    <a:tc>
                      <a:txBody>
                        <a:bodyPr/>
                        <a:lstStyle/>
                        <a:p>
                          <a:pPr algn="ctr">
                            <a:defRPr>
                              <a:solidFill>
                                <a:schemeClr val="tx1"/>
                              </a:solidFill>
                            </a:defRPr>
                          </a:pPr>
                          <a:r>
                            <a:rPr sz="1200">
                              <a:latin typeface="Cambria Math"/>
                            </a:rPr>
                            <a:t>57.153</a:t>
                          </a:r>
                        </a:p>
                      </a:txBody>
                      <a:tcPr/>
                    </a:tc>
                    <a:tc>
                      <a:txBody>
                        <a:bodyPr/>
                        <a:lstStyle/>
                        <a:p>
                          <a:pPr algn="ctr">
                            <a:defRPr>
                              <a:solidFill>
                                <a:schemeClr val="tx1"/>
                              </a:solidFill>
                            </a:defRPr>
                          </a:pPr>
                          <a:r>
                            <a:rPr sz="1200">
                              <a:latin typeface="Cambria Math"/>
                            </a:rPr>
                            <a:t>60.391</a:t>
                          </a:r>
                        </a:p>
                      </a:txBody>
                      <a:tcPr>
                        <a:solidFill>
                          <a:srgbClr val="92D050"/>
                        </a:solidFill>
                      </a:tcPr>
                    </a:tc>
                    <a:tc>
                      <a:txBody>
                        <a:bodyPr/>
                        <a:lstStyle/>
                        <a:p>
                          <a:pPr algn="ctr">
                            <a:defRPr>
                              <a:solidFill>
                                <a:schemeClr val="tx1"/>
                              </a:solidFill>
                            </a:defRPr>
                          </a:pPr>
                          <a:r>
                            <a:rPr sz="1200">
                              <a:latin typeface="Cambria Math"/>
                            </a:rPr>
                            <a:t>64.278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96.578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101.879</a:t>
                          </a:r>
                        </a:p>
                      </a:txBody>
                      <a:tcPr>
                        <a:solidFill>
                          <a:srgbClr val="92D050"/>
                        </a:solidFill>
                      </a:tcPr>
                    </a:tc>
                    <a:tc>
                      <a:txBody>
                        <a:bodyPr/>
                        <a:lstStyle/>
                        <a:p>
                          <a:pPr algn="ctr">
                            <a:defRPr>
                              <a:solidFill>
                                <a:schemeClr val="tx1"/>
                              </a:solidFill>
                            </a:defRPr>
                          </a:pPr>
                          <a:r>
                            <a:rPr sz="1200">
                              <a:latin typeface="Cambria Math"/>
                            </a:rPr>
                            <a:t>106.629</a:t>
                          </a:r>
                        </a:p>
                      </a:txBody>
                      <a:tcPr/>
                    </a:tc>
                    <a:tc>
                      <a:txBody>
                        <a:bodyPr/>
                        <a:lstStyle/>
                        <a:p>
                          <a:pPr algn="ctr">
                            <a:defRPr>
                              <a:solidFill>
                                <a:schemeClr val="tx1"/>
                              </a:solidFill>
                            </a:defRPr>
                          </a:pPr>
                          <a:r>
                            <a:rPr sz="1200">
                              <a:latin typeface="Cambria Math"/>
                            </a:rPr>
                            <a:t>112.329</a:t>
                          </a:r>
                        </a:p>
                      </a:txBody>
                      <a:tcPr/>
                    </a:tc>
                    <a:tc>
                      <a:txBody>
                        <a:bodyPr/>
                        <a:lstStyle/>
                        <a:p>
                          <a:pPr algn="ctr">
                            <a:defRPr>
                              <a:solidFill>
                                <a:schemeClr val="tx1"/>
                              </a:solidFill>
                            </a:defRPr>
                          </a:pPr>
                          <a:r>
                            <a:rPr sz="1200">
                              <a:latin typeface="Cambria Math"/>
                            </a:rPr>
                            <a:t>116.321</a:t>
                          </a: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200">
                              <a:latin typeface="Cambria Math"/>
                            </a:rPr>
                            <a:t>90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59.196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61.754</a:t>
                          </a:r>
                        </a:p>
                      </a:txBody>
                      <a:tcPr/>
                    </a:tc>
                    <a:tc>
                      <a:txBody>
                        <a:bodyPr/>
                        <a:lstStyle/>
                        <a:p>
                          <a:pPr algn="ctr">
                            <a:defRPr>
                              <a:solidFill>
                                <a:schemeClr val="tx1"/>
                              </a:solidFill>
                            </a:defRPr>
                          </a:pPr>
                          <a:r>
                            <a:rPr sz="1200">
                              <a:latin typeface="Cambria Math"/>
                            </a:rPr>
                            <a:t>65.647</a:t>
                          </a:r>
                        </a:p>
                      </a:txBody>
                      <a:tcPr/>
                    </a:tc>
                    <a:tc>
                      <a:txBody>
                        <a:bodyPr/>
                        <a:lstStyle/>
                        <a:p>
                          <a:pPr algn="ctr">
                            <a:defRPr>
                              <a:solidFill>
                                <a:schemeClr val="tx1"/>
                              </a:solidFill>
                            </a:defRPr>
                          </a:pPr>
                          <a:r>
                            <a:rPr sz="1200">
                              <a:latin typeface="Cambria Math"/>
                            </a:rPr>
                            <a:t>69.126</a:t>
                          </a:r>
                        </a:p>
                      </a:txBody>
                      <a:tcPr>
                        <a:solidFill>
                          <a:srgbClr val="92D050"/>
                        </a:solidFill>
                      </a:tcPr>
                    </a:tc>
                    <a:tc>
                      <a:txBody>
                        <a:bodyPr/>
                        <a:lstStyle/>
                        <a:p>
                          <a:pPr algn="ctr">
                            <a:defRPr>
                              <a:solidFill>
                                <a:schemeClr val="tx1"/>
                              </a:solidFill>
                            </a:defRPr>
                          </a:pPr>
                          <a:r>
                            <a:rPr sz="1200">
                              <a:latin typeface="Cambria Math"/>
                            </a:rPr>
                            <a:t>73.291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107.565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113.145</a:t>
                          </a:r>
                        </a:p>
                      </a:txBody>
                      <a:tcPr>
                        <a:solidFill>
                          <a:srgbClr val="92D050"/>
                        </a:solidFill>
                      </a:tcPr>
                    </a:tc>
                    <a:tc>
                      <a:txBody>
                        <a:bodyPr/>
                        <a:lstStyle/>
                        <a:p>
                          <a:pPr algn="ctr">
                            <a:defRPr>
                              <a:solidFill>
                                <a:schemeClr val="tx1"/>
                              </a:solidFill>
                            </a:defRPr>
                          </a:pPr>
                          <a:r>
                            <a:rPr sz="1200">
                              <a:latin typeface="Cambria Math"/>
                            </a:rPr>
                            <a:t>118.136</a:t>
                          </a:r>
                        </a:p>
                      </a:txBody>
                      <a:tcPr/>
                    </a:tc>
                    <a:tc>
                      <a:txBody>
                        <a:bodyPr/>
                        <a:lstStyle/>
                        <a:p>
                          <a:pPr algn="ctr">
                            <a:defRPr>
                              <a:solidFill>
                                <a:schemeClr val="tx1"/>
                              </a:solidFill>
                            </a:defRPr>
                          </a:pPr>
                          <a:r>
                            <a:rPr sz="1200">
                              <a:latin typeface="Cambria Math"/>
                            </a:rPr>
                            <a:t>124.116</a:t>
                          </a:r>
                        </a:p>
                      </a:txBody>
                      <a:tcPr/>
                    </a:tc>
                    <a:tc>
                      <a:txBody>
                        <a:bodyPr/>
                        <a:lstStyle/>
                        <a:p>
                          <a:pPr algn="ctr">
                            <a:defRPr>
                              <a:solidFill>
                                <a:schemeClr val="tx1"/>
                              </a:solidFill>
                            </a:defRPr>
                          </a:pPr>
                          <a:r>
                            <a:rPr sz="1200" dirty="0">
                              <a:latin typeface="Cambria Math"/>
                            </a:rPr>
                            <a:t>128.299</a:t>
                          </a:r>
                        </a:p>
                      </a:txBody>
                      <a:tcP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2199754503"/>
                  </p:ext>
                </p:extLst>
              </p:nvPr>
            </p:nvGraphicFramePr>
            <p:xfrm>
              <a:off x="457200" y="1105523"/>
              <a:ext cx="8229600" cy="296672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xmlns="" val="20000"/>
                        </a:ext>
                      </a:extLst>
                    </a:gridCol>
                    <a:gridCol w="748145">
                      <a:extLst>
                        <a:ext uri="{9D8B030D-6E8A-4147-A177-3AD203B41FA5}">
                          <a16:colId xmlns:a16="http://schemas.microsoft.com/office/drawing/2014/main" xmlns="" val="20001"/>
                        </a:ext>
                      </a:extLst>
                    </a:gridCol>
                    <a:gridCol w="748145">
                      <a:extLst>
                        <a:ext uri="{9D8B030D-6E8A-4147-A177-3AD203B41FA5}">
                          <a16:colId xmlns:a16="http://schemas.microsoft.com/office/drawing/2014/main" xmlns="" val="20002"/>
                        </a:ext>
                      </a:extLst>
                    </a:gridCol>
                    <a:gridCol w="748145">
                      <a:extLst>
                        <a:ext uri="{9D8B030D-6E8A-4147-A177-3AD203B41FA5}">
                          <a16:colId xmlns:a16="http://schemas.microsoft.com/office/drawing/2014/main" xmlns="" val="20003"/>
                        </a:ext>
                      </a:extLst>
                    </a:gridCol>
                    <a:gridCol w="748145">
                      <a:extLst>
                        <a:ext uri="{9D8B030D-6E8A-4147-A177-3AD203B41FA5}">
                          <a16:colId xmlns:a16="http://schemas.microsoft.com/office/drawing/2014/main" xmlns="" val="20004"/>
                        </a:ext>
                      </a:extLst>
                    </a:gridCol>
                    <a:gridCol w="748145">
                      <a:extLst>
                        <a:ext uri="{9D8B030D-6E8A-4147-A177-3AD203B41FA5}">
                          <a16:colId xmlns:a16="http://schemas.microsoft.com/office/drawing/2014/main" xmlns="" val="20005"/>
                        </a:ext>
                      </a:extLst>
                    </a:gridCol>
                    <a:gridCol w="748145">
                      <a:extLst>
                        <a:ext uri="{9D8B030D-6E8A-4147-A177-3AD203B41FA5}">
                          <a16:colId xmlns:a16="http://schemas.microsoft.com/office/drawing/2014/main" xmlns="" val="20006"/>
                        </a:ext>
                      </a:extLst>
                    </a:gridCol>
                    <a:gridCol w="748145">
                      <a:extLst>
                        <a:ext uri="{9D8B030D-6E8A-4147-A177-3AD203B41FA5}">
                          <a16:colId xmlns:a16="http://schemas.microsoft.com/office/drawing/2014/main" xmlns="" val="20007"/>
                        </a:ext>
                      </a:extLst>
                    </a:gridCol>
                    <a:gridCol w="748145">
                      <a:extLst>
                        <a:ext uri="{9D8B030D-6E8A-4147-A177-3AD203B41FA5}">
                          <a16:colId xmlns:a16="http://schemas.microsoft.com/office/drawing/2014/main" xmlns="" val="20008"/>
                        </a:ext>
                      </a:extLst>
                    </a:gridCol>
                    <a:gridCol w="748145">
                      <a:extLst>
                        <a:ext uri="{9D8B030D-6E8A-4147-A177-3AD203B41FA5}">
                          <a16:colId xmlns:a16="http://schemas.microsoft.com/office/drawing/2014/main" xmlns="" val="20009"/>
                        </a:ext>
                      </a:extLst>
                    </a:gridCol>
                    <a:gridCol w="748150">
                      <a:extLst>
                        <a:ext uri="{9D8B030D-6E8A-4147-A177-3AD203B41FA5}">
                          <a16:colId xmlns:a16="http://schemas.microsoft.com/office/drawing/2014/main" xmlns="" val="20010"/>
                        </a:ext>
                      </a:extLst>
                    </a:gridCol>
                  </a:tblGrid>
                  <a:tr h="370840">
                    <a:tc>
                      <a:txBody>
                        <a:bodyPr/>
                        <a:lstStyle/>
                        <a:p>
                          <a:pPr algn="ctr">
                            <a:defRPr b="1">
                              <a:solidFill>
                                <a:schemeClr val="tx1"/>
                              </a:solidFill>
                            </a:defRPr>
                          </a:pPr>
                          <a:endParaRPr/>
                        </a:p>
                      </a:txBody>
                      <a:tcPr/>
                    </a:tc>
                    <a:tc gridSpan="10">
                      <a:txBody>
                        <a:bodyPr/>
                        <a:lstStyle/>
                        <a:p>
                          <a:endParaRPr lang="en-US"/>
                        </a:p>
                      </a:txBody>
                      <a:tcPr>
                        <a:blipFill>
                          <a:blip r:embed="rId2"/>
                          <a:stretch>
                            <a:fillRect l="-10187" t="-8197" r="-407" b="-703279"/>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626" t="-108197" r="-1001626" b="-603279"/>
                          </a:stretch>
                        </a:blipFill>
                      </a:tcPr>
                    </a:tc>
                    <a:tc>
                      <a:txBody>
                        <a:bodyPr/>
                        <a:lstStyle/>
                        <a:p>
                          <a:pPr algn="ctr">
                            <a:defRPr b="1">
                              <a:solidFill>
                                <a:schemeClr val="tx1"/>
                              </a:solidFill>
                            </a:defRPr>
                          </a:pPr>
                          <a:r>
                            <a:rPr sz="1200">
                              <a:latin typeface="Cambria Math"/>
                            </a:rPr>
                            <a:t>0.995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0.975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0.025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0.005</a:t>
                          </a:r>
                        </a:p>
                      </a:txBody>
                      <a:tcPr>
                        <a:lnB w="12700" cap="flat" cmpd="sng" algn="ctr">
                          <a:solidFill>
                            <a:schemeClr val="tx1"/>
                          </a:solidFill>
                          <a:prstDash val="solid"/>
                          <a:round/>
                          <a:headEnd type="none" w="med" len="med"/>
                          <a:tailEnd type="none" w="med" len="med"/>
                        </a:lnB>
                        <a:solidFill>
                          <a:srgbClr val="CCCFD7"/>
                        </a:solidFill>
                      </a:tcPr>
                    </a:tc>
                    <a:extLst>
                      <a:ext uri="{0D108BD9-81ED-4DB2-BD59-A6C34878D82A}">
                        <a16:rowId xmlns:a16="http://schemas.microsoft.com/office/drawing/2014/main" xmlns="" val="10001"/>
                      </a:ext>
                    </a:extLst>
                  </a:tr>
                  <a:tr h="370840">
                    <a:tc>
                      <a:txBody>
                        <a:bodyPr/>
                        <a:lstStyle/>
                        <a:p>
                          <a:pPr algn="ctr">
                            <a:defRPr b="1">
                              <a:solidFill>
                                <a:schemeClr val="tx1"/>
                              </a:solidFill>
                            </a:defRPr>
                          </a:pPr>
                          <a:r>
                            <a:rPr sz="1200">
                              <a:latin typeface="Cambria Math"/>
                            </a:rPr>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20.707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22.164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24.433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26.509</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29.051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51.805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55.758</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59.342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63.691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66.766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370840">
                    <a:tc>
                      <a:txBody>
                        <a:bodyPr/>
                        <a:lstStyle/>
                        <a:p>
                          <a:pPr algn="ctr">
                            <a:defRPr b="1">
                              <a:solidFill>
                                <a:schemeClr val="tx1"/>
                              </a:solidFill>
                            </a:defRPr>
                          </a:pPr>
                          <a:r>
                            <a:rPr sz="1200">
                              <a:latin typeface="Cambria Math"/>
                            </a:rPr>
                            <a:t>50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27.991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29.707</a:t>
                          </a:r>
                        </a:p>
                      </a:txBody>
                      <a:tcPr/>
                    </a:tc>
                    <a:tc>
                      <a:txBody>
                        <a:bodyPr/>
                        <a:lstStyle/>
                        <a:p>
                          <a:pPr algn="ctr">
                            <a:defRPr>
                              <a:solidFill>
                                <a:schemeClr val="tx1"/>
                              </a:solidFill>
                            </a:defRPr>
                          </a:pPr>
                          <a:r>
                            <a:rPr sz="1200">
                              <a:latin typeface="Cambria Math"/>
                            </a:rPr>
                            <a:t>32.357</a:t>
                          </a:r>
                        </a:p>
                      </a:txBody>
                      <a:tcPr/>
                    </a:tc>
                    <a:tc>
                      <a:txBody>
                        <a:bodyPr/>
                        <a:lstStyle/>
                        <a:p>
                          <a:pPr algn="ctr">
                            <a:defRPr>
                              <a:solidFill>
                                <a:schemeClr val="tx1"/>
                              </a:solidFill>
                            </a:defRPr>
                          </a:pPr>
                          <a:r>
                            <a:rPr sz="1200">
                              <a:latin typeface="Cambria Math"/>
                            </a:rPr>
                            <a:t>34.764</a:t>
                          </a:r>
                        </a:p>
                      </a:txBody>
                      <a:tcPr>
                        <a:solidFill>
                          <a:srgbClr val="92D050"/>
                        </a:solidFill>
                      </a:tcPr>
                    </a:tc>
                    <a:tc>
                      <a:txBody>
                        <a:bodyPr/>
                        <a:lstStyle/>
                        <a:p>
                          <a:pPr algn="ctr">
                            <a:defRPr>
                              <a:solidFill>
                                <a:schemeClr val="tx1"/>
                              </a:solidFill>
                            </a:defRPr>
                          </a:pPr>
                          <a:r>
                            <a:rPr sz="1200">
                              <a:latin typeface="Cambria Math"/>
                            </a:rPr>
                            <a:t>37.689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63.167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67.505</a:t>
                          </a:r>
                        </a:p>
                      </a:txBody>
                      <a:tcPr>
                        <a:solidFill>
                          <a:srgbClr val="92D050"/>
                        </a:solidFill>
                      </a:tcPr>
                    </a:tc>
                    <a:tc>
                      <a:txBody>
                        <a:bodyPr/>
                        <a:lstStyle/>
                        <a:p>
                          <a:pPr algn="ctr">
                            <a:defRPr>
                              <a:solidFill>
                                <a:schemeClr val="tx1"/>
                              </a:solidFill>
                            </a:defRPr>
                          </a:pPr>
                          <a:r>
                            <a:rPr sz="1200">
                              <a:latin typeface="Cambria Math"/>
                            </a:rPr>
                            <a:t>71.420</a:t>
                          </a:r>
                        </a:p>
                      </a:txBody>
                      <a:tcPr/>
                    </a:tc>
                    <a:tc>
                      <a:txBody>
                        <a:bodyPr/>
                        <a:lstStyle/>
                        <a:p>
                          <a:pPr algn="ctr">
                            <a:defRPr>
                              <a:solidFill>
                                <a:schemeClr val="tx1"/>
                              </a:solidFill>
                            </a:defRPr>
                          </a:pPr>
                          <a:r>
                            <a:rPr sz="1200">
                              <a:latin typeface="Cambria Math"/>
                            </a:rPr>
                            <a:t>76.154</a:t>
                          </a:r>
                        </a:p>
                      </a:txBody>
                      <a:tcPr/>
                    </a:tc>
                    <a:tc>
                      <a:txBody>
                        <a:bodyPr/>
                        <a:lstStyle/>
                        <a:p>
                          <a:pPr algn="ctr">
                            <a:defRPr>
                              <a:solidFill>
                                <a:schemeClr val="tx1"/>
                              </a:solidFill>
                            </a:defRPr>
                          </a:pPr>
                          <a:r>
                            <a:rPr sz="1200">
                              <a:latin typeface="Cambria Math"/>
                            </a:rPr>
                            <a:t>79.490</a:t>
                          </a:r>
                        </a:p>
                      </a:txBody>
                      <a:tcPr/>
                    </a:tc>
                    <a:extLst>
                      <a:ext uri="{0D108BD9-81ED-4DB2-BD59-A6C34878D82A}">
                        <a16:rowId xmlns:a16="http://schemas.microsoft.com/office/drawing/2014/main" xmlns="" val="10003"/>
                      </a:ext>
                    </a:extLst>
                  </a:tr>
                  <a:tr h="370840">
                    <a:tc>
                      <a:txBody>
                        <a:bodyPr/>
                        <a:lstStyle/>
                        <a:p>
                          <a:pPr algn="ctr">
                            <a:defRPr b="1">
                              <a:solidFill>
                                <a:schemeClr val="tx1"/>
                              </a:solidFill>
                            </a:defRPr>
                          </a:pPr>
                          <a:r>
                            <a:rPr sz="1200">
                              <a:latin typeface="Cambria Math"/>
                            </a:rPr>
                            <a:t>60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35.534</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37.485</a:t>
                          </a:r>
                        </a:p>
                      </a:txBody>
                      <a:tcPr/>
                    </a:tc>
                    <a:tc>
                      <a:txBody>
                        <a:bodyPr/>
                        <a:lstStyle/>
                        <a:p>
                          <a:pPr algn="ctr">
                            <a:defRPr>
                              <a:solidFill>
                                <a:schemeClr val="tx1"/>
                              </a:solidFill>
                            </a:defRPr>
                          </a:pPr>
                          <a:r>
                            <a:rPr sz="1200">
                              <a:latin typeface="Cambria Math"/>
                            </a:rPr>
                            <a:t>40.482</a:t>
                          </a:r>
                        </a:p>
                      </a:txBody>
                      <a:tcPr/>
                    </a:tc>
                    <a:tc>
                      <a:txBody>
                        <a:bodyPr/>
                        <a:lstStyle/>
                        <a:p>
                          <a:pPr algn="ctr">
                            <a:defRPr>
                              <a:solidFill>
                                <a:schemeClr val="tx1"/>
                              </a:solidFill>
                            </a:defRPr>
                          </a:pPr>
                          <a:r>
                            <a:rPr sz="1200">
                              <a:latin typeface="Cambria Math"/>
                            </a:rPr>
                            <a:t>43.188</a:t>
                          </a:r>
                        </a:p>
                      </a:txBody>
                      <a:tcPr>
                        <a:solidFill>
                          <a:srgbClr val="92D050"/>
                        </a:solidFill>
                      </a:tcPr>
                    </a:tc>
                    <a:tc>
                      <a:txBody>
                        <a:bodyPr/>
                        <a:lstStyle/>
                        <a:p>
                          <a:pPr algn="ctr">
                            <a:defRPr>
                              <a:solidFill>
                                <a:schemeClr val="tx1"/>
                              </a:solidFill>
                            </a:defRPr>
                          </a:pPr>
                          <a:r>
                            <a:rPr sz="1200">
                              <a:latin typeface="Cambria Math"/>
                            </a:rPr>
                            <a:t>46.459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74.397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79.082</a:t>
                          </a:r>
                        </a:p>
                      </a:txBody>
                      <a:tcPr>
                        <a:solidFill>
                          <a:srgbClr val="92D050"/>
                        </a:solidFill>
                      </a:tcPr>
                    </a:tc>
                    <a:tc>
                      <a:txBody>
                        <a:bodyPr/>
                        <a:lstStyle/>
                        <a:p>
                          <a:pPr algn="ctr">
                            <a:defRPr>
                              <a:solidFill>
                                <a:schemeClr val="tx1"/>
                              </a:solidFill>
                            </a:defRPr>
                          </a:pPr>
                          <a:r>
                            <a:rPr sz="1200">
                              <a:latin typeface="Cambria Math"/>
                            </a:rPr>
                            <a:t>83.298</a:t>
                          </a:r>
                        </a:p>
                      </a:txBody>
                      <a:tcPr/>
                    </a:tc>
                    <a:tc>
                      <a:txBody>
                        <a:bodyPr/>
                        <a:lstStyle/>
                        <a:p>
                          <a:pPr algn="ctr">
                            <a:defRPr>
                              <a:solidFill>
                                <a:schemeClr val="tx1"/>
                              </a:solidFill>
                            </a:defRPr>
                          </a:pPr>
                          <a:r>
                            <a:rPr sz="1200">
                              <a:latin typeface="Cambria Math"/>
                            </a:rPr>
                            <a:t>88.379</a:t>
                          </a:r>
                        </a:p>
                      </a:txBody>
                      <a:tcPr/>
                    </a:tc>
                    <a:tc>
                      <a:txBody>
                        <a:bodyPr/>
                        <a:lstStyle/>
                        <a:p>
                          <a:pPr algn="ctr">
                            <a:defRPr>
                              <a:solidFill>
                                <a:schemeClr val="tx1"/>
                              </a:solidFill>
                            </a:defRPr>
                          </a:pPr>
                          <a:r>
                            <a:rPr sz="1200">
                              <a:latin typeface="Cambria Math"/>
                            </a:rPr>
                            <a:t>91.952</a:t>
                          </a:r>
                        </a:p>
                      </a:txBody>
                      <a:tcPr/>
                    </a:tc>
                    <a:extLst>
                      <a:ext uri="{0D108BD9-81ED-4DB2-BD59-A6C34878D82A}">
                        <a16:rowId xmlns:a16="http://schemas.microsoft.com/office/drawing/2014/main" xmlns="" val="10004"/>
                      </a:ext>
                    </a:extLst>
                  </a:tr>
                  <a:tr h="370840">
                    <a:tc>
                      <a:txBody>
                        <a:bodyPr/>
                        <a:lstStyle/>
                        <a:p>
                          <a:pPr algn="ctr">
                            <a:defRPr b="1">
                              <a:solidFill>
                                <a:schemeClr val="tx1"/>
                              </a:solidFill>
                            </a:defRPr>
                          </a:pPr>
                          <a:r>
                            <a:rPr sz="1200">
                              <a:latin typeface="Cambria Math"/>
                            </a:rPr>
                            <a:t>70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43.275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45.442</a:t>
                          </a:r>
                        </a:p>
                      </a:txBody>
                      <a:tcPr>
                        <a:solidFill>
                          <a:srgbClr val="92D050"/>
                        </a:solidFill>
                      </a:tcPr>
                    </a:tc>
                    <a:tc>
                      <a:txBody>
                        <a:bodyPr/>
                        <a:lstStyle/>
                        <a:p>
                          <a:pPr algn="ctr">
                            <a:defRPr>
                              <a:solidFill>
                                <a:schemeClr val="tx1"/>
                              </a:solidFill>
                            </a:defRPr>
                          </a:pPr>
                          <a:r>
                            <a:rPr sz="1200">
                              <a:latin typeface="Cambria Math"/>
                            </a:rPr>
                            <a:t>48.758</a:t>
                          </a:r>
                        </a:p>
                      </a:txBody>
                      <a:tcPr>
                        <a:solidFill>
                          <a:srgbClr val="92D050"/>
                        </a:solidFill>
                      </a:tcPr>
                    </a:tc>
                    <a:tc>
                      <a:txBody>
                        <a:bodyPr/>
                        <a:lstStyle/>
                        <a:p>
                          <a:pPr algn="ctr">
                            <a:defRPr sz="1200">
                              <a:solidFill>
                                <a:schemeClr val="tx1"/>
                              </a:solidFill>
                            </a:defRPr>
                          </a:pPr>
                          <a:r>
                            <a:rPr sz="1200">
                              <a:highlight>
                                <a:srgbClr val="FFFF00"/>
                              </a:highlight>
                              <a:latin typeface="Cambria Math"/>
                            </a:rPr>
                            <a:t>51.739</a:t>
                          </a:r>
                        </a:p>
                      </a:txBody>
                      <a:tcPr>
                        <a:solidFill>
                          <a:srgbClr val="FFFF00"/>
                        </a:solidFill>
                      </a:tcPr>
                    </a:tc>
                    <a:tc>
                      <a:txBody>
                        <a:bodyPr/>
                        <a:lstStyle/>
                        <a:p>
                          <a:pPr algn="ctr">
                            <a:defRPr>
                              <a:solidFill>
                                <a:schemeClr val="tx1"/>
                              </a:solidFill>
                            </a:defRPr>
                          </a:pPr>
                          <a:r>
                            <a:rPr sz="1200">
                              <a:latin typeface="Cambria Math"/>
                            </a:rPr>
                            <a:t>55.329</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85.527</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sz="1200">
                              <a:solidFill>
                                <a:schemeClr val="tx1"/>
                              </a:solidFill>
                            </a:defRPr>
                          </a:pPr>
                          <a:r>
                            <a:rPr sz="1200" dirty="0">
                              <a:highlight>
                                <a:srgbClr val="FFFF00"/>
                              </a:highlight>
                              <a:latin typeface="Cambria Math"/>
                            </a:rPr>
                            <a:t>90.531</a:t>
                          </a:r>
                        </a:p>
                      </a:txBody>
                      <a:tcPr>
                        <a:solidFill>
                          <a:srgbClr val="FFFF00"/>
                        </a:solidFill>
                      </a:tcPr>
                    </a:tc>
                    <a:tc>
                      <a:txBody>
                        <a:bodyPr/>
                        <a:lstStyle/>
                        <a:p>
                          <a:pPr algn="ctr">
                            <a:defRPr>
                              <a:solidFill>
                                <a:schemeClr val="tx1"/>
                              </a:solidFill>
                            </a:defRPr>
                          </a:pPr>
                          <a:r>
                            <a:rPr sz="1200">
                              <a:latin typeface="Cambria Math"/>
                            </a:rPr>
                            <a:t>95.023</a:t>
                          </a:r>
                        </a:p>
                      </a:txBody>
                      <a:tcPr>
                        <a:solidFill>
                          <a:srgbClr val="92D050"/>
                        </a:solidFill>
                      </a:tcPr>
                    </a:tc>
                    <a:tc>
                      <a:txBody>
                        <a:bodyPr/>
                        <a:lstStyle/>
                        <a:p>
                          <a:pPr algn="ctr">
                            <a:defRPr>
                              <a:solidFill>
                                <a:schemeClr val="tx1"/>
                              </a:solidFill>
                            </a:defRPr>
                          </a:pPr>
                          <a:r>
                            <a:rPr sz="1200">
                              <a:latin typeface="Cambria Math"/>
                            </a:rPr>
                            <a:t>100.425</a:t>
                          </a:r>
                        </a:p>
                      </a:txBody>
                      <a:tcPr>
                        <a:solidFill>
                          <a:srgbClr val="92D050"/>
                        </a:solidFill>
                      </a:tcPr>
                    </a:tc>
                    <a:tc>
                      <a:txBody>
                        <a:bodyPr/>
                        <a:lstStyle/>
                        <a:p>
                          <a:pPr algn="ctr">
                            <a:defRPr>
                              <a:solidFill>
                                <a:schemeClr val="tx1"/>
                              </a:solidFill>
                            </a:defRPr>
                          </a:pPr>
                          <a:r>
                            <a:rPr sz="1200">
                              <a:latin typeface="Cambria Math"/>
                            </a:rPr>
                            <a:t>104.215</a:t>
                          </a:r>
                        </a:p>
                      </a:txBody>
                      <a:tcPr>
                        <a:solidFill>
                          <a:srgbClr val="92D050"/>
                        </a:solidFill>
                      </a:tcPr>
                    </a:tc>
                    <a:extLst>
                      <a:ext uri="{0D108BD9-81ED-4DB2-BD59-A6C34878D82A}">
                        <a16:rowId xmlns:a16="http://schemas.microsoft.com/office/drawing/2014/main" xmlns="" val="10005"/>
                      </a:ext>
                    </a:extLst>
                  </a:tr>
                  <a:tr h="370840">
                    <a:tc>
                      <a:txBody>
                        <a:bodyPr/>
                        <a:lstStyle/>
                        <a:p>
                          <a:pPr algn="ctr">
                            <a:defRPr b="1">
                              <a:solidFill>
                                <a:schemeClr val="tx1"/>
                              </a:solidFill>
                            </a:defRPr>
                          </a:pPr>
                          <a:r>
                            <a:rPr sz="1200">
                              <a:latin typeface="Cambria Math"/>
                            </a:rPr>
                            <a:t>80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51.172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53.540</a:t>
                          </a:r>
                        </a:p>
                      </a:txBody>
                      <a:tcPr/>
                    </a:tc>
                    <a:tc>
                      <a:txBody>
                        <a:bodyPr/>
                        <a:lstStyle/>
                        <a:p>
                          <a:pPr algn="ctr">
                            <a:defRPr>
                              <a:solidFill>
                                <a:schemeClr val="tx1"/>
                              </a:solidFill>
                            </a:defRPr>
                          </a:pPr>
                          <a:r>
                            <a:rPr sz="1200">
                              <a:latin typeface="Cambria Math"/>
                            </a:rPr>
                            <a:t>57.153</a:t>
                          </a:r>
                        </a:p>
                      </a:txBody>
                      <a:tcPr/>
                    </a:tc>
                    <a:tc>
                      <a:txBody>
                        <a:bodyPr/>
                        <a:lstStyle/>
                        <a:p>
                          <a:pPr algn="ctr">
                            <a:defRPr>
                              <a:solidFill>
                                <a:schemeClr val="tx1"/>
                              </a:solidFill>
                            </a:defRPr>
                          </a:pPr>
                          <a:r>
                            <a:rPr sz="1200">
                              <a:latin typeface="Cambria Math"/>
                            </a:rPr>
                            <a:t>60.391</a:t>
                          </a:r>
                        </a:p>
                      </a:txBody>
                      <a:tcPr>
                        <a:solidFill>
                          <a:srgbClr val="92D050"/>
                        </a:solidFill>
                      </a:tcPr>
                    </a:tc>
                    <a:tc>
                      <a:txBody>
                        <a:bodyPr/>
                        <a:lstStyle/>
                        <a:p>
                          <a:pPr algn="ctr">
                            <a:defRPr>
                              <a:solidFill>
                                <a:schemeClr val="tx1"/>
                              </a:solidFill>
                            </a:defRPr>
                          </a:pPr>
                          <a:r>
                            <a:rPr sz="1200">
                              <a:latin typeface="Cambria Math"/>
                            </a:rPr>
                            <a:t>64.278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96.578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101.879</a:t>
                          </a:r>
                        </a:p>
                      </a:txBody>
                      <a:tcPr>
                        <a:solidFill>
                          <a:srgbClr val="92D050"/>
                        </a:solidFill>
                      </a:tcPr>
                    </a:tc>
                    <a:tc>
                      <a:txBody>
                        <a:bodyPr/>
                        <a:lstStyle/>
                        <a:p>
                          <a:pPr algn="ctr">
                            <a:defRPr>
                              <a:solidFill>
                                <a:schemeClr val="tx1"/>
                              </a:solidFill>
                            </a:defRPr>
                          </a:pPr>
                          <a:r>
                            <a:rPr sz="1200">
                              <a:latin typeface="Cambria Math"/>
                            </a:rPr>
                            <a:t>106.629</a:t>
                          </a:r>
                        </a:p>
                      </a:txBody>
                      <a:tcPr/>
                    </a:tc>
                    <a:tc>
                      <a:txBody>
                        <a:bodyPr/>
                        <a:lstStyle/>
                        <a:p>
                          <a:pPr algn="ctr">
                            <a:defRPr>
                              <a:solidFill>
                                <a:schemeClr val="tx1"/>
                              </a:solidFill>
                            </a:defRPr>
                          </a:pPr>
                          <a:r>
                            <a:rPr sz="1200">
                              <a:latin typeface="Cambria Math"/>
                            </a:rPr>
                            <a:t>112.329</a:t>
                          </a:r>
                        </a:p>
                      </a:txBody>
                      <a:tcPr/>
                    </a:tc>
                    <a:tc>
                      <a:txBody>
                        <a:bodyPr/>
                        <a:lstStyle/>
                        <a:p>
                          <a:pPr algn="ctr">
                            <a:defRPr>
                              <a:solidFill>
                                <a:schemeClr val="tx1"/>
                              </a:solidFill>
                            </a:defRPr>
                          </a:pPr>
                          <a:r>
                            <a:rPr sz="1200">
                              <a:latin typeface="Cambria Math"/>
                            </a:rPr>
                            <a:t>116.321</a:t>
                          </a:r>
                        </a:p>
                      </a:txBody>
                      <a:tcPr/>
                    </a:tc>
                    <a:extLst>
                      <a:ext uri="{0D108BD9-81ED-4DB2-BD59-A6C34878D82A}">
                        <a16:rowId xmlns:a16="http://schemas.microsoft.com/office/drawing/2014/main" xmlns="" val="10006"/>
                      </a:ext>
                    </a:extLst>
                  </a:tr>
                  <a:tr h="370840">
                    <a:tc>
                      <a:txBody>
                        <a:bodyPr/>
                        <a:lstStyle/>
                        <a:p>
                          <a:pPr algn="ctr">
                            <a:defRPr b="1">
                              <a:solidFill>
                                <a:schemeClr val="tx1"/>
                              </a:solidFill>
                            </a:defRPr>
                          </a:pPr>
                          <a:r>
                            <a:rPr sz="1200">
                              <a:latin typeface="Cambria Math"/>
                            </a:rPr>
                            <a:t>90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59.196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61.754</a:t>
                          </a:r>
                        </a:p>
                      </a:txBody>
                      <a:tcPr/>
                    </a:tc>
                    <a:tc>
                      <a:txBody>
                        <a:bodyPr/>
                        <a:lstStyle/>
                        <a:p>
                          <a:pPr algn="ctr">
                            <a:defRPr>
                              <a:solidFill>
                                <a:schemeClr val="tx1"/>
                              </a:solidFill>
                            </a:defRPr>
                          </a:pPr>
                          <a:r>
                            <a:rPr sz="1200">
                              <a:latin typeface="Cambria Math"/>
                            </a:rPr>
                            <a:t>65.647</a:t>
                          </a:r>
                        </a:p>
                      </a:txBody>
                      <a:tcPr/>
                    </a:tc>
                    <a:tc>
                      <a:txBody>
                        <a:bodyPr/>
                        <a:lstStyle/>
                        <a:p>
                          <a:pPr algn="ctr">
                            <a:defRPr>
                              <a:solidFill>
                                <a:schemeClr val="tx1"/>
                              </a:solidFill>
                            </a:defRPr>
                          </a:pPr>
                          <a:r>
                            <a:rPr sz="1200">
                              <a:latin typeface="Cambria Math"/>
                            </a:rPr>
                            <a:t>69.126</a:t>
                          </a:r>
                        </a:p>
                      </a:txBody>
                      <a:tcPr>
                        <a:solidFill>
                          <a:srgbClr val="92D050"/>
                        </a:solidFill>
                      </a:tcPr>
                    </a:tc>
                    <a:tc>
                      <a:txBody>
                        <a:bodyPr/>
                        <a:lstStyle/>
                        <a:p>
                          <a:pPr algn="ctr">
                            <a:defRPr>
                              <a:solidFill>
                                <a:schemeClr val="tx1"/>
                              </a:solidFill>
                            </a:defRPr>
                          </a:pPr>
                          <a:r>
                            <a:rPr sz="1200">
                              <a:latin typeface="Cambria Math"/>
                            </a:rPr>
                            <a:t>73.291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107.565</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113.145</a:t>
                          </a:r>
                        </a:p>
                      </a:txBody>
                      <a:tcPr>
                        <a:solidFill>
                          <a:srgbClr val="92D050"/>
                        </a:solidFill>
                      </a:tcPr>
                    </a:tc>
                    <a:tc>
                      <a:txBody>
                        <a:bodyPr/>
                        <a:lstStyle/>
                        <a:p>
                          <a:pPr algn="ctr">
                            <a:defRPr>
                              <a:solidFill>
                                <a:schemeClr val="tx1"/>
                              </a:solidFill>
                            </a:defRPr>
                          </a:pPr>
                          <a:r>
                            <a:rPr sz="1200">
                              <a:latin typeface="Cambria Math"/>
                            </a:rPr>
                            <a:t>118.136</a:t>
                          </a:r>
                        </a:p>
                      </a:txBody>
                      <a:tcPr/>
                    </a:tc>
                    <a:tc>
                      <a:txBody>
                        <a:bodyPr/>
                        <a:lstStyle/>
                        <a:p>
                          <a:pPr algn="ctr">
                            <a:defRPr>
                              <a:solidFill>
                                <a:schemeClr val="tx1"/>
                              </a:solidFill>
                            </a:defRPr>
                          </a:pPr>
                          <a:r>
                            <a:rPr sz="1200">
                              <a:latin typeface="Cambria Math"/>
                            </a:rPr>
                            <a:t>124.116</a:t>
                          </a:r>
                        </a:p>
                      </a:txBody>
                      <a:tcPr/>
                    </a:tc>
                    <a:tc>
                      <a:txBody>
                        <a:bodyPr/>
                        <a:lstStyle/>
                        <a:p>
                          <a:pPr algn="ctr">
                            <a:defRPr>
                              <a:solidFill>
                                <a:schemeClr val="tx1"/>
                              </a:solidFill>
                            </a:defRPr>
                          </a:pPr>
                          <a:r>
                            <a:rPr sz="1200" dirty="0">
                              <a:latin typeface="Cambria Math"/>
                            </a:rPr>
                            <a:t>128.299</a:t>
                          </a:r>
                        </a:p>
                      </a:txBody>
                      <a:tcPr/>
                    </a:tc>
                    <a:extLst>
                      <a:ext uri="{0D108BD9-81ED-4DB2-BD59-A6C34878D82A}">
                        <a16:rowId xmlns:a16="http://schemas.microsoft.com/office/drawing/2014/main" xmlns="" val="10007"/>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8.5.4: Constructing a Confidence Interval for a Population Variance (cont.)</a:t>
            </a:r>
          </a:p>
        </p:txBody>
      </p:sp>
      <p:sp>
        <p:nvSpPr>
          <p:cNvPr id="3" name="Text Placeholder 2"/>
          <p:cNvSpPr>
            <a:spLocks noGrp="1"/>
          </p:cNvSpPr>
          <p:nvPr>
            <p:ph type="body" sz="quarter" idx="10"/>
          </p:nvPr>
        </p:nvSpPr>
        <p:spPr/>
        <p:txBody>
          <a:bodyPr>
            <a:normAutofit/>
          </a:bodyPr>
          <a:lstStyle/>
          <a:p>
            <a:pPr>
              <a:defRPr b="1"/>
            </a:pPr>
            <a:r>
              <a:rPr sz="2800" dirty="0"/>
              <a:t>Step 4: Substitute the necessary values into the formula for the confidence interval.</a:t>
            </a:r>
          </a:p>
          <a:p>
            <a:r>
              <a:rPr sz="2800" dirty="0"/>
              <a:t>Substituting into the formula for a confidence interval for a population variance gives us the following.</a:t>
            </a:r>
          </a:p>
          <a:p>
            <a:pPr algn="ctr"/>
            <a:r>
              <a:rPr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663231469"/>
                  </p:ext>
                </p:extLst>
              </p:nvPr>
            </p:nvGraphicFramePr>
            <p:xfrm>
              <a:off x="2743200" y="3048000"/>
              <a:ext cx="4267200" cy="236220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tblGrid>
                  <a:tr h="737234">
                    <a:tc>
                      <a:txBody>
                        <a:bodyPr/>
                        <a:lstStyle/>
                        <a:p>
                          <a:pPr algn="r">
                            <a:defRPr sz="1600"/>
                          </a:pPr>
                          <a:r>
                            <a:rPr sz="2000"/>
                            <a:t>​</a:t>
                          </a:r>
                          <a14:m>
                            <m:oMath xmlns:m="http://schemas.openxmlformats.org/officeDocument/2006/math">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𝑛</m:t>
                                      </m:r>
                                      <m:r>
                                        <a:rPr sz="2000">
                                          <a:latin typeface="Cambria Math"/>
                                        </a:rPr>
                                        <m:t>−1</m:t>
                                      </m:r>
                                    </m:e>
                                  </m:d>
                                  <m:sSup>
                                    <m:sSupPr>
                                      <m:ctrlPr>
                                        <a:rPr sz="2000" i="1">
                                          <a:latin typeface="Cambria Math" panose="02040503050406030204" pitchFamily="18" charset="0"/>
                                        </a:rPr>
                                      </m:ctrlPr>
                                    </m:sSupPr>
                                    <m:e>
                                      <m:r>
                                        <a:rPr sz="2000">
                                          <a:latin typeface="Cambria Math"/>
                                        </a:rPr>
                                        <m:t>𝑠</m:t>
                                      </m:r>
                                    </m:e>
                                    <m:sup>
                                      <m:r>
                                        <a:rPr sz="2000">
                                          <a:latin typeface="Cambria Math"/>
                                        </a:rPr>
                                        <m:t>2</m:t>
                                      </m:r>
                                    </m:sup>
                                  </m:sSup>
                                </m:num>
                                <m:den>
                                  <m:sSubSup>
                                    <m:sSubSupPr>
                                      <m:ctrlPr>
                                        <a:rPr sz="2000" i="1">
                                          <a:latin typeface="Cambria Math" panose="02040503050406030204" pitchFamily="18" charset="0"/>
                                        </a:rPr>
                                      </m:ctrlPr>
                                    </m:sSubSupPr>
                                    <m:e>
                                      <m:r>
                                        <a:rPr sz="2000">
                                          <a:latin typeface="Cambria Math"/>
                                        </a:rPr>
                                        <m:t>𝜒</m:t>
                                      </m:r>
                                    </m:e>
                                    <m:sub>
                                      <m:f>
                                        <m:fPr>
                                          <m:type m:val="skw"/>
                                          <m:ctrlPr>
                                            <a:rPr sz="2000" i="1">
                                              <a:latin typeface="Cambria Math" panose="02040503050406030204" pitchFamily="18" charset="0"/>
                                            </a:rPr>
                                          </m:ctrlPr>
                                        </m:fPr>
                                        <m:num>
                                          <m:r>
                                            <a:rPr sz="2000">
                                              <a:latin typeface="Cambria Math"/>
                                            </a:rPr>
                                            <m:t>𝛼</m:t>
                                          </m:r>
                                        </m:num>
                                        <m:den>
                                          <m:r>
                                            <a:rPr sz="2000">
                                              <a:latin typeface="Cambria Math"/>
                                            </a:rPr>
                                            <m:t>2</m:t>
                                          </m:r>
                                        </m:den>
                                      </m:f>
                                    </m:sub>
                                    <m:sup>
                                      <m:r>
                                        <a:rPr sz="2000">
                                          <a:latin typeface="Cambria Math"/>
                                        </a:rPr>
                                        <m:t>2</m:t>
                                      </m:r>
                                    </m:sup>
                                  </m:sSubSup>
                                </m:den>
                              </m:f>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&lt;</m:t>
                              </m:r>
                              <m:sSup>
                                <m:sSupPr>
                                  <m:ctrlPr>
                                    <a:rPr sz="2000" i="1">
                                      <a:latin typeface="Cambria Math" panose="02040503050406030204" pitchFamily="18" charset="0"/>
                                    </a:rPr>
                                  </m:ctrlPr>
                                </m:sSupPr>
                                <m:e>
                                  <m:r>
                                    <a:rPr sz="2000">
                                      <a:latin typeface="Cambria Math"/>
                                    </a:rPr>
                                    <m:t>𝜎</m:t>
                                  </m:r>
                                </m:e>
                                <m:sup>
                                  <m:r>
                                    <a:rPr sz="2000">
                                      <a:latin typeface="Cambria Math"/>
                                    </a:rPr>
                                    <m:t>2</m:t>
                                  </m:r>
                                </m:sup>
                              </m:sSup>
                              <m:r>
                                <a:rPr sz="2000">
                                  <a:latin typeface="Cambria Math"/>
                                </a:rPr>
                                <m:t>&lt;</m:t>
                              </m:r>
                            </m:oMath>
                          </a14:m>
                          <a:endParaRPr sz="2000" dirty="0"/>
                        </a:p>
                      </a:txBody>
                      <a:tcPr marL="36576" marR="36576" marT="36576" marB="36576" anchor="ctr"/>
                    </a:tc>
                    <a:tc>
                      <a:txBody>
                        <a:bodyPr/>
                        <a:lstStyle/>
                        <a:p>
                          <a:pPr algn="l">
                            <a:defRPr sz="1600"/>
                          </a:pPr>
                          <a:r>
                            <a:rPr sz="2000" dirty="0"/>
                            <a:t>​</a:t>
                          </a:r>
                          <a14:m>
                            <m:oMath xmlns:m="http://schemas.openxmlformats.org/officeDocument/2006/math">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𝑛</m:t>
                                      </m:r>
                                      <m:r>
                                        <a:rPr sz="2000">
                                          <a:latin typeface="Cambria Math"/>
                                        </a:rPr>
                                        <m:t>−1</m:t>
                                      </m:r>
                                    </m:e>
                                  </m:d>
                                  <m:sSup>
                                    <m:sSupPr>
                                      <m:ctrlPr>
                                        <a:rPr sz="2000" i="1">
                                          <a:latin typeface="Cambria Math" panose="02040503050406030204" pitchFamily="18" charset="0"/>
                                        </a:rPr>
                                      </m:ctrlPr>
                                    </m:sSupPr>
                                    <m:e>
                                      <m:r>
                                        <a:rPr sz="2000">
                                          <a:latin typeface="Cambria Math"/>
                                        </a:rPr>
                                        <m:t>𝑠</m:t>
                                      </m:r>
                                    </m:e>
                                    <m:sup>
                                      <m:r>
                                        <a:rPr sz="2000">
                                          <a:latin typeface="Cambria Math"/>
                                        </a:rPr>
                                        <m:t>2</m:t>
                                      </m:r>
                                    </m:sup>
                                  </m:sSup>
                                </m:num>
                                <m:den>
                                  <m:sSubSup>
                                    <m:sSubSupPr>
                                      <m:ctrlPr>
                                        <a:rPr sz="2000" i="1">
                                          <a:latin typeface="Cambria Math" panose="02040503050406030204" pitchFamily="18" charset="0"/>
                                        </a:rPr>
                                      </m:ctrlPr>
                                    </m:sSubSupPr>
                                    <m:e>
                                      <m:r>
                                        <a:rPr sz="2000">
                                          <a:latin typeface="Cambria Math"/>
                                        </a:rPr>
                                        <m:t>𝜒</m:t>
                                      </m:r>
                                    </m:e>
                                    <m:sub>
                                      <m:d>
                                        <m:dPr>
                                          <m:ctrlPr>
                                            <a:rPr sz="2000" i="1">
                                              <a:latin typeface="Cambria Math" panose="02040503050406030204" pitchFamily="18" charset="0"/>
                                            </a:rPr>
                                          </m:ctrlPr>
                                        </m:dPr>
                                        <m:e>
                                          <m:r>
                                            <a:rPr sz="2000">
                                              <a:latin typeface="Cambria Math"/>
                                            </a:rPr>
                                            <m:t>1−</m:t>
                                          </m:r>
                                          <m:f>
                                            <m:fPr>
                                              <m:type m:val="skw"/>
                                              <m:ctrlPr>
                                                <a:rPr sz="2000" i="1">
                                                  <a:latin typeface="Cambria Math" panose="02040503050406030204" pitchFamily="18" charset="0"/>
                                                </a:rPr>
                                              </m:ctrlPr>
                                            </m:fPr>
                                            <m:num>
                                              <m:r>
                                                <a:rPr sz="2000">
                                                  <a:latin typeface="Cambria Math"/>
                                                </a:rPr>
                                                <m:t>𝛼</m:t>
                                              </m:r>
                                            </m:num>
                                            <m:den>
                                              <m:r>
                                                <a:rPr sz="2000">
                                                  <a:latin typeface="Cambria Math"/>
                                                </a:rPr>
                                                <m:t>2</m:t>
                                              </m:r>
                                            </m:den>
                                          </m:f>
                                        </m:e>
                                      </m:d>
                                    </m:sub>
                                    <m:sup>
                                      <m:r>
                                        <a:rPr sz="2000">
                                          <a:latin typeface="Cambria Math"/>
                                        </a:rPr>
                                        <m:t>2</m:t>
                                      </m:r>
                                    </m:sup>
                                  </m:sSubSup>
                                </m:den>
                              </m:f>
                            </m:oMath>
                          </a14:m>
                          <a:endParaRPr sz="2000" dirty="0"/>
                        </a:p>
                      </a:txBody>
                      <a:tcPr marL="36576" marR="36576" marT="36576" marB="36576" anchor="ctr"/>
                    </a:tc>
                    <a:extLst>
                      <a:ext uri="{0D108BD9-81ED-4DB2-BD59-A6C34878D82A}">
                        <a16:rowId xmlns:a16="http://schemas.microsoft.com/office/drawing/2014/main" val="10000"/>
                      </a:ext>
                    </a:extLst>
                  </a:tr>
                  <a:tr h="892771">
                    <a:tc>
                      <a:txBody>
                        <a:bodyPr/>
                        <a:lstStyle/>
                        <a:p>
                          <a:pPr algn="r">
                            <a:defRPr sz="1600"/>
                          </a:pPr>
                          <a:r>
                            <a:rPr sz="2000"/>
                            <a:t>​</a:t>
                          </a:r>
                          <a14:m>
                            <m:oMath xmlns:m="http://schemas.openxmlformats.org/officeDocument/2006/math">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75−1</m:t>
                                      </m:r>
                                    </m:e>
                                  </m:d>
                                  <m:r>
                                    <a:rPr sz="2000">
                                      <a:latin typeface="Cambria Math"/>
                                    </a:rPr>
                                    <m:t>0.0225</m:t>
                                  </m:r>
                                </m:num>
                                <m:den>
                                  <m:r>
                                    <a:rPr sz="2000">
                                      <a:latin typeface="Cambria Math"/>
                                    </a:rPr>
                                    <m:t>90.531</m:t>
                                  </m:r>
                                </m:den>
                              </m:f>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&lt;</m:t>
                              </m:r>
                              <m:sSup>
                                <m:sSupPr>
                                  <m:ctrlPr>
                                    <a:rPr sz="2000" i="1">
                                      <a:latin typeface="Cambria Math" panose="02040503050406030204" pitchFamily="18" charset="0"/>
                                    </a:rPr>
                                  </m:ctrlPr>
                                </m:sSupPr>
                                <m:e>
                                  <m:r>
                                    <a:rPr sz="2000">
                                      <a:latin typeface="Cambria Math"/>
                                    </a:rPr>
                                    <m:t>𝜎</m:t>
                                  </m:r>
                                </m:e>
                                <m:sup>
                                  <m:r>
                                    <a:rPr sz="2000">
                                      <a:latin typeface="Cambria Math"/>
                                    </a:rPr>
                                    <m:t>2</m:t>
                                  </m:r>
                                </m:sup>
                              </m:sSup>
                              <m:r>
                                <a:rPr sz="2000">
                                  <a:latin typeface="Cambria Math"/>
                                </a:rPr>
                                <m:t>&lt;</m:t>
                              </m:r>
                            </m:oMath>
                          </a14:m>
                          <a:endParaRPr sz="2000" dirty="0"/>
                        </a:p>
                      </a:txBody>
                      <a:tcPr marL="36576" marR="36576" marT="36576" marB="36576" anchor="ctr"/>
                    </a:tc>
                    <a:tc>
                      <a:txBody>
                        <a:bodyPr/>
                        <a:lstStyle/>
                        <a:p>
                          <a:pPr algn="l">
                            <a:defRPr sz="1600"/>
                          </a:pPr>
                          <a:r>
                            <a:rPr sz="2000"/>
                            <a:t>​</a:t>
                          </a:r>
                          <a14:m>
                            <m:oMath xmlns:m="http://schemas.openxmlformats.org/officeDocument/2006/math">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75−1</m:t>
                                      </m:r>
                                    </m:e>
                                  </m:d>
                                  <m:r>
                                    <a:rPr sz="2000">
                                      <a:latin typeface="Cambria Math"/>
                                    </a:rPr>
                                    <m:t>0.0225</m:t>
                                  </m:r>
                                </m:num>
                                <m:den>
                                  <m:r>
                                    <a:rPr sz="2000">
                                      <a:latin typeface="Cambria Math"/>
                                    </a:rPr>
                                    <m:t>51.739</m:t>
                                  </m:r>
                                </m:den>
                              </m:f>
                            </m:oMath>
                          </a14:m>
                          <a:endParaRPr sz="2000"/>
                        </a:p>
                      </a:txBody>
                      <a:tcPr marL="36576" marR="36576" marT="36576" marB="36576" anchor="ctr"/>
                    </a:tc>
                    <a:extLst>
                      <a:ext uri="{0D108BD9-81ED-4DB2-BD59-A6C34878D82A}">
                        <a16:rowId xmlns:a16="http://schemas.microsoft.com/office/drawing/2014/main" val="10001"/>
                      </a:ext>
                    </a:extLst>
                  </a:tr>
                  <a:tr h="732195">
                    <a:tc>
                      <a:txBody>
                        <a:bodyPr/>
                        <a:lstStyle/>
                        <a:p>
                          <a:pPr algn="r">
                            <a:defRPr sz="1600"/>
                          </a:pPr>
                          <a:r>
                            <a:rPr sz="2000"/>
                            <a:t>​</a:t>
                          </a:r>
                          <a14:m>
                            <m:oMath xmlns:m="http://schemas.openxmlformats.org/officeDocument/2006/math">
                              <m:r>
                                <a:rPr sz="2000">
                                  <a:latin typeface="Cambria Math"/>
                                </a:rPr>
                                <m:t>0.0184</m:t>
                              </m:r>
                            </m:oMath>
                          </a14:m>
                          <a:endParaRPr sz="2000"/>
                        </a:p>
                      </a:txBody>
                      <a:tcPr marL="36576" marR="36576" marT="36576" marB="36576" anchor="ctr"/>
                    </a:tc>
                    <a:tc>
                      <a:txBody>
                        <a:bodyPr/>
                        <a:lstStyle/>
                        <a:p>
                          <a:pPr algn="l">
                            <a:defRPr sz="1600"/>
                          </a:pPr>
                          <a:r>
                            <a:rPr sz="2000"/>
                            <a:t>​</a:t>
                          </a:r>
                          <a14:m>
                            <m:oMath xmlns:m="http://schemas.openxmlformats.org/officeDocument/2006/math">
                              <m:r>
                                <a:rPr sz="2000">
                                  <a:latin typeface="Cambria Math"/>
                                </a:rPr>
                                <m:t>&lt;</m:t>
                              </m:r>
                              <m:sSup>
                                <m:sSupPr>
                                  <m:ctrlPr>
                                    <a:rPr sz="2000" i="1">
                                      <a:latin typeface="Cambria Math" panose="02040503050406030204" pitchFamily="18" charset="0"/>
                                    </a:rPr>
                                  </m:ctrlPr>
                                </m:sSupPr>
                                <m:e>
                                  <m:r>
                                    <a:rPr sz="2000">
                                      <a:latin typeface="Cambria Math"/>
                                    </a:rPr>
                                    <m:t>𝜎</m:t>
                                  </m:r>
                                </m:e>
                                <m:sup>
                                  <m:r>
                                    <a:rPr sz="2000">
                                      <a:latin typeface="Cambria Math"/>
                                    </a:rPr>
                                    <m:t>2</m:t>
                                  </m:r>
                                </m:sup>
                              </m:sSup>
                              <m:r>
                                <a:rPr sz="2000">
                                  <a:latin typeface="Cambria Math"/>
                                </a:rPr>
                                <m:t>&lt;</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0.0322</m:t>
                              </m:r>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1663231469"/>
                  </p:ext>
                </p:extLst>
              </p:nvPr>
            </p:nvGraphicFramePr>
            <p:xfrm>
              <a:off x="2743200" y="3048000"/>
              <a:ext cx="4267200" cy="236220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xmlns="" xmlns:a14="http://schemas.microsoft.com/office/drawing/2010/main" val="20000"/>
                        </a:ext>
                      </a:extLst>
                    </a:gridCol>
                    <a:gridCol w="977900">
                      <a:extLst>
                        <a:ext uri="{9D8B030D-6E8A-4147-A177-3AD203B41FA5}">
                          <a16:colId xmlns:a16="http://schemas.microsoft.com/office/drawing/2014/main" xmlns="" xmlns:a14="http://schemas.microsoft.com/office/drawing/2010/main" val="20001"/>
                        </a:ext>
                      </a:extLst>
                    </a:gridCol>
                    <a:gridCol w="1866900">
                      <a:extLst>
                        <a:ext uri="{9D8B030D-6E8A-4147-A177-3AD203B41FA5}">
                          <a16:colId xmlns:a16="http://schemas.microsoft.com/office/drawing/2014/main" xmlns="" xmlns:a14="http://schemas.microsoft.com/office/drawing/2010/main" val="20002"/>
                        </a:ext>
                      </a:extLst>
                    </a:gridCol>
                  </a:tblGrid>
                  <a:tr h="737234">
                    <a:tc>
                      <a:txBody>
                        <a:bodyPr/>
                        <a:lstStyle/>
                        <a:p>
                          <a:endParaRPr lang="en-US"/>
                        </a:p>
                      </a:txBody>
                      <a:tcPr marL="36576" marR="36576" marT="36576" marB="36576" anchor="ctr">
                        <a:blipFill>
                          <a:blip r:embed="rId2"/>
                          <a:stretch>
                            <a:fillRect r="-200429" b="-220661"/>
                          </a:stretch>
                        </a:blipFill>
                      </a:tcPr>
                    </a:tc>
                    <a:tc>
                      <a:txBody>
                        <a:bodyPr/>
                        <a:lstStyle/>
                        <a:p>
                          <a:endParaRPr lang="en-US"/>
                        </a:p>
                      </a:txBody>
                      <a:tcPr marL="36576" marR="36576" marT="36576" marB="36576" anchor="ctr">
                        <a:blipFill>
                          <a:blip r:embed="rId2"/>
                          <a:stretch>
                            <a:fillRect l="-144720" r="-190062" b="-220661"/>
                          </a:stretch>
                        </a:blipFill>
                      </a:tcPr>
                    </a:tc>
                    <a:tc>
                      <a:txBody>
                        <a:bodyPr/>
                        <a:lstStyle/>
                        <a:p>
                          <a:endParaRPr lang="en-US"/>
                        </a:p>
                      </a:txBody>
                      <a:tcPr marL="36576" marR="36576" marT="36576" marB="36576" anchor="ctr">
                        <a:blipFill>
                          <a:blip r:embed="rId2"/>
                          <a:stretch>
                            <a:fillRect l="-128758" b="-220661"/>
                          </a:stretch>
                        </a:blipFill>
                      </a:tcPr>
                    </a:tc>
                    <a:extLst>
                      <a:ext uri="{0D108BD9-81ED-4DB2-BD59-A6C34878D82A}">
                        <a16:rowId xmlns:a16="http://schemas.microsoft.com/office/drawing/2014/main" xmlns="" xmlns:a14="http://schemas.microsoft.com/office/drawing/2010/main" val="10000"/>
                      </a:ext>
                    </a:extLst>
                  </a:tr>
                  <a:tr h="892771">
                    <a:tc>
                      <a:txBody>
                        <a:bodyPr/>
                        <a:lstStyle/>
                        <a:p>
                          <a:endParaRPr lang="en-US"/>
                        </a:p>
                      </a:txBody>
                      <a:tcPr marL="36576" marR="36576" marT="36576" marB="36576" anchor="ctr">
                        <a:blipFill>
                          <a:blip r:embed="rId2"/>
                          <a:stretch>
                            <a:fillRect t="-82313" r="-200429" b="-81633"/>
                          </a:stretch>
                        </a:blipFill>
                      </a:tcPr>
                    </a:tc>
                    <a:tc>
                      <a:txBody>
                        <a:bodyPr/>
                        <a:lstStyle/>
                        <a:p>
                          <a:endParaRPr lang="en-US"/>
                        </a:p>
                      </a:txBody>
                      <a:tcPr marL="36576" marR="36576" marT="36576" marB="36576" anchor="ctr">
                        <a:blipFill>
                          <a:blip r:embed="rId2"/>
                          <a:stretch>
                            <a:fillRect l="-144720" t="-82313" r="-190062" b="-81633"/>
                          </a:stretch>
                        </a:blipFill>
                      </a:tcPr>
                    </a:tc>
                    <a:tc>
                      <a:txBody>
                        <a:bodyPr/>
                        <a:lstStyle/>
                        <a:p>
                          <a:endParaRPr lang="en-US"/>
                        </a:p>
                      </a:txBody>
                      <a:tcPr marL="36576" marR="36576" marT="36576" marB="36576" anchor="ctr">
                        <a:blipFill>
                          <a:blip r:embed="rId2"/>
                          <a:stretch>
                            <a:fillRect l="-128758" t="-82313" b="-81633"/>
                          </a:stretch>
                        </a:blipFill>
                      </a:tcPr>
                    </a:tc>
                    <a:extLst>
                      <a:ext uri="{0D108BD9-81ED-4DB2-BD59-A6C34878D82A}">
                        <a16:rowId xmlns:a16="http://schemas.microsoft.com/office/drawing/2014/main" xmlns="" xmlns:a14="http://schemas.microsoft.com/office/drawing/2010/main" val="10001"/>
                      </a:ext>
                    </a:extLst>
                  </a:tr>
                  <a:tr h="732195">
                    <a:tc>
                      <a:txBody>
                        <a:bodyPr/>
                        <a:lstStyle/>
                        <a:p>
                          <a:endParaRPr lang="en-US"/>
                        </a:p>
                      </a:txBody>
                      <a:tcPr marL="36576" marR="36576" marT="36576" marB="36576" anchor="ctr">
                        <a:blipFill>
                          <a:blip r:embed="rId2"/>
                          <a:stretch>
                            <a:fillRect t="-223333" r="-200429"/>
                          </a:stretch>
                        </a:blipFill>
                      </a:tcPr>
                    </a:tc>
                    <a:tc>
                      <a:txBody>
                        <a:bodyPr/>
                        <a:lstStyle/>
                        <a:p>
                          <a:endParaRPr lang="en-US"/>
                        </a:p>
                      </a:txBody>
                      <a:tcPr marL="36576" marR="36576" marT="36576" marB="36576" anchor="ctr">
                        <a:blipFill>
                          <a:blip r:embed="rId2"/>
                          <a:stretch>
                            <a:fillRect l="-144720" t="-223333" r="-190062"/>
                          </a:stretch>
                        </a:blipFill>
                      </a:tcPr>
                    </a:tc>
                    <a:tc>
                      <a:txBody>
                        <a:bodyPr/>
                        <a:lstStyle/>
                        <a:p>
                          <a:endParaRPr lang="en-US"/>
                        </a:p>
                      </a:txBody>
                      <a:tcPr marL="36576" marR="36576" marT="36576" marB="36576" anchor="ctr">
                        <a:blipFill>
                          <a:blip r:embed="rId2"/>
                          <a:stretch>
                            <a:fillRect l="-128758" t="-223333"/>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8.5.4: Constructing a Confidence Interval for a Population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Using interval notation, the confidence interval can also be written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0.0184</m:t>
                        </m:r>
                        <m:r>
                          <m:rPr>
                            <m:nor/>
                          </m:rPr>
                          <a:rPr/>
                          <m:t>, </m:t>
                        </m:r>
                        <m:r>
                          <a:rPr>
                            <a:latin typeface="Cambria Math" panose="02040503050406030204" pitchFamily="18" charset="0"/>
                          </a:rPr>
                          <m:t>0.0322</m:t>
                        </m:r>
                      </m:e>
                    </m:d>
                  </m:oMath>
                </a14:m>
                <a:r>
                  <a:rPr sz="2800" dirty="0"/>
                  <a:t>. Note that in order to follow our rounding rules, we rounded the margin of error to the same number of decimal places given in the sample variance.</a:t>
                </a:r>
              </a:p>
              <a:p>
                <a:pPr>
                  <a:defRPr sz="2800"/>
                </a:pPr>
                <a:r>
                  <a:rPr sz="2800" dirty="0"/>
                  <a:t>Therefore, the seed company can estimate with </a:t>
                </a:r>
                <a14:m>
                  <m:oMath xmlns:m="http://schemas.openxmlformats.org/officeDocument/2006/math">
                    <m:r>
                      <a:rPr>
                        <a:latin typeface="Cambria Math" panose="02040503050406030204" pitchFamily="18" charset="0"/>
                      </a:rPr>
                      <m:t>90%</m:t>
                    </m:r>
                  </m:oMath>
                </a14:m>
                <a:r>
                  <a:rPr sz="2800" dirty="0"/>
                  <a:t> confidence that the true variance in weights of the new hybrid tomatoes is between </a:t>
                </a:r>
                <a:r>
                  <a:rPr sz="2800" dirty="0">
                    <a:latin typeface="Cambria Math"/>
                  </a:rPr>
                  <a:t>0.0184</a:t>
                </a:r>
                <a:r>
                  <a:rPr sz="2800" dirty="0"/>
                  <a:t> and </a:t>
                </a:r>
                <a:r>
                  <a:rPr sz="2800" dirty="0">
                    <a:latin typeface="Cambria Math"/>
                  </a:rPr>
                  <a:t>0.0322</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2558694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8.5.5: Constructing a Confidence Interval for a Population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Let's consider again the scenario of the seed company given in Example 8.27. A new random sample of </a:t>
                </a:r>
                <a:r>
                  <a:rPr sz="2800">
                    <a:latin typeface="Cambria Math"/>
                  </a:rPr>
                  <a:t>86</a:t>
                </a:r>
                <a:r>
                  <a:rPr sz="2800"/>
                  <a:t> tomatoes is taken from the hybrid plants and found to have a standard deviation of </a:t>
                </a:r>
                <a:r>
                  <a:rPr sz="2800">
                    <a:latin typeface="Cambria Math"/>
                  </a:rPr>
                  <a:t>0.1400</a:t>
                </a:r>
                <a:r>
                  <a:rPr sz="2800"/>
                  <a:t> pounds. Construct a </a:t>
                </a:r>
                <a14:m>
                  <m:oMath xmlns:m="http://schemas.openxmlformats.org/officeDocument/2006/math">
                    <m:r>
                      <a:rPr>
                        <a:latin typeface="Cambria Math" panose="02040503050406030204" pitchFamily="18" charset="0"/>
                      </a:rPr>
                      <m:t>99%</m:t>
                    </m:r>
                  </m:oMath>
                </a14:m>
                <a:r>
                  <a:rPr sz="2800"/>
                  <a:t> confidence interval to estimate the standard deviation in the weights of all tomatoes produced by the new hybrid plant.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333"/>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8.5.1: Finding Point Estimates for the Population Standard Deviation and Variance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Find a point estimate for the population standard deviation.</a:t>
            </a:r>
          </a:p>
          <a:p>
            <a:pPr marL="514350" indent="-514350">
              <a:buFont typeface="+mj-lt"/>
              <a:buAutoNum type="alphaLcPeriod" startAt="2"/>
              <a:defRPr sz="2800"/>
            </a:pPr>
            <a:r>
              <a:t>​</a:t>
            </a:r>
            <a:r>
              <a:rPr sz="2800"/>
              <a:t>Find a point estimate for the population variance.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b="1"/>
                </a:pPr>
                <a:r>
                  <a:rPr sz="2800" dirty="0"/>
                  <a:t>Step 1: Find the point estimate, </a:t>
                </a:r>
                <a14:m>
                  <m:oMath xmlns:m="http://schemas.openxmlformats.org/officeDocument/2006/math">
                    <m:r>
                      <a:rPr>
                        <a:latin typeface="Cambria Math" panose="02040503050406030204" pitchFamily="18" charset="0"/>
                      </a:rPr>
                      <m:t>𝑠</m:t>
                    </m:r>
                  </m:oMath>
                </a14:m>
                <a:r>
                  <a:rPr sz="2800" dirty="0"/>
                  <a:t>.</a:t>
                </a:r>
              </a:p>
              <a:p>
                <a:pPr>
                  <a:defRPr sz="2800"/>
                </a:pPr>
                <a:r>
                  <a:rPr sz="2800" dirty="0"/>
                  <a:t>We are given the sample standard deviation, </a:t>
                </a:r>
                <a:br>
                  <a:rPr lang="en-US" sz="2800" dirty="0"/>
                </a:br>
                <a14:m>
                  <m:oMath xmlns:m="http://schemas.openxmlformats.org/officeDocument/2006/math">
                    <m:r>
                      <a:rPr>
                        <a:latin typeface="Cambria Math" panose="02040503050406030204" pitchFamily="18" charset="0"/>
                      </a:rPr>
                      <m:t>𝑠</m:t>
                    </m:r>
                    <m:r>
                      <a:rPr>
                        <a:latin typeface="Cambria Math" panose="02040503050406030204" pitchFamily="18" charset="0"/>
                      </a:rPr>
                      <m:t>=0.1400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Step 2: Based on the level of confidence given, calculate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pPr>
                  <a:defRPr sz="2800"/>
                </a:pPr>
                <a:r>
                  <a:rPr sz="2800" dirty="0"/>
                  <a:t>Because </a:t>
                </a:r>
                <a14:m>
                  <m:oMath xmlns:m="http://schemas.openxmlformats.org/officeDocument/2006/math">
                    <m:r>
                      <a:rPr>
                        <a:latin typeface="Cambria Math" panose="02040503050406030204" pitchFamily="18" charset="0"/>
                      </a:rPr>
                      <m:t>𝑐</m:t>
                    </m:r>
                    <m:r>
                      <a:rPr>
                        <a:latin typeface="Cambria Math" panose="02040503050406030204" pitchFamily="18" charset="0"/>
                      </a:rPr>
                      <m:t>=0.99</m:t>
                    </m:r>
                  </m:oMath>
                </a14:m>
                <a:r>
                  <a:rPr sz="2800" dirty="0"/>
                  <a:t>, we know that </a:t>
                </a:r>
                <a14:m>
                  <m:oMath xmlns:m="http://schemas.openxmlformats.org/officeDocument/2006/math">
                    <m:r>
                      <a:rPr>
                        <a:latin typeface="Cambria Math" panose="02040503050406030204" pitchFamily="18" charset="0"/>
                      </a:rPr>
                      <m:t>𝛼</m:t>
                    </m:r>
                    <m:r>
                      <a:rPr>
                        <a:latin typeface="Cambria Math" panose="02040503050406030204" pitchFamily="18" charset="0"/>
                      </a:rPr>
                      <m:t>=1−0.99=0.01</m:t>
                    </m:r>
                  </m:oMath>
                </a14:m>
                <a:r>
                  <a:rPr sz="2800" dirty="0"/>
                  <a:t>. Then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0.01</m:t>
                        </m:r>
                      </m:num>
                      <m:den>
                        <m:r>
                          <a:rPr>
                            <a:latin typeface="Cambria Math" panose="02040503050406030204" pitchFamily="18" charset="0"/>
                          </a:rPr>
                          <m:t>2</m:t>
                        </m:r>
                      </m:den>
                    </m:f>
                    <m:r>
                      <a:rPr>
                        <a:latin typeface="Cambria Math" panose="02040503050406030204" pitchFamily="18" charset="0"/>
                      </a:rPr>
                      <m:t>=0.005</m:t>
                    </m:r>
                  </m:oMath>
                </a14:m>
                <a:r>
                  <a:rPr sz="2800" dirty="0"/>
                  <a:t>. Also, </a:t>
                </a:r>
                <a:br>
                  <a:rPr lang="en-US" sz="2800" dirty="0"/>
                </a:b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=1−0.005=0.995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Step 3: Find the critical values,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a:t>.</a:t>
                </a:r>
              </a:p>
              <a:p>
                <a:pPr>
                  <a:defRPr sz="2800"/>
                </a:pPr>
                <a:r>
                  <a:rPr sz="2800"/>
                  <a:t>We need to find the critical values for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-distribution with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−1=86−1=85</m:t>
                    </m:r>
                  </m:oMath>
                </a14:m>
                <a:r>
                  <a:rPr sz="2800"/>
                  <a:t> degrees of freedom, but we see that not only is </a:t>
                </a:r>
                <a:r>
                  <a:rPr sz="2800">
                    <a:latin typeface="Cambria Math"/>
                  </a:rPr>
                  <a:t>85</a:t>
                </a:r>
                <a:r>
                  <a:rPr sz="2800"/>
                  <a:t> degrees of freedom not listed in the table, but it is exactly halfway between the two closest values available, </a:t>
                </a:r>
                <a:r>
                  <a:rPr sz="2800">
                    <a:latin typeface="Cambria Math"/>
                  </a:rPr>
                  <a:t>80</a:t>
                </a:r>
                <a:r>
                  <a:rPr sz="2800"/>
                  <a:t> and </a:t>
                </a:r>
                <a:r>
                  <a:rPr sz="2800">
                    <a:latin typeface="Cambria Math"/>
                  </a:rPr>
                  <a:t>90</a:t>
                </a:r>
                <a:r>
                  <a:rPr sz="2800"/>
                  <a:t> degrees of freedom. Therefore for each critical value, we will need to find the mean of the values listed for </a:t>
                </a:r>
                <a:r>
                  <a:rPr sz="2800">
                    <a:latin typeface="Cambria Math"/>
                  </a:rPr>
                  <a:t>80</a:t>
                </a:r>
                <a:r>
                  <a:rPr sz="2800"/>
                  <a:t> and </a:t>
                </a:r>
                <a:r>
                  <a:rPr sz="2800">
                    <a:latin typeface="Cambria Math"/>
                  </a:rPr>
                  <a:t>90</a:t>
                </a:r>
                <a:r>
                  <a:rPr sz="2800"/>
                  <a:t> degrees of freedom to obtain the value we need.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613" r="-96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231293146"/>
                  </p:ext>
                </p:extLst>
              </p:nvPr>
            </p:nvGraphicFramePr>
            <p:xfrm>
              <a:off x="457200" y="1105523"/>
              <a:ext cx="8229600" cy="33375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50">
                      <a:extLst>
                        <a:ext uri="{9D8B030D-6E8A-4147-A177-3AD203B41FA5}">
                          <a16:colId xmlns:a16="http://schemas.microsoft.com/office/drawing/2014/main" val="20010"/>
                        </a:ext>
                      </a:extLst>
                    </a:gridCol>
                  </a:tblGrid>
                  <a:tr h="370840">
                    <a:tc>
                      <a:txBody>
                        <a:bodyPr/>
                        <a:lstStyle/>
                        <a:p>
                          <a:pPr algn="ctr">
                            <a:defRPr b="1">
                              <a:solidFill>
                                <a:schemeClr val="tx1"/>
                              </a:solidFill>
                            </a:defRPr>
                          </a:pPr>
                          <a:endParaRPr/>
                        </a:p>
                      </a:txBody>
                      <a:tcPr/>
                    </a:tc>
                    <a:tc gridSpan="10">
                      <a:txBody>
                        <a:bodyPr/>
                        <a:lstStyle/>
                        <a:p>
                          <a:pPr algn="ctr">
                            <a:defRPr sz="1800" b="1"/>
                          </a:pPr>
                          <a:r>
                            <a:rPr sz="1800"/>
                            <a:t>Area to the Right of the Critical Value of </a:t>
                          </a:r>
                          <a14:m>
                            <m:oMath xmlns:m="http://schemas.openxmlformats.org/officeDocument/2006/math">
                              <m:sSup>
                                <m:sSupPr>
                                  <m:ctrlPr>
                                    <a:rPr sz="1800" i="1">
                                      <a:latin typeface="Cambria Math" panose="02040503050406030204" pitchFamily="18" charset="0"/>
                                    </a:rPr>
                                  </m:ctrlPr>
                                </m:sSupPr>
                                <m:e>
                                  <m:r>
                                    <a:rPr sz="1800">
                                      <a:latin typeface="Cambria Math"/>
                                    </a:rPr>
                                    <m:t>𝜒</m:t>
                                  </m:r>
                                </m:e>
                                <m:sup>
                                  <m:r>
                                    <a:rPr sz="1800">
                                      <a:latin typeface="Cambria Math"/>
                                    </a:rPr>
                                    <m:t>2</m:t>
                                  </m:r>
                                </m:sup>
                              </m:sSup>
                            </m:oMath>
                          </a14:m>
                          <a:endParaRPr sz="1800"/>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200" b="1">
                              <a:solidFill>
                                <a:schemeClr val="tx1"/>
                              </a:solidFill>
                            </a:defRPr>
                          </a:pPr>
                          <a14:m>
                            <m:oMathPara xmlns:m="http://schemas.openxmlformats.org/officeDocument/2006/math">
                              <m:oMathParaPr>
                                <m:jc m:val="centerGroup"/>
                              </m:oMathParaPr>
                              <m:oMath xmlns:m="http://schemas.openxmlformats.org/officeDocument/2006/math">
                                <m:r>
                                  <a:rPr sz="12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0.995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0.990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0.975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0.025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0.005</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200">
                              <a:latin typeface="Cambria Math"/>
                            </a:rPr>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20.707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22.164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24.433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26.509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29.051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51.805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55.758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59.342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63.691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66.766</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200">
                              <a:latin typeface="Cambria Math"/>
                            </a:rPr>
                            <a:t>50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27.991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29.707</a:t>
                          </a:r>
                        </a:p>
                      </a:txBody>
                      <a:tcPr/>
                    </a:tc>
                    <a:tc>
                      <a:txBody>
                        <a:bodyPr/>
                        <a:lstStyle/>
                        <a:p>
                          <a:pPr algn="ctr">
                            <a:defRPr>
                              <a:solidFill>
                                <a:schemeClr val="tx1"/>
                              </a:solidFill>
                            </a:defRPr>
                          </a:pPr>
                          <a:r>
                            <a:rPr sz="1200">
                              <a:latin typeface="Cambria Math"/>
                            </a:rPr>
                            <a:t>32.357</a:t>
                          </a:r>
                        </a:p>
                      </a:txBody>
                      <a:tcPr/>
                    </a:tc>
                    <a:tc>
                      <a:txBody>
                        <a:bodyPr/>
                        <a:lstStyle/>
                        <a:p>
                          <a:pPr algn="ctr">
                            <a:defRPr>
                              <a:solidFill>
                                <a:schemeClr val="tx1"/>
                              </a:solidFill>
                            </a:defRPr>
                          </a:pPr>
                          <a:r>
                            <a:rPr sz="1200">
                              <a:latin typeface="Cambria Math"/>
                            </a:rPr>
                            <a:t>34.764</a:t>
                          </a:r>
                        </a:p>
                      </a:txBody>
                      <a:tcPr/>
                    </a:tc>
                    <a:tc>
                      <a:txBody>
                        <a:bodyPr/>
                        <a:lstStyle/>
                        <a:p>
                          <a:pPr algn="ctr">
                            <a:defRPr>
                              <a:solidFill>
                                <a:schemeClr val="tx1"/>
                              </a:solidFill>
                            </a:defRPr>
                          </a:pPr>
                          <a:r>
                            <a:rPr sz="1200">
                              <a:latin typeface="Cambria Math"/>
                            </a:rPr>
                            <a:t>37.689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63.167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67.505</a:t>
                          </a:r>
                        </a:p>
                      </a:txBody>
                      <a:tcPr/>
                    </a:tc>
                    <a:tc>
                      <a:txBody>
                        <a:bodyPr/>
                        <a:lstStyle/>
                        <a:p>
                          <a:pPr algn="ctr">
                            <a:defRPr>
                              <a:solidFill>
                                <a:schemeClr val="tx1"/>
                              </a:solidFill>
                            </a:defRPr>
                          </a:pPr>
                          <a:r>
                            <a:rPr sz="1200">
                              <a:latin typeface="Cambria Math"/>
                            </a:rPr>
                            <a:t>71.420</a:t>
                          </a:r>
                        </a:p>
                      </a:txBody>
                      <a:tcPr/>
                    </a:tc>
                    <a:tc>
                      <a:txBody>
                        <a:bodyPr/>
                        <a:lstStyle/>
                        <a:p>
                          <a:pPr algn="ctr">
                            <a:defRPr>
                              <a:solidFill>
                                <a:schemeClr val="tx1"/>
                              </a:solidFill>
                            </a:defRPr>
                          </a:pPr>
                          <a:r>
                            <a:rPr sz="1200">
                              <a:latin typeface="Cambria Math"/>
                            </a:rPr>
                            <a:t>76.154</a:t>
                          </a:r>
                        </a:p>
                      </a:txBody>
                      <a:tcPr/>
                    </a:tc>
                    <a:tc>
                      <a:txBody>
                        <a:bodyPr/>
                        <a:lstStyle/>
                        <a:p>
                          <a:pPr algn="ctr">
                            <a:defRPr>
                              <a:solidFill>
                                <a:schemeClr val="tx1"/>
                              </a:solidFill>
                            </a:defRPr>
                          </a:pPr>
                          <a:r>
                            <a:rPr sz="1200">
                              <a:latin typeface="Cambria Math"/>
                            </a:rPr>
                            <a:t>79.490</a:t>
                          </a:r>
                        </a:p>
                      </a:txBody>
                      <a:tcPr>
                        <a:solidFill>
                          <a:srgbClr val="92D050"/>
                        </a:solidFill>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200">
                              <a:latin typeface="Cambria Math"/>
                            </a:rPr>
                            <a:t>60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35.534</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37.485</a:t>
                          </a:r>
                        </a:p>
                      </a:txBody>
                      <a:tcPr/>
                    </a:tc>
                    <a:tc>
                      <a:txBody>
                        <a:bodyPr/>
                        <a:lstStyle/>
                        <a:p>
                          <a:pPr algn="ctr">
                            <a:defRPr>
                              <a:solidFill>
                                <a:schemeClr val="tx1"/>
                              </a:solidFill>
                            </a:defRPr>
                          </a:pPr>
                          <a:r>
                            <a:rPr sz="1200">
                              <a:latin typeface="Cambria Math"/>
                            </a:rPr>
                            <a:t>40.482</a:t>
                          </a:r>
                        </a:p>
                      </a:txBody>
                      <a:tcPr/>
                    </a:tc>
                    <a:tc>
                      <a:txBody>
                        <a:bodyPr/>
                        <a:lstStyle/>
                        <a:p>
                          <a:pPr algn="ctr">
                            <a:defRPr>
                              <a:solidFill>
                                <a:schemeClr val="tx1"/>
                              </a:solidFill>
                            </a:defRPr>
                          </a:pPr>
                          <a:r>
                            <a:rPr sz="1200">
                              <a:latin typeface="Cambria Math"/>
                            </a:rPr>
                            <a:t>43.188</a:t>
                          </a:r>
                        </a:p>
                      </a:txBody>
                      <a:tcPr/>
                    </a:tc>
                    <a:tc>
                      <a:txBody>
                        <a:bodyPr/>
                        <a:lstStyle/>
                        <a:p>
                          <a:pPr algn="ctr">
                            <a:defRPr>
                              <a:solidFill>
                                <a:schemeClr val="tx1"/>
                              </a:solidFill>
                            </a:defRPr>
                          </a:pPr>
                          <a:r>
                            <a:rPr sz="1200">
                              <a:latin typeface="Cambria Math"/>
                            </a:rPr>
                            <a:t>46.459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74.397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79.082</a:t>
                          </a:r>
                        </a:p>
                      </a:txBody>
                      <a:tcPr/>
                    </a:tc>
                    <a:tc>
                      <a:txBody>
                        <a:bodyPr/>
                        <a:lstStyle/>
                        <a:p>
                          <a:pPr algn="ctr">
                            <a:defRPr>
                              <a:solidFill>
                                <a:schemeClr val="tx1"/>
                              </a:solidFill>
                            </a:defRPr>
                          </a:pPr>
                          <a:r>
                            <a:rPr sz="1200">
                              <a:latin typeface="Cambria Math"/>
                            </a:rPr>
                            <a:t>83.298</a:t>
                          </a:r>
                        </a:p>
                      </a:txBody>
                      <a:tcPr/>
                    </a:tc>
                    <a:tc>
                      <a:txBody>
                        <a:bodyPr/>
                        <a:lstStyle/>
                        <a:p>
                          <a:pPr algn="ctr">
                            <a:defRPr>
                              <a:solidFill>
                                <a:schemeClr val="tx1"/>
                              </a:solidFill>
                            </a:defRPr>
                          </a:pPr>
                          <a:r>
                            <a:rPr sz="1200">
                              <a:latin typeface="Cambria Math"/>
                            </a:rPr>
                            <a:t>88.379</a:t>
                          </a:r>
                        </a:p>
                      </a:txBody>
                      <a:tcPr/>
                    </a:tc>
                    <a:tc>
                      <a:txBody>
                        <a:bodyPr/>
                        <a:lstStyle/>
                        <a:p>
                          <a:pPr algn="ctr">
                            <a:defRPr>
                              <a:solidFill>
                                <a:schemeClr val="tx1"/>
                              </a:solidFill>
                            </a:defRPr>
                          </a:pPr>
                          <a:r>
                            <a:rPr sz="1200">
                              <a:latin typeface="Cambria Math"/>
                            </a:rPr>
                            <a:t>91.952</a:t>
                          </a:r>
                        </a:p>
                      </a:txBody>
                      <a:tcPr>
                        <a:solidFill>
                          <a:srgbClr val="92D050"/>
                        </a:solidFill>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200">
                              <a:latin typeface="Cambria Math"/>
                            </a:rPr>
                            <a:t>70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43.275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45.442</a:t>
                          </a:r>
                        </a:p>
                      </a:txBody>
                      <a:tcPr/>
                    </a:tc>
                    <a:tc>
                      <a:txBody>
                        <a:bodyPr/>
                        <a:lstStyle/>
                        <a:p>
                          <a:pPr algn="ctr">
                            <a:defRPr>
                              <a:solidFill>
                                <a:schemeClr val="tx1"/>
                              </a:solidFill>
                            </a:defRPr>
                          </a:pPr>
                          <a:r>
                            <a:rPr sz="1200">
                              <a:latin typeface="Cambria Math"/>
                            </a:rPr>
                            <a:t>48.758</a:t>
                          </a:r>
                        </a:p>
                      </a:txBody>
                      <a:tcPr/>
                    </a:tc>
                    <a:tc>
                      <a:txBody>
                        <a:bodyPr/>
                        <a:lstStyle/>
                        <a:p>
                          <a:pPr algn="ctr">
                            <a:defRPr>
                              <a:solidFill>
                                <a:schemeClr val="tx1"/>
                              </a:solidFill>
                            </a:defRPr>
                          </a:pPr>
                          <a:r>
                            <a:rPr sz="1200">
                              <a:latin typeface="Cambria Math"/>
                            </a:rPr>
                            <a:t>51.739</a:t>
                          </a:r>
                        </a:p>
                      </a:txBody>
                      <a:tcPr/>
                    </a:tc>
                    <a:tc>
                      <a:txBody>
                        <a:bodyPr/>
                        <a:lstStyle/>
                        <a:p>
                          <a:pPr algn="ctr">
                            <a:defRPr>
                              <a:solidFill>
                                <a:schemeClr val="tx1"/>
                              </a:solidFill>
                            </a:defRPr>
                          </a:pPr>
                          <a:r>
                            <a:rPr sz="1200">
                              <a:latin typeface="Cambria Math"/>
                            </a:rPr>
                            <a:t>55.329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85.527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90.531</a:t>
                          </a:r>
                        </a:p>
                      </a:txBody>
                      <a:tcPr/>
                    </a:tc>
                    <a:tc>
                      <a:txBody>
                        <a:bodyPr/>
                        <a:lstStyle/>
                        <a:p>
                          <a:pPr algn="ctr">
                            <a:defRPr>
                              <a:solidFill>
                                <a:schemeClr val="tx1"/>
                              </a:solidFill>
                            </a:defRPr>
                          </a:pPr>
                          <a:r>
                            <a:rPr sz="1200">
                              <a:latin typeface="Cambria Math"/>
                            </a:rPr>
                            <a:t>95.023</a:t>
                          </a:r>
                        </a:p>
                      </a:txBody>
                      <a:tcPr/>
                    </a:tc>
                    <a:tc>
                      <a:txBody>
                        <a:bodyPr/>
                        <a:lstStyle/>
                        <a:p>
                          <a:pPr algn="ctr">
                            <a:defRPr>
                              <a:solidFill>
                                <a:schemeClr val="tx1"/>
                              </a:solidFill>
                            </a:defRPr>
                          </a:pPr>
                          <a:r>
                            <a:rPr sz="1200">
                              <a:latin typeface="Cambria Math"/>
                            </a:rPr>
                            <a:t>100.425</a:t>
                          </a:r>
                        </a:p>
                      </a:txBody>
                      <a:tcPr/>
                    </a:tc>
                    <a:tc>
                      <a:txBody>
                        <a:bodyPr/>
                        <a:lstStyle/>
                        <a:p>
                          <a:pPr algn="ctr">
                            <a:defRPr>
                              <a:solidFill>
                                <a:schemeClr val="tx1"/>
                              </a:solidFill>
                            </a:defRPr>
                          </a:pPr>
                          <a:r>
                            <a:rPr sz="1200">
                              <a:latin typeface="Cambria Math"/>
                            </a:rPr>
                            <a:t>104.215</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200">
                              <a:latin typeface="Cambria Math"/>
                            </a:rPr>
                            <a:t>80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200">
                              <a:solidFill>
                                <a:schemeClr val="tx1"/>
                              </a:solidFill>
                            </a:defRPr>
                          </a:pPr>
                          <a:r>
                            <a:rPr sz="1200">
                              <a:highlight>
                                <a:srgbClr val="FFFF00"/>
                              </a:highlight>
                              <a:latin typeface="Cambria Math"/>
                            </a:rPr>
                            <a:t>51.172</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defRPr>
                              <a:solidFill>
                                <a:schemeClr val="tx1"/>
                              </a:solidFill>
                            </a:defRPr>
                          </a:pPr>
                          <a:r>
                            <a:rPr sz="1200">
                              <a:latin typeface="Cambria Math"/>
                            </a:rPr>
                            <a:t>53.540</a:t>
                          </a:r>
                        </a:p>
                      </a:txBody>
                      <a:tcPr>
                        <a:solidFill>
                          <a:srgbClr val="92D050"/>
                        </a:solidFill>
                      </a:tcPr>
                    </a:tc>
                    <a:tc>
                      <a:txBody>
                        <a:bodyPr/>
                        <a:lstStyle/>
                        <a:p>
                          <a:pPr algn="ctr">
                            <a:defRPr>
                              <a:solidFill>
                                <a:schemeClr val="tx1"/>
                              </a:solidFill>
                            </a:defRPr>
                          </a:pPr>
                          <a:r>
                            <a:rPr sz="1200">
                              <a:latin typeface="Cambria Math"/>
                            </a:rPr>
                            <a:t>57.153</a:t>
                          </a:r>
                        </a:p>
                      </a:txBody>
                      <a:tcPr>
                        <a:solidFill>
                          <a:srgbClr val="92D050"/>
                        </a:solidFill>
                      </a:tcPr>
                    </a:tc>
                    <a:tc>
                      <a:txBody>
                        <a:bodyPr/>
                        <a:lstStyle/>
                        <a:p>
                          <a:pPr algn="ctr">
                            <a:defRPr>
                              <a:solidFill>
                                <a:schemeClr val="tx1"/>
                              </a:solidFill>
                            </a:defRPr>
                          </a:pPr>
                          <a:r>
                            <a:rPr sz="1200">
                              <a:latin typeface="Cambria Math"/>
                            </a:rPr>
                            <a:t>60.391</a:t>
                          </a:r>
                        </a:p>
                      </a:txBody>
                      <a:tcPr>
                        <a:solidFill>
                          <a:srgbClr val="92D050"/>
                        </a:solidFill>
                      </a:tcPr>
                    </a:tc>
                    <a:tc>
                      <a:txBody>
                        <a:bodyPr/>
                        <a:lstStyle/>
                        <a:p>
                          <a:pPr algn="ctr">
                            <a:defRPr>
                              <a:solidFill>
                                <a:schemeClr val="tx1"/>
                              </a:solidFill>
                            </a:defRPr>
                          </a:pPr>
                          <a:r>
                            <a:rPr sz="1200">
                              <a:latin typeface="Cambria Math"/>
                            </a:rPr>
                            <a:t>64.278</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96.578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101.879</a:t>
                          </a:r>
                        </a:p>
                      </a:txBody>
                      <a:tcPr>
                        <a:solidFill>
                          <a:srgbClr val="92D050"/>
                        </a:solidFill>
                      </a:tcPr>
                    </a:tc>
                    <a:tc>
                      <a:txBody>
                        <a:bodyPr/>
                        <a:lstStyle/>
                        <a:p>
                          <a:pPr algn="ctr">
                            <a:defRPr>
                              <a:solidFill>
                                <a:schemeClr val="tx1"/>
                              </a:solidFill>
                            </a:defRPr>
                          </a:pPr>
                          <a:r>
                            <a:rPr sz="1200">
                              <a:latin typeface="Cambria Math"/>
                            </a:rPr>
                            <a:t>106.629</a:t>
                          </a:r>
                        </a:p>
                      </a:txBody>
                      <a:tcPr>
                        <a:solidFill>
                          <a:srgbClr val="92D050"/>
                        </a:solidFill>
                      </a:tcPr>
                    </a:tc>
                    <a:tc>
                      <a:txBody>
                        <a:bodyPr/>
                        <a:lstStyle/>
                        <a:p>
                          <a:pPr algn="ctr">
                            <a:defRPr>
                              <a:solidFill>
                                <a:schemeClr val="tx1"/>
                              </a:solidFill>
                            </a:defRPr>
                          </a:pPr>
                          <a:r>
                            <a:rPr sz="1200">
                              <a:latin typeface="Cambria Math"/>
                            </a:rPr>
                            <a:t>112.329</a:t>
                          </a:r>
                        </a:p>
                      </a:txBody>
                      <a:tcPr>
                        <a:solidFill>
                          <a:srgbClr val="92D050"/>
                        </a:solidFill>
                      </a:tcPr>
                    </a:tc>
                    <a:tc>
                      <a:txBody>
                        <a:bodyPr/>
                        <a:lstStyle/>
                        <a:p>
                          <a:pPr algn="ctr">
                            <a:defRPr sz="1200">
                              <a:solidFill>
                                <a:schemeClr val="tx1"/>
                              </a:solidFill>
                            </a:defRPr>
                          </a:pPr>
                          <a:r>
                            <a:rPr sz="1200">
                              <a:highlight>
                                <a:srgbClr val="FFFF00"/>
                              </a:highlight>
                              <a:latin typeface="Cambria Math"/>
                            </a:rPr>
                            <a:t>116.321</a:t>
                          </a:r>
                        </a:p>
                      </a:txBody>
                      <a:tcPr>
                        <a:solidFill>
                          <a:srgbClr val="FFFF0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200">
                              <a:latin typeface="Cambria Math"/>
                            </a:rPr>
                            <a:t>90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200">
                              <a:solidFill>
                                <a:schemeClr val="tx1"/>
                              </a:solidFill>
                            </a:defRPr>
                          </a:pPr>
                          <a:r>
                            <a:rPr sz="1200" dirty="0">
                              <a:highlight>
                                <a:srgbClr val="FFFF00"/>
                              </a:highlight>
                              <a:latin typeface="Cambria Math"/>
                            </a:rPr>
                            <a:t>59.196</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defRPr>
                              <a:solidFill>
                                <a:schemeClr val="tx1"/>
                              </a:solidFill>
                            </a:defRPr>
                          </a:pPr>
                          <a:r>
                            <a:rPr sz="1200">
                              <a:latin typeface="Cambria Math"/>
                            </a:rPr>
                            <a:t>61.754</a:t>
                          </a:r>
                        </a:p>
                      </a:txBody>
                      <a:tcPr>
                        <a:solidFill>
                          <a:srgbClr val="92D050"/>
                        </a:solidFill>
                      </a:tcPr>
                    </a:tc>
                    <a:tc>
                      <a:txBody>
                        <a:bodyPr/>
                        <a:lstStyle/>
                        <a:p>
                          <a:pPr algn="ctr">
                            <a:defRPr>
                              <a:solidFill>
                                <a:schemeClr val="tx1"/>
                              </a:solidFill>
                            </a:defRPr>
                          </a:pPr>
                          <a:r>
                            <a:rPr sz="1200">
                              <a:latin typeface="Cambria Math"/>
                            </a:rPr>
                            <a:t>65.647</a:t>
                          </a:r>
                        </a:p>
                      </a:txBody>
                      <a:tcPr>
                        <a:solidFill>
                          <a:srgbClr val="92D050"/>
                        </a:solidFill>
                      </a:tcPr>
                    </a:tc>
                    <a:tc>
                      <a:txBody>
                        <a:bodyPr/>
                        <a:lstStyle/>
                        <a:p>
                          <a:pPr algn="ctr">
                            <a:defRPr>
                              <a:solidFill>
                                <a:schemeClr val="tx1"/>
                              </a:solidFill>
                            </a:defRPr>
                          </a:pPr>
                          <a:r>
                            <a:rPr sz="1200">
                              <a:latin typeface="Cambria Math"/>
                            </a:rPr>
                            <a:t>69.126</a:t>
                          </a:r>
                        </a:p>
                      </a:txBody>
                      <a:tcPr>
                        <a:solidFill>
                          <a:srgbClr val="92D050"/>
                        </a:solidFill>
                      </a:tcPr>
                    </a:tc>
                    <a:tc>
                      <a:txBody>
                        <a:bodyPr/>
                        <a:lstStyle/>
                        <a:p>
                          <a:pPr algn="ctr">
                            <a:defRPr>
                              <a:solidFill>
                                <a:schemeClr val="tx1"/>
                              </a:solidFill>
                            </a:defRPr>
                          </a:pPr>
                          <a:r>
                            <a:rPr sz="1200">
                              <a:latin typeface="Cambria Math"/>
                            </a:rPr>
                            <a:t>73.291</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107.565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113.145</a:t>
                          </a:r>
                        </a:p>
                      </a:txBody>
                      <a:tcPr>
                        <a:solidFill>
                          <a:srgbClr val="92D050"/>
                        </a:solidFill>
                      </a:tcPr>
                    </a:tc>
                    <a:tc>
                      <a:txBody>
                        <a:bodyPr/>
                        <a:lstStyle/>
                        <a:p>
                          <a:pPr algn="ctr">
                            <a:defRPr>
                              <a:solidFill>
                                <a:schemeClr val="tx1"/>
                              </a:solidFill>
                            </a:defRPr>
                          </a:pPr>
                          <a:r>
                            <a:rPr sz="1200">
                              <a:latin typeface="Cambria Math"/>
                            </a:rPr>
                            <a:t>118.136</a:t>
                          </a:r>
                        </a:p>
                      </a:txBody>
                      <a:tcPr>
                        <a:solidFill>
                          <a:srgbClr val="92D050"/>
                        </a:solidFill>
                      </a:tcPr>
                    </a:tc>
                    <a:tc>
                      <a:txBody>
                        <a:bodyPr/>
                        <a:lstStyle/>
                        <a:p>
                          <a:pPr algn="ctr">
                            <a:defRPr>
                              <a:solidFill>
                                <a:schemeClr val="tx1"/>
                              </a:solidFill>
                            </a:defRPr>
                          </a:pPr>
                          <a:r>
                            <a:rPr sz="1200">
                              <a:latin typeface="Cambria Math"/>
                            </a:rPr>
                            <a:t>124.116</a:t>
                          </a:r>
                        </a:p>
                      </a:txBody>
                      <a:tcPr>
                        <a:solidFill>
                          <a:srgbClr val="92D050"/>
                        </a:solidFill>
                      </a:tcPr>
                    </a:tc>
                    <a:tc>
                      <a:txBody>
                        <a:bodyPr/>
                        <a:lstStyle/>
                        <a:p>
                          <a:pPr algn="ctr">
                            <a:defRPr sz="1200">
                              <a:solidFill>
                                <a:schemeClr val="tx1"/>
                              </a:solidFill>
                            </a:defRPr>
                          </a:pPr>
                          <a:r>
                            <a:rPr sz="1200" dirty="0">
                              <a:highlight>
                                <a:srgbClr val="FFFF00"/>
                              </a:highlight>
                              <a:latin typeface="Cambria Math"/>
                            </a:rPr>
                            <a:t>128.299</a:t>
                          </a:r>
                        </a:p>
                      </a:txBody>
                      <a:tcPr>
                        <a:solidFill>
                          <a:srgbClr val="FFFF00"/>
                        </a:solidFill>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200">
                              <a:latin typeface="Cambria Math"/>
                            </a:rPr>
                            <a:t>100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67.328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70.065</a:t>
                          </a:r>
                        </a:p>
                      </a:txBody>
                      <a:tcPr/>
                    </a:tc>
                    <a:tc>
                      <a:txBody>
                        <a:bodyPr/>
                        <a:lstStyle/>
                        <a:p>
                          <a:pPr algn="ctr">
                            <a:defRPr>
                              <a:solidFill>
                                <a:schemeClr val="tx1"/>
                              </a:solidFill>
                            </a:defRPr>
                          </a:pPr>
                          <a:r>
                            <a:rPr sz="1200">
                              <a:latin typeface="Cambria Math"/>
                            </a:rPr>
                            <a:t>74.222</a:t>
                          </a:r>
                        </a:p>
                      </a:txBody>
                      <a:tcPr/>
                    </a:tc>
                    <a:tc>
                      <a:txBody>
                        <a:bodyPr/>
                        <a:lstStyle/>
                        <a:p>
                          <a:pPr algn="ctr">
                            <a:defRPr>
                              <a:solidFill>
                                <a:schemeClr val="tx1"/>
                              </a:solidFill>
                            </a:defRPr>
                          </a:pPr>
                          <a:r>
                            <a:rPr sz="1200">
                              <a:latin typeface="Cambria Math"/>
                            </a:rPr>
                            <a:t>77.929</a:t>
                          </a:r>
                        </a:p>
                      </a:txBody>
                      <a:tcPr/>
                    </a:tc>
                    <a:tc>
                      <a:txBody>
                        <a:bodyPr/>
                        <a:lstStyle/>
                        <a:p>
                          <a:pPr algn="ctr">
                            <a:defRPr>
                              <a:solidFill>
                                <a:schemeClr val="tx1"/>
                              </a:solidFill>
                            </a:defRPr>
                          </a:pPr>
                          <a:r>
                            <a:rPr sz="1200">
                              <a:latin typeface="Cambria Math"/>
                            </a:rPr>
                            <a:t>82.358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118.498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124.342</a:t>
                          </a:r>
                        </a:p>
                      </a:txBody>
                      <a:tcPr/>
                    </a:tc>
                    <a:tc>
                      <a:txBody>
                        <a:bodyPr/>
                        <a:lstStyle/>
                        <a:p>
                          <a:pPr algn="ctr">
                            <a:defRPr>
                              <a:solidFill>
                                <a:schemeClr val="tx1"/>
                              </a:solidFill>
                            </a:defRPr>
                          </a:pPr>
                          <a:r>
                            <a:rPr sz="1200">
                              <a:latin typeface="Cambria Math"/>
                            </a:rPr>
                            <a:t>129.561</a:t>
                          </a:r>
                        </a:p>
                      </a:txBody>
                      <a:tcPr/>
                    </a:tc>
                    <a:tc>
                      <a:txBody>
                        <a:bodyPr/>
                        <a:lstStyle/>
                        <a:p>
                          <a:pPr algn="ctr">
                            <a:defRPr>
                              <a:solidFill>
                                <a:schemeClr val="tx1"/>
                              </a:solidFill>
                            </a:defRPr>
                          </a:pPr>
                          <a:r>
                            <a:rPr sz="1200">
                              <a:latin typeface="Cambria Math"/>
                            </a:rPr>
                            <a:t>135.807</a:t>
                          </a:r>
                        </a:p>
                      </a:txBody>
                      <a:tcPr/>
                    </a:tc>
                    <a:tc>
                      <a:txBody>
                        <a:bodyPr/>
                        <a:lstStyle/>
                        <a:p>
                          <a:pPr algn="ctr">
                            <a:defRPr>
                              <a:solidFill>
                                <a:schemeClr val="tx1"/>
                              </a:solidFill>
                            </a:defRPr>
                          </a:pPr>
                          <a:r>
                            <a:rPr sz="1200" dirty="0">
                              <a:latin typeface="Cambria Math"/>
                            </a:rPr>
                            <a:t>140.169</a:t>
                          </a:r>
                        </a:p>
                      </a:txBody>
                      <a:tcPr>
                        <a:solidFill>
                          <a:srgbClr val="92D050"/>
                        </a:solidFill>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1231293146"/>
                  </p:ext>
                </p:extLst>
              </p:nvPr>
            </p:nvGraphicFramePr>
            <p:xfrm>
              <a:off x="457200" y="1105523"/>
              <a:ext cx="8229600" cy="3337560"/>
            </p:xfrm>
            <a:graphic>
              <a:graphicData uri="http://schemas.openxmlformats.org/drawingml/2006/table">
                <a:tbl>
                  <a:tblPr firstRow="1" bandRow="1">
                    <a:tableStyleId>{5C22544A-7EE6-4342-B048-85BDC9FD1C3A}</a:tableStyleId>
                  </a:tblPr>
                  <a:tblGrid>
                    <a:gridCol w="748145">
                      <a:extLst>
                        <a:ext uri="{9D8B030D-6E8A-4147-A177-3AD203B41FA5}">
                          <a16:colId xmlns:a16="http://schemas.microsoft.com/office/drawing/2014/main" xmlns="" val="20000"/>
                        </a:ext>
                      </a:extLst>
                    </a:gridCol>
                    <a:gridCol w="748145">
                      <a:extLst>
                        <a:ext uri="{9D8B030D-6E8A-4147-A177-3AD203B41FA5}">
                          <a16:colId xmlns:a16="http://schemas.microsoft.com/office/drawing/2014/main" xmlns="" val="20001"/>
                        </a:ext>
                      </a:extLst>
                    </a:gridCol>
                    <a:gridCol w="748145">
                      <a:extLst>
                        <a:ext uri="{9D8B030D-6E8A-4147-A177-3AD203B41FA5}">
                          <a16:colId xmlns:a16="http://schemas.microsoft.com/office/drawing/2014/main" xmlns="" val="20002"/>
                        </a:ext>
                      </a:extLst>
                    </a:gridCol>
                    <a:gridCol w="748145">
                      <a:extLst>
                        <a:ext uri="{9D8B030D-6E8A-4147-A177-3AD203B41FA5}">
                          <a16:colId xmlns:a16="http://schemas.microsoft.com/office/drawing/2014/main" xmlns="" val="20003"/>
                        </a:ext>
                      </a:extLst>
                    </a:gridCol>
                    <a:gridCol w="748145">
                      <a:extLst>
                        <a:ext uri="{9D8B030D-6E8A-4147-A177-3AD203B41FA5}">
                          <a16:colId xmlns:a16="http://schemas.microsoft.com/office/drawing/2014/main" xmlns="" val="20004"/>
                        </a:ext>
                      </a:extLst>
                    </a:gridCol>
                    <a:gridCol w="748145">
                      <a:extLst>
                        <a:ext uri="{9D8B030D-6E8A-4147-A177-3AD203B41FA5}">
                          <a16:colId xmlns:a16="http://schemas.microsoft.com/office/drawing/2014/main" xmlns="" val="20005"/>
                        </a:ext>
                      </a:extLst>
                    </a:gridCol>
                    <a:gridCol w="748145">
                      <a:extLst>
                        <a:ext uri="{9D8B030D-6E8A-4147-A177-3AD203B41FA5}">
                          <a16:colId xmlns:a16="http://schemas.microsoft.com/office/drawing/2014/main" xmlns="" val="20006"/>
                        </a:ext>
                      </a:extLst>
                    </a:gridCol>
                    <a:gridCol w="748145">
                      <a:extLst>
                        <a:ext uri="{9D8B030D-6E8A-4147-A177-3AD203B41FA5}">
                          <a16:colId xmlns:a16="http://schemas.microsoft.com/office/drawing/2014/main" xmlns="" val="20007"/>
                        </a:ext>
                      </a:extLst>
                    </a:gridCol>
                    <a:gridCol w="748145">
                      <a:extLst>
                        <a:ext uri="{9D8B030D-6E8A-4147-A177-3AD203B41FA5}">
                          <a16:colId xmlns:a16="http://schemas.microsoft.com/office/drawing/2014/main" xmlns="" val="20008"/>
                        </a:ext>
                      </a:extLst>
                    </a:gridCol>
                    <a:gridCol w="748145">
                      <a:extLst>
                        <a:ext uri="{9D8B030D-6E8A-4147-A177-3AD203B41FA5}">
                          <a16:colId xmlns:a16="http://schemas.microsoft.com/office/drawing/2014/main" xmlns="" val="20009"/>
                        </a:ext>
                      </a:extLst>
                    </a:gridCol>
                    <a:gridCol w="748150">
                      <a:extLst>
                        <a:ext uri="{9D8B030D-6E8A-4147-A177-3AD203B41FA5}">
                          <a16:colId xmlns:a16="http://schemas.microsoft.com/office/drawing/2014/main" xmlns="" val="20010"/>
                        </a:ext>
                      </a:extLst>
                    </a:gridCol>
                  </a:tblGrid>
                  <a:tr h="370840">
                    <a:tc>
                      <a:txBody>
                        <a:bodyPr/>
                        <a:lstStyle/>
                        <a:p>
                          <a:pPr algn="ctr">
                            <a:defRPr b="1">
                              <a:solidFill>
                                <a:schemeClr val="tx1"/>
                              </a:solidFill>
                            </a:defRPr>
                          </a:pPr>
                          <a:endParaRPr/>
                        </a:p>
                      </a:txBody>
                      <a:tcPr/>
                    </a:tc>
                    <a:tc gridSpan="10">
                      <a:txBody>
                        <a:bodyPr/>
                        <a:lstStyle/>
                        <a:p>
                          <a:endParaRPr lang="en-US"/>
                        </a:p>
                      </a:txBody>
                      <a:tcPr>
                        <a:blipFill>
                          <a:blip r:embed="rId2"/>
                          <a:stretch>
                            <a:fillRect l="-10187" t="-8197" r="-407" b="-801639"/>
                          </a:stretch>
                        </a:blip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626" t="-108197" r="-1001626" b="-701639"/>
                          </a:stretch>
                        </a:blipFill>
                      </a:tcPr>
                    </a:tc>
                    <a:tc>
                      <a:txBody>
                        <a:bodyPr/>
                        <a:lstStyle/>
                        <a:p>
                          <a:pPr algn="ctr">
                            <a:defRPr b="1">
                              <a:solidFill>
                                <a:schemeClr val="tx1"/>
                              </a:solidFill>
                            </a:defRPr>
                          </a:pPr>
                          <a:r>
                            <a:rPr sz="1200">
                              <a:latin typeface="Cambria Math"/>
                            </a:rPr>
                            <a:t>0.995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200">
                              <a:latin typeface="Cambria Math"/>
                            </a:rPr>
                            <a:t>0.990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0.975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0.900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0.050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0.025</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0.010</a:t>
                          </a:r>
                        </a:p>
                      </a:txBody>
                      <a:tcPr>
                        <a:lnB w="12700" cap="flat" cmpd="sng" algn="ctr">
                          <a:solidFill>
                            <a:schemeClr val="tx1"/>
                          </a:solidFill>
                          <a:prstDash val="solid"/>
                          <a:round/>
                          <a:headEnd type="none" w="med" len="med"/>
                          <a:tailEnd type="none" w="med" len="med"/>
                        </a:lnB>
                        <a:solidFill>
                          <a:srgbClr val="CCCFD7"/>
                        </a:solidFill>
                      </a:tcPr>
                    </a:tc>
                    <a:tc>
                      <a:txBody>
                        <a:bodyPr/>
                        <a:lstStyle/>
                        <a:p>
                          <a:pPr algn="ctr">
                            <a:defRPr b="1">
                              <a:solidFill>
                                <a:schemeClr val="tx1"/>
                              </a:solidFill>
                            </a:defRPr>
                          </a:pPr>
                          <a:r>
                            <a:rPr sz="1200">
                              <a:latin typeface="Cambria Math"/>
                            </a:rPr>
                            <a:t>0.005</a:t>
                          </a:r>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370840">
                    <a:tc>
                      <a:txBody>
                        <a:bodyPr/>
                        <a:lstStyle/>
                        <a:p>
                          <a:pPr algn="ctr">
                            <a:defRPr b="1">
                              <a:solidFill>
                                <a:schemeClr val="tx1"/>
                              </a:solidFill>
                            </a:defRPr>
                          </a:pPr>
                          <a:r>
                            <a:rPr sz="1200">
                              <a:latin typeface="Cambria Math"/>
                            </a:rPr>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20.707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200">
                              <a:latin typeface="Cambria Math"/>
                            </a:rPr>
                            <a:t>22.164</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24.433</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26.509</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29.051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51.805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55.758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59.342</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63.691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200">
                              <a:latin typeface="Cambria Math"/>
                            </a:rPr>
                            <a:t>66.766</a:t>
                          </a:r>
                        </a:p>
                      </a:txBody>
                      <a:tcP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xmlns="" val="10002"/>
                      </a:ext>
                    </a:extLst>
                  </a:tr>
                  <a:tr h="370840">
                    <a:tc>
                      <a:txBody>
                        <a:bodyPr/>
                        <a:lstStyle/>
                        <a:p>
                          <a:pPr algn="ctr">
                            <a:defRPr b="1">
                              <a:solidFill>
                                <a:schemeClr val="tx1"/>
                              </a:solidFill>
                            </a:defRPr>
                          </a:pPr>
                          <a:r>
                            <a:rPr sz="1200">
                              <a:latin typeface="Cambria Math"/>
                            </a:rPr>
                            <a:t>50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27.991</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29.707</a:t>
                          </a:r>
                        </a:p>
                      </a:txBody>
                      <a:tcPr/>
                    </a:tc>
                    <a:tc>
                      <a:txBody>
                        <a:bodyPr/>
                        <a:lstStyle/>
                        <a:p>
                          <a:pPr algn="ctr">
                            <a:defRPr>
                              <a:solidFill>
                                <a:schemeClr val="tx1"/>
                              </a:solidFill>
                            </a:defRPr>
                          </a:pPr>
                          <a:r>
                            <a:rPr sz="1200">
                              <a:latin typeface="Cambria Math"/>
                            </a:rPr>
                            <a:t>32.357</a:t>
                          </a:r>
                        </a:p>
                      </a:txBody>
                      <a:tcPr/>
                    </a:tc>
                    <a:tc>
                      <a:txBody>
                        <a:bodyPr/>
                        <a:lstStyle/>
                        <a:p>
                          <a:pPr algn="ctr">
                            <a:defRPr>
                              <a:solidFill>
                                <a:schemeClr val="tx1"/>
                              </a:solidFill>
                            </a:defRPr>
                          </a:pPr>
                          <a:r>
                            <a:rPr sz="1200">
                              <a:latin typeface="Cambria Math"/>
                            </a:rPr>
                            <a:t>34.764</a:t>
                          </a:r>
                        </a:p>
                      </a:txBody>
                      <a:tcPr/>
                    </a:tc>
                    <a:tc>
                      <a:txBody>
                        <a:bodyPr/>
                        <a:lstStyle/>
                        <a:p>
                          <a:pPr algn="ctr">
                            <a:defRPr>
                              <a:solidFill>
                                <a:schemeClr val="tx1"/>
                              </a:solidFill>
                            </a:defRPr>
                          </a:pPr>
                          <a:r>
                            <a:rPr sz="1200">
                              <a:latin typeface="Cambria Math"/>
                            </a:rPr>
                            <a:t>37.689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63.167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67.505</a:t>
                          </a:r>
                        </a:p>
                      </a:txBody>
                      <a:tcPr/>
                    </a:tc>
                    <a:tc>
                      <a:txBody>
                        <a:bodyPr/>
                        <a:lstStyle/>
                        <a:p>
                          <a:pPr algn="ctr">
                            <a:defRPr>
                              <a:solidFill>
                                <a:schemeClr val="tx1"/>
                              </a:solidFill>
                            </a:defRPr>
                          </a:pPr>
                          <a:r>
                            <a:rPr sz="1200">
                              <a:latin typeface="Cambria Math"/>
                            </a:rPr>
                            <a:t>71.420</a:t>
                          </a:r>
                        </a:p>
                      </a:txBody>
                      <a:tcPr/>
                    </a:tc>
                    <a:tc>
                      <a:txBody>
                        <a:bodyPr/>
                        <a:lstStyle/>
                        <a:p>
                          <a:pPr algn="ctr">
                            <a:defRPr>
                              <a:solidFill>
                                <a:schemeClr val="tx1"/>
                              </a:solidFill>
                            </a:defRPr>
                          </a:pPr>
                          <a:r>
                            <a:rPr sz="1200">
                              <a:latin typeface="Cambria Math"/>
                            </a:rPr>
                            <a:t>76.154</a:t>
                          </a:r>
                        </a:p>
                      </a:txBody>
                      <a:tcPr/>
                    </a:tc>
                    <a:tc>
                      <a:txBody>
                        <a:bodyPr/>
                        <a:lstStyle/>
                        <a:p>
                          <a:pPr algn="ctr">
                            <a:defRPr>
                              <a:solidFill>
                                <a:schemeClr val="tx1"/>
                              </a:solidFill>
                            </a:defRPr>
                          </a:pPr>
                          <a:r>
                            <a:rPr sz="1200">
                              <a:latin typeface="Cambria Math"/>
                            </a:rPr>
                            <a:t>79.490</a:t>
                          </a:r>
                        </a:p>
                      </a:txBody>
                      <a:tcPr>
                        <a:solidFill>
                          <a:srgbClr val="92D050"/>
                        </a:solidFill>
                      </a:tcPr>
                    </a:tc>
                    <a:extLst>
                      <a:ext uri="{0D108BD9-81ED-4DB2-BD59-A6C34878D82A}">
                        <a16:rowId xmlns:a16="http://schemas.microsoft.com/office/drawing/2014/main" xmlns="" val="10003"/>
                      </a:ext>
                    </a:extLst>
                  </a:tr>
                  <a:tr h="370840">
                    <a:tc>
                      <a:txBody>
                        <a:bodyPr/>
                        <a:lstStyle/>
                        <a:p>
                          <a:pPr algn="ctr">
                            <a:defRPr b="1">
                              <a:solidFill>
                                <a:schemeClr val="tx1"/>
                              </a:solidFill>
                            </a:defRPr>
                          </a:pPr>
                          <a:r>
                            <a:rPr sz="1200">
                              <a:latin typeface="Cambria Math"/>
                            </a:rPr>
                            <a:t>60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35.534</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37.485</a:t>
                          </a:r>
                        </a:p>
                      </a:txBody>
                      <a:tcPr/>
                    </a:tc>
                    <a:tc>
                      <a:txBody>
                        <a:bodyPr/>
                        <a:lstStyle/>
                        <a:p>
                          <a:pPr algn="ctr">
                            <a:defRPr>
                              <a:solidFill>
                                <a:schemeClr val="tx1"/>
                              </a:solidFill>
                            </a:defRPr>
                          </a:pPr>
                          <a:r>
                            <a:rPr sz="1200">
                              <a:latin typeface="Cambria Math"/>
                            </a:rPr>
                            <a:t>40.482</a:t>
                          </a:r>
                        </a:p>
                      </a:txBody>
                      <a:tcPr/>
                    </a:tc>
                    <a:tc>
                      <a:txBody>
                        <a:bodyPr/>
                        <a:lstStyle/>
                        <a:p>
                          <a:pPr algn="ctr">
                            <a:defRPr>
                              <a:solidFill>
                                <a:schemeClr val="tx1"/>
                              </a:solidFill>
                            </a:defRPr>
                          </a:pPr>
                          <a:r>
                            <a:rPr sz="1200">
                              <a:latin typeface="Cambria Math"/>
                            </a:rPr>
                            <a:t>43.188</a:t>
                          </a:r>
                        </a:p>
                      </a:txBody>
                      <a:tcPr/>
                    </a:tc>
                    <a:tc>
                      <a:txBody>
                        <a:bodyPr/>
                        <a:lstStyle/>
                        <a:p>
                          <a:pPr algn="ctr">
                            <a:defRPr>
                              <a:solidFill>
                                <a:schemeClr val="tx1"/>
                              </a:solidFill>
                            </a:defRPr>
                          </a:pPr>
                          <a:r>
                            <a:rPr sz="1200">
                              <a:latin typeface="Cambria Math"/>
                            </a:rPr>
                            <a:t>46.459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74.397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79.082</a:t>
                          </a:r>
                        </a:p>
                      </a:txBody>
                      <a:tcPr/>
                    </a:tc>
                    <a:tc>
                      <a:txBody>
                        <a:bodyPr/>
                        <a:lstStyle/>
                        <a:p>
                          <a:pPr algn="ctr">
                            <a:defRPr>
                              <a:solidFill>
                                <a:schemeClr val="tx1"/>
                              </a:solidFill>
                            </a:defRPr>
                          </a:pPr>
                          <a:r>
                            <a:rPr sz="1200">
                              <a:latin typeface="Cambria Math"/>
                            </a:rPr>
                            <a:t>83.298</a:t>
                          </a:r>
                        </a:p>
                      </a:txBody>
                      <a:tcPr/>
                    </a:tc>
                    <a:tc>
                      <a:txBody>
                        <a:bodyPr/>
                        <a:lstStyle/>
                        <a:p>
                          <a:pPr algn="ctr">
                            <a:defRPr>
                              <a:solidFill>
                                <a:schemeClr val="tx1"/>
                              </a:solidFill>
                            </a:defRPr>
                          </a:pPr>
                          <a:r>
                            <a:rPr sz="1200">
                              <a:latin typeface="Cambria Math"/>
                            </a:rPr>
                            <a:t>88.379</a:t>
                          </a:r>
                        </a:p>
                      </a:txBody>
                      <a:tcPr/>
                    </a:tc>
                    <a:tc>
                      <a:txBody>
                        <a:bodyPr/>
                        <a:lstStyle/>
                        <a:p>
                          <a:pPr algn="ctr">
                            <a:defRPr>
                              <a:solidFill>
                                <a:schemeClr val="tx1"/>
                              </a:solidFill>
                            </a:defRPr>
                          </a:pPr>
                          <a:r>
                            <a:rPr sz="1200">
                              <a:latin typeface="Cambria Math"/>
                            </a:rPr>
                            <a:t>91.952</a:t>
                          </a:r>
                        </a:p>
                      </a:txBody>
                      <a:tcPr>
                        <a:solidFill>
                          <a:srgbClr val="92D050"/>
                        </a:solidFill>
                      </a:tcPr>
                    </a:tc>
                    <a:extLst>
                      <a:ext uri="{0D108BD9-81ED-4DB2-BD59-A6C34878D82A}">
                        <a16:rowId xmlns:a16="http://schemas.microsoft.com/office/drawing/2014/main" xmlns="" val="10004"/>
                      </a:ext>
                    </a:extLst>
                  </a:tr>
                  <a:tr h="370840">
                    <a:tc>
                      <a:txBody>
                        <a:bodyPr/>
                        <a:lstStyle/>
                        <a:p>
                          <a:pPr algn="ctr">
                            <a:defRPr b="1">
                              <a:solidFill>
                                <a:schemeClr val="tx1"/>
                              </a:solidFill>
                            </a:defRPr>
                          </a:pPr>
                          <a:r>
                            <a:rPr sz="1200">
                              <a:latin typeface="Cambria Math"/>
                            </a:rPr>
                            <a:t>70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43.275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45.442</a:t>
                          </a:r>
                        </a:p>
                      </a:txBody>
                      <a:tcPr/>
                    </a:tc>
                    <a:tc>
                      <a:txBody>
                        <a:bodyPr/>
                        <a:lstStyle/>
                        <a:p>
                          <a:pPr algn="ctr">
                            <a:defRPr>
                              <a:solidFill>
                                <a:schemeClr val="tx1"/>
                              </a:solidFill>
                            </a:defRPr>
                          </a:pPr>
                          <a:r>
                            <a:rPr sz="1200">
                              <a:latin typeface="Cambria Math"/>
                            </a:rPr>
                            <a:t>48.758</a:t>
                          </a:r>
                        </a:p>
                      </a:txBody>
                      <a:tcPr/>
                    </a:tc>
                    <a:tc>
                      <a:txBody>
                        <a:bodyPr/>
                        <a:lstStyle/>
                        <a:p>
                          <a:pPr algn="ctr">
                            <a:defRPr>
                              <a:solidFill>
                                <a:schemeClr val="tx1"/>
                              </a:solidFill>
                            </a:defRPr>
                          </a:pPr>
                          <a:r>
                            <a:rPr sz="1200">
                              <a:latin typeface="Cambria Math"/>
                            </a:rPr>
                            <a:t>51.739</a:t>
                          </a:r>
                        </a:p>
                      </a:txBody>
                      <a:tcPr/>
                    </a:tc>
                    <a:tc>
                      <a:txBody>
                        <a:bodyPr/>
                        <a:lstStyle/>
                        <a:p>
                          <a:pPr algn="ctr">
                            <a:defRPr>
                              <a:solidFill>
                                <a:schemeClr val="tx1"/>
                              </a:solidFill>
                            </a:defRPr>
                          </a:pPr>
                          <a:r>
                            <a:rPr sz="1200">
                              <a:latin typeface="Cambria Math"/>
                            </a:rPr>
                            <a:t>55.329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85.527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90.531</a:t>
                          </a:r>
                        </a:p>
                      </a:txBody>
                      <a:tcPr/>
                    </a:tc>
                    <a:tc>
                      <a:txBody>
                        <a:bodyPr/>
                        <a:lstStyle/>
                        <a:p>
                          <a:pPr algn="ctr">
                            <a:defRPr>
                              <a:solidFill>
                                <a:schemeClr val="tx1"/>
                              </a:solidFill>
                            </a:defRPr>
                          </a:pPr>
                          <a:r>
                            <a:rPr sz="1200">
                              <a:latin typeface="Cambria Math"/>
                            </a:rPr>
                            <a:t>95.023</a:t>
                          </a:r>
                        </a:p>
                      </a:txBody>
                      <a:tcPr/>
                    </a:tc>
                    <a:tc>
                      <a:txBody>
                        <a:bodyPr/>
                        <a:lstStyle/>
                        <a:p>
                          <a:pPr algn="ctr">
                            <a:defRPr>
                              <a:solidFill>
                                <a:schemeClr val="tx1"/>
                              </a:solidFill>
                            </a:defRPr>
                          </a:pPr>
                          <a:r>
                            <a:rPr sz="1200">
                              <a:latin typeface="Cambria Math"/>
                            </a:rPr>
                            <a:t>100.425</a:t>
                          </a:r>
                        </a:p>
                      </a:txBody>
                      <a:tcPr/>
                    </a:tc>
                    <a:tc>
                      <a:txBody>
                        <a:bodyPr/>
                        <a:lstStyle/>
                        <a:p>
                          <a:pPr algn="ctr">
                            <a:defRPr>
                              <a:solidFill>
                                <a:schemeClr val="tx1"/>
                              </a:solidFill>
                            </a:defRPr>
                          </a:pPr>
                          <a:r>
                            <a:rPr sz="1200">
                              <a:latin typeface="Cambria Math"/>
                            </a:rPr>
                            <a:t>104.215</a:t>
                          </a:r>
                        </a:p>
                      </a:txBody>
                      <a:tcPr>
                        <a:solidFill>
                          <a:srgbClr val="92D050"/>
                        </a:solidFill>
                      </a:tcPr>
                    </a:tc>
                    <a:extLst>
                      <a:ext uri="{0D108BD9-81ED-4DB2-BD59-A6C34878D82A}">
                        <a16:rowId xmlns:a16="http://schemas.microsoft.com/office/drawing/2014/main" xmlns="" val="10005"/>
                      </a:ext>
                    </a:extLst>
                  </a:tr>
                  <a:tr h="370840">
                    <a:tc>
                      <a:txBody>
                        <a:bodyPr/>
                        <a:lstStyle/>
                        <a:p>
                          <a:pPr algn="ctr">
                            <a:defRPr b="1">
                              <a:solidFill>
                                <a:schemeClr val="tx1"/>
                              </a:solidFill>
                            </a:defRPr>
                          </a:pPr>
                          <a:r>
                            <a:rPr sz="1200">
                              <a:latin typeface="Cambria Math"/>
                            </a:rPr>
                            <a:t>80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200">
                              <a:solidFill>
                                <a:schemeClr val="tx1"/>
                              </a:solidFill>
                            </a:defRPr>
                          </a:pPr>
                          <a:r>
                            <a:rPr sz="1200">
                              <a:highlight>
                                <a:srgbClr val="FFFF00"/>
                              </a:highlight>
                              <a:latin typeface="Cambria Math"/>
                            </a:rPr>
                            <a:t>51.172</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defRPr>
                              <a:solidFill>
                                <a:schemeClr val="tx1"/>
                              </a:solidFill>
                            </a:defRPr>
                          </a:pPr>
                          <a:r>
                            <a:rPr sz="1200">
                              <a:latin typeface="Cambria Math"/>
                            </a:rPr>
                            <a:t>53.540</a:t>
                          </a:r>
                        </a:p>
                      </a:txBody>
                      <a:tcPr>
                        <a:solidFill>
                          <a:srgbClr val="92D050"/>
                        </a:solidFill>
                      </a:tcPr>
                    </a:tc>
                    <a:tc>
                      <a:txBody>
                        <a:bodyPr/>
                        <a:lstStyle/>
                        <a:p>
                          <a:pPr algn="ctr">
                            <a:defRPr>
                              <a:solidFill>
                                <a:schemeClr val="tx1"/>
                              </a:solidFill>
                            </a:defRPr>
                          </a:pPr>
                          <a:r>
                            <a:rPr sz="1200">
                              <a:latin typeface="Cambria Math"/>
                            </a:rPr>
                            <a:t>57.153</a:t>
                          </a:r>
                        </a:p>
                      </a:txBody>
                      <a:tcPr>
                        <a:solidFill>
                          <a:srgbClr val="92D050"/>
                        </a:solidFill>
                      </a:tcPr>
                    </a:tc>
                    <a:tc>
                      <a:txBody>
                        <a:bodyPr/>
                        <a:lstStyle/>
                        <a:p>
                          <a:pPr algn="ctr">
                            <a:defRPr>
                              <a:solidFill>
                                <a:schemeClr val="tx1"/>
                              </a:solidFill>
                            </a:defRPr>
                          </a:pPr>
                          <a:r>
                            <a:rPr sz="1200">
                              <a:latin typeface="Cambria Math"/>
                            </a:rPr>
                            <a:t>60.391</a:t>
                          </a:r>
                        </a:p>
                      </a:txBody>
                      <a:tcPr>
                        <a:solidFill>
                          <a:srgbClr val="92D050"/>
                        </a:solidFill>
                      </a:tcPr>
                    </a:tc>
                    <a:tc>
                      <a:txBody>
                        <a:bodyPr/>
                        <a:lstStyle/>
                        <a:p>
                          <a:pPr algn="ctr">
                            <a:defRPr>
                              <a:solidFill>
                                <a:schemeClr val="tx1"/>
                              </a:solidFill>
                            </a:defRPr>
                          </a:pPr>
                          <a:r>
                            <a:rPr sz="1200">
                              <a:latin typeface="Cambria Math"/>
                            </a:rPr>
                            <a:t>64.278</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96.578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101.879</a:t>
                          </a:r>
                        </a:p>
                      </a:txBody>
                      <a:tcPr>
                        <a:solidFill>
                          <a:srgbClr val="92D050"/>
                        </a:solidFill>
                      </a:tcPr>
                    </a:tc>
                    <a:tc>
                      <a:txBody>
                        <a:bodyPr/>
                        <a:lstStyle/>
                        <a:p>
                          <a:pPr algn="ctr">
                            <a:defRPr>
                              <a:solidFill>
                                <a:schemeClr val="tx1"/>
                              </a:solidFill>
                            </a:defRPr>
                          </a:pPr>
                          <a:r>
                            <a:rPr sz="1200">
                              <a:latin typeface="Cambria Math"/>
                            </a:rPr>
                            <a:t>106.629</a:t>
                          </a:r>
                        </a:p>
                      </a:txBody>
                      <a:tcPr>
                        <a:solidFill>
                          <a:srgbClr val="92D050"/>
                        </a:solidFill>
                      </a:tcPr>
                    </a:tc>
                    <a:tc>
                      <a:txBody>
                        <a:bodyPr/>
                        <a:lstStyle/>
                        <a:p>
                          <a:pPr algn="ctr">
                            <a:defRPr>
                              <a:solidFill>
                                <a:schemeClr val="tx1"/>
                              </a:solidFill>
                            </a:defRPr>
                          </a:pPr>
                          <a:r>
                            <a:rPr sz="1200">
                              <a:latin typeface="Cambria Math"/>
                            </a:rPr>
                            <a:t>112.329</a:t>
                          </a:r>
                        </a:p>
                      </a:txBody>
                      <a:tcPr>
                        <a:solidFill>
                          <a:srgbClr val="92D050"/>
                        </a:solidFill>
                      </a:tcPr>
                    </a:tc>
                    <a:tc>
                      <a:txBody>
                        <a:bodyPr/>
                        <a:lstStyle/>
                        <a:p>
                          <a:pPr algn="ctr">
                            <a:defRPr sz="1200">
                              <a:solidFill>
                                <a:schemeClr val="tx1"/>
                              </a:solidFill>
                            </a:defRPr>
                          </a:pPr>
                          <a:r>
                            <a:rPr sz="1200">
                              <a:highlight>
                                <a:srgbClr val="FFFF00"/>
                              </a:highlight>
                              <a:latin typeface="Cambria Math"/>
                            </a:rPr>
                            <a:t>116.321</a:t>
                          </a:r>
                        </a:p>
                      </a:txBody>
                      <a:tcPr>
                        <a:solidFill>
                          <a:srgbClr val="FFFF00"/>
                        </a:solidFill>
                      </a:tcPr>
                    </a:tc>
                    <a:extLst>
                      <a:ext uri="{0D108BD9-81ED-4DB2-BD59-A6C34878D82A}">
                        <a16:rowId xmlns:a16="http://schemas.microsoft.com/office/drawing/2014/main" xmlns="" val="10006"/>
                      </a:ext>
                    </a:extLst>
                  </a:tr>
                  <a:tr h="370840">
                    <a:tc>
                      <a:txBody>
                        <a:bodyPr/>
                        <a:lstStyle/>
                        <a:p>
                          <a:pPr algn="ctr">
                            <a:defRPr b="1">
                              <a:solidFill>
                                <a:schemeClr val="tx1"/>
                              </a:solidFill>
                            </a:defRPr>
                          </a:pPr>
                          <a:r>
                            <a:rPr sz="1200">
                              <a:latin typeface="Cambria Math"/>
                            </a:rPr>
                            <a:t>90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200">
                              <a:solidFill>
                                <a:schemeClr val="tx1"/>
                              </a:solidFill>
                            </a:defRPr>
                          </a:pPr>
                          <a:r>
                            <a:rPr sz="1200" dirty="0">
                              <a:highlight>
                                <a:srgbClr val="FFFF00"/>
                              </a:highlight>
                              <a:latin typeface="Cambria Math"/>
                            </a:rPr>
                            <a:t>59.196</a:t>
                          </a: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defRPr>
                              <a:solidFill>
                                <a:schemeClr val="tx1"/>
                              </a:solidFill>
                            </a:defRPr>
                          </a:pPr>
                          <a:r>
                            <a:rPr sz="1200">
                              <a:latin typeface="Cambria Math"/>
                            </a:rPr>
                            <a:t>61.754</a:t>
                          </a:r>
                        </a:p>
                      </a:txBody>
                      <a:tcPr>
                        <a:solidFill>
                          <a:srgbClr val="92D050"/>
                        </a:solidFill>
                      </a:tcPr>
                    </a:tc>
                    <a:tc>
                      <a:txBody>
                        <a:bodyPr/>
                        <a:lstStyle/>
                        <a:p>
                          <a:pPr algn="ctr">
                            <a:defRPr>
                              <a:solidFill>
                                <a:schemeClr val="tx1"/>
                              </a:solidFill>
                            </a:defRPr>
                          </a:pPr>
                          <a:r>
                            <a:rPr sz="1200">
                              <a:latin typeface="Cambria Math"/>
                            </a:rPr>
                            <a:t>65.647</a:t>
                          </a:r>
                        </a:p>
                      </a:txBody>
                      <a:tcPr>
                        <a:solidFill>
                          <a:srgbClr val="92D050"/>
                        </a:solidFill>
                      </a:tcPr>
                    </a:tc>
                    <a:tc>
                      <a:txBody>
                        <a:bodyPr/>
                        <a:lstStyle/>
                        <a:p>
                          <a:pPr algn="ctr">
                            <a:defRPr>
                              <a:solidFill>
                                <a:schemeClr val="tx1"/>
                              </a:solidFill>
                            </a:defRPr>
                          </a:pPr>
                          <a:r>
                            <a:rPr sz="1200">
                              <a:latin typeface="Cambria Math"/>
                            </a:rPr>
                            <a:t>69.126</a:t>
                          </a:r>
                        </a:p>
                      </a:txBody>
                      <a:tcPr>
                        <a:solidFill>
                          <a:srgbClr val="92D050"/>
                        </a:solidFill>
                      </a:tcPr>
                    </a:tc>
                    <a:tc>
                      <a:txBody>
                        <a:bodyPr/>
                        <a:lstStyle/>
                        <a:p>
                          <a:pPr algn="ctr">
                            <a:defRPr>
                              <a:solidFill>
                                <a:schemeClr val="tx1"/>
                              </a:solidFill>
                            </a:defRPr>
                          </a:pPr>
                          <a:r>
                            <a:rPr sz="1200">
                              <a:latin typeface="Cambria Math"/>
                            </a:rPr>
                            <a:t>73.291</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200">
                              <a:latin typeface="Cambria Math"/>
                            </a:rPr>
                            <a:t>107.565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113.145</a:t>
                          </a:r>
                        </a:p>
                      </a:txBody>
                      <a:tcPr>
                        <a:solidFill>
                          <a:srgbClr val="92D050"/>
                        </a:solidFill>
                      </a:tcPr>
                    </a:tc>
                    <a:tc>
                      <a:txBody>
                        <a:bodyPr/>
                        <a:lstStyle/>
                        <a:p>
                          <a:pPr algn="ctr">
                            <a:defRPr>
                              <a:solidFill>
                                <a:schemeClr val="tx1"/>
                              </a:solidFill>
                            </a:defRPr>
                          </a:pPr>
                          <a:r>
                            <a:rPr sz="1200">
                              <a:latin typeface="Cambria Math"/>
                            </a:rPr>
                            <a:t>118.136</a:t>
                          </a:r>
                        </a:p>
                      </a:txBody>
                      <a:tcPr>
                        <a:solidFill>
                          <a:srgbClr val="92D050"/>
                        </a:solidFill>
                      </a:tcPr>
                    </a:tc>
                    <a:tc>
                      <a:txBody>
                        <a:bodyPr/>
                        <a:lstStyle/>
                        <a:p>
                          <a:pPr algn="ctr">
                            <a:defRPr>
                              <a:solidFill>
                                <a:schemeClr val="tx1"/>
                              </a:solidFill>
                            </a:defRPr>
                          </a:pPr>
                          <a:r>
                            <a:rPr sz="1200">
                              <a:latin typeface="Cambria Math"/>
                            </a:rPr>
                            <a:t>124.116</a:t>
                          </a:r>
                        </a:p>
                      </a:txBody>
                      <a:tcPr>
                        <a:solidFill>
                          <a:srgbClr val="92D050"/>
                        </a:solidFill>
                      </a:tcPr>
                    </a:tc>
                    <a:tc>
                      <a:txBody>
                        <a:bodyPr/>
                        <a:lstStyle/>
                        <a:p>
                          <a:pPr algn="ctr">
                            <a:defRPr sz="1200">
                              <a:solidFill>
                                <a:schemeClr val="tx1"/>
                              </a:solidFill>
                            </a:defRPr>
                          </a:pPr>
                          <a:r>
                            <a:rPr sz="1200" dirty="0">
                              <a:highlight>
                                <a:srgbClr val="FFFF00"/>
                              </a:highlight>
                              <a:latin typeface="Cambria Math"/>
                            </a:rPr>
                            <a:t>128.299</a:t>
                          </a:r>
                        </a:p>
                      </a:txBody>
                      <a:tcPr>
                        <a:solidFill>
                          <a:srgbClr val="FFFF00"/>
                        </a:solidFill>
                      </a:tcPr>
                    </a:tc>
                    <a:extLst>
                      <a:ext uri="{0D108BD9-81ED-4DB2-BD59-A6C34878D82A}">
                        <a16:rowId xmlns:a16="http://schemas.microsoft.com/office/drawing/2014/main" xmlns="" val="10007"/>
                      </a:ext>
                    </a:extLst>
                  </a:tr>
                  <a:tr h="370840">
                    <a:tc>
                      <a:txBody>
                        <a:bodyPr/>
                        <a:lstStyle/>
                        <a:p>
                          <a:pPr algn="ctr">
                            <a:defRPr b="1">
                              <a:solidFill>
                                <a:schemeClr val="tx1"/>
                              </a:solidFill>
                            </a:defRPr>
                          </a:pPr>
                          <a:r>
                            <a:rPr sz="1200">
                              <a:latin typeface="Cambria Math"/>
                            </a:rPr>
                            <a:t>100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67.328</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200">
                              <a:latin typeface="Cambria Math"/>
                            </a:rPr>
                            <a:t>70.065</a:t>
                          </a:r>
                        </a:p>
                      </a:txBody>
                      <a:tcPr/>
                    </a:tc>
                    <a:tc>
                      <a:txBody>
                        <a:bodyPr/>
                        <a:lstStyle/>
                        <a:p>
                          <a:pPr algn="ctr">
                            <a:defRPr>
                              <a:solidFill>
                                <a:schemeClr val="tx1"/>
                              </a:solidFill>
                            </a:defRPr>
                          </a:pPr>
                          <a:r>
                            <a:rPr sz="1200">
                              <a:latin typeface="Cambria Math"/>
                            </a:rPr>
                            <a:t>74.222</a:t>
                          </a:r>
                        </a:p>
                      </a:txBody>
                      <a:tcPr/>
                    </a:tc>
                    <a:tc>
                      <a:txBody>
                        <a:bodyPr/>
                        <a:lstStyle/>
                        <a:p>
                          <a:pPr algn="ctr">
                            <a:defRPr>
                              <a:solidFill>
                                <a:schemeClr val="tx1"/>
                              </a:solidFill>
                            </a:defRPr>
                          </a:pPr>
                          <a:r>
                            <a:rPr sz="1200">
                              <a:latin typeface="Cambria Math"/>
                            </a:rPr>
                            <a:t>77.929</a:t>
                          </a:r>
                        </a:p>
                      </a:txBody>
                      <a:tcPr/>
                    </a:tc>
                    <a:tc>
                      <a:txBody>
                        <a:bodyPr/>
                        <a:lstStyle/>
                        <a:p>
                          <a:pPr algn="ctr">
                            <a:defRPr>
                              <a:solidFill>
                                <a:schemeClr val="tx1"/>
                              </a:solidFill>
                            </a:defRPr>
                          </a:pPr>
                          <a:r>
                            <a:rPr sz="1200">
                              <a:latin typeface="Cambria Math"/>
                            </a:rPr>
                            <a:t>82.358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200">
                              <a:latin typeface="Cambria Math"/>
                            </a:rPr>
                            <a:t>118.498</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200">
                              <a:latin typeface="Cambria Math"/>
                            </a:rPr>
                            <a:t>124.342</a:t>
                          </a:r>
                        </a:p>
                      </a:txBody>
                      <a:tcPr/>
                    </a:tc>
                    <a:tc>
                      <a:txBody>
                        <a:bodyPr/>
                        <a:lstStyle/>
                        <a:p>
                          <a:pPr algn="ctr">
                            <a:defRPr>
                              <a:solidFill>
                                <a:schemeClr val="tx1"/>
                              </a:solidFill>
                            </a:defRPr>
                          </a:pPr>
                          <a:r>
                            <a:rPr sz="1200">
                              <a:latin typeface="Cambria Math"/>
                            </a:rPr>
                            <a:t>129.561</a:t>
                          </a:r>
                        </a:p>
                      </a:txBody>
                      <a:tcPr/>
                    </a:tc>
                    <a:tc>
                      <a:txBody>
                        <a:bodyPr/>
                        <a:lstStyle/>
                        <a:p>
                          <a:pPr algn="ctr">
                            <a:defRPr>
                              <a:solidFill>
                                <a:schemeClr val="tx1"/>
                              </a:solidFill>
                            </a:defRPr>
                          </a:pPr>
                          <a:r>
                            <a:rPr sz="1200">
                              <a:latin typeface="Cambria Math"/>
                            </a:rPr>
                            <a:t>135.807</a:t>
                          </a:r>
                        </a:p>
                      </a:txBody>
                      <a:tcPr/>
                    </a:tc>
                    <a:tc>
                      <a:txBody>
                        <a:bodyPr/>
                        <a:lstStyle/>
                        <a:p>
                          <a:pPr algn="ctr">
                            <a:defRPr>
                              <a:solidFill>
                                <a:schemeClr val="tx1"/>
                              </a:solidFill>
                            </a:defRPr>
                          </a:pPr>
                          <a:r>
                            <a:rPr sz="1200" dirty="0">
                              <a:latin typeface="Cambria Math"/>
                            </a:rPr>
                            <a:t>140.169</a:t>
                          </a:r>
                        </a:p>
                      </a:txBody>
                      <a:tcPr>
                        <a:solidFill>
                          <a:srgbClr val="92D050"/>
                        </a:solidFill>
                      </a:tcPr>
                    </a:tc>
                    <a:extLst>
                      <a:ext uri="{0D108BD9-81ED-4DB2-BD59-A6C34878D82A}">
                        <a16:rowId xmlns:a16="http://schemas.microsoft.com/office/drawing/2014/main" xmlns="" val="10008"/>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Taking the mean of </a:t>
                </a:r>
                <a:r>
                  <a:rPr sz="2800" dirty="0">
                    <a:latin typeface="Cambria Math"/>
                  </a:rPr>
                  <a:t>116.321</a:t>
                </a:r>
                <a:r>
                  <a:rPr sz="2800" dirty="0"/>
                  <a:t> and </a:t>
                </a:r>
                <a:r>
                  <a:rPr sz="2800" dirty="0">
                    <a:latin typeface="Cambria Math"/>
                  </a:rPr>
                  <a:t>128.299</a:t>
                </a:r>
                <a:r>
                  <a:rPr sz="2800" dirty="0"/>
                  <a:t>, we obtain a critical value of </a:t>
                </a:r>
                <a:br>
                  <a:rPr lang="en-US" sz="2800" dirty="0"/>
                </a:b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0.005</m:t>
                        </m:r>
                      </m:sub>
                      <m:sup>
                        <m:r>
                          <a:rPr>
                            <a:latin typeface="Cambria Math" panose="02040503050406030204" pitchFamily="18" charset="0"/>
                          </a:rPr>
                          <m:t>2</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116.321+128.299</m:t>
                        </m:r>
                      </m:num>
                      <m:den>
                        <m:r>
                          <a:rPr>
                            <a:latin typeface="Cambria Math" panose="02040503050406030204" pitchFamily="18" charset="0"/>
                          </a:rPr>
                          <m:t>2</m:t>
                        </m:r>
                      </m:den>
                    </m:f>
                    <m:r>
                      <a:rPr>
                        <a:latin typeface="Cambria Math" panose="02040503050406030204" pitchFamily="18" charset="0"/>
                      </a:rPr>
                      <m:t>=122.310</m:t>
                    </m:r>
                  </m:oMath>
                </a14:m>
                <a:r>
                  <a:rPr sz="2800" dirty="0"/>
                  <a:t> for </a:t>
                </a:r>
                <a:r>
                  <a:rPr sz="2800" dirty="0">
                    <a:latin typeface="Cambria Math"/>
                  </a:rPr>
                  <a:t>85</a:t>
                </a:r>
                <a:r>
                  <a:rPr sz="2800" dirty="0"/>
                  <a:t> degrees of freedom. Taking the mean of </a:t>
                </a:r>
                <a:r>
                  <a:rPr sz="2800" dirty="0">
                    <a:latin typeface="Cambria Math"/>
                  </a:rPr>
                  <a:t>51.172</a:t>
                </a:r>
                <a:r>
                  <a:rPr sz="2800" dirty="0"/>
                  <a:t> and </a:t>
                </a:r>
                <a:r>
                  <a:rPr sz="2800" dirty="0">
                    <a:latin typeface="Cambria Math"/>
                  </a:rPr>
                  <a:t>59.196</a:t>
                </a:r>
                <a:r>
                  <a:rPr sz="2800" dirty="0"/>
                  <a:t>, we obtain a critical value of </a:t>
                </a:r>
                <a:br>
                  <a:rPr lang="en-US" sz="2800" dirty="0"/>
                </a:b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0.995</m:t>
                        </m:r>
                      </m:sub>
                      <m:sup>
                        <m:r>
                          <a:rPr>
                            <a:latin typeface="Cambria Math" panose="02040503050406030204" pitchFamily="18" charset="0"/>
                          </a:rPr>
                          <m:t>2</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51.172+59.196</m:t>
                        </m:r>
                      </m:num>
                      <m:den>
                        <m:r>
                          <a:rPr>
                            <a:latin typeface="Cambria Math" panose="02040503050406030204" pitchFamily="18" charset="0"/>
                          </a:rPr>
                          <m:t>2</m:t>
                        </m:r>
                      </m:den>
                    </m:f>
                    <m:r>
                      <a:rPr>
                        <a:latin typeface="Cambria Math" panose="02040503050406030204" pitchFamily="18" charset="0"/>
                      </a:rPr>
                      <m:t>=55.184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66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p:sp>
        <p:nvSpPr>
          <p:cNvPr id="3" name="Text Placeholder 2"/>
          <p:cNvSpPr>
            <a:spLocks noGrp="1"/>
          </p:cNvSpPr>
          <p:nvPr>
            <p:ph type="body" sz="quarter" idx="10"/>
          </p:nvPr>
        </p:nvSpPr>
        <p:spPr/>
        <p:txBody>
          <a:bodyPr>
            <a:normAutofit/>
          </a:bodyPr>
          <a:lstStyle/>
          <a:p>
            <a:pPr>
              <a:defRPr b="1"/>
            </a:pPr>
            <a:r>
              <a:rPr sz="2800" dirty="0"/>
              <a:t>Step 4: Substitute the necessary values into the formula for the confidence interval.</a:t>
            </a:r>
          </a:p>
          <a:p>
            <a:r>
              <a:rPr sz="2800" dirty="0"/>
              <a:t>Substituting into the formula for a confidence interval for a population standard deviation gives us the following.</a:t>
            </a:r>
          </a:p>
          <a:p>
            <a:pPr algn="ctr"/>
            <a:r>
              <a:rPr dirty="0"/>
              <a:t>​</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629634128"/>
                  </p:ext>
                </p:extLst>
              </p:nvPr>
            </p:nvGraphicFramePr>
            <p:xfrm>
              <a:off x="2438400" y="3097397"/>
              <a:ext cx="5181600" cy="2743200"/>
            </p:xfrm>
            <a:graphic>
              <a:graphicData uri="http://schemas.openxmlformats.org/drawingml/2006/table">
                <a:tbl>
                  <a:tblPr firstRow="1" bandRow="1">
                    <a:tableStyleId>{2D5ABB26-0587-4C30-8999-92F81FD0307C}</a:tableStyleId>
                  </a:tblPr>
                  <a:tblGrid>
                    <a:gridCol w="1727200">
                      <a:extLst>
                        <a:ext uri="{9D8B030D-6E8A-4147-A177-3AD203B41FA5}">
                          <a16:colId xmlns:a16="http://schemas.microsoft.com/office/drawing/2014/main" val="20000"/>
                        </a:ext>
                      </a:extLst>
                    </a:gridCol>
                    <a:gridCol w="971551">
                      <a:extLst>
                        <a:ext uri="{9D8B030D-6E8A-4147-A177-3AD203B41FA5}">
                          <a16:colId xmlns:a16="http://schemas.microsoft.com/office/drawing/2014/main" val="20001"/>
                        </a:ext>
                      </a:extLst>
                    </a:gridCol>
                    <a:gridCol w="2482849">
                      <a:extLst>
                        <a:ext uri="{9D8B030D-6E8A-4147-A177-3AD203B41FA5}">
                          <a16:colId xmlns:a16="http://schemas.microsoft.com/office/drawing/2014/main" val="20002"/>
                        </a:ext>
                      </a:extLst>
                    </a:gridCol>
                  </a:tblGrid>
                  <a:tr h="1006177">
                    <a:tc>
                      <a:txBody>
                        <a:bodyPr/>
                        <a:lstStyle/>
                        <a:p>
                          <a:pPr algn="r">
                            <a:defRPr sz="1600"/>
                          </a:pPr>
                          <a:r>
                            <a:rPr sz="2000" dirty="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𝑛</m:t>
                                          </m:r>
                                          <m:r>
                                            <a:rPr sz="2000">
                                              <a:latin typeface="Cambria Math"/>
                                            </a:rPr>
                                            <m:t>−1</m:t>
                                          </m:r>
                                        </m:e>
                                      </m:d>
                                      <m:sSup>
                                        <m:sSupPr>
                                          <m:ctrlPr>
                                            <a:rPr sz="2000" i="1">
                                              <a:latin typeface="Cambria Math" panose="02040503050406030204" pitchFamily="18" charset="0"/>
                                            </a:rPr>
                                          </m:ctrlPr>
                                        </m:sSupPr>
                                        <m:e>
                                          <m:r>
                                            <a:rPr sz="2000">
                                              <a:latin typeface="Cambria Math"/>
                                            </a:rPr>
                                            <m:t>𝑠</m:t>
                                          </m:r>
                                        </m:e>
                                        <m:sup>
                                          <m:r>
                                            <a:rPr sz="2000">
                                              <a:latin typeface="Cambria Math"/>
                                            </a:rPr>
                                            <m:t>2</m:t>
                                          </m:r>
                                        </m:sup>
                                      </m:sSup>
                                    </m:num>
                                    <m:den>
                                      <m:sSubSup>
                                        <m:sSubSupPr>
                                          <m:ctrlPr>
                                            <a:rPr sz="2000" i="1">
                                              <a:latin typeface="Cambria Math" panose="02040503050406030204" pitchFamily="18" charset="0"/>
                                            </a:rPr>
                                          </m:ctrlPr>
                                        </m:sSubSupPr>
                                        <m:e>
                                          <m:r>
                                            <a:rPr sz="2000">
                                              <a:latin typeface="Cambria Math"/>
                                            </a:rPr>
                                            <m:t>𝜒</m:t>
                                          </m:r>
                                        </m:e>
                                        <m:sub>
                                          <m:f>
                                            <m:fPr>
                                              <m:type m:val="skw"/>
                                              <m:ctrlPr>
                                                <a:rPr sz="2000" i="1">
                                                  <a:latin typeface="Cambria Math" panose="02040503050406030204" pitchFamily="18" charset="0"/>
                                                </a:rPr>
                                              </m:ctrlPr>
                                            </m:fPr>
                                            <m:num>
                                              <m:r>
                                                <a:rPr sz="2000">
                                                  <a:latin typeface="Cambria Math"/>
                                                </a:rPr>
                                                <m:t>𝛼</m:t>
                                              </m:r>
                                            </m:num>
                                            <m:den>
                                              <m:r>
                                                <a:rPr sz="2000">
                                                  <a:latin typeface="Cambria Math"/>
                                                </a:rPr>
                                                <m:t>2</m:t>
                                              </m:r>
                                            </m:den>
                                          </m:f>
                                        </m:sub>
                                        <m:sup>
                                          <m:r>
                                            <a:rPr sz="2000">
                                              <a:latin typeface="Cambria Math"/>
                                            </a:rPr>
                                            <m:t>2</m:t>
                                          </m:r>
                                        </m:sup>
                                      </m:sSubSup>
                                    </m:den>
                                  </m:f>
                                </m:e>
                              </m:rad>
                            </m:oMath>
                          </a14:m>
                          <a:endParaRPr sz="2000" dirty="0"/>
                        </a:p>
                      </a:txBody>
                      <a:tcPr marL="36576" marR="36576" marT="36576" marB="36576" anchor="ctr"/>
                    </a:tc>
                    <a:tc>
                      <a:txBody>
                        <a:bodyPr/>
                        <a:lstStyle/>
                        <a:p>
                          <a:pPr algn="l">
                            <a:defRPr sz="1600"/>
                          </a:pPr>
                          <a:r>
                            <a:rPr lang="en-US" sz="2000" dirty="0"/>
                            <a:t>​</a:t>
                          </a:r>
                          <a14:m>
                            <m:oMath xmlns:m="http://schemas.openxmlformats.org/officeDocument/2006/math">
                              <m:r>
                                <a:rPr lang="en-US" sz="2000" b="0" i="0" smtClean="0">
                                  <a:latin typeface="Cambria Math" panose="02040503050406030204" pitchFamily="18" charset="0"/>
                                </a:rPr>
                                <m:t>   </m:t>
                              </m:r>
                              <m:r>
                                <a:rPr lang="en-US" sz="2000">
                                  <a:latin typeface="Cambria Math"/>
                                </a:rPr>
                                <m:t>&lt;</m:t>
                              </m:r>
                              <m:r>
                                <a:rPr lang="en-US" sz="2000">
                                  <a:latin typeface="Cambria Math"/>
                                </a:rPr>
                                <m:t>𝜎</m:t>
                              </m:r>
                              <m:r>
                                <a:rPr lang="en-US" sz="2000">
                                  <a:latin typeface="Cambria Math"/>
                                </a:rPr>
                                <m:t>&lt;</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𝑛</m:t>
                                          </m:r>
                                          <m:r>
                                            <a:rPr sz="2000">
                                              <a:latin typeface="Cambria Math"/>
                                            </a:rPr>
                                            <m:t>−1</m:t>
                                          </m:r>
                                        </m:e>
                                      </m:d>
                                      <m:sSup>
                                        <m:sSupPr>
                                          <m:ctrlPr>
                                            <a:rPr sz="2000" i="1">
                                              <a:latin typeface="Cambria Math" panose="02040503050406030204" pitchFamily="18" charset="0"/>
                                            </a:rPr>
                                          </m:ctrlPr>
                                        </m:sSupPr>
                                        <m:e>
                                          <m:r>
                                            <a:rPr sz="2000">
                                              <a:latin typeface="Cambria Math"/>
                                            </a:rPr>
                                            <m:t>𝑠</m:t>
                                          </m:r>
                                        </m:e>
                                        <m:sup>
                                          <m:r>
                                            <a:rPr sz="2000">
                                              <a:latin typeface="Cambria Math"/>
                                            </a:rPr>
                                            <m:t>2</m:t>
                                          </m:r>
                                        </m:sup>
                                      </m:sSup>
                                    </m:num>
                                    <m:den>
                                      <m:sSubSup>
                                        <m:sSubSupPr>
                                          <m:ctrlPr>
                                            <a:rPr sz="2000" i="1">
                                              <a:latin typeface="Cambria Math" panose="02040503050406030204" pitchFamily="18" charset="0"/>
                                            </a:rPr>
                                          </m:ctrlPr>
                                        </m:sSubSupPr>
                                        <m:e>
                                          <m:r>
                                            <a:rPr sz="2000">
                                              <a:latin typeface="Cambria Math"/>
                                            </a:rPr>
                                            <m:t>𝜒</m:t>
                                          </m:r>
                                        </m:e>
                                        <m:sub>
                                          <m:d>
                                            <m:dPr>
                                              <m:ctrlPr>
                                                <a:rPr sz="2000" i="1">
                                                  <a:latin typeface="Cambria Math" panose="02040503050406030204" pitchFamily="18" charset="0"/>
                                                </a:rPr>
                                              </m:ctrlPr>
                                            </m:dPr>
                                            <m:e>
                                              <m:r>
                                                <a:rPr sz="2000">
                                                  <a:latin typeface="Cambria Math"/>
                                                </a:rPr>
                                                <m:t>1−</m:t>
                                              </m:r>
                                              <m:f>
                                                <m:fPr>
                                                  <m:type m:val="skw"/>
                                                  <m:ctrlPr>
                                                    <a:rPr sz="2000" i="1">
                                                      <a:latin typeface="Cambria Math" panose="02040503050406030204" pitchFamily="18" charset="0"/>
                                                    </a:rPr>
                                                  </m:ctrlPr>
                                                </m:fPr>
                                                <m:num>
                                                  <m:r>
                                                    <a:rPr sz="2000">
                                                      <a:latin typeface="Cambria Math"/>
                                                    </a:rPr>
                                                    <m:t>𝛼</m:t>
                                                  </m:r>
                                                </m:num>
                                                <m:den>
                                                  <m:r>
                                                    <a:rPr sz="2000">
                                                      <a:latin typeface="Cambria Math"/>
                                                    </a:rPr>
                                                    <m:t>2</m:t>
                                                  </m:r>
                                                </m:den>
                                              </m:f>
                                            </m:e>
                                          </m:d>
                                        </m:sub>
                                        <m:sup>
                                          <m:r>
                                            <a:rPr sz="2000">
                                              <a:latin typeface="Cambria Math"/>
                                            </a:rPr>
                                            <m:t>2</m:t>
                                          </m:r>
                                        </m:sup>
                                      </m:sSubSup>
                                    </m:den>
                                  </m:f>
                                </m:e>
                              </m:rad>
                            </m:oMath>
                          </a14:m>
                          <a:endParaRPr sz="2000" dirty="0"/>
                        </a:p>
                      </a:txBody>
                      <a:tcPr marL="36576" marR="36576" marT="36576" marB="36576" anchor="ctr"/>
                    </a:tc>
                    <a:extLst>
                      <a:ext uri="{0D108BD9-81ED-4DB2-BD59-A6C34878D82A}">
                        <a16:rowId xmlns:a16="http://schemas.microsoft.com/office/drawing/2014/main" val="10000"/>
                      </a:ext>
                    </a:extLst>
                  </a:tr>
                  <a:tr h="1031505">
                    <a:tc>
                      <a:txBody>
                        <a:bodyPr/>
                        <a:lstStyle/>
                        <a:p>
                          <a:pPr algn="r">
                            <a:defRPr sz="1600"/>
                          </a:pPr>
                          <a:r>
                            <a:rPr sz="2000" dirty="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86−1</m:t>
                                          </m:r>
                                        </m:e>
                                      </m:d>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0.1400</m:t>
                                              </m:r>
                                            </m:e>
                                          </m:d>
                                        </m:e>
                                        <m:sup>
                                          <m:r>
                                            <a:rPr sz="2000">
                                              <a:latin typeface="Cambria Math"/>
                                            </a:rPr>
                                            <m:t>2</m:t>
                                          </m:r>
                                        </m:sup>
                                      </m:sSup>
                                    </m:num>
                                    <m:den>
                                      <m:r>
                                        <a:rPr sz="2000">
                                          <a:latin typeface="Cambria Math"/>
                                        </a:rPr>
                                        <m:t>122.310</m:t>
                                      </m:r>
                                    </m:den>
                                  </m:f>
                                </m:e>
                              </m:rad>
                            </m:oMath>
                          </a14:m>
                          <a:endParaRPr sz="2000" dirty="0"/>
                        </a:p>
                      </a:txBody>
                      <a:tcPr marL="36576" marR="36576" marT="36576" marB="36576" anchor="ctr"/>
                    </a:tc>
                    <a:tc>
                      <a:txBody>
                        <a:bodyPr/>
                        <a:lstStyle/>
                        <a:p>
                          <a:pPr algn="l">
                            <a:defRPr sz="1600"/>
                          </a:pPr>
                          <a:r>
                            <a:rPr lang="en-US" sz="2000" dirty="0"/>
                            <a:t>​</a:t>
                          </a:r>
                          <a14:m>
                            <m:oMath xmlns:m="http://schemas.openxmlformats.org/officeDocument/2006/math">
                              <m:r>
                                <a:rPr lang="en-US" sz="2000" b="0" i="0" smtClean="0">
                                  <a:latin typeface="Cambria Math" panose="02040503050406030204" pitchFamily="18" charset="0"/>
                                </a:rPr>
                                <m:t>   </m:t>
                              </m:r>
                              <m:r>
                                <a:rPr lang="en-US" sz="2000">
                                  <a:latin typeface="Cambria Math"/>
                                </a:rPr>
                                <m:t>&lt;</m:t>
                              </m:r>
                              <m:r>
                                <a:rPr lang="en-US" sz="2000">
                                  <a:latin typeface="Cambria Math"/>
                                </a:rPr>
                                <m:t>𝜎</m:t>
                              </m:r>
                              <m:r>
                                <a:rPr lang="en-US" sz="2000">
                                  <a:latin typeface="Cambria Math"/>
                                </a:rPr>
                                <m:t>&lt;</m:t>
                              </m:r>
                            </m:oMath>
                          </a14:m>
                          <a:endParaRPr sz="2000" dirty="0"/>
                        </a:p>
                      </a:txBody>
                      <a:tcPr marL="36576" marR="36576" marT="36576" marB="36576" anchor="ctr"/>
                    </a:tc>
                    <a:tc>
                      <a:txBody>
                        <a:bodyPr/>
                        <a:lstStyle/>
                        <a:p>
                          <a:pPr algn="l">
                            <a:defRPr sz="1600"/>
                          </a:pPr>
                          <a:r>
                            <a:rPr sz="2000"/>
                            <a:t>​</a:t>
                          </a:r>
                          <a14:m>
                            <m:oMath xmlns:m="http://schemas.openxmlformats.org/officeDocument/2006/math">
                              <m:rad>
                                <m:radPr>
                                  <m:degHide m:val="on"/>
                                  <m:ctrlPr>
                                    <a:rPr sz="2000" i="1">
                                      <a:latin typeface="Cambria Math" panose="02040503050406030204" pitchFamily="18" charset="0"/>
                                    </a:rPr>
                                  </m:ctrlPr>
                                </m:radPr>
                                <m:deg/>
                                <m:e>
                                  <m:f>
                                    <m:fPr>
                                      <m:ctrlPr>
                                        <a:rPr sz="2000" i="1">
                                          <a:latin typeface="Cambria Math" panose="02040503050406030204" pitchFamily="18" charset="0"/>
                                        </a:rPr>
                                      </m:ctrlPr>
                                    </m:fPr>
                                    <m:num>
                                      <m:d>
                                        <m:dPr>
                                          <m:ctrlPr>
                                            <a:rPr sz="2000" i="1">
                                              <a:latin typeface="Cambria Math" panose="02040503050406030204" pitchFamily="18" charset="0"/>
                                            </a:rPr>
                                          </m:ctrlPr>
                                        </m:dPr>
                                        <m:e>
                                          <m:r>
                                            <a:rPr sz="2000">
                                              <a:latin typeface="Cambria Math"/>
                                            </a:rPr>
                                            <m:t>86−1</m:t>
                                          </m:r>
                                        </m:e>
                                      </m:d>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0.1400</m:t>
                                              </m:r>
                                            </m:e>
                                          </m:d>
                                        </m:e>
                                        <m:sup>
                                          <m:r>
                                            <a:rPr sz="2000">
                                              <a:latin typeface="Cambria Math"/>
                                            </a:rPr>
                                            <m:t>2</m:t>
                                          </m:r>
                                        </m:sup>
                                      </m:sSup>
                                    </m:num>
                                    <m:den>
                                      <m:r>
                                        <a:rPr sz="2000">
                                          <a:latin typeface="Cambria Math"/>
                                        </a:rPr>
                                        <m:t>55.184</m:t>
                                      </m:r>
                                    </m:den>
                                  </m:f>
                                </m:e>
                              </m:rad>
                            </m:oMath>
                          </a14:m>
                          <a:endParaRPr sz="2000"/>
                        </a:p>
                      </a:txBody>
                      <a:tcPr marL="36576" marR="36576" marT="36576" marB="36576" anchor="ctr"/>
                    </a:tc>
                    <a:extLst>
                      <a:ext uri="{0D108BD9-81ED-4DB2-BD59-A6C34878D82A}">
                        <a16:rowId xmlns:a16="http://schemas.microsoft.com/office/drawing/2014/main" val="10001"/>
                      </a:ext>
                    </a:extLst>
                  </a:tr>
                  <a:tr h="705518">
                    <a:tc>
                      <a:txBody>
                        <a:bodyPr/>
                        <a:lstStyle/>
                        <a:p>
                          <a:pPr algn="r">
                            <a:defRPr sz="1600"/>
                          </a:pPr>
                          <a:r>
                            <a:rPr sz="2000"/>
                            <a:t>​</a:t>
                          </a:r>
                          <a14:m>
                            <m:oMath xmlns:m="http://schemas.openxmlformats.org/officeDocument/2006/math">
                              <m:r>
                                <a:rPr sz="2000">
                                  <a:latin typeface="Cambria Math"/>
                                </a:rPr>
                                <m:t>0.1167</m:t>
                              </m:r>
                            </m:oMath>
                          </a14:m>
                          <a:endParaRPr sz="2000"/>
                        </a:p>
                      </a:txBody>
                      <a:tcPr marL="36576" marR="36576" marT="36576" marB="36576" anchor="ctr"/>
                    </a:tc>
                    <a:tc>
                      <a:txBody>
                        <a:bodyPr/>
                        <a:lstStyle/>
                        <a:p>
                          <a:pPr algn="l">
                            <a:defRPr sz="1600"/>
                          </a:pPr>
                          <a:r>
                            <a:rPr lang="en-US" sz="2000" dirty="0"/>
                            <a:t>​</a:t>
                          </a:r>
                          <a14:m>
                            <m:oMath xmlns:m="http://schemas.openxmlformats.org/officeDocument/2006/math">
                              <m:r>
                                <a:rPr lang="en-US" sz="2000" b="0" i="0" smtClean="0">
                                  <a:latin typeface="Cambria Math" panose="02040503050406030204" pitchFamily="18" charset="0"/>
                                </a:rPr>
                                <m:t>   </m:t>
                              </m:r>
                              <m:r>
                                <a:rPr lang="en-US" sz="2000">
                                  <a:latin typeface="Cambria Math"/>
                                </a:rPr>
                                <m:t>&lt;</m:t>
                              </m:r>
                              <m:r>
                                <a:rPr lang="en-US" sz="2000">
                                  <a:latin typeface="Cambria Math"/>
                                </a:rPr>
                                <m:t>𝜎</m:t>
                              </m:r>
                              <m:r>
                                <a:rPr lang="en-US" sz="2000">
                                  <a:latin typeface="Cambria Math"/>
                                </a:rPr>
                                <m:t>&lt;</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0.1738</m:t>
                              </m:r>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629634128"/>
                  </p:ext>
                </p:extLst>
              </p:nvPr>
            </p:nvGraphicFramePr>
            <p:xfrm>
              <a:off x="2438400" y="3097397"/>
              <a:ext cx="5181600" cy="2743200"/>
            </p:xfrm>
            <a:graphic>
              <a:graphicData uri="http://schemas.openxmlformats.org/drawingml/2006/table">
                <a:tbl>
                  <a:tblPr firstRow="1" bandRow="1">
                    <a:tableStyleId>{2D5ABB26-0587-4C30-8999-92F81FD0307C}</a:tableStyleId>
                  </a:tblPr>
                  <a:tblGrid>
                    <a:gridCol w="1727200">
                      <a:extLst>
                        <a:ext uri="{9D8B030D-6E8A-4147-A177-3AD203B41FA5}">
                          <a16:colId xmlns:a16="http://schemas.microsoft.com/office/drawing/2014/main" val="20000"/>
                        </a:ext>
                      </a:extLst>
                    </a:gridCol>
                    <a:gridCol w="971551">
                      <a:extLst>
                        <a:ext uri="{9D8B030D-6E8A-4147-A177-3AD203B41FA5}">
                          <a16:colId xmlns:a16="http://schemas.microsoft.com/office/drawing/2014/main" val="20001"/>
                        </a:ext>
                      </a:extLst>
                    </a:gridCol>
                    <a:gridCol w="2482849">
                      <a:extLst>
                        <a:ext uri="{9D8B030D-6E8A-4147-A177-3AD203B41FA5}">
                          <a16:colId xmlns:a16="http://schemas.microsoft.com/office/drawing/2014/main" val="20002"/>
                        </a:ext>
                      </a:extLst>
                    </a:gridCol>
                  </a:tblGrid>
                  <a:tr h="1006177">
                    <a:tc>
                      <a:txBody>
                        <a:bodyPr/>
                        <a:lstStyle/>
                        <a:p>
                          <a:endParaRPr lang="en-US"/>
                        </a:p>
                      </a:txBody>
                      <a:tcPr marL="36576" marR="36576" marT="36576" marB="36576" anchor="ctr">
                        <a:blipFill>
                          <a:blip r:embed="rId2"/>
                          <a:stretch>
                            <a:fillRect r="-200353" b="-173333"/>
                          </a:stretch>
                        </a:blipFill>
                      </a:tcPr>
                    </a:tc>
                    <a:tc>
                      <a:txBody>
                        <a:bodyPr/>
                        <a:lstStyle/>
                        <a:p>
                          <a:endParaRPr lang="en-US"/>
                        </a:p>
                      </a:txBody>
                      <a:tcPr marL="36576" marR="36576" marT="36576" marB="36576" anchor="ctr">
                        <a:blipFill>
                          <a:blip r:embed="rId2"/>
                          <a:stretch>
                            <a:fillRect l="-176875" r="-254375" b="-173333"/>
                          </a:stretch>
                        </a:blipFill>
                      </a:tcPr>
                    </a:tc>
                    <a:tc>
                      <a:txBody>
                        <a:bodyPr/>
                        <a:lstStyle/>
                        <a:p>
                          <a:endParaRPr lang="en-US"/>
                        </a:p>
                      </a:txBody>
                      <a:tcPr marL="36576" marR="36576" marT="36576" marB="36576" anchor="ctr">
                        <a:blipFill>
                          <a:blip r:embed="rId2"/>
                          <a:stretch>
                            <a:fillRect l="-108845" b="-173333"/>
                          </a:stretch>
                        </a:blipFill>
                      </a:tcPr>
                    </a:tc>
                    <a:extLst>
                      <a:ext uri="{0D108BD9-81ED-4DB2-BD59-A6C34878D82A}">
                        <a16:rowId xmlns:a16="http://schemas.microsoft.com/office/drawing/2014/main" val="10000"/>
                      </a:ext>
                    </a:extLst>
                  </a:tr>
                  <a:tr h="1031505">
                    <a:tc>
                      <a:txBody>
                        <a:bodyPr/>
                        <a:lstStyle/>
                        <a:p>
                          <a:endParaRPr lang="en-US"/>
                        </a:p>
                      </a:txBody>
                      <a:tcPr marL="36576" marR="36576" marT="36576" marB="36576" anchor="ctr">
                        <a:blipFill>
                          <a:blip r:embed="rId2"/>
                          <a:stretch>
                            <a:fillRect t="-97059" r="-200353" b="-68235"/>
                          </a:stretch>
                        </a:blipFill>
                      </a:tcPr>
                    </a:tc>
                    <a:tc>
                      <a:txBody>
                        <a:bodyPr/>
                        <a:lstStyle/>
                        <a:p>
                          <a:endParaRPr lang="en-US"/>
                        </a:p>
                      </a:txBody>
                      <a:tcPr marL="36576" marR="36576" marT="36576" marB="36576" anchor="ctr">
                        <a:blipFill>
                          <a:blip r:embed="rId2"/>
                          <a:stretch>
                            <a:fillRect l="-176875" t="-97059" r="-254375" b="-68235"/>
                          </a:stretch>
                        </a:blipFill>
                      </a:tcPr>
                    </a:tc>
                    <a:tc>
                      <a:txBody>
                        <a:bodyPr/>
                        <a:lstStyle/>
                        <a:p>
                          <a:endParaRPr lang="en-US"/>
                        </a:p>
                      </a:txBody>
                      <a:tcPr marL="36576" marR="36576" marT="36576" marB="36576" anchor="ctr">
                        <a:blipFill>
                          <a:blip r:embed="rId2"/>
                          <a:stretch>
                            <a:fillRect l="-108845" t="-97059" b="-68235"/>
                          </a:stretch>
                        </a:blipFill>
                      </a:tcPr>
                    </a:tc>
                    <a:extLst>
                      <a:ext uri="{0D108BD9-81ED-4DB2-BD59-A6C34878D82A}">
                        <a16:rowId xmlns:a16="http://schemas.microsoft.com/office/drawing/2014/main" val="10001"/>
                      </a:ext>
                    </a:extLst>
                  </a:tr>
                  <a:tr h="705518">
                    <a:tc>
                      <a:txBody>
                        <a:bodyPr/>
                        <a:lstStyle/>
                        <a:p>
                          <a:endParaRPr lang="en-US"/>
                        </a:p>
                      </a:txBody>
                      <a:tcPr marL="36576" marR="36576" marT="36576" marB="36576" anchor="ctr">
                        <a:blipFill>
                          <a:blip r:embed="rId2"/>
                          <a:stretch>
                            <a:fillRect t="-288793" r="-200353"/>
                          </a:stretch>
                        </a:blipFill>
                      </a:tcPr>
                    </a:tc>
                    <a:tc>
                      <a:txBody>
                        <a:bodyPr/>
                        <a:lstStyle/>
                        <a:p>
                          <a:endParaRPr lang="en-US"/>
                        </a:p>
                      </a:txBody>
                      <a:tcPr marL="36576" marR="36576" marT="36576" marB="36576" anchor="ctr">
                        <a:blipFill>
                          <a:blip r:embed="rId2"/>
                          <a:stretch>
                            <a:fillRect l="-176875" t="-288793" r="-254375"/>
                          </a:stretch>
                        </a:blipFill>
                      </a:tcPr>
                    </a:tc>
                    <a:tc>
                      <a:txBody>
                        <a:bodyPr/>
                        <a:lstStyle/>
                        <a:p>
                          <a:endParaRPr lang="en-US"/>
                        </a:p>
                      </a:txBody>
                      <a:tcPr marL="36576" marR="36576" marT="36576" marB="36576" anchor="ctr">
                        <a:blipFill>
                          <a:blip r:embed="rId2"/>
                          <a:stretch>
                            <a:fillRect l="-108845" t="-288793"/>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8.5.5: Constructing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Using interval notation, the confidence interval can also be written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0.1167</m:t>
                        </m:r>
                        <m:r>
                          <m:rPr>
                            <m:nor/>
                          </m:rPr>
                          <a:rPr/>
                          <m:t>, </m:t>
                        </m:r>
                        <m:r>
                          <a:rPr>
                            <a:latin typeface="Cambria Math" panose="02040503050406030204" pitchFamily="18" charset="0"/>
                          </a:rPr>
                          <m:t>0.1738</m:t>
                        </m:r>
                      </m:e>
                    </m:d>
                  </m:oMath>
                </a14:m>
                <a:r>
                  <a:rPr sz="2800" dirty="0"/>
                  <a:t>.</a:t>
                </a:r>
              </a:p>
              <a:p>
                <a:pPr>
                  <a:defRPr sz="2800"/>
                </a:pPr>
                <a:r>
                  <a:rPr sz="2800" dirty="0"/>
                  <a:t>Therefore, the seed company can estimate with </a:t>
                </a:r>
                <a14:m>
                  <m:oMath xmlns:m="http://schemas.openxmlformats.org/officeDocument/2006/math">
                    <m:r>
                      <a:rPr>
                        <a:latin typeface="Cambria Math" panose="02040503050406030204" pitchFamily="18" charset="0"/>
                      </a:rPr>
                      <m:t>99%</m:t>
                    </m:r>
                  </m:oMath>
                </a14:m>
                <a:r>
                  <a:rPr sz="2800" dirty="0"/>
                  <a:t> confidence that the true standard deviation in weights of all tomatoes produced by the new hybrid plant is between </a:t>
                </a:r>
                <a:r>
                  <a:rPr sz="2800" dirty="0">
                    <a:latin typeface="Cambria Math"/>
                  </a:rPr>
                  <a:t>0.1167</a:t>
                </a:r>
                <a:r>
                  <a:rPr sz="2800" dirty="0"/>
                  <a:t> and </a:t>
                </a:r>
                <a:r>
                  <a:rPr sz="2800" dirty="0">
                    <a:latin typeface="Cambria Math"/>
                  </a:rPr>
                  <a:t>0.1738</a:t>
                </a:r>
                <a:r>
                  <a:rPr sz="2800" dirty="0"/>
                  <a:t> pounds.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368962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8.5.6: Finding the Minimum Sample Size Needed for a Confidence Interval for a Population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market researcher wants to estimate the standard deviation of home prices in a metropolitan area in the Northeast. She needs to be </a:t>
                </a:r>
                <a14:m>
                  <m:oMath xmlns:m="http://schemas.openxmlformats.org/officeDocument/2006/math">
                    <m:r>
                      <a:rPr>
                        <a:latin typeface="Cambria Math" panose="02040503050406030204" pitchFamily="18" charset="0"/>
                      </a:rPr>
                      <m:t>99%</m:t>
                    </m:r>
                  </m:oMath>
                </a14:m>
                <a:r>
                  <a:rPr sz="2800"/>
                  <a:t> confident that her sample standard deviation is within </a:t>
                </a:r>
                <a14:m>
                  <m:oMath xmlns:m="http://schemas.openxmlformats.org/officeDocument/2006/math">
                    <m:r>
                      <a:rPr>
                        <a:latin typeface="Cambria Math" panose="02040503050406030204" pitchFamily="18" charset="0"/>
                      </a:rPr>
                      <m:t>5%</m:t>
                    </m:r>
                  </m:oMath>
                </a14:m>
                <a:r>
                  <a:rPr sz="2800"/>
                  <a:t> of the true population standard deviation. Assuming that the home prices in that area are normally distributed, what is the minimum number of home prices she must acquire? Use the tables given previously.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55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8.5.6: Finding the Minimum Sample Size Needed for a Confidence Interval for a Population Standard Deviation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According to the table, we see that to be </a:t>
                </a:r>
                <a14:m>
                  <m:oMath xmlns:m="http://schemas.openxmlformats.org/officeDocument/2006/math">
                    <m:r>
                      <a:rPr>
                        <a:latin typeface="Cambria Math" panose="02040503050406030204" pitchFamily="18" charset="0"/>
                      </a:rPr>
                      <m:t>99%</m:t>
                    </m:r>
                  </m:oMath>
                </a14:m>
                <a:r>
                  <a:rPr sz="2800"/>
                  <a:t> confident that the sample standard deviation will be within </a:t>
                </a:r>
                <a14:m>
                  <m:oMath xmlns:m="http://schemas.openxmlformats.org/officeDocument/2006/math">
                    <m:r>
                      <a:rPr>
                        <a:latin typeface="Cambria Math" panose="02040503050406030204" pitchFamily="18" charset="0"/>
                      </a:rPr>
                      <m:t>5%</m:t>
                    </m:r>
                  </m:oMath>
                </a14:m>
                <a:r>
                  <a:rPr sz="2800"/>
                  <a:t> of the true population standard deviation, the minimum sample size required is </a:t>
                </a:r>
                <a:r>
                  <a:rPr sz="2800">
                    <a:latin typeface="Cambria Math"/>
                  </a:rPr>
                  <a:t>1337</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8.5.6: Finding the Minimum Sample Size Needed for a Confidence Interval for a Population Standard Deviation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881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Minimum Sample Sizes for Estimating Standard Deviation</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 xmlns:m="http://schemas.openxmlformats.org/officeDocument/2006/math">
                              <m:r>
                                <a:rPr sz="1800">
                                  <a:latin typeface="Cambria Math"/>
                                </a:rPr>
                                <m:t>𝑠</m:t>
                              </m:r>
                            </m:oMath>
                          </a14:m>
                          <a:r>
                            <a:rPr sz="1800"/>
                            <a:t> Is within This Percentage of the Value of </a:t>
                          </a:r>
                          <a14:m>
                            <m:oMath xmlns:m="http://schemas.openxmlformats.org/officeDocument/2006/math">
                              <m:r>
                                <a:rPr sz="1800">
                                  <a:latin typeface="Cambria Math"/>
                                </a:rPr>
                                <m:t>𝜎</m:t>
                              </m:r>
                            </m:oMath>
                          </a14:m>
                          <a:endParaRPr sz="1800"/>
                        </a:p>
                      </a:txBody>
                      <a:tcPr/>
                    </a:tc>
                    <a:tc>
                      <a:txBody>
                        <a:bodyPr/>
                        <a:lstStyle/>
                        <a:p>
                          <a:pPr algn="ctr">
                            <a:defRPr sz="1800" b="1"/>
                          </a:pPr>
                          <a:r>
                            <a:rPr sz="1800"/>
                            <a:t>Minimum Sample Size Needed for </a:t>
                          </a:r>
                          <a14:m>
                            <m:oMath xmlns:m="http://schemas.openxmlformats.org/officeDocument/2006/math">
                              <m:r>
                                <a:rPr sz="1800">
                                  <a:latin typeface="Cambria Math"/>
                                </a:rPr>
                                <m:t>95%</m:t>
                              </m:r>
                            </m:oMath>
                          </a14:m>
                          <a:r>
                            <a:rPr sz="1800"/>
                            <a:t> Level of Confidence</a:t>
                          </a:r>
                        </a:p>
                      </a:txBody>
                      <a:tcPr/>
                    </a:tc>
                    <a:tc>
                      <a:txBody>
                        <a:bodyPr/>
                        <a:lstStyle/>
                        <a:p>
                          <a:pPr algn="ctr">
                            <a:defRPr sz="1800" b="1"/>
                          </a:pPr>
                          <a:r>
                            <a:rPr sz="1800"/>
                            <a:t>Minimum Sample Size Needed for </a:t>
                          </a:r>
                          <a14:m>
                            <m:oMath xmlns:m="http://schemas.openxmlformats.org/officeDocument/2006/math">
                              <m:r>
                                <a:rPr sz="1800">
                                  <a:latin typeface="Cambria Math"/>
                                </a:rPr>
                                <m:t>99%</m:t>
                              </m:r>
                            </m:oMath>
                          </a14:m>
                          <a:r>
                            <a:rPr sz="1800"/>
                            <a:t> Level of Confidence</a:t>
                          </a:r>
                        </a:p>
                      </a:txBody>
                      <a:tcPr>
                        <a:solidFill>
                          <a:srgbClr val="92D050"/>
                        </a:solidFill>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r>
                            <a:rPr sz="1800">
                              <a:latin typeface="Cambria Math"/>
                            </a:rPr>
                            <a:t>19,206</a:t>
                          </a:r>
                        </a:p>
                      </a:txBody>
                      <a:tcPr/>
                    </a:tc>
                    <a:tc>
                      <a:txBody>
                        <a:bodyPr/>
                        <a:lstStyle/>
                        <a:p>
                          <a:pPr algn="ctr"/>
                          <a:r>
                            <a:rPr sz="1800">
                              <a:latin typeface="Cambria Math"/>
                            </a:rPr>
                            <a:t>33,220</a:t>
                          </a:r>
                        </a:p>
                      </a:txBody>
                      <a:tcPr>
                        <a:solidFill>
                          <a:srgbClr val="92D050"/>
                        </a:solidFill>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m:t>
                                </m:r>
                              </m:oMath>
                            </m:oMathPara>
                          </a14:m>
                          <a:endParaRPr/>
                        </a:p>
                      </a:txBody>
                      <a:tcPr>
                        <a:solidFill>
                          <a:srgbClr val="92D050"/>
                        </a:solidFill>
                      </a:tcPr>
                    </a:tc>
                    <a:tc>
                      <a:txBody>
                        <a:bodyPr/>
                        <a:lstStyle/>
                        <a:p>
                          <a:pPr algn="ctr"/>
                          <a:r>
                            <a:rPr sz="1800">
                              <a:latin typeface="Cambria Math"/>
                            </a:rPr>
                            <a:t>769</a:t>
                          </a:r>
                        </a:p>
                      </a:txBody>
                      <a:tcPr>
                        <a:solidFill>
                          <a:srgbClr val="92D050"/>
                        </a:solidFill>
                      </a:tcPr>
                    </a:tc>
                    <a:tc>
                      <a:txBody>
                        <a:bodyPr/>
                        <a:lstStyle/>
                        <a:p>
                          <a:pPr algn="ctr">
                            <a:defRPr sz="1800"/>
                          </a:pPr>
                          <a:r>
                            <a:rPr sz="1800">
                              <a:highlight>
                                <a:srgbClr val="FFFF00"/>
                              </a:highlight>
                              <a:latin typeface="Cambria Math"/>
                            </a:rPr>
                            <a:t>1337</a:t>
                          </a:r>
                        </a:p>
                      </a:txBody>
                      <a:tcPr>
                        <a:solidFill>
                          <a:srgbClr val="FFFF00"/>
                        </a:solidFill>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oMath>
                            </m:oMathPara>
                          </a14:m>
                          <a:endParaRPr/>
                        </a:p>
                      </a:txBody>
                      <a:tcPr/>
                    </a:tc>
                    <a:tc>
                      <a:txBody>
                        <a:bodyPr/>
                        <a:lstStyle/>
                        <a:p>
                          <a:pPr algn="ctr"/>
                          <a:r>
                            <a:rPr sz="1800">
                              <a:latin typeface="Cambria Math"/>
                            </a:rPr>
                            <a:t>193</a:t>
                          </a:r>
                        </a:p>
                      </a:txBody>
                      <a:tcPr/>
                    </a:tc>
                    <a:tc>
                      <a:txBody>
                        <a:bodyPr/>
                        <a:lstStyle/>
                        <a:p>
                          <a:pPr algn="ctr"/>
                          <a:r>
                            <a:rPr sz="1800">
                              <a:latin typeface="Cambria Math"/>
                            </a:rPr>
                            <a:t>337</a:t>
                          </a:r>
                        </a:p>
                      </a:txBody>
                      <a:tcPr>
                        <a:solidFill>
                          <a:srgbClr val="92D050"/>
                        </a:solidFill>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20%</m:t>
                                </m:r>
                              </m:oMath>
                            </m:oMathPara>
                          </a14:m>
                          <a:endParaRPr/>
                        </a:p>
                      </a:txBody>
                      <a:tcPr/>
                    </a:tc>
                    <a:tc>
                      <a:txBody>
                        <a:bodyPr/>
                        <a:lstStyle/>
                        <a:p>
                          <a:pPr algn="ctr"/>
                          <a:r>
                            <a:rPr sz="1800">
                              <a:latin typeface="Cambria Math"/>
                            </a:rPr>
                            <a:t>49</a:t>
                          </a:r>
                        </a:p>
                      </a:txBody>
                      <a:tcPr/>
                    </a:tc>
                    <a:tc>
                      <a:txBody>
                        <a:bodyPr/>
                        <a:lstStyle/>
                        <a:p>
                          <a:pPr algn="ctr"/>
                          <a:r>
                            <a:rPr sz="1800">
                              <a:latin typeface="Cambria Math"/>
                            </a:rPr>
                            <a:t>86</a:t>
                          </a:r>
                        </a:p>
                      </a:txBody>
                      <a:tcPr>
                        <a:solidFill>
                          <a:srgbClr val="92D050"/>
                        </a:solidFill>
                      </a:tcP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30%</m:t>
                                </m:r>
                              </m:oMath>
                            </m:oMathPara>
                          </a14:m>
                          <a:endParaRPr/>
                        </a:p>
                      </a:txBody>
                      <a:tcPr/>
                    </a:tc>
                    <a:tc>
                      <a:txBody>
                        <a:bodyPr/>
                        <a:lstStyle/>
                        <a:p>
                          <a:pPr algn="ctr"/>
                          <a:r>
                            <a:rPr sz="1800">
                              <a:latin typeface="Cambria Math"/>
                            </a:rPr>
                            <a:t>22</a:t>
                          </a:r>
                        </a:p>
                      </a:txBody>
                      <a:tcPr/>
                    </a:tc>
                    <a:tc>
                      <a:txBody>
                        <a:bodyPr/>
                        <a:lstStyle/>
                        <a:p>
                          <a:pPr algn="ctr"/>
                          <a:r>
                            <a:rPr sz="1800">
                              <a:latin typeface="Cambria Math"/>
                            </a:rPr>
                            <a:t>39</a:t>
                          </a:r>
                        </a:p>
                      </a:txBody>
                      <a:tcPr>
                        <a:solidFill>
                          <a:srgbClr val="92D050"/>
                        </a:solidFill>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40%</m:t>
                                </m:r>
                              </m:oMath>
                            </m:oMathPara>
                          </a14:m>
                          <a:endParaRPr/>
                        </a:p>
                      </a:txBody>
                      <a:tcPr/>
                    </a:tc>
                    <a:tc>
                      <a:txBody>
                        <a:bodyPr/>
                        <a:lstStyle/>
                        <a:p>
                          <a:pPr algn="ctr"/>
                          <a:r>
                            <a:rPr sz="1800">
                              <a:latin typeface="Cambria Math"/>
                            </a:rPr>
                            <a:t>13</a:t>
                          </a:r>
                        </a:p>
                      </a:txBody>
                      <a:tcPr/>
                    </a:tc>
                    <a:tc>
                      <a:txBody>
                        <a:bodyPr/>
                        <a:lstStyle/>
                        <a:p>
                          <a:pPr algn="ctr"/>
                          <a:r>
                            <a:rPr sz="1800">
                              <a:latin typeface="Cambria Math"/>
                            </a:rPr>
                            <a:t>23</a:t>
                          </a:r>
                        </a:p>
                      </a:txBody>
                      <a:tcPr>
                        <a:solidFill>
                          <a:srgbClr val="92D050"/>
                        </a:solidFill>
                      </a:tcP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50%</m:t>
                                </m:r>
                              </m:oMath>
                            </m:oMathPara>
                          </a14:m>
                          <a:endParaRPr/>
                        </a:p>
                      </a:txBody>
                      <a:tcPr/>
                    </a:tc>
                    <a:tc>
                      <a:txBody>
                        <a:bodyPr/>
                        <a:lstStyle/>
                        <a:p>
                          <a:pPr algn="ctr"/>
                          <a:r>
                            <a:rPr sz="1800">
                              <a:latin typeface="Cambria Math"/>
                            </a:rPr>
                            <a:t>9</a:t>
                          </a:r>
                        </a:p>
                      </a:txBody>
                      <a:tcPr/>
                    </a:tc>
                    <a:tc>
                      <a:txBody>
                        <a:bodyPr/>
                        <a:lstStyle/>
                        <a:p>
                          <a:pPr algn="ctr"/>
                          <a:r>
                            <a:rPr sz="1800">
                              <a:latin typeface="Cambria Math"/>
                            </a:rPr>
                            <a:t>15</a:t>
                          </a:r>
                        </a:p>
                      </a:txBody>
                      <a:tcPr>
                        <a:solidFill>
                          <a:srgbClr val="92D050"/>
                        </a:solidFill>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881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xmlns:a14="http://schemas.microsoft.com/office/drawing/2010/main" val="20000"/>
                        </a:ext>
                      </a:extLst>
                    </a:gridCol>
                    <a:gridCol w="2743200">
                      <a:extLst>
                        <a:ext uri="{9D8B030D-6E8A-4147-A177-3AD203B41FA5}">
                          <a16:colId xmlns:a16="http://schemas.microsoft.com/office/drawing/2014/main" xmlns="" xmlns:a14="http://schemas.microsoft.com/office/drawing/2010/main" val="20001"/>
                        </a:ext>
                      </a:extLst>
                    </a:gridCol>
                    <a:gridCol w="2743200">
                      <a:extLst>
                        <a:ext uri="{9D8B030D-6E8A-4147-A177-3AD203B41FA5}">
                          <a16:colId xmlns:a16="http://schemas.microsoft.com/office/drawing/2014/main" xmlns="" xmlns:a14="http://schemas.microsoft.com/office/drawing/2010/main" val="20002"/>
                        </a:ext>
                      </a:extLst>
                    </a:gridCol>
                  </a:tblGrid>
                  <a:tr h="370840">
                    <a:tc gridSpan="3">
                      <a:txBody>
                        <a:bodyPr/>
                        <a:lstStyle/>
                        <a:p>
                          <a:pPr algn="ctr">
                            <a:defRPr sz="1800" b="1"/>
                          </a:pPr>
                          <a:r>
                            <a:t>Minimum Sample Sizes for Estimating Standard Deviation</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914400">
                    <a:tc>
                      <a:txBody>
                        <a:bodyPr/>
                        <a:lstStyle/>
                        <a:p>
                          <a:endParaRPr lang="en-US"/>
                        </a:p>
                      </a:txBody>
                      <a:tcPr>
                        <a:blipFill>
                          <a:blip r:embed="rId2"/>
                          <a:stretch>
                            <a:fillRect l="-444" t="-44000" r="-201111" b="-293333"/>
                          </a:stretch>
                        </a:blipFill>
                      </a:tcPr>
                    </a:tc>
                    <a:tc>
                      <a:txBody>
                        <a:bodyPr/>
                        <a:lstStyle/>
                        <a:p>
                          <a:endParaRPr lang="en-US"/>
                        </a:p>
                      </a:txBody>
                      <a:tcPr>
                        <a:blipFill>
                          <a:blip r:embed="rId2"/>
                          <a:stretch>
                            <a:fillRect l="-100444" t="-44000" r="-101111" b="-293333"/>
                          </a:stretch>
                        </a:blipFill>
                      </a:tcPr>
                    </a:tc>
                    <a:tc>
                      <a:txBody>
                        <a:bodyPr/>
                        <a:lstStyle/>
                        <a:p>
                          <a:endParaRPr lang="en-US"/>
                        </a:p>
                      </a:txBody>
                      <a:tcPr>
                        <a:blipFill>
                          <a:blip r:embed="rId2"/>
                          <a:stretch>
                            <a:fillRect l="-200444" t="-44000" r="-1111" b="-293333"/>
                          </a:stretch>
                        </a:blipFill>
                      </a:tcPr>
                    </a:tc>
                    <a:extLst>
                      <a:ext uri="{0D108BD9-81ED-4DB2-BD59-A6C34878D82A}">
                        <a16:rowId xmlns:a16="http://schemas.microsoft.com/office/drawing/2014/main" xmlns="" xmlns:a14="http://schemas.microsoft.com/office/drawing/2010/main" val="10001"/>
                      </a:ext>
                    </a:extLst>
                  </a:tr>
                  <a:tr h="370840">
                    <a:tc>
                      <a:txBody>
                        <a:bodyPr/>
                        <a:lstStyle/>
                        <a:p>
                          <a:endParaRPr lang="en-US"/>
                        </a:p>
                      </a:txBody>
                      <a:tcPr>
                        <a:blipFill>
                          <a:blip r:embed="rId2"/>
                          <a:stretch>
                            <a:fillRect l="-444" t="-354098" r="-201111" b="-621311"/>
                          </a:stretch>
                        </a:blipFill>
                      </a:tcPr>
                    </a:tc>
                    <a:tc>
                      <a:txBody>
                        <a:bodyPr/>
                        <a:lstStyle/>
                        <a:p>
                          <a:pPr algn="ctr"/>
                          <a:r>
                            <a:rPr sz="1800">
                              <a:latin typeface="Cambria Math"/>
                            </a:rPr>
                            <a:t>19,206</a:t>
                          </a:r>
                        </a:p>
                      </a:txBody>
                      <a:tcPr/>
                    </a:tc>
                    <a:tc>
                      <a:txBody>
                        <a:bodyPr/>
                        <a:lstStyle/>
                        <a:p>
                          <a:pPr algn="ctr"/>
                          <a:r>
                            <a:rPr sz="1800">
                              <a:latin typeface="Cambria Math"/>
                            </a:rPr>
                            <a:t>33,220</a:t>
                          </a:r>
                        </a:p>
                      </a:txBody>
                      <a:tcPr>
                        <a:solidFill>
                          <a:srgbClr val="92D050"/>
                        </a:solidFill>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blipFill>
                          <a:blip r:embed="rId2"/>
                          <a:stretch>
                            <a:fillRect l="-444" t="-454098" r="-201111" b="-521311"/>
                          </a:stretch>
                        </a:blipFill>
                      </a:tcPr>
                    </a:tc>
                    <a:tc>
                      <a:txBody>
                        <a:bodyPr/>
                        <a:lstStyle/>
                        <a:p>
                          <a:pPr algn="ctr"/>
                          <a:r>
                            <a:rPr sz="1800">
                              <a:latin typeface="Cambria Math"/>
                            </a:rPr>
                            <a:t>769</a:t>
                          </a:r>
                        </a:p>
                      </a:txBody>
                      <a:tcPr>
                        <a:solidFill>
                          <a:srgbClr val="92D050"/>
                        </a:solidFill>
                      </a:tcPr>
                    </a:tc>
                    <a:tc>
                      <a:txBody>
                        <a:bodyPr/>
                        <a:lstStyle/>
                        <a:p>
                          <a:pPr algn="ctr">
                            <a:defRPr sz="1800"/>
                          </a:pPr>
                          <a:r>
                            <a:rPr sz="1800">
                              <a:highlight>
                                <a:srgbClr val="FFFF00"/>
                              </a:highlight>
                              <a:latin typeface="Cambria Math"/>
                            </a:rPr>
                            <a:t>1337</a:t>
                          </a:r>
                        </a:p>
                      </a:txBody>
                      <a:tcPr>
                        <a:solidFill>
                          <a:srgbClr val="FFFF00"/>
                        </a:solidFill>
                      </a:tcPr>
                    </a:tc>
                    <a:extLst>
                      <a:ext uri="{0D108BD9-81ED-4DB2-BD59-A6C34878D82A}">
                        <a16:rowId xmlns:a16="http://schemas.microsoft.com/office/drawing/2014/main" xmlns="" xmlns:a14="http://schemas.microsoft.com/office/drawing/2010/main" val="10003"/>
                      </a:ext>
                    </a:extLst>
                  </a:tr>
                  <a:tr h="370840">
                    <a:tc>
                      <a:txBody>
                        <a:bodyPr/>
                        <a:lstStyle/>
                        <a:p>
                          <a:endParaRPr lang="en-US"/>
                        </a:p>
                      </a:txBody>
                      <a:tcPr>
                        <a:blipFill>
                          <a:blip r:embed="rId2"/>
                          <a:stretch>
                            <a:fillRect l="-444" t="-554098" r="-201111" b="-421311"/>
                          </a:stretch>
                        </a:blipFill>
                      </a:tcPr>
                    </a:tc>
                    <a:tc>
                      <a:txBody>
                        <a:bodyPr/>
                        <a:lstStyle/>
                        <a:p>
                          <a:pPr algn="ctr"/>
                          <a:r>
                            <a:rPr sz="1800">
                              <a:latin typeface="Cambria Math"/>
                            </a:rPr>
                            <a:t>193</a:t>
                          </a:r>
                        </a:p>
                      </a:txBody>
                      <a:tcPr/>
                    </a:tc>
                    <a:tc>
                      <a:txBody>
                        <a:bodyPr/>
                        <a:lstStyle/>
                        <a:p>
                          <a:pPr algn="ctr"/>
                          <a:r>
                            <a:rPr sz="1800">
                              <a:latin typeface="Cambria Math"/>
                            </a:rPr>
                            <a:t>337</a:t>
                          </a:r>
                        </a:p>
                      </a:txBody>
                      <a:tcPr>
                        <a:solidFill>
                          <a:srgbClr val="92D050"/>
                        </a:solidFill>
                      </a:tcPr>
                    </a:tc>
                    <a:extLst>
                      <a:ext uri="{0D108BD9-81ED-4DB2-BD59-A6C34878D82A}">
                        <a16:rowId xmlns:a16="http://schemas.microsoft.com/office/drawing/2014/main" xmlns="" xmlns:a14="http://schemas.microsoft.com/office/drawing/2010/main" val="10004"/>
                      </a:ext>
                    </a:extLst>
                  </a:tr>
                  <a:tr h="370840">
                    <a:tc>
                      <a:txBody>
                        <a:bodyPr/>
                        <a:lstStyle/>
                        <a:p>
                          <a:endParaRPr lang="en-US"/>
                        </a:p>
                      </a:txBody>
                      <a:tcPr>
                        <a:blipFill>
                          <a:blip r:embed="rId2"/>
                          <a:stretch>
                            <a:fillRect l="-444" t="-654098" r="-201111" b="-321311"/>
                          </a:stretch>
                        </a:blipFill>
                      </a:tcPr>
                    </a:tc>
                    <a:tc>
                      <a:txBody>
                        <a:bodyPr/>
                        <a:lstStyle/>
                        <a:p>
                          <a:pPr algn="ctr"/>
                          <a:r>
                            <a:rPr sz="1800">
                              <a:latin typeface="Cambria Math"/>
                            </a:rPr>
                            <a:t>49</a:t>
                          </a:r>
                        </a:p>
                      </a:txBody>
                      <a:tcPr/>
                    </a:tc>
                    <a:tc>
                      <a:txBody>
                        <a:bodyPr/>
                        <a:lstStyle/>
                        <a:p>
                          <a:pPr algn="ctr"/>
                          <a:r>
                            <a:rPr sz="1800">
                              <a:latin typeface="Cambria Math"/>
                            </a:rPr>
                            <a:t>86</a:t>
                          </a:r>
                        </a:p>
                      </a:txBody>
                      <a:tcPr>
                        <a:solidFill>
                          <a:srgbClr val="92D050"/>
                        </a:solidFill>
                      </a:tcPr>
                    </a:tc>
                    <a:extLst>
                      <a:ext uri="{0D108BD9-81ED-4DB2-BD59-A6C34878D82A}">
                        <a16:rowId xmlns:a16="http://schemas.microsoft.com/office/drawing/2014/main" xmlns="" xmlns:a14="http://schemas.microsoft.com/office/drawing/2010/main" val="10005"/>
                      </a:ext>
                    </a:extLst>
                  </a:tr>
                  <a:tr h="370840">
                    <a:tc>
                      <a:txBody>
                        <a:bodyPr/>
                        <a:lstStyle/>
                        <a:p>
                          <a:endParaRPr lang="en-US"/>
                        </a:p>
                      </a:txBody>
                      <a:tcPr>
                        <a:blipFill>
                          <a:blip r:embed="rId2"/>
                          <a:stretch>
                            <a:fillRect l="-444" t="-754098" r="-201111" b="-221311"/>
                          </a:stretch>
                        </a:blipFill>
                      </a:tcPr>
                    </a:tc>
                    <a:tc>
                      <a:txBody>
                        <a:bodyPr/>
                        <a:lstStyle/>
                        <a:p>
                          <a:pPr algn="ctr"/>
                          <a:r>
                            <a:rPr sz="1800">
                              <a:latin typeface="Cambria Math"/>
                            </a:rPr>
                            <a:t>22</a:t>
                          </a:r>
                        </a:p>
                      </a:txBody>
                      <a:tcPr/>
                    </a:tc>
                    <a:tc>
                      <a:txBody>
                        <a:bodyPr/>
                        <a:lstStyle/>
                        <a:p>
                          <a:pPr algn="ctr"/>
                          <a:r>
                            <a:rPr sz="1800">
                              <a:latin typeface="Cambria Math"/>
                            </a:rPr>
                            <a:t>39</a:t>
                          </a:r>
                        </a:p>
                      </a:txBody>
                      <a:tcPr>
                        <a:solidFill>
                          <a:srgbClr val="92D050"/>
                        </a:solidFill>
                      </a:tcPr>
                    </a:tc>
                    <a:extLst>
                      <a:ext uri="{0D108BD9-81ED-4DB2-BD59-A6C34878D82A}">
                        <a16:rowId xmlns:a16="http://schemas.microsoft.com/office/drawing/2014/main" xmlns="" xmlns:a14="http://schemas.microsoft.com/office/drawing/2010/main" val="10006"/>
                      </a:ext>
                    </a:extLst>
                  </a:tr>
                  <a:tr h="370840">
                    <a:tc>
                      <a:txBody>
                        <a:bodyPr/>
                        <a:lstStyle/>
                        <a:p>
                          <a:endParaRPr lang="en-US"/>
                        </a:p>
                      </a:txBody>
                      <a:tcPr>
                        <a:blipFill>
                          <a:blip r:embed="rId2"/>
                          <a:stretch>
                            <a:fillRect l="-444" t="-854098" r="-201111" b="-121311"/>
                          </a:stretch>
                        </a:blipFill>
                      </a:tcPr>
                    </a:tc>
                    <a:tc>
                      <a:txBody>
                        <a:bodyPr/>
                        <a:lstStyle/>
                        <a:p>
                          <a:pPr algn="ctr"/>
                          <a:r>
                            <a:rPr sz="1800">
                              <a:latin typeface="Cambria Math"/>
                            </a:rPr>
                            <a:t>13</a:t>
                          </a:r>
                        </a:p>
                      </a:txBody>
                      <a:tcPr/>
                    </a:tc>
                    <a:tc>
                      <a:txBody>
                        <a:bodyPr/>
                        <a:lstStyle/>
                        <a:p>
                          <a:pPr algn="ctr"/>
                          <a:r>
                            <a:rPr sz="1800">
                              <a:latin typeface="Cambria Math"/>
                            </a:rPr>
                            <a:t>23</a:t>
                          </a:r>
                        </a:p>
                      </a:txBody>
                      <a:tcPr>
                        <a:solidFill>
                          <a:srgbClr val="92D050"/>
                        </a:solidFill>
                      </a:tcPr>
                    </a:tc>
                    <a:extLst>
                      <a:ext uri="{0D108BD9-81ED-4DB2-BD59-A6C34878D82A}">
                        <a16:rowId xmlns:a16="http://schemas.microsoft.com/office/drawing/2014/main" xmlns="" xmlns:a14="http://schemas.microsoft.com/office/drawing/2010/main" val="10007"/>
                      </a:ext>
                    </a:extLst>
                  </a:tr>
                  <a:tr h="370840">
                    <a:tc>
                      <a:txBody>
                        <a:bodyPr/>
                        <a:lstStyle/>
                        <a:p>
                          <a:endParaRPr lang="en-US"/>
                        </a:p>
                      </a:txBody>
                      <a:tcPr>
                        <a:blipFill>
                          <a:blip r:embed="rId2"/>
                          <a:stretch>
                            <a:fillRect l="-444" t="-954098" r="-201111" b="-21311"/>
                          </a:stretch>
                        </a:blipFill>
                      </a:tcPr>
                    </a:tc>
                    <a:tc>
                      <a:txBody>
                        <a:bodyPr/>
                        <a:lstStyle/>
                        <a:p>
                          <a:pPr algn="ctr"/>
                          <a:r>
                            <a:rPr sz="1800">
                              <a:latin typeface="Cambria Math"/>
                            </a:rPr>
                            <a:t>9</a:t>
                          </a:r>
                        </a:p>
                      </a:txBody>
                      <a:tcPr/>
                    </a:tc>
                    <a:tc>
                      <a:txBody>
                        <a:bodyPr/>
                        <a:lstStyle/>
                        <a:p>
                          <a:pPr algn="ctr"/>
                          <a:r>
                            <a:rPr sz="1800">
                              <a:latin typeface="Cambria Math"/>
                            </a:rPr>
                            <a:t>15</a:t>
                          </a:r>
                        </a:p>
                      </a:txBody>
                      <a:tcPr>
                        <a:solidFill>
                          <a:srgbClr val="92D050"/>
                        </a:solidFill>
                      </a:tcPr>
                    </a:tc>
                    <a:extLst>
                      <a:ext uri="{0D108BD9-81ED-4DB2-BD59-A6C34878D82A}">
                        <a16:rowId xmlns:a16="http://schemas.microsoft.com/office/drawing/2014/main" xmlns="" xmlns:a14="http://schemas.microsoft.com/office/drawing/2010/main" val="10008"/>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8.5.1: Finding Point Estimates for the Population Standard Deviation and Variance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sample standard deviation, </a:t>
                </a:r>
                <a14:m>
                  <m:oMath xmlns:m="http://schemas.openxmlformats.org/officeDocument/2006/math">
                    <m:r>
                      <a:rPr>
                        <a:latin typeface="Cambria Math" panose="02040503050406030204" pitchFamily="18" charset="0"/>
                      </a:rPr>
                      <m:t>𝑠</m:t>
                    </m:r>
                  </m:oMath>
                </a14:m>
                <a:r>
                  <a:rPr sz="2800"/>
                  <a:t>, is the most common point estimate for </a:t>
                </a:r>
                <a14:m>
                  <m:oMath xmlns:m="http://schemas.openxmlformats.org/officeDocument/2006/math">
                    <m:r>
                      <a:rPr>
                        <a:latin typeface="Cambria Math" panose="02040503050406030204" pitchFamily="18" charset="0"/>
                      </a:rPr>
                      <m:t>𝜎</m:t>
                    </m:r>
                  </m:oMath>
                </a14:m>
                <a:r>
                  <a:rPr sz="2800"/>
                  <a:t>. According to the calculator, </a:t>
                </a:r>
                <a14:m>
                  <m:oMath xmlns:m="http://schemas.openxmlformats.org/officeDocument/2006/math">
                    <m:r>
                      <a:rPr>
                        <a:latin typeface="Cambria Math" panose="02040503050406030204" pitchFamily="18" charset="0"/>
                      </a:rPr>
                      <m:t>𝑠</m:t>
                    </m:r>
                    <m:r>
                      <a:rPr>
                        <a:latin typeface="Cambria Math" panose="02040503050406030204" pitchFamily="18" charset="0"/>
                      </a:rPr>
                      <m:t>≈0.224958≈0.22</m:t>
                    </m:r>
                  </m:oMath>
                </a14:m>
                <a:r>
                  <a:rPr sz="2800"/>
                  <a:t>. The point estimate for the population standard deviation is then </a:t>
                </a:r>
                <a:r>
                  <a:rPr sz="2800">
                    <a:latin typeface="Cambria Math"/>
                  </a:rPr>
                  <a:t>0.22</a:t>
                </a:r>
                <a:r>
                  <a:rPr sz="2800"/>
                  <a:t> inches.</a:t>
                </a:r>
              </a:p>
              <a:p>
                <a:pPr marL="514350" indent="-514350">
                  <a:buFont typeface="+mj-lt"/>
                  <a:buAutoNum type="alphaLcPeriod" startAt="2"/>
                  <a:defRPr sz="2800"/>
                </a:pPr>
                <a:r>
                  <a:t>​</a:t>
                </a:r>
                <a:r>
                  <a:rPr sz="2800"/>
                  <a:t>The sample variance,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oMath>
                </a14:m>
                <a:r>
                  <a:rPr sz="2800"/>
                  <a:t>, is the best point estimate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a:t>. Using a calculator, we calculate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0.224958</m:t>
                            </m:r>
                          </m:e>
                        </m:d>
                      </m:e>
                      <m:sup>
                        <m:r>
                          <a:rPr>
                            <a:latin typeface="Cambria Math" panose="02040503050406030204" pitchFamily="18" charset="0"/>
                          </a:rPr>
                          <m:t>2</m:t>
                        </m:r>
                      </m:sup>
                    </m:sSup>
                    <m:r>
                      <a:rPr>
                        <a:latin typeface="Cambria Math" panose="02040503050406030204" pitchFamily="18" charset="0"/>
                      </a:rPr>
                      <m:t>≈0.05</m:t>
                    </m:r>
                  </m:oMath>
                </a14:m>
                <a:r>
                  <a:rPr sz="2800"/>
                  <a:t>. The point estimate for the population variance is then </a:t>
                </a:r>
                <a:r>
                  <a:rPr sz="2800">
                    <a:latin typeface="Cambria Math"/>
                  </a:rPr>
                  <a:t>0.05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8.5.6: Finding the Minimum Sample Size Needed for a Confidence Interval for a Population Standard Deviation (cont.)</a:t>
            </a:r>
          </a:p>
        </p:txBody>
      </p:sp>
      <p:sp>
        <p:nvSpPr>
          <p:cNvPr id="3" name="Text Placeholder 2"/>
          <p:cNvSpPr>
            <a:spLocks noGrp="1"/>
          </p:cNvSpPr>
          <p:nvPr>
            <p:ph type="body" sz="quarter" idx="10"/>
          </p:nvPr>
        </p:nvSpPr>
        <p:spPr/>
        <p:txBody>
          <a:bodyPr>
            <a:normAutofit/>
          </a:bodyPr>
          <a:lstStyle/>
          <a:p>
            <a:r>
              <a:rPr sz="2800"/>
              <a:t>Therefore, the market researcher must include at least </a:t>
            </a:r>
            <a:r>
              <a:rPr sz="2800">
                <a:latin typeface="Cambria Math"/>
              </a:rPr>
              <a:t>1337</a:t>
            </a:r>
            <a:r>
              <a:rPr sz="2800"/>
              <a:t> home prices for her study to have the level of precision that she needs.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Recall that standard deviation and variance are rounded to one more decimal place than the largest number of decimal places given in the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Distribution:</a:t>
                </a:r>
                <a:r>
                  <a:rPr sz="2800"/>
                  <a:t> </a:t>
                </a:r>
                <a14:m>
                  <m:oMath xmlns:m="http://schemas.openxmlformats.org/officeDocument/2006/math">
                    <m:sSup>
                      <m:sSupPr>
                        <m:ctrlPr>
                          <a:rPr sz="3200" i="1">
                            <a:latin typeface="Cambria Math" panose="02040503050406030204" pitchFamily="18" charset="0"/>
                          </a:rPr>
                        </m:ctrlPr>
                      </m:sSupPr>
                      <m:e>
                        <m:r>
                          <a:rPr sz="3200">
                            <a:latin typeface="Cambria Math"/>
                          </a:rPr>
                          <m:t>𝜒</m:t>
                        </m:r>
                      </m:e>
                      <m:sup>
                        <m:r>
                          <a:rPr sz="3200">
                            <a:latin typeface="Cambria Math"/>
                          </a:rPr>
                          <m:t>2</m:t>
                        </m:r>
                      </m:sup>
                    </m:sSup>
                  </m:oMath>
                </a14:m>
                <a:r>
                  <a:t>-distribution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fontScale="77500" lnSpcReduction="20000"/>
              </a:bodyPr>
              <a:lstStyle/>
              <a:p>
                <a:pPr algn="ctr">
                  <a:defRPr sz="2800" b="1"/>
                </a:pPr>
                <a:r>
                  <a:t>Definition</a:t>
                </a:r>
              </a:p>
              <a:p>
                <a:pPr>
                  <a:defRPr sz="2800"/>
                </a:pPr>
                <a:r>
                  <a:rPr sz="2800"/>
                  <a:t>The</a:t>
                </a:r>
                <a:r>
                  <a:rPr sz="2800" b="1"/>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b="1"/>
                  <a:t>-distribution</a:t>
                </a:r>
                <a:r>
                  <a:rPr sz="2800"/>
                  <a:t> is a continuous probability distribution that is completely defined by its degrees of freedom (</a:t>
                </a:r>
                <a14:m>
                  <m:oMath xmlns:m="http://schemas.openxmlformats.org/officeDocument/2006/math">
                    <m:r>
                      <a:rPr>
                        <a:latin typeface="Cambria Math" panose="02040503050406030204" pitchFamily="18" charset="0"/>
                      </a:rPr>
                      <m:t>𝑑𝑓</m:t>
                    </m:r>
                  </m:oMath>
                </a14:m>
                <a:r>
                  <a:rPr sz="2800"/>
                  <a:t>), such that the following properties are true:</a:t>
                </a:r>
              </a:p>
              <a:p>
                <a:pPr marL="514350" indent="-514350">
                  <a:buFont typeface="+mj-lt"/>
                  <a:buAutoNum type="arabicPeriod"/>
                  <a:defRPr sz="2800"/>
                </a:pPr>
                <a:r>
                  <a:t>​</a:t>
                </a:r>
                <a:r>
                  <a:rPr sz="2800"/>
                  <a:t>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-distribution is skewed to the right.</a:t>
                </a:r>
              </a:p>
              <a:p>
                <a:pPr marL="514350" indent="-514350">
                  <a:buFont typeface="+mj-lt"/>
                  <a:buAutoNum type="arabicPeriod" startAt="2"/>
                  <a:defRPr sz="2800"/>
                </a:pPr>
                <a:r>
                  <a:t>​</a:t>
                </a:r>
                <a:r>
                  <a:rPr sz="2800"/>
                  <a:t>The values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 are always greater than or equal to 0.</a:t>
                </a:r>
              </a:p>
              <a:p>
                <a:pPr marL="514350" indent="-514350">
                  <a:buFont typeface="+mj-lt"/>
                  <a:buAutoNum type="arabicPeriod" startAt="3"/>
                  <a:defRPr sz="2800"/>
                </a:pPr>
                <a:r>
                  <a:t>​</a:t>
                </a:r>
                <a:r>
                  <a:rPr sz="2800"/>
                  <a:t>The shape of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-distribution is completely determined by its number of degrees of freedom.</a:t>
                </a:r>
              </a:p>
              <a:p>
                <a:pPr marL="514350" indent="-514350">
                  <a:buFont typeface="+mj-lt"/>
                  <a:buAutoNum type="arabicPeriod" startAt="4"/>
                  <a:defRPr sz="2800"/>
                </a:pPr>
                <a:r>
                  <a:t>​</a:t>
                </a:r>
                <a:r>
                  <a:rPr sz="2800"/>
                  <a:t>As the number of degrees of freedom increases, the shape of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-distribution approaches that of the normal distribution.</a:t>
                </a:r>
              </a:p>
              <a:p>
                <a:pPr marL="514350" indent="-514350">
                  <a:buFont typeface="+mj-lt"/>
                  <a:buAutoNum type="arabicPeriod" startAt="5"/>
                  <a:defRPr sz="2800"/>
                </a:pPr>
                <a:r>
                  <a:t>​</a:t>
                </a:r>
                <a:r>
                  <a:rPr sz="2800"/>
                  <a:t>The mean of the distribution is equal to the number of degrees of freedom: </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𝑑𝑓</m:t>
                    </m:r>
                  </m:oMath>
                </a14:m>
                <a:r>
                  <a:rPr sz="2800"/>
                  <a:t>.</a:t>
                </a:r>
              </a:p>
              <a:p>
                <a:pPr marL="514350" indent="-514350">
                  <a:buFont typeface="+mj-lt"/>
                  <a:buAutoNum type="arabicPeriod" startAt="6"/>
                  <a:defRPr sz="2800"/>
                </a:pPr>
                <a:r>
                  <a:t>​</a:t>
                </a:r>
                <a:r>
                  <a:rPr sz="2800"/>
                  <a:t>The variance is equal to two times the number of degrees of freedom: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=2</m:t>
                    </m:r>
                    <m:r>
                      <m:rPr>
                        <m:nor/>
                      </m:rPr>
                      <a:rPr/>
                      <m:t> </m:t>
                    </m:r>
                    <m:r>
                      <a:rPr>
                        <a:latin typeface="Cambria Math" panose="02040503050406030204" pitchFamily="18" charset="0"/>
                      </a:rPr>
                      <m:t>𝑑𝑓</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3" cstate="print"/>
                <a:stretch>
                  <a:fillRect l="-812" t="-2063" r="-295" b="-55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a Population Variance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92500" lnSpcReduction="20000"/>
              </a:bodyPr>
              <a:lstStyle/>
              <a:p>
                <a:r>
                  <a:rPr sz="2800" dirty="0"/>
                  <a:t>When the sample taken is a simple random sample and the population distribution is approximately normal, the confidence interval for a population variance is given by</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den>
                      </m:f>
                      <m:r>
                        <a:rPr>
                          <a:latin typeface="Cambria Math" panose="02040503050406030204" pitchFamily="18" charset="0"/>
                        </a:rPr>
                        <m:t>&lt;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&lt;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sample size,</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oMath>
                </a14:m>
                <a:r>
                  <a:rPr sz="2800" dirty="0"/>
                  <a:t> is the sample variance, and</a:t>
                </a:r>
              </a:p>
              <a:p>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 are the critical values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dirty="0"/>
                  <a:t>, such that the area under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sz="2800" dirty="0"/>
                  <a:t> degrees of freedom to the right of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the area to the right of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 is equal to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cstate="print"/>
                <a:stretch>
                  <a:fillRect l="-1181" t="-2369" r="-443" b="-137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3718522"/>
          </a:xfrm>
        </p:spPr>
        <p:txBody>
          <a:bodyPr>
            <a:normAutofit/>
          </a:bodyPr>
          <a:lstStyle/>
          <a:p>
            <a:r>
              <a:rPr sz="2800"/>
              <a:t>Round the endpoints of a confidence interval for a population variance or standard deviation as follows:</a:t>
            </a:r>
          </a:p>
          <a:p>
            <a:pPr marL="514350" indent="-514350">
              <a:buFont typeface="+mj-lt"/>
              <a:buChar char="•"/>
              <a:defRPr sz="2800"/>
            </a:pPr>
            <a:r>
              <a:t>​</a:t>
            </a:r>
            <a:r>
              <a:rPr sz="2800"/>
              <a:t>If sample data are given, round to one more decimal place than the largest number of decimal places in the given data.</a:t>
            </a:r>
          </a:p>
          <a:p>
            <a:pPr marL="514350" indent="-514350">
              <a:buFont typeface="+mj-lt"/>
              <a:buChar char="•"/>
              <a:defRPr sz="2800"/>
            </a:pPr>
            <a:r>
              <a:t>​</a:t>
            </a:r>
            <a:r>
              <a:rPr sz="2800"/>
              <a:t>If statistics are given, round to the same number of decimal places as given in the point estimate for the standard deviation or variance.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a Population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85000" lnSpcReduction="10000"/>
              </a:bodyPr>
              <a:lstStyle/>
              <a:p>
                <a:r>
                  <a:rPr sz="2800" dirty="0"/>
                  <a:t>When the sample taken is a simple random sample and the population distribution is approximately normal, the confidence interval for a population standard deviation is given by</a:t>
                </a:r>
              </a:p>
              <a:p>
                <a:pPr algn="ctr">
                  <a:defRPr sz="2800"/>
                </a:pPr>
                <a14:m>
                  <m:oMathPara xmlns:m="http://schemas.openxmlformats.org/officeDocument/2006/math">
                    <m:oMathParaPr>
                      <m:jc m:val="centerGroup"/>
                    </m:oMathParaPr>
                    <m:oMath xmlns:m="http://schemas.openxmlformats.org/officeDocument/2006/math">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den>
                          </m:f>
                        </m:e>
                      </m:rad>
                      <m:r>
                        <a:rPr>
                          <a:latin typeface="Cambria Math" panose="02040503050406030204" pitchFamily="18" charset="0"/>
                        </a:rPr>
                        <m:t>&lt;</m:t>
                      </m:r>
                      <m:r>
                        <a:rPr>
                          <a:latin typeface="Cambria Math" panose="02040503050406030204" pitchFamily="18" charset="0"/>
                        </a:rPr>
                        <m:t>𝜎</m:t>
                      </m:r>
                      <m:r>
                        <a:rPr>
                          <a:latin typeface="Cambria Math" panose="02040503050406030204" pitchFamily="18" charset="0"/>
                        </a:rPr>
                        <m:t>&lt;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den>
                          </m:f>
                        </m:e>
                      </m:rad>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sample size,</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oMath>
                </a14:m>
                <a:r>
                  <a:rPr sz="2800" dirty="0"/>
                  <a:t> is the sample variance, and</a:t>
                </a:r>
              </a:p>
              <a:p>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 are the critical values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dirty="0"/>
                  <a:t>, such that the area under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sz="2800" dirty="0"/>
                  <a:t> degrees of freedom to the right of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and the area to the right of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 is equal to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959" t="-1519" r="-1845" b="-139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2747</Words>
  <Application>Microsoft Office PowerPoint</Application>
  <PresentationFormat>On-screen Show (4:3)</PresentationFormat>
  <Paragraphs>441</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Courier New</vt:lpstr>
      <vt:lpstr>Cambria Math</vt:lpstr>
      <vt:lpstr>Calibri</vt:lpstr>
      <vt:lpstr>Office Theme</vt:lpstr>
      <vt:lpstr>Section 8.5</vt:lpstr>
      <vt:lpstr>Example 8.5.1: Finding Point Estimates for the Population Standard Deviation and Variance</vt:lpstr>
      <vt:lpstr>Example 8.5.1: Finding Point Estimates for the Population Standard Deviation and Variance (cont.)</vt:lpstr>
      <vt:lpstr>Example 8.5.1: Finding Point Estimates for the Population Standard Deviation and Variance (cont.)</vt:lpstr>
      <vt:lpstr>Rounding Rule</vt:lpstr>
      <vt:lpstr>Distribution: χ^2-distribution</vt:lpstr>
      <vt:lpstr>Formula: Confidence Interval for a Population Variance</vt:lpstr>
      <vt:lpstr>Rounding Rule</vt:lpstr>
      <vt:lpstr>Formula: Confidence Interval for a Population Standard Deviation</vt:lpstr>
      <vt:lpstr>Procedure: Constructing a Confidence Interval for a Population Variance or Standard Deviation</vt:lpstr>
      <vt:lpstr>Example 8.5.2: Constructing a Confidence Interval for a Population Variance</vt:lpstr>
      <vt:lpstr>Example 8.5.2: Constructing a Confidence Interval for a Population Variance (cont.)</vt:lpstr>
      <vt:lpstr>Example 8.5.2: Constructing a Confidence Interval for a Population Variance (cont.)</vt:lpstr>
      <vt:lpstr>Example 8.5.2: Constructing a Confidence Interval for a Population Variance (cont.)</vt:lpstr>
      <vt:lpstr>Example 8.5.2: Constructing a Confidence Interval for a Population Variance (cont.)</vt:lpstr>
      <vt:lpstr>Example 8.5.2: Constructing a Confidence Interval for a Population Variance (cont.)</vt:lpstr>
      <vt:lpstr>Example 8.5.2: Constructing a Confidence Interval for a Population Variance (cont.)</vt:lpstr>
      <vt:lpstr>Memory Booster</vt:lpstr>
      <vt:lpstr>Example 8.5.3: Constructing a Confidence Interval for a Population Standard Deviation</vt:lpstr>
      <vt:lpstr>Example 8.5.3: Constructing a Confidence Interval for a Population Standard Deviation (cont.)</vt:lpstr>
      <vt:lpstr>Example 8.5.3: Constructing a Confidence Interval for a Population Standard Deviation (cont.)</vt:lpstr>
      <vt:lpstr>Example 8.5.4: Constructing a Confidence Interval for a Population Variance</vt:lpstr>
      <vt:lpstr>Example 8.5.4: Constructing a Confidence Interval for a Population Variance (cont.)</vt:lpstr>
      <vt:lpstr>Example 8.5.4: Constructing a Confidence Interval for a Population Variance (cont.)</vt:lpstr>
      <vt:lpstr>Example 8.5.4: Constructing a Confidence Interval for a Population Variance (cont.)</vt:lpstr>
      <vt:lpstr>Example 8.5.4: Constructing a Confidence Interval for a Population Variance (cont.)</vt:lpstr>
      <vt:lpstr>Example 8.5.4: Constructing a Confidence Interval for a Population Variance (cont.)</vt:lpstr>
      <vt:lpstr>Example 8.5.4: Constructing a Confidence Interval for a Population Variance (cont.)</vt:lpstr>
      <vt:lpstr>Example 8.5.5: Constructing a Confidence Interval for a Population Standard Deviation</vt:lpstr>
      <vt:lpstr>Example 8.5.5: Constructing a Confidence Interval for a Population Standard Deviation (cont.)</vt:lpstr>
      <vt:lpstr>Example 8.5.5: Constructing a Confidence Interval for a Population Standard Deviation (cont.)</vt:lpstr>
      <vt:lpstr>Example 8.5.5: Constructing a Confidence Interval for a Population Standard Deviation (cont.)</vt:lpstr>
      <vt:lpstr>Example 8.5.5: Constructing a Confidence Interval for a Population Standard Deviation (cont.)</vt:lpstr>
      <vt:lpstr>Example 8.5.5: Constructing a Confidence Interval for a Population Standard Deviation (cont.)</vt:lpstr>
      <vt:lpstr>Example 8.5.5: Constructing a Confidence Interval for a Population Standard Deviation (cont.)</vt:lpstr>
      <vt:lpstr>Example 8.5.5: Constructing a Confidence Interval for a Population Standard Deviation (cont.)</vt:lpstr>
      <vt:lpstr>Example 8.5.6: Finding the Minimum Sample Size Needed for a Confidence Interval for a Population Standard Deviation</vt:lpstr>
      <vt:lpstr>Example 8.5.6: Finding the Minimum Sample Size Needed for a Confidence Interval for a Population Standard Deviation (cont.)</vt:lpstr>
      <vt:lpstr>Example 8.5.6: Finding the Minimum Sample Size Needed for a Confidence Interval for a Population Standard Deviation (cont.)</vt:lpstr>
      <vt:lpstr>Example 8.5.6: Finding the Minimum Sample Size Needed for a Confidence Interval for a Population Standard Deviation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122</cp:revision>
  <dcterms:created xsi:type="dcterms:W3CDTF">2013-04-26T14:43:13Z</dcterms:created>
  <dcterms:modified xsi:type="dcterms:W3CDTF">2020-06-02T18:05:39Z</dcterms:modified>
</cp:coreProperties>
</file>