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4"/>
  </p:notesMasterIdLst>
  <p:handoutMasterIdLst>
    <p:handoutMasterId r:id="rId25"/>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embeddedFontLst>
    <p:embeddedFont>
      <p:font typeface="Calibri" panose="020F0502020204030204" pitchFamily="34" charset="0"/>
      <p:regular r:id="rId26"/>
      <p:bold r:id="rId27"/>
      <p:italic r:id="rId28"/>
      <p:boldItalic r:id="rId29"/>
    </p:embeddedFont>
    <p:embeddedFont>
      <p:font typeface="Cambria Math" panose="02040503050406030204" pitchFamily="18" charset="0"/>
      <p:regular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 id="1" name="Sindhusha" initials="S" lastIdx="3" clrIdx="1">
    <p:extLst>
      <p:ext uri="{19B8F6BF-5375-455C-9EA6-DF929625EA0E}">
        <p15:presenceInfo xmlns:p15="http://schemas.microsoft.com/office/powerpoint/2012/main" userId="01d48f91606cf9c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53" autoAdjust="0"/>
    <p:restoredTop sz="94660"/>
  </p:normalViewPr>
  <p:slideViewPr>
    <p:cSldViewPr>
      <p:cViewPr varScale="1">
        <p:scale>
          <a:sx n="86" d="100"/>
          <a:sy n="86" d="100"/>
        </p:scale>
        <p:origin x="1242" y="84"/>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6/26/2020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6/26/2020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rPr dirty="0"/>
              <a:t>Comparing Two Population Means (Sigma Known</a:t>
            </a:r>
            <a:r>
              <a:rPr lang="en-US" dirty="0"/>
              <a:t>, Independent Samples</a:t>
            </a:r>
            <a:r>
              <a:rPr dirty="0"/>
              <a:t>)</a:t>
            </a:r>
          </a:p>
        </p:txBody>
      </p:sp>
      <p:sp>
        <p:nvSpPr>
          <p:cNvPr id="3" name="Title 2"/>
          <p:cNvSpPr>
            <a:spLocks noGrp="1"/>
          </p:cNvSpPr>
          <p:nvPr>
            <p:ph type="title"/>
          </p:nvPr>
        </p:nvSpPr>
        <p:spPr/>
        <p:txBody>
          <a:bodyPr/>
          <a:lstStyle/>
          <a:p>
            <a:r>
              <a:t>Section 9.1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Rounding Rule</a:t>
            </a:r>
          </a:p>
        </p:txBody>
      </p:sp>
      <p:sp>
        <p:nvSpPr>
          <p:cNvPr id="3" name="Text Placeholder 2"/>
          <p:cNvSpPr>
            <a:spLocks noGrp="1"/>
          </p:cNvSpPr>
          <p:nvPr>
            <p:ph type="body" sz="quarter" idx="10"/>
          </p:nvPr>
        </p:nvSpPr>
        <p:spPr>
          <a:xfrm>
            <a:off x="457200" y="1082078"/>
            <a:ext cx="8229600" cy="3718522"/>
          </a:xfrm>
        </p:spPr>
        <p:txBody>
          <a:bodyPr>
            <a:normAutofit/>
          </a:bodyPr>
          <a:lstStyle/>
          <a:p>
            <a:r>
              <a:rPr sz="2800"/>
              <a:t>Round the endpoints of a confidence interval for the difference between two population means as follows:</a:t>
            </a:r>
          </a:p>
          <a:p>
            <a:pPr marL="514350" indent="-514350">
              <a:buFont typeface="+mj-lt"/>
              <a:buChar char="•"/>
              <a:defRPr sz="2800"/>
            </a:pPr>
            <a:r>
              <a:t>​</a:t>
            </a:r>
            <a:r>
              <a:rPr sz="2800"/>
              <a:t>If sample data are given, round to one more decimal place than the largest number of decimal places in the given data.</a:t>
            </a:r>
          </a:p>
          <a:p>
            <a:pPr marL="514350" indent="-514350">
              <a:buFont typeface="+mj-lt"/>
              <a:buChar char="•"/>
              <a:defRPr sz="2800"/>
            </a:pPr>
            <a:r>
              <a:t>​</a:t>
            </a:r>
            <a:r>
              <a:rPr sz="2800"/>
              <a:t>If statistics are given, round to the same number of decimal places as given in the standard deviation or variance.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sz="2000" dirty="0"/>
              <a:t>Example 9.1.2: Constructing a Confidence Interval for the Difference between Two Population Means (</a:t>
            </a:r>
            <a:r>
              <a:rPr sz="2000" i="1" dirty="0"/>
              <a:t>σ</a:t>
            </a:r>
            <a:r>
              <a:rPr sz="2000" dirty="0"/>
              <a:t> Known, Independent Samples)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A researcher is looking at the study habits of college students. A random sample of </a:t>
                </a:r>
                <a:r>
                  <a:rPr sz="2800">
                    <a:latin typeface="Cambria Math"/>
                  </a:rPr>
                  <a:t>42</a:t>
                </a:r>
                <a:r>
                  <a:rPr sz="2800"/>
                  <a:t> freshmen reported a mean study time of </a:t>
                </a:r>
                <a:r>
                  <a:rPr sz="2800">
                    <a:latin typeface="Cambria Math"/>
                  </a:rPr>
                  <a:t>15.0</a:t>
                </a:r>
                <a:r>
                  <a:rPr sz="2800"/>
                  <a:t> hours per week. A random sample of </a:t>
                </a:r>
                <a:r>
                  <a:rPr sz="2800">
                    <a:latin typeface="Cambria Math"/>
                  </a:rPr>
                  <a:t>39</a:t>
                </a:r>
                <a:r>
                  <a:rPr sz="2800"/>
                  <a:t> seniors reported a mean study time of </a:t>
                </a:r>
                <a:r>
                  <a:rPr sz="2800">
                    <a:latin typeface="Cambria Math"/>
                  </a:rPr>
                  <a:t>23.0</a:t>
                </a:r>
                <a:r>
                  <a:rPr sz="2800"/>
                  <a:t> hours per week. Construct a </a:t>
                </a:r>
                <a14:m>
                  <m:oMath xmlns:m="http://schemas.openxmlformats.org/officeDocument/2006/math">
                    <m:r>
                      <a:rPr>
                        <a:latin typeface="Cambria Math" panose="02040503050406030204" pitchFamily="18" charset="0"/>
                      </a:rPr>
                      <m:t>95%</m:t>
                    </m:r>
                  </m:oMath>
                </a14:m>
                <a:r>
                  <a:rPr sz="2800"/>
                  <a:t> confidence interval to estimate the true difference between the amounts of time per week that freshmen and seniors spend studying. Assume that study times for freshmen have a population standard deviation of </a:t>
                </a:r>
                <a:r>
                  <a:rPr sz="2800">
                    <a:latin typeface="Cambria Math"/>
                  </a:rPr>
                  <a:t>4.7</a:t>
                </a:r>
                <a:r>
                  <a:rPr sz="2800"/>
                  <a:t> hours per week, while the study times for seniors have a population standard deviation of </a:t>
                </a:r>
                <a:r>
                  <a:rPr sz="2800">
                    <a:latin typeface="Cambria Math"/>
                  </a:rPr>
                  <a:t>5.2</a:t>
                </a:r>
                <a:r>
                  <a:rPr sz="2800"/>
                  <a:t> hours per week.</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370"/>
                </a:stretch>
              </a:blipFill>
            </p:spPr>
            <p:txBody>
              <a:bodyPr/>
              <a:lstStyle/>
              <a:p>
                <a:r>
                  <a:rPr lang="en-US">
                    <a:noFill/>
                  </a:rPr>
                  <a:t> </a:t>
                </a:r>
              </a:p>
            </p:txBody>
          </p:sp>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000" dirty="0"/>
              <a:t>Example 9.1.2: Constructing a Confidence Interval for the Difference between Two Population Means (</a:t>
            </a:r>
            <a:r>
              <a:rPr sz="2000" i="1" dirty="0"/>
              <a:t>σ</a:t>
            </a:r>
            <a:r>
              <a:rPr sz="2000" dirty="0"/>
              <a:t> Known, Independent Samples)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a:t>Solution</a:t>
                </a:r>
              </a:p>
              <a:p>
                <a:pPr>
                  <a:defRPr b="1"/>
                </a:pPr>
                <a:r>
                  <a:rPr sz="2800"/>
                  <a:t>Step 1: Find the point estimate.</a:t>
                </a:r>
              </a:p>
              <a:p>
                <a:r>
                  <a:rPr sz="2800"/>
                  <a:t>Let Population 1 be freshmen and Population 2 be seniors. Begin by calculating the point estimate for the difference between the population means.</a:t>
                </a:r>
              </a:p>
              <a:p>
                <a:pPr/>
                <a14:m>
                  <m:oMathPara xmlns:m="http://schemas.openxmlformats.org/officeDocument/2006/math">
                    <m:oMathParaPr>
                      <m:jc m:val="centerGroup"/>
                    </m:oMathParaPr>
                    <m:oMath xmlns:m="http://schemas.openxmlformats.org/officeDocument/2006/math">
                      <m:sSub>
                        <m:sSubPr>
                          <m:ctrlPr>
                            <a:rPr i="1">
                              <a:latin typeface="Cambria Math" panose="02040503050406030204" pitchFamily="18" charset="0"/>
                            </a:rPr>
                          </m:ctrlPr>
                        </m:sSubPr>
                        <m:e>
                          <m:bar>
                            <m:barPr>
                              <m:pos m:val="top"/>
                              <m:ctrlPr>
                                <a:rPr i="1">
                                  <a:latin typeface="Cambria Math" panose="02040503050406030204" pitchFamily="18" charset="0"/>
                                </a:rPr>
                              </m:ctrlPr>
                            </m:barPr>
                            <m:e>
                              <m:r>
                                <a:rPr>
                                  <a:latin typeface="Cambria Math" panose="02040503050406030204" pitchFamily="18" charset="0"/>
                                </a:rPr>
                                <m:t>𝑥</m:t>
                              </m:r>
                            </m:e>
                          </m:ba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bar>
                            <m:barPr>
                              <m:pos m:val="top"/>
                              <m:ctrlPr>
                                <a:rPr i="1">
                                  <a:latin typeface="Cambria Math" panose="02040503050406030204" pitchFamily="18" charset="0"/>
                                </a:rPr>
                              </m:ctrlPr>
                            </m:barPr>
                            <m:e>
                              <m:r>
                                <a:rPr>
                                  <a:latin typeface="Cambria Math" panose="02040503050406030204" pitchFamily="18" charset="0"/>
                                </a:rPr>
                                <m:t>𝑥</m:t>
                              </m:r>
                            </m:e>
                          </m:bar>
                        </m:e>
                        <m:sub>
                          <m:r>
                            <a:rPr>
                              <a:latin typeface="Cambria Math" panose="02040503050406030204" pitchFamily="18" charset="0"/>
                            </a:rPr>
                            <m:t>2</m:t>
                          </m:r>
                        </m:sub>
                      </m:sSub>
                      <m:r>
                        <a:rPr>
                          <a:latin typeface="Cambria Math" panose="02040503050406030204" pitchFamily="18" charset="0"/>
                        </a:rPr>
                        <m:t>=15.0−23.0</m:t>
                      </m:r>
                    </m:oMath>
                    <m:oMath xmlns:m="http://schemas.openxmlformats.org/officeDocument/2006/math">
                      <m:phant>
                        <m:phantPr>
                          <m:show m:val="off"/>
                          <m:ctrlPr>
                            <a:rPr i="1">
                              <a:latin typeface="Cambria Math" panose="02040503050406030204" pitchFamily="18" charset="0"/>
                            </a:rPr>
                          </m:ctrlPr>
                        </m:phantPr>
                        <m:e>
                          <m:sSub>
                            <m:sSubPr>
                              <m:ctrlPr>
                                <a:rPr i="1">
                                  <a:latin typeface="Cambria Math" panose="02040503050406030204" pitchFamily="18" charset="0"/>
                                </a:rPr>
                              </m:ctrlPr>
                            </m:sSubPr>
                            <m:e>
                              <m:bar>
                                <m:barPr>
                                  <m:pos m:val="top"/>
                                  <m:ctrlPr>
                                    <a:rPr i="1">
                                      <a:latin typeface="Cambria Math" panose="02040503050406030204" pitchFamily="18" charset="0"/>
                                    </a:rPr>
                                  </m:ctrlPr>
                                </m:barPr>
                                <m:e>
                                  <m:r>
                                    <a:rPr>
                                      <a:latin typeface="Cambria Math" panose="02040503050406030204" pitchFamily="18" charset="0"/>
                                    </a:rPr>
                                    <m:t>𝑥</m:t>
                                  </m:r>
                                </m:e>
                              </m:ba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bar>
                                <m:barPr>
                                  <m:pos m:val="top"/>
                                  <m:ctrlPr>
                                    <a:rPr i="1">
                                      <a:latin typeface="Cambria Math" panose="02040503050406030204" pitchFamily="18" charset="0"/>
                                    </a:rPr>
                                  </m:ctrlPr>
                                </m:barPr>
                                <m:e>
                                  <m:r>
                                    <a:rPr>
                                      <a:latin typeface="Cambria Math" panose="02040503050406030204" pitchFamily="18" charset="0"/>
                                    </a:rPr>
                                    <m:t>𝑥</m:t>
                                  </m:r>
                                </m:e>
                              </m:bar>
                            </m:e>
                            <m:sub>
                              <m:r>
                                <a:rPr>
                                  <a:latin typeface="Cambria Math" panose="02040503050406030204" pitchFamily="18" charset="0"/>
                                </a:rPr>
                                <m:t>2</m:t>
                              </m:r>
                            </m:sub>
                          </m:sSub>
                        </m:e>
                      </m:phant>
                      <m:r>
                        <a:rPr>
                          <a:latin typeface="Cambria Math" panose="02040503050406030204" pitchFamily="18" charset="0"/>
                        </a:rPr>
                        <m:t>=−8.0</m:t>
                      </m:r>
                      <m:r>
                        <m:rPr>
                          <m:nor/>
                        </m:rPr>
                        <a:rPr/>
                        <m:t>hours</m:t>
                      </m:r>
                      <m:r>
                        <m:rPr>
                          <m:nor/>
                        </m:rPr>
                        <a:rPr/>
                        <m:t> </m:t>
                      </m:r>
                      <m:r>
                        <m:rPr>
                          <m:nor/>
                        </m:rPr>
                        <a:rPr/>
                        <m:t>per</m:t>
                      </m:r>
                      <m:r>
                        <m:rPr>
                          <m:nor/>
                        </m:rPr>
                        <a:rPr/>
                        <m:t> </m:t>
                      </m:r>
                      <m:r>
                        <m:rPr>
                          <m:nor/>
                        </m:rPr>
                        <a:rPr/>
                        <m:t>week</m:t>
                      </m:r>
                    </m:oMath>
                  </m:oMathPara>
                </a14:m>
                <a:endParaRPr sz="2800"/>
              </a:p>
              <a:p>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000" dirty="0"/>
              <a:t>Example 9.1.2: Constructing a Confidence Interval for the Difference between Two Population Means (</a:t>
            </a:r>
            <a:r>
              <a:rPr sz="2000" i="1" dirty="0"/>
              <a:t>σ</a:t>
            </a:r>
            <a:r>
              <a:rPr sz="2000" dirty="0"/>
              <a:t> Known, Independent Samples)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77500" lnSpcReduction="20000"/>
              </a:bodyPr>
              <a:lstStyle/>
              <a:p>
                <a:pPr>
                  <a:defRPr b="1"/>
                </a:pPr>
                <a:r>
                  <a:rPr sz="2800"/>
                  <a:t>Step 2: Find the margin of error.</a:t>
                </a:r>
              </a:p>
              <a:p>
                <a:pPr>
                  <a:defRPr sz="2800"/>
                </a:pPr>
                <a:r>
                  <a:rPr sz="2800"/>
                  <a:t>Because the samples are from two different classes of students who are not related in any way, we can say that the samples are independent. In addition, we are given both population standard deviations and the sample sizes are both at least </a:t>
                </a:r>
                <a:r>
                  <a:rPr sz="2800">
                    <a:latin typeface="Cambria Math"/>
                  </a:rPr>
                  <a:t>30</a:t>
                </a:r>
                <a:r>
                  <a:rPr sz="2800"/>
                  <a:t>. Therefore, we will calculate the margin of error using the formula for independent samples, </a:t>
                </a:r>
                <a14:m>
                  <m:oMath xmlns:m="http://schemas.openxmlformats.org/officeDocument/2006/math">
                    <m:r>
                      <a:rPr>
                        <a:latin typeface="Cambria Math" panose="02040503050406030204" pitchFamily="18" charset="0"/>
                      </a:rPr>
                      <m:t>𝜎</m:t>
                    </m:r>
                  </m:oMath>
                </a14:m>
                <a:r>
                  <a:rPr sz="2800"/>
                  <a:t> known. We need a </a:t>
                </a:r>
                <a14:m>
                  <m:oMath xmlns:m="http://schemas.openxmlformats.org/officeDocument/2006/math">
                    <m:r>
                      <a:rPr>
                        <a:latin typeface="Cambria Math" panose="02040503050406030204" pitchFamily="18" charset="0"/>
                      </a:rPr>
                      <m:t>95%</m:t>
                    </m:r>
                  </m:oMath>
                </a14:m>
                <a:r>
                  <a:rPr sz="2800"/>
                  <a:t> level of confidence, so </a:t>
                </a:r>
                <a14:m>
                  <m:oMath xmlns:m="http://schemas.openxmlformats.org/officeDocument/2006/math">
                    <m:r>
                      <a:rPr>
                        <a:latin typeface="Cambria Math" panose="02040503050406030204" pitchFamily="18" charset="0"/>
                      </a:rPr>
                      <m:t>𝑐</m:t>
                    </m:r>
                    <m:r>
                      <a:rPr>
                        <a:latin typeface="Cambria Math" panose="02040503050406030204" pitchFamily="18" charset="0"/>
                      </a:rPr>
                      <m:t>=0.95</m:t>
                    </m:r>
                  </m:oMath>
                </a14:m>
                <a:r>
                  <a:rPr sz="2800"/>
                  <a:t>. In the table of critical </a:t>
                </a:r>
                <a14:m>
                  <m:oMath xmlns:m="http://schemas.openxmlformats.org/officeDocument/2006/math">
                    <m:r>
                      <a:rPr>
                        <a:latin typeface="Cambria Math" panose="02040503050406030204" pitchFamily="18" charset="0"/>
                      </a:rPr>
                      <m:t>𝑧</m:t>
                    </m:r>
                  </m:oMath>
                </a14:m>
                <a:r>
                  <a:rPr sz="2800"/>
                  <a:t>-values, we see that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𝑧</m:t>
                        </m:r>
                      </m:e>
                      <m:sub>
                        <m:f>
                          <m:fPr>
                            <m:type m:val="skw"/>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sub>
                    </m:sSub>
                    <m:r>
                      <a:rPr>
                        <a:latin typeface="Cambria Math" panose="02040503050406030204" pitchFamily="18" charset="0"/>
                      </a:rPr>
                      <m:t>=1.96</m:t>
                    </m:r>
                  </m:oMath>
                </a14:m>
                <a:r>
                  <a:rPr sz="2800"/>
                  <a:t>. Thus, the margin of error is calculated as follows.</a:t>
                </a:r>
              </a:p>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𝐸</m:t>
                      </m: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𝑧</m:t>
                          </m:r>
                        </m:e>
                        <m:sub>
                          <m:f>
                            <m:fPr>
                              <m:type m:val="skw"/>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sub>
                      </m:sSub>
                      <m:rad>
                        <m:radPr>
                          <m:degHide m:val="on"/>
                          <m:ctrlPr>
                            <a:rPr i="1">
                              <a:latin typeface="Cambria Math" panose="02040503050406030204" pitchFamily="18" charset="0"/>
                            </a:rPr>
                          </m:ctrlPr>
                        </m:radPr>
                        <m:deg/>
                        <m:e>
                          <m:f>
                            <m:fPr>
                              <m:ctrlPr>
                                <a:rPr i="1">
                                  <a:latin typeface="Cambria Math" panose="02040503050406030204" pitchFamily="18" charset="0"/>
                                </a:rPr>
                              </m:ctrlPr>
                            </m:fPr>
                            <m:num>
                              <m:sSubSup>
                                <m:sSubSupPr>
                                  <m:ctrlPr>
                                    <a:rPr i="1">
                                      <a:latin typeface="Cambria Math" panose="02040503050406030204" pitchFamily="18" charset="0"/>
                                    </a:rPr>
                                  </m:ctrlPr>
                                </m:sSubSupPr>
                                <m:e>
                                  <m:r>
                                    <a:rPr>
                                      <a:latin typeface="Cambria Math" panose="02040503050406030204" pitchFamily="18" charset="0"/>
                                    </a:rPr>
                                    <m:t>𝜎</m:t>
                                  </m:r>
                                </m:e>
                                <m:sub>
                                  <m:r>
                                    <a:rPr>
                                      <a:latin typeface="Cambria Math" panose="02040503050406030204" pitchFamily="18" charset="0"/>
                                    </a:rPr>
                                    <m:t>1</m:t>
                                  </m:r>
                                </m:sub>
                                <m:sup>
                                  <m:r>
                                    <a:rPr>
                                      <a:latin typeface="Cambria Math" panose="02040503050406030204" pitchFamily="18" charset="0"/>
                                    </a:rPr>
                                    <m:t>2</m:t>
                                  </m:r>
                                </m:sup>
                              </m:sSubSup>
                            </m:num>
                            <m:den>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1</m:t>
                                  </m:r>
                                </m:sub>
                              </m:sSub>
                            </m:den>
                          </m:f>
                          <m:r>
                            <a:rPr>
                              <a:latin typeface="Cambria Math" panose="02040503050406030204" pitchFamily="18" charset="0"/>
                            </a:rPr>
                            <m:t>+</m:t>
                          </m:r>
                          <m:f>
                            <m:fPr>
                              <m:ctrlPr>
                                <a:rPr i="1">
                                  <a:latin typeface="Cambria Math" panose="02040503050406030204" pitchFamily="18" charset="0"/>
                                </a:rPr>
                              </m:ctrlPr>
                            </m:fPr>
                            <m:num>
                              <m:sSubSup>
                                <m:sSubSupPr>
                                  <m:ctrlPr>
                                    <a:rPr i="1">
                                      <a:latin typeface="Cambria Math" panose="02040503050406030204" pitchFamily="18" charset="0"/>
                                    </a:rPr>
                                  </m:ctrlPr>
                                </m:sSubSupPr>
                                <m:e>
                                  <m:r>
                                    <a:rPr>
                                      <a:latin typeface="Cambria Math" panose="02040503050406030204" pitchFamily="18" charset="0"/>
                                    </a:rPr>
                                    <m:t>𝜎</m:t>
                                  </m:r>
                                </m:e>
                                <m:sub>
                                  <m:r>
                                    <a:rPr>
                                      <a:latin typeface="Cambria Math" panose="02040503050406030204" pitchFamily="18" charset="0"/>
                                    </a:rPr>
                                    <m:t>2</m:t>
                                  </m:r>
                                </m:sub>
                                <m:sup>
                                  <m:r>
                                    <a:rPr>
                                      <a:latin typeface="Cambria Math" panose="02040503050406030204" pitchFamily="18" charset="0"/>
                                    </a:rPr>
                                    <m:t>2</m:t>
                                  </m:r>
                                </m:sup>
                              </m:sSubSup>
                            </m:num>
                            <m:den>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2</m:t>
                                  </m:r>
                                </m:sub>
                              </m:sSub>
                            </m:den>
                          </m:f>
                        </m:e>
                      </m:rad>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𝐸</m:t>
                          </m:r>
                        </m:e>
                      </m:phant>
                      <m:r>
                        <a:rPr>
                          <a:latin typeface="Cambria Math" panose="02040503050406030204" pitchFamily="18" charset="0"/>
                        </a:rPr>
                        <m:t>=1.96</m:t>
                      </m:r>
                      <m:rad>
                        <m:radPr>
                          <m:degHide m:val="on"/>
                          <m:ctrlPr>
                            <a:rPr i="1">
                              <a:latin typeface="Cambria Math" panose="02040503050406030204" pitchFamily="18" charset="0"/>
                            </a:rPr>
                          </m:ctrlPr>
                        </m:radPr>
                        <m:deg/>
                        <m:e>
                          <m:f>
                            <m:fPr>
                              <m:ctrlPr>
                                <a:rPr i="1">
                                  <a:latin typeface="Cambria Math" panose="02040503050406030204" pitchFamily="18" charset="0"/>
                                </a:rPr>
                              </m:ctrlPr>
                            </m:fPr>
                            <m:num>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4.7</m:t>
                                      </m:r>
                                    </m:e>
                                  </m:d>
                                </m:e>
                                <m:sup>
                                  <m:r>
                                    <a:rPr>
                                      <a:latin typeface="Cambria Math" panose="02040503050406030204" pitchFamily="18" charset="0"/>
                                    </a:rPr>
                                    <m:t>2</m:t>
                                  </m:r>
                                </m:sup>
                              </m:sSup>
                            </m:num>
                            <m:den>
                              <m:r>
                                <a:rPr>
                                  <a:latin typeface="Cambria Math" panose="02040503050406030204" pitchFamily="18" charset="0"/>
                                </a:rPr>
                                <m:t>42</m:t>
                              </m:r>
                            </m:den>
                          </m:f>
                          <m:r>
                            <a:rPr>
                              <a:latin typeface="Cambria Math" panose="02040503050406030204" pitchFamily="18" charset="0"/>
                            </a:rPr>
                            <m:t>+</m:t>
                          </m:r>
                          <m:f>
                            <m:fPr>
                              <m:ctrlPr>
                                <a:rPr i="1">
                                  <a:latin typeface="Cambria Math" panose="02040503050406030204" pitchFamily="18" charset="0"/>
                                </a:rPr>
                              </m:ctrlPr>
                            </m:fPr>
                            <m:num>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5.2</m:t>
                                      </m:r>
                                    </m:e>
                                  </m:d>
                                </m:e>
                                <m:sup>
                                  <m:r>
                                    <a:rPr>
                                      <a:latin typeface="Cambria Math" panose="02040503050406030204" pitchFamily="18" charset="0"/>
                                    </a:rPr>
                                    <m:t>2</m:t>
                                  </m:r>
                                </m:sup>
                              </m:sSup>
                            </m:num>
                            <m:den>
                              <m:r>
                                <a:rPr>
                                  <a:latin typeface="Cambria Math" panose="02040503050406030204" pitchFamily="18" charset="0"/>
                                </a:rPr>
                                <m:t>39</m:t>
                              </m:r>
                            </m:den>
                          </m:f>
                        </m:e>
                      </m:rad>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𝐸</m:t>
                          </m:r>
                        </m:e>
                      </m:phant>
                      <m:r>
                        <a:rPr>
                          <a:latin typeface="Cambria Math" panose="02040503050406030204" pitchFamily="18" charset="0"/>
                        </a:rPr>
                        <m:t>≈2.164257</m:t>
                      </m:r>
                    </m:oMath>
                  </m:oMathPara>
                </a14:m>
                <a:endParaRPr sz="2800"/>
              </a:p>
              <a:p>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963" t="-2086" r="-1630"/>
                </a:stretch>
              </a:blipFill>
            </p:spPr>
            <p:txBody>
              <a:bodyPr/>
              <a:lstStyle/>
              <a:p>
                <a:r>
                  <a:rPr lang="en-US">
                    <a:noFill/>
                  </a:rPr>
                  <a:t> </a:t>
                </a:r>
              </a:p>
            </p:txBody>
          </p:sp>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000" dirty="0"/>
              <a:t>Example 9.1.2: Constructing a Confidence Interval for the Difference between Two Population Means (</a:t>
            </a:r>
            <a:r>
              <a:rPr sz="2000" i="1" dirty="0"/>
              <a:t>σ</a:t>
            </a:r>
            <a:r>
              <a:rPr sz="2000" dirty="0"/>
              <a:t> Known, Independent Samples)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70000" lnSpcReduction="20000"/>
              </a:bodyPr>
              <a:lstStyle/>
              <a:p>
                <a:pPr>
                  <a:defRPr b="1"/>
                </a:pPr>
                <a:r>
                  <a:rPr sz="2800" dirty="0"/>
                  <a:t>Step 3: Subtract the margin of error from and add the margin of error to the point estimate.</a:t>
                </a:r>
              </a:p>
              <a:p>
                <a:pPr/>
                <a14:m>
                  <m:oMathPara xmlns:m="http://schemas.openxmlformats.org/officeDocument/2006/math">
                    <m:oMathParaPr>
                      <m:jc m:val="centerGroup"/>
                    </m:oMathParaPr>
                    <m:oMath xmlns:m="http://schemas.openxmlformats.org/officeDocument/2006/math">
                      <m:d>
                        <m:dPr>
                          <m:ctrlPr>
                            <a:rPr i="1">
                              <a:latin typeface="Cambria Math" panose="02040503050406030204" pitchFamily="18" charset="0"/>
                            </a:rPr>
                          </m:ctrlPr>
                        </m:dPr>
                        <m:e>
                          <m:sSub>
                            <m:sSubPr>
                              <m:ctrlPr>
                                <a:rPr i="1">
                                  <a:latin typeface="Cambria Math" panose="02040503050406030204" pitchFamily="18" charset="0"/>
                                </a:rPr>
                              </m:ctrlPr>
                            </m:sSubPr>
                            <m:e>
                              <m:bar>
                                <m:barPr>
                                  <m:pos m:val="top"/>
                                  <m:ctrlPr>
                                    <a:rPr i="1">
                                      <a:latin typeface="Cambria Math" panose="02040503050406030204" pitchFamily="18" charset="0"/>
                                    </a:rPr>
                                  </m:ctrlPr>
                                </m:barPr>
                                <m:e>
                                  <m:r>
                                    <a:rPr>
                                      <a:latin typeface="Cambria Math" panose="02040503050406030204" pitchFamily="18" charset="0"/>
                                    </a:rPr>
                                    <m:t>𝑥</m:t>
                                  </m:r>
                                </m:e>
                              </m:ba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bar>
                                <m:barPr>
                                  <m:pos m:val="top"/>
                                  <m:ctrlPr>
                                    <a:rPr i="1">
                                      <a:latin typeface="Cambria Math" panose="02040503050406030204" pitchFamily="18" charset="0"/>
                                    </a:rPr>
                                  </m:ctrlPr>
                                </m:barPr>
                                <m:e>
                                  <m:r>
                                    <a:rPr>
                                      <a:latin typeface="Cambria Math" panose="02040503050406030204" pitchFamily="18" charset="0"/>
                                    </a:rPr>
                                    <m:t>𝑥</m:t>
                                  </m:r>
                                </m:e>
                              </m:bar>
                            </m:e>
                            <m:sub>
                              <m:r>
                                <a:rPr>
                                  <a:latin typeface="Cambria Math" panose="02040503050406030204" pitchFamily="18" charset="0"/>
                                </a:rPr>
                                <m:t>2</m:t>
                              </m:r>
                            </m:sub>
                          </m:sSub>
                        </m:e>
                      </m:d>
                      <m:r>
                        <a:rPr>
                          <a:latin typeface="Cambria Math" panose="02040503050406030204" pitchFamily="18" charset="0"/>
                        </a:rPr>
                        <m:t>−</m:t>
                      </m:r>
                      <m:r>
                        <a:rPr>
                          <a:latin typeface="Cambria Math" panose="02040503050406030204" pitchFamily="18" charset="0"/>
                        </a:rPr>
                        <m:t>𝐸</m:t>
                      </m:r>
                      <m:r>
                        <a:rPr>
                          <a:latin typeface="Cambria Math" panose="02040503050406030204" pitchFamily="18" charset="0"/>
                        </a:rPr>
                        <m:t>=−8.0−2.164257</m:t>
                      </m:r>
                    </m:oMath>
                    <m:oMath xmlns:m="http://schemas.openxmlformats.org/officeDocument/2006/math">
                      <m:phant>
                        <m:phantPr>
                          <m:show m:val="off"/>
                          <m:ctrlPr>
                            <a:rPr i="1">
                              <a:latin typeface="Cambria Math" panose="02040503050406030204" pitchFamily="18" charset="0"/>
                            </a:rPr>
                          </m:ctrlPr>
                        </m:phantPr>
                        <m:e>
                          <m:d>
                            <m:dPr>
                              <m:ctrlPr>
                                <a:rPr i="1">
                                  <a:latin typeface="Cambria Math" panose="02040503050406030204" pitchFamily="18" charset="0"/>
                                </a:rPr>
                              </m:ctrlPr>
                            </m:dPr>
                            <m:e>
                              <m:sSub>
                                <m:sSubPr>
                                  <m:ctrlPr>
                                    <a:rPr i="1">
                                      <a:latin typeface="Cambria Math" panose="02040503050406030204" pitchFamily="18" charset="0"/>
                                    </a:rPr>
                                  </m:ctrlPr>
                                </m:sSubPr>
                                <m:e>
                                  <m:bar>
                                    <m:barPr>
                                      <m:pos m:val="top"/>
                                      <m:ctrlPr>
                                        <a:rPr i="1">
                                          <a:latin typeface="Cambria Math" panose="02040503050406030204" pitchFamily="18" charset="0"/>
                                        </a:rPr>
                                      </m:ctrlPr>
                                    </m:barPr>
                                    <m:e>
                                      <m:r>
                                        <a:rPr>
                                          <a:latin typeface="Cambria Math" panose="02040503050406030204" pitchFamily="18" charset="0"/>
                                        </a:rPr>
                                        <m:t>𝑥</m:t>
                                      </m:r>
                                    </m:e>
                                  </m:ba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bar>
                                    <m:barPr>
                                      <m:pos m:val="top"/>
                                      <m:ctrlPr>
                                        <a:rPr i="1">
                                          <a:latin typeface="Cambria Math" panose="02040503050406030204" pitchFamily="18" charset="0"/>
                                        </a:rPr>
                                      </m:ctrlPr>
                                    </m:barPr>
                                    <m:e>
                                      <m:r>
                                        <a:rPr>
                                          <a:latin typeface="Cambria Math" panose="02040503050406030204" pitchFamily="18" charset="0"/>
                                        </a:rPr>
                                        <m:t>𝑥</m:t>
                                      </m:r>
                                    </m:e>
                                  </m:bar>
                                </m:e>
                                <m:sub>
                                  <m:r>
                                    <a:rPr>
                                      <a:latin typeface="Cambria Math" panose="02040503050406030204" pitchFamily="18" charset="0"/>
                                    </a:rPr>
                                    <m:t>2</m:t>
                                  </m:r>
                                </m:sub>
                              </m:sSub>
                            </m:e>
                          </m:d>
                          <m:r>
                            <a:rPr>
                              <a:latin typeface="Cambria Math" panose="02040503050406030204" pitchFamily="18" charset="0"/>
                            </a:rPr>
                            <m:t>−</m:t>
                          </m:r>
                          <m:r>
                            <a:rPr>
                              <a:latin typeface="Cambria Math" panose="02040503050406030204" pitchFamily="18" charset="0"/>
                            </a:rPr>
                            <m:t>𝐸</m:t>
                          </m:r>
                        </m:e>
                      </m:phant>
                      <m:r>
                        <a:rPr>
                          <a:latin typeface="Cambria Math" panose="02040503050406030204" pitchFamily="18" charset="0"/>
                        </a:rPr>
                        <m:t>≈−10.2</m:t>
                      </m:r>
                      <m:r>
                        <m:rPr>
                          <m:nor/>
                        </m:rPr>
                        <a:rPr/>
                        <m:t>hours</m:t>
                      </m:r>
                      <m:r>
                        <m:rPr>
                          <m:nor/>
                        </m:rPr>
                        <a:rPr/>
                        <m:t> </m:t>
                      </m:r>
                      <m:r>
                        <m:rPr>
                          <m:nor/>
                        </m:rPr>
                        <a:rPr/>
                        <m:t>per</m:t>
                      </m:r>
                      <m:r>
                        <m:rPr>
                          <m:nor/>
                        </m:rPr>
                        <a:rPr/>
                        <m:t> </m:t>
                      </m:r>
                      <m:r>
                        <m:rPr>
                          <m:nor/>
                        </m:rPr>
                        <a:rPr/>
                        <m:t>week</m:t>
                      </m:r>
                    </m:oMath>
                  </m:oMathPara>
                </a14:m>
                <a:endParaRPr sz="2800" dirty="0"/>
              </a:p>
              <a:p>
                <a:pPr/>
                <a14:m>
                  <m:oMathPara xmlns:m="http://schemas.openxmlformats.org/officeDocument/2006/math">
                    <m:oMathParaPr>
                      <m:jc m:val="centerGroup"/>
                    </m:oMathParaPr>
                    <m:oMath xmlns:m="http://schemas.openxmlformats.org/officeDocument/2006/math">
                      <m:d>
                        <m:dPr>
                          <m:ctrlPr>
                            <a:rPr i="1">
                              <a:latin typeface="Cambria Math" panose="02040503050406030204" pitchFamily="18" charset="0"/>
                            </a:rPr>
                          </m:ctrlPr>
                        </m:dPr>
                        <m:e>
                          <m:sSub>
                            <m:sSubPr>
                              <m:ctrlPr>
                                <a:rPr i="1">
                                  <a:latin typeface="Cambria Math" panose="02040503050406030204" pitchFamily="18" charset="0"/>
                                </a:rPr>
                              </m:ctrlPr>
                            </m:sSubPr>
                            <m:e>
                              <m:bar>
                                <m:barPr>
                                  <m:pos m:val="top"/>
                                  <m:ctrlPr>
                                    <a:rPr i="1">
                                      <a:latin typeface="Cambria Math" panose="02040503050406030204" pitchFamily="18" charset="0"/>
                                    </a:rPr>
                                  </m:ctrlPr>
                                </m:barPr>
                                <m:e>
                                  <m:r>
                                    <a:rPr>
                                      <a:latin typeface="Cambria Math" panose="02040503050406030204" pitchFamily="18" charset="0"/>
                                    </a:rPr>
                                    <m:t>𝑥</m:t>
                                  </m:r>
                                </m:e>
                              </m:ba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bar>
                                <m:barPr>
                                  <m:pos m:val="top"/>
                                  <m:ctrlPr>
                                    <a:rPr i="1">
                                      <a:latin typeface="Cambria Math" panose="02040503050406030204" pitchFamily="18" charset="0"/>
                                    </a:rPr>
                                  </m:ctrlPr>
                                </m:barPr>
                                <m:e>
                                  <m:r>
                                    <a:rPr>
                                      <a:latin typeface="Cambria Math" panose="02040503050406030204" pitchFamily="18" charset="0"/>
                                    </a:rPr>
                                    <m:t>𝑥</m:t>
                                  </m:r>
                                </m:e>
                              </m:bar>
                            </m:e>
                            <m:sub>
                              <m:r>
                                <a:rPr>
                                  <a:latin typeface="Cambria Math" panose="02040503050406030204" pitchFamily="18" charset="0"/>
                                </a:rPr>
                                <m:t>2</m:t>
                              </m:r>
                            </m:sub>
                          </m:sSub>
                        </m:e>
                      </m:d>
                      <m:r>
                        <a:rPr>
                          <a:latin typeface="Cambria Math" panose="02040503050406030204" pitchFamily="18" charset="0"/>
                        </a:rPr>
                        <m:t>+</m:t>
                      </m:r>
                      <m:r>
                        <a:rPr>
                          <a:latin typeface="Cambria Math" panose="02040503050406030204" pitchFamily="18" charset="0"/>
                        </a:rPr>
                        <m:t>𝐸</m:t>
                      </m:r>
                      <m:r>
                        <a:rPr>
                          <a:latin typeface="Cambria Math" panose="02040503050406030204" pitchFamily="18" charset="0"/>
                        </a:rPr>
                        <m:t>=−8.0+2.164257</m:t>
                      </m:r>
                    </m:oMath>
                    <m:oMath xmlns:m="http://schemas.openxmlformats.org/officeDocument/2006/math">
                      <m:phant>
                        <m:phantPr>
                          <m:show m:val="off"/>
                          <m:ctrlPr>
                            <a:rPr i="1">
                              <a:latin typeface="Cambria Math" panose="02040503050406030204" pitchFamily="18" charset="0"/>
                            </a:rPr>
                          </m:ctrlPr>
                        </m:phantPr>
                        <m:e>
                          <m:d>
                            <m:dPr>
                              <m:ctrlPr>
                                <a:rPr i="1">
                                  <a:latin typeface="Cambria Math" panose="02040503050406030204" pitchFamily="18" charset="0"/>
                                </a:rPr>
                              </m:ctrlPr>
                            </m:dPr>
                            <m:e>
                              <m:sSub>
                                <m:sSubPr>
                                  <m:ctrlPr>
                                    <a:rPr i="1">
                                      <a:latin typeface="Cambria Math" panose="02040503050406030204" pitchFamily="18" charset="0"/>
                                    </a:rPr>
                                  </m:ctrlPr>
                                </m:sSubPr>
                                <m:e>
                                  <m:bar>
                                    <m:barPr>
                                      <m:pos m:val="top"/>
                                      <m:ctrlPr>
                                        <a:rPr i="1">
                                          <a:latin typeface="Cambria Math" panose="02040503050406030204" pitchFamily="18" charset="0"/>
                                        </a:rPr>
                                      </m:ctrlPr>
                                    </m:barPr>
                                    <m:e>
                                      <m:r>
                                        <a:rPr>
                                          <a:latin typeface="Cambria Math" panose="02040503050406030204" pitchFamily="18" charset="0"/>
                                        </a:rPr>
                                        <m:t>𝑥</m:t>
                                      </m:r>
                                    </m:e>
                                  </m:ba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bar>
                                    <m:barPr>
                                      <m:pos m:val="top"/>
                                      <m:ctrlPr>
                                        <a:rPr i="1">
                                          <a:latin typeface="Cambria Math" panose="02040503050406030204" pitchFamily="18" charset="0"/>
                                        </a:rPr>
                                      </m:ctrlPr>
                                    </m:barPr>
                                    <m:e>
                                      <m:r>
                                        <a:rPr>
                                          <a:latin typeface="Cambria Math" panose="02040503050406030204" pitchFamily="18" charset="0"/>
                                        </a:rPr>
                                        <m:t>𝑥</m:t>
                                      </m:r>
                                    </m:e>
                                  </m:bar>
                                </m:e>
                                <m:sub>
                                  <m:r>
                                    <a:rPr>
                                      <a:latin typeface="Cambria Math" panose="02040503050406030204" pitchFamily="18" charset="0"/>
                                    </a:rPr>
                                    <m:t>2</m:t>
                                  </m:r>
                                </m:sub>
                              </m:sSub>
                            </m:e>
                          </m:d>
                          <m:r>
                            <a:rPr>
                              <a:latin typeface="Cambria Math" panose="02040503050406030204" pitchFamily="18" charset="0"/>
                            </a:rPr>
                            <m:t>+</m:t>
                          </m:r>
                          <m:r>
                            <a:rPr>
                              <a:latin typeface="Cambria Math" panose="02040503050406030204" pitchFamily="18" charset="0"/>
                            </a:rPr>
                            <m:t>𝐸</m:t>
                          </m:r>
                        </m:e>
                      </m:phant>
                      <m:r>
                        <a:rPr>
                          <a:latin typeface="Cambria Math" panose="02040503050406030204" pitchFamily="18" charset="0"/>
                        </a:rPr>
                        <m:t>≈−5.8</m:t>
                      </m:r>
                      <m:r>
                        <m:rPr>
                          <m:nor/>
                        </m:rPr>
                        <a:rPr/>
                        <m:t>hours</m:t>
                      </m:r>
                      <m:r>
                        <m:rPr>
                          <m:nor/>
                        </m:rPr>
                        <a:rPr/>
                        <m:t> </m:t>
                      </m:r>
                      <m:r>
                        <m:rPr>
                          <m:nor/>
                        </m:rPr>
                        <a:rPr/>
                        <m:t>per</m:t>
                      </m:r>
                      <m:r>
                        <m:rPr>
                          <m:nor/>
                        </m:rPr>
                        <a:rPr/>
                        <m:t> </m:t>
                      </m:r>
                      <m:r>
                        <m:rPr>
                          <m:nor/>
                        </m:rPr>
                        <a:rPr/>
                        <m:t>week</m:t>
                      </m:r>
                    </m:oMath>
                  </m:oMathPara>
                </a14:m>
                <a:endParaRPr sz="2800" dirty="0"/>
              </a:p>
              <a:p>
                <a:pPr>
                  <a:defRPr sz="2800"/>
                </a:pPr>
                <a:r>
                  <a:rPr sz="2800" dirty="0"/>
                  <a:t>Thus, the </a:t>
                </a:r>
                <a14:m>
                  <m:oMath xmlns:m="http://schemas.openxmlformats.org/officeDocument/2006/math">
                    <m:r>
                      <a:rPr>
                        <a:latin typeface="Cambria Math" panose="02040503050406030204" pitchFamily="18" charset="0"/>
                      </a:rPr>
                      <m:t>95%</m:t>
                    </m:r>
                  </m:oMath>
                </a14:m>
                <a:r>
                  <a:rPr sz="2800" dirty="0"/>
                  <a:t> confidence interval for the difference between the two means ranges from </a:t>
                </a:r>
                <a14:m>
                  <m:oMath xmlns:m="http://schemas.openxmlformats.org/officeDocument/2006/math">
                    <m:r>
                      <a:rPr>
                        <a:latin typeface="Cambria Math" panose="02040503050406030204" pitchFamily="18" charset="0"/>
                      </a:rPr>
                      <m:t>−10.2</m:t>
                    </m:r>
                  </m:oMath>
                </a14:m>
                <a:r>
                  <a:rPr sz="2800" dirty="0"/>
                  <a:t> to </a:t>
                </a:r>
                <a14:m>
                  <m:oMath xmlns:m="http://schemas.openxmlformats.org/officeDocument/2006/math">
                    <m:r>
                      <a:rPr>
                        <a:latin typeface="Cambria Math" panose="02040503050406030204" pitchFamily="18" charset="0"/>
                      </a:rPr>
                      <m:t>−5.8</m:t>
                    </m:r>
                  </m:oMath>
                </a14:m>
                <a:r>
                  <a:rPr sz="2800" dirty="0"/>
                  <a:t> hours per week. The confidence interval can be written mathematically using either inequality symbols or interval notation, as shown below.</a:t>
                </a:r>
              </a:p>
              <a:p>
                <a:pPr algn="ctr">
                  <a:defRPr sz="2800"/>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−10.2&lt;</m:t>
                      </m:r>
                      <m:sSub>
                        <m:sSubPr>
                          <m:ctrlPr>
                            <a:rPr i="1">
                              <a:latin typeface="Cambria Math" panose="02040503050406030204" pitchFamily="18" charset="0"/>
                            </a:rPr>
                          </m:ctrlPr>
                        </m:sSubPr>
                        <m:e>
                          <m:r>
                            <a:rPr>
                              <a:latin typeface="Cambria Math" panose="02040503050406030204" pitchFamily="18" charset="0"/>
                            </a:rPr>
                            <m:t>𝜇</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𝜇</m:t>
                          </m:r>
                        </m:e>
                        <m:sub>
                          <m:r>
                            <a:rPr>
                              <a:latin typeface="Cambria Math" panose="02040503050406030204" pitchFamily="18" charset="0"/>
                            </a:rPr>
                            <m:t>2</m:t>
                          </m:r>
                        </m:sub>
                      </m:sSub>
                      <m:r>
                        <a:rPr>
                          <a:latin typeface="Cambria Math" panose="02040503050406030204" pitchFamily="18" charset="0"/>
                        </a:rPr>
                        <m:t>&lt;−5.8</m:t>
                      </m:r>
                    </m:oMath>
                  </m:oMathPara>
                </a14:m>
                <a:endParaRPr sz="2800" dirty="0"/>
              </a:p>
              <a:p>
                <a:pPr algn="ctr"/>
                <a:r>
                  <a:rPr sz="2800" dirty="0"/>
                  <a:t>or</a:t>
                </a:r>
              </a:p>
              <a:p>
                <a:pPr algn="ctr">
                  <a:defRPr sz="2800"/>
                </a:pPr>
                <a14:m>
                  <m:oMathPara xmlns:m="http://schemas.openxmlformats.org/officeDocument/2006/math">
                    <m:oMathParaPr>
                      <m:jc m:val="centerGroup"/>
                    </m:oMathParaPr>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−10.2</m:t>
                          </m:r>
                          <m:r>
                            <m:rPr>
                              <m:nor/>
                            </m:rPr>
                            <a:rPr/>
                            <m:t>, </m:t>
                          </m:r>
                          <m:r>
                            <a:rPr>
                              <a:latin typeface="Cambria Math" panose="02040503050406030204" pitchFamily="18" charset="0"/>
                            </a:rPr>
                            <m:t>−5.8</m:t>
                          </m:r>
                        </m:e>
                      </m:d>
                    </m:oMath>
                  </m:oMathPara>
                </a14:m>
                <a:endParaRPr sz="2800" dirty="0"/>
              </a:p>
              <a:p>
                <a:pPr>
                  <a:defRPr sz="2800"/>
                </a:pPr>
                <a:r>
                  <a:rPr sz="2800" dirty="0"/>
                  <a:t>The negative signs before both endpoints indicate that the difference between the means is negative, and that the mean of Population 1 is less than the mean of Population 2. Therefore, we are </a:t>
                </a:r>
                <a14:m>
                  <m:oMath xmlns:m="http://schemas.openxmlformats.org/officeDocument/2006/math">
                    <m:r>
                      <a:rPr>
                        <a:latin typeface="Cambria Math" panose="02040503050406030204" pitchFamily="18" charset="0"/>
                      </a:rPr>
                      <m:t>95%</m:t>
                    </m:r>
                  </m:oMath>
                </a14:m>
                <a:r>
                  <a:rPr sz="2800" dirty="0"/>
                  <a:t> confident that freshmen study between </a:t>
                </a:r>
                <a:r>
                  <a:rPr sz="2800" dirty="0">
                    <a:latin typeface="Cambria Math"/>
                  </a:rPr>
                  <a:t>5.8</a:t>
                </a:r>
                <a:r>
                  <a:rPr sz="2800" dirty="0"/>
                  <a:t> and </a:t>
                </a:r>
                <a:r>
                  <a:rPr sz="2800" dirty="0">
                    <a:latin typeface="Cambria Math"/>
                  </a:rPr>
                  <a:t>10.2</a:t>
                </a:r>
                <a:r>
                  <a:rPr sz="2800" dirty="0"/>
                  <a:t> hours per week </a:t>
                </a:r>
                <a:r>
                  <a:rPr sz="2800" b="1" dirty="0"/>
                  <a:t>less</a:t>
                </a:r>
                <a:r>
                  <a:rPr sz="2800" dirty="0"/>
                  <a:t> than seniors.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741" t="-1840" r="-667"/>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7A822206-527B-4AFC-BE12-6BBAE825D332}"/>
              </a:ext>
            </a:extLst>
          </p:cNvPr>
          <p:cNvSpPr txBox="1"/>
          <p:nvPr/>
        </p:nvSpPr>
        <p:spPr>
          <a:xfrm>
            <a:off x="685800" y="1524000"/>
            <a:ext cx="2057400" cy="400110"/>
          </a:xfrm>
          <a:prstGeom prst="rect">
            <a:avLst/>
          </a:prstGeom>
          <a:noFill/>
        </p:spPr>
        <p:txBody>
          <a:bodyPr wrap="square" rtlCol="0">
            <a:spAutoFit/>
          </a:bodyPr>
          <a:lstStyle/>
          <a:p>
            <a:r>
              <a:rPr lang="en-US" sz="2000" dirty="0"/>
              <a:t>Lower Endpoint:</a:t>
            </a:r>
          </a:p>
        </p:txBody>
      </p:sp>
      <p:sp>
        <p:nvSpPr>
          <p:cNvPr id="5" name="TextBox 4">
            <a:extLst>
              <a:ext uri="{FF2B5EF4-FFF2-40B4-BE49-F238E27FC236}">
                <a16:creationId xmlns:a16="http://schemas.microsoft.com/office/drawing/2014/main" id="{3739F163-AF13-4585-BF4A-CA9D20A23FA3}"/>
              </a:ext>
            </a:extLst>
          </p:cNvPr>
          <p:cNvSpPr txBox="1"/>
          <p:nvPr/>
        </p:nvSpPr>
        <p:spPr>
          <a:xfrm>
            <a:off x="685800" y="2133600"/>
            <a:ext cx="2057400" cy="400110"/>
          </a:xfrm>
          <a:prstGeom prst="rect">
            <a:avLst/>
          </a:prstGeom>
          <a:noFill/>
        </p:spPr>
        <p:txBody>
          <a:bodyPr wrap="square" rtlCol="0">
            <a:spAutoFit/>
          </a:bodyPr>
          <a:lstStyle/>
          <a:p>
            <a:r>
              <a:rPr lang="en-US" sz="2000" dirty="0"/>
              <a:t>Upper Endpoint: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sz="2000" dirty="0"/>
              <a:t>Example 9.1.3: Constructing a Confidence Interval for the Difference between Two Population Means (</a:t>
            </a:r>
            <a:r>
              <a:rPr sz="2000" i="1" dirty="0"/>
              <a:t>σ</a:t>
            </a:r>
            <a:r>
              <a:rPr sz="2000" dirty="0"/>
              <a:t> Known, Independent Samples)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20000"/>
              </a:bodyPr>
              <a:lstStyle/>
              <a:p>
                <a:pPr>
                  <a:defRPr sz="2800"/>
                </a:pPr>
                <a:r>
                  <a:rPr sz="2800"/>
                  <a:t>An automotive repair shop advertises that using a fuel additive will decrease the wear and tear on an engine. An independent researcher collected data from </a:t>
                </a:r>
                <a:r>
                  <a:rPr sz="2800">
                    <a:latin typeface="Cambria Math"/>
                  </a:rPr>
                  <a:t>50</a:t>
                </a:r>
                <a:r>
                  <a:rPr sz="2800"/>
                  <a:t> randomly selected cars that used the fuel additive and found that the mean cost of engine repairs was </a:t>
                </a:r>
                <a14:m>
                  <m:oMath xmlns:m="http://schemas.openxmlformats.org/officeDocument/2006/math">
                    <m:r>
                      <a:rPr>
                        <a:latin typeface="Cambria Math" panose="02040503050406030204" pitchFamily="18" charset="0"/>
                      </a:rPr>
                      <m:t>$3250</m:t>
                    </m:r>
                  </m:oMath>
                </a14:m>
                <a:r>
                  <a:rPr sz="2800"/>
                  <a:t>. He then collected data from </a:t>
                </a:r>
                <a:r>
                  <a:rPr sz="2800">
                    <a:latin typeface="Cambria Math"/>
                  </a:rPr>
                  <a:t>55</a:t>
                </a:r>
                <a:r>
                  <a:rPr sz="2800"/>
                  <a:t> randomly selected cars that did not use the fuel additive and found that the mean cost of engine repairs was </a:t>
                </a:r>
                <a14:m>
                  <m:oMath xmlns:m="http://schemas.openxmlformats.org/officeDocument/2006/math">
                    <m:r>
                      <a:rPr>
                        <a:latin typeface="Cambria Math" panose="02040503050406030204" pitchFamily="18" charset="0"/>
                      </a:rPr>
                      <m:t>$3445</m:t>
                    </m:r>
                  </m:oMath>
                </a14:m>
                <a:r>
                  <a:rPr sz="2800"/>
                  <a:t>. The population standard deviation of engine-repair costs for cars that do not use the fuel additive is known to be </a:t>
                </a:r>
                <a14:m>
                  <m:oMath xmlns:m="http://schemas.openxmlformats.org/officeDocument/2006/math">
                    <m:r>
                      <a:rPr>
                        <a:latin typeface="Cambria Math" panose="02040503050406030204" pitchFamily="18" charset="0"/>
                      </a:rPr>
                      <m:t>$812</m:t>
                    </m:r>
                  </m:oMath>
                </a14:m>
                <a:r>
                  <a:rPr sz="2800"/>
                  <a:t>. Assume that the population standard deviation of engine-repair costs for cars that do use the additive is </a:t>
                </a:r>
                <a14:m>
                  <m:oMath xmlns:m="http://schemas.openxmlformats.org/officeDocument/2006/math">
                    <m:r>
                      <a:rPr>
                        <a:latin typeface="Cambria Math" panose="02040503050406030204" pitchFamily="18" charset="0"/>
                      </a:rPr>
                      <m:t>$748</m:t>
                    </m:r>
                  </m:oMath>
                </a14:m>
                <a:r>
                  <a:rPr sz="2800"/>
                  <a:t>. Construct an </a:t>
                </a:r>
                <a14:m>
                  <m:oMath xmlns:m="http://schemas.openxmlformats.org/officeDocument/2006/math">
                    <m:r>
                      <a:rPr>
                        <a:latin typeface="Cambria Math" panose="02040503050406030204" pitchFamily="18" charset="0"/>
                      </a:rPr>
                      <m:t>85%</m:t>
                    </m:r>
                  </m:oMath>
                </a14:m>
                <a:r>
                  <a:rPr sz="2800"/>
                  <a:t> confidence interval to estimate the true difference between the mean costs of engine repairs for cars that use the fuel additive and those that do not.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2454" r="-2074" b="-859"/>
                </a:stretch>
              </a:blipFill>
            </p:spPr>
            <p:txBody>
              <a:bodyPr/>
              <a:lstStyle/>
              <a:p>
                <a:r>
                  <a:rPr lang="en-US">
                    <a:noFill/>
                  </a:rPr>
                  <a:t> </a:t>
                </a:r>
              </a:p>
            </p:txBody>
          </p:sp>
        </mc:Fallback>
      </mc:AlternateContent>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000" dirty="0"/>
              <a:t>Example 9.1.3: Constructing a Confidence Interval for the Difference between Two Population Means (</a:t>
            </a:r>
            <a:r>
              <a:rPr sz="2000" i="1" dirty="0"/>
              <a:t>σ</a:t>
            </a:r>
            <a:r>
              <a:rPr sz="2000" dirty="0"/>
              <a:t> Known, Independent Samples)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20000"/>
              </a:bodyPr>
              <a:lstStyle/>
              <a:p>
                <a:r>
                  <a:rPr sz="2800" b="1"/>
                  <a:t>Solution</a:t>
                </a:r>
              </a:p>
              <a:p>
                <a:pPr>
                  <a:defRPr sz="2800"/>
                </a:pPr>
                <a:r>
                  <a:rPr sz="2800"/>
                  <a:t>The first step is to assign each population a number. Let Population 1 consist of the cars that use the fuel additive and Population 2 consist of the cars that do not. Since we wish to construct a confidence interval for the difference between two population means using two independent samples where </a:t>
                </a:r>
                <a14:m>
                  <m:oMath xmlns:m="http://schemas.openxmlformats.org/officeDocument/2006/math">
                    <m:r>
                      <a:rPr>
                        <a:latin typeface="Cambria Math" panose="02040503050406030204" pitchFamily="18" charset="0"/>
                      </a:rPr>
                      <m:t>𝜎</m:t>
                    </m:r>
                  </m:oMath>
                </a14:m>
                <a:r>
                  <a:rPr sz="2800"/>
                  <a:t> is known for both populations and both sample sizes are at least </a:t>
                </a:r>
                <a:r>
                  <a:rPr sz="2800">
                    <a:latin typeface="Cambria Math"/>
                  </a:rPr>
                  <a:t>30</a:t>
                </a:r>
                <a:r>
                  <a:rPr sz="2800"/>
                  <a:t>, we will use </a:t>
                </a:r>
                <a14:m>
                  <m:oMath xmlns:m="http://schemas.openxmlformats.org/officeDocument/2006/math">
                    <m:r>
                      <a:rPr>
                        <a:latin typeface="Cambria Math" panose="02040503050406030204" pitchFamily="18" charset="0"/>
                      </a:rPr>
                      <m:t>𝑧</m:t>
                    </m:r>
                  </m:oMath>
                </a14:m>
                <a:r>
                  <a:rPr sz="2800"/>
                  <a:t> to calculate the endpoints of the interval.</a:t>
                </a:r>
              </a:p>
              <a:p>
                <a:pPr>
                  <a:defRPr b="1"/>
                </a:pPr>
                <a:r>
                  <a:rPr sz="2800"/>
                  <a:t>By Hand:</a:t>
                </a:r>
              </a:p>
              <a:p>
                <a:pPr>
                  <a:defRPr b="1"/>
                </a:pPr>
                <a:r>
                  <a:rPr sz="2800"/>
                  <a:t>Step 1:</a:t>
                </a:r>
              </a:p>
              <a:p>
                <a:pPr>
                  <a:defRPr sz="2800"/>
                </a:pPr>
                <a:r>
                  <a:rPr sz="2800"/>
                  <a:t>Find the point estimate. The point estimate is the difference between the sample means, </a:t>
                </a:r>
                <a14:m>
                  <m:oMath xmlns:m="http://schemas.openxmlformats.org/officeDocument/2006/math">
                    <m:sSub>
                      <m:sSubPr>
                        <m:ctrlPr>
                          <a:rPr i="1">
                            <a:latin typeface="Cambria Math" panose="02040503050406030204" pitchFamily="18" charset="0"/>
                          </a:rPr>
                        </m:ctrlPr>
                      </m:sSubPr>
                      <m:e>
                        <m:bar>
                          <m:barPr>
                            <m:pos m:val="top"/>
                            <m:ctrlPr>
                              <a:rPr i="1">
                                <a:latin typeface="Cambria Math" panose="02040503050406030204" pitchFamily="18" charset="0"/>
                              </a:rPr>
                            </m:ctrlPr>
                          </m:barPr>
                          <m:e>
                            <m:r>
                              <a:rPr>
                                <a:latin typeface="Cambria Math" panose="02040503050406030204" pitchFamily="18" charset="0"/>
                              </a:rPr>
                              <m:t>𝑥</m:t>
                            </m:r>
                          </m:e>
                        </m:ba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bar>
                          <m:barPr>
                            <m:pos m:val="top"/>
                            <m:ctrlPr>
                              <a:rPr i="1">
                                <a:latin typeface="Cambria Math" panose="02040503050406030204" pitchFamily="18" charset="0"/>
                              </a:rPr>
                            </m:ctrlPr>
                          </m:barPr>
                          <m:e>
                            <m:r>
                              <a:rPr>
                                <a:latin typeface="Cambria Math" panose="02040503050406030204" pitchFamily="18" charset="0"/>
                              </a:rPr>
                              <m:t>𝑥</m:t>
                            </m:r>
                          </m:e>
                        </m:bar>
                      </m:e>
                      <m:sub>
                        <m:r>
                          <a:rPr>
                            <a:latin typeface="Cambria Math" panose="02040503050406030204" pitchFamily="18" charset="0"/>
                          </a:rPr>
                          <m:t>2</m:t>
                        </m:r>
                      </m:sub>
                    </m:sSub>
                  </m:oMath>
                </a14:m>
                <a:r>
                  <a:rPr sz="2800"/>
                  <a:t>, which is </a:t>
                </a:r>
                <a14:m>
                  <m:oMath xmlns:m="http://schemas.openxmlformats.org/officeDocument/2006/math">
                    <m:r>
                      <a:rPr>
                        <a:latin typeface="Cambria Math" panose="02040503050406030204" pitchFamily="18" charset="0"/>
                      </a:rPr>
                      <m:t>3250</m:t>
                    </m:r>
                    <m:r>
                      <a:rPr>
                        <a:latin typeface="Cambria Math" panose="02040503050406030204" pitchFamily="18" charset="0"/>
                      </a:rPr>
                      <m:t>−</m:t>
                    </m:r>
                    <m:r>
                      <a:rPr>
                        <a:latin typeface="Cambria Math" panose="02040503050406030204" pitchFamily="18" charset="0"/>
                      </a:rPr>
                      <m:t>3445</m:t>
                    </m:r>
                    <m:r>
                      <a:rPr>
                        <a:latin typeface="Cambria Math" panose="02040503050406030204" pitchFamily="18" charset="0"/>
                      </a:rPr>
                      <m:t>=−</m:t>
                    </m:r>
                    <m:r>
                      <a:rPr>
                        <a:latin typeface="Cambria Math" panose="02040503050406030204" pitchFamily="18" charset="0"/>
                      </a:rPr>
                      <m:t>195</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2454" r="-1926" b="-859"/>
                </a:stretch>
              </a:blipFill>
            </p:spPr>
            <p:txBody>
              <a:bodyPr/>
              <a:lstStyle/>
              <a:p>
                <a:r>
                  <a:rPr lang="en-US">
                    <a:noFill/>
                  </a:rPr>
                  <a:t> </a:t>
                </a:r>
              </a:p>
            </p:txBody>
          </p:sp>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000" dirty="0"/>
              <a:t>Example 9.1.3: Constructing a Confidence Interval for the Difference between Two Population Means (</a:t>
            </a:r>
            <a:r>
              <a:rPr sz="2000" i="1" dirty="0"/>
              <a:t>σ</a:t>
            </a:r>
            <a:r>
              <a:rPr sz="2000" dirty="0"/>
              <a:t> Known, Independent Samples)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b="1"/>
                </a:pPr>
                <a:r>
                  <a:rPr sz="2800"/>
                  <a:t>Step 2:</a:t>
                </a:r>
              </a:p>
              <a:p>
                <a:pPr>
                  <a:defRPr sz="2800"/>
                </a:pPr>
                <a:r>
                  <a:rPr sz="2800"/>
                  <a:t>Find the margin of error. Note that because </a:t>
                </a:r>
                <a14:m>
                  <m:oMath xmlns:m="http://schemas.openxmlformats.org/officeDocument/2006/math">
                    <m:r>
                      <a:rPr>
                        <a:latin typeface="Cambria Math" panose="02040503050406030204" pitchFamily="18" charset="0"/>
                      </a:rPr>
                      <m:t>𝑐</m:t>
                    </m:r>
                    <m:r>
                      <a:rPr>
                        <a:latin typeface="Cambria Math" panose="02040503050406030204" pitchFamily="18" charset="0"/>
                      </a:rPr>
                      <m:t>=0.85</m:t>
                    </m:r>
                  </m:oMath>
                </a14:m>
                <a:r>
                  <a:rPr sz="2800"/>
                  <a:t>, we will use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𝑧</m:t>
                        </m:r>
                      </m:e>
                      <m:sub>
                        <m:f>
                          <m:fPr>
                            <m:type m:val="skw"/>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sub>
                    </m:sSub>
                    <m:r>
                      <a:rPr>
                        <a:latin typeface="Cambria Math" panose="02040503050406030204" pitchFamily="18" charset="0"/>
                      </a:rPr>
                      <m:t>=1.44</m:t>
                    </m:r>
                  </m:oMath>
                </a14:m>
                <a:r>
                  <a:rPr sz="2800"/>
                  <a:t>.</a:t>
                </a:r>
              </a:p>
              <a:p>
                <a:pPr algn="ctr"/>
                <a:r>
                  <a:t>​</a:t>
                </a:r>
              </a:p>
              <a:p>
                <a:pPr algn="l"/>
                <a:endParaRP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1479401235"/>
                  </p:ext>
                </p:extLst>
              </p:nvPr>
            </p:nvGraphicFramePr>
            <p:xfrm>
              <a:off x="914400" y="2651999"/>
              <a:ext cx="4876800" cy="3344355"/>
            </p:xfrm>
            <a:graphic>
              <a:graphicData uri="http://schemas.openxmlformats.org/drawingml/2006/table">
                <a:tbl>
                  <a:tblPr firstRow="1" bandRow="1">
                    <a:tableStyleId>{2D5ABB26-0587-4C30-8999-92F81FD0307C}</a:tableStyleId>
                  </a:tblPr>
                  <a:tblGrid>
                    <a:gridCol w="24384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tblGrid>
                  <a:tr h="988060">
                    <a:tc>
                      <a:txBody>
                        <a:bodyPr/>
                        <a:lstStyle/>
                        <a:p>
                          <a:pPr algn="r">
                            <a:defRPr sz="1600"/>
                          </a:pPr>
                          <a:r>
                            <a:rPr sz="2800" dirty="0"/>
                            <a:t>​</a:t>
                          </a:r>
                          <a14:m>
                            <m:oMath xmlns:m="http://schemas.openxmlformats.org/officeDocument/2006/math">
                              <m:r>
                                <a:rPr sz="2800">
                                  <a:latin typeface="Cambria Math"/>
                                </a:rPr>
                                <m:t>𝐸</m:t>
                              </m:r>
                            </m:oMath>
                          </a14:m>
                          <a:endParaRPr sz="2800" dirty="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m:t>
                              </m:r>
                              <m:sSub>
                                <m:sSubPr>
                                  <m:ctrlPr>
                                    <a:rPr sz="2800" i="1">
                                      <a:latin typeface="Cambria Math" panose="02040503050406030204" pitchFamily="18" charset="0"/>
                                    </a:rPr>
                                  </m:ctrlPr>
                                </m:sSubPr>
                                <m:e>
                                  <m:r>
                                    <a:rPr sz="2800">
                                      <a:latin typeface="Cambria Math"/>
                                    </a:rPr>
                                    <m:t>𝑧</m:t>
                                  </m:r>
                                </m:e>
                                <m:sub>
                                  <m:f>
                                    <m:fPr>
                                      <m:type m:val="skw"/>
                                      <m:ctrlPr>
                                        <a:rPr sz="2800" i="1">
                                          <a:latin typeface="Cambria Math" panose="02040503050406030204" pitchFamily="18" charset="0"/>
                                        </a:rPr>
                                      </m:ctrlPr>
                                    </m:fPr>
                                    <m:num>
                                      <m:r>
                                        <a:rPr sz="2800">
                                          <a:latin typeface="Cambria Math"/>
                                        </a:rPr>
                                        <m:t>𝛼</m:t>
                                      </m:r>
                                    </m:num>
                                    <m:den>
                                      <m:r>
                                        <a:rPr sz="2800">
                                          <a:latin typeface="Cambria Math"/>
                                        </a:rPr>
                                        <m:t>2</m:t>
                                      </m:r>
                                    </m:den>
                                  </m:f>
                                </m:sub>
                              </m:sSub>
                              <m:rad>
                                <m:radPr>
                                  <m:degHide m:val="on"/>
                                  <m:ctrlPr>
                                    <a:rPr sz="2800" i="1">
                                      <a:latin typeface="Cambria Math" panose="02040503050406030204" pitchFamily="18" charset="0"/>
                                    </a:rPr>
                                  </m:ctrlPr>
                                </m:radPr>
                                <m:deg/>
                                <m:e>
                                  <m:f>
                                    <m:fPr>
                                      <m:ctrlPr>
                                        <a:rPr sz="2800" i="1">
                                          <a:latin typeface="Cambria Math" panose="02040503050406030204" pitchFamily="18" charset="0"/>
                                        </a:rPr>
                                      </m:ctrlPr>
                                    </m:fPr>
                                    <m:num>
                                      <m:sSubSup>
                                        <m:sSubSupPr>
                                          <m:ctrlPr>
                                            <a:rPr sz="2800" i="1">
                                              <a:latin typeface="Cambria Math" panose="02040503050406030204" pitchFamily="18" charset="0"/>
                                            </a:rPr>
                                          </m:ctrlPr>
                                        </m:sSubSupPr>
                                        <m:e>
                                          <m:r>
                                            <a:rPr sz="2800">
                                              <a:latin typeface="Cambria Math"/>
                                            </a:rPr>
                                            <m:t>𝜎</m:t>
                                          </m:r>
                                        </m:e>
                                        <m:sub>
                                          <m:r>
                                            <a:rPr sz="2800">
                                              <a:latin typeface="Cambria Math"/>
                                            </a:rPr>
                                            <m:t>1</m:t>
                                          </m:r>
                                        </m:sub>
                                        <m:sup>
                                          <m:r>
                                            <a:rPr sz="2800">
                                              <a:latin typeface="Cambria Math"/>
                                            </a:rPr>
                                            <m:t>2</m:t>
                                          </m:r>
                                        </m:sup>
                                      </m:sSubSup>
                                    </m:num>
                                    <m:den>
                                      <m:sSub>
                                        <m:sSubPr>
                                          <m:ctrlPr>
                                            <a:rPr sz="2800" i="1">
                                              <a:latin typeface="Cambria Math" panose="02040503050406030204" pitchFamily="18" charset="0"/>
                                            </a:rPr>
                                          </m:ctrlPr>
                                        </m:sSubPr>
                                        <m:e>
                                          <m:r>
                                            <a:rPr sz="2800">
                                              <a:latin typeface="Cambria Math"/>
                                            </a:rPr>
                                            <m:t>𝑛</m:t>
                                          </m:r>
                                        </m:e>
                                        <m:sub>
                                          <m:r>
                                            <a:rPr sz="2800">
                                              <a:latin typeface="Cambria Math"/>
                                            </a:rPr>
                                            <m:t>1</m:t>
                                          </m:r>
                                        </m:sub>
                                      </m:sSub>
                                    </m:den>
                                  </m:f>
                                  <m:r>
                                    <a:rPr sz="2800">
                                      <a:latin typeface="Cambria Math"/>
                                    </a:rPr>
                                    <m:t>+</m:t>
                                  </m:r>
                                  <m:f>
                                    <m:fPr>
                                      <m:ctrlPr>
                                        <a:rPr sz="2800" i="1">
                                          <a:latin typeface="Cambria Math" panose="02040503050406030204" pitchFamily="18" charset="0"/>
                                        </a:rPr>
                                      </m:ctrlPr>
                                    </m:fPr>
                                    <m:num>
                                      <m:sSubSup>
                                        <m:sSubSupPr>
                                          <m:ctrlPr>
                                            <a:rPr sz="2800" i="1">
                                              <a:latin typeface="Cambria Math" panose="02040503050406030204" pitchFamily="18" charset="0"/>
                                            </a:rPr>
                                          </m:ctrlPr>
                                        </m:sSubSupPr>
                                        <m:e>
                                          <m:r>
                                            <a:rPr sz="2800">
                                              <a:latin typeface="Cambria Math"/>
                                            </a:rPr>
                                            <m:t>𝜎</m:t>
                                          </m:r>
                                        </m:e>
                                        <m:sub>
                                          <m:r>
                                            <a:rPr sz="2800">
                                              <a:latin typeface="Cambria Math"/>
                                            </a:rPr>
                                            <m:t>2</m:t>
                                          </m:r>
                                        </m:sub>
                                        <m:sup>
                                          <m:r>
                                            <a:rPr sz="2800">
                                              <a:latin typeface="Cambria Math"/>
                                            </a:rPr>
                                            <m:t>2</m:t>
                                          </m:r>
                                        </m:sup>
                                      </m:sSubSup>
                                    </m:num>
                                    <m:den>
                                      <m:sSub>
                                        <m:sSubPr>
                                          <m:ctrlPr>
                                            <a:rPr sz="2800" i="1">
                                              <a:latin typeface="Cambria Math" panose="02040503050406030204" pitchFamily="18" charset="0"/>
                                            </a:rPr>
                                          </m:ctrlPr>
                                        </m:sSubPr>
                                        <m:e>
                                          <m:r>
                                            <a:rPr sz="2800">
                                              <a:latin typeface="Cambria Math"/>
                                            </a:rPr>
                                            <m:t>𝑛</m:t>
                                          </m:r>
                                        </m:e>
                                        <m:sub>
                                          <m:r>
                                            <a:rPr sz="2800">
                                              <a:latin typeface="Cambria Math"/>
                                            </a:rPr>
                                            <m:t>2</m:t>
                                          </m:r>
                                        </m:sub>
                                      </m:sSub>
                                    </m:den>
                                  </m:f>
                                </m:e>
                              </m:rad>
                            </m:oMath>
                          </a14:m>
                          <a:endParaRPr sz="2800" dirty="0"/>
                        </a:p>
                      </a:txBody>
                      <a:tcPr marL="36576" marR="36576" marT="36576" marB="36576" anchor="ctr"/>
                    </a:tc>
                    <a:extLst>
                      <a:ext uri="{0D108BD9-81ED-4DB2-BD59-A6C34878D82A}">
                        <a16:rowId xmlns:a16="http://schemas.microsoft.com/office/drawing/2014/main" val="10000"/>
                      </a:ext>
                    </a:extLst>
                  </a:tr>
                  <a:tr h="988060">
                    <a:tc>
                      <a:txBody>
                        <a:bodyPr/>
                        <a:lstStyle/>
                        <a:p>
                          <a:pPr algn="r">
                            <a:defRPr sz="1600"/>
                          </a:pPr>
                          <a:r>
                            <a:rPr sz="2800"/>
                            <a:t>​</a:t>
                          </a:r>
                          <a14:m>
                            <m:oMath xmlns:m="http://schemas.openxmlformats.org/officeDocument/2006/math">
                              <m:r>
                                <a:rPr sz="2800">
                                  <a:latin typeface="Cambria Math"/>
                                </a:rPr>
                                <m:t>𝐸</m:t>
                              </m:r>
                            </m:oMath>
                          </a14:m>
                          <a:endParaRPr sz="280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=1.44</m:t>
                              </m:r>
                              <m:rad>
                                <m:radPr>
                                  <m:degHide m:val="on"/>
                                  <m:ctrlPr>
                                    <a:rPr sz="2800" i="1">
                                      <a:latin typeface="Cambria Math" panose="02040503050406030204" pitchFamily="18" charset="0"/>
                                    </a:rPr>
                                  </m:ctrlPr>
                                </m:radPr>
                                <m:deg/>
                                <m:e>
                                  <m:f>
                                    <m:fPr>
                                      <m:ctrlPr>
                                        <a:rPr sz="2800" i="1">
                                          <a:latin typeface="Cambria Math" panose="02040503050406030204" pitchFamily="18" charset="0"/>
                                        </a:rPr>
                                      </m:ctrlPr>
                                    </m:fPr>
                                    <m:num>
                                      <m:sSup>
                                        <m:sSupPr>
                                          <m:ctrlPr>
                                            <a:rPr sz="2800" i="1">
                                              <a:latin typeface="Cambria Math" panose="02040503050406030204" pitchFamily="18" charset="0"/>
                                            </a:rPr>
                                          </m:ctrlPr>
                                        </m:sSupPr>
                                        <m:e>
                                          <m:r>
                                            <a:rPr sz="2800">
                                              <a:latin typeface="Cambria Math"/>
                                            </a:rPr>
                                            <m:t>748</m:t>
                                          </m:r>
                                        </m:e>
                                        <m:sup>
                                          <m:r>
                                            <a:rPr sz="2800">
                                              <a:latin typeface="Cambria Math"/>
                                            </a:rPr>
                                            <m:t>2</m:t>
                                          </m:r>
                                        </m:sup>
                                      </m:sSup>
                                    </m:num>
                                    <m:den>
                                      <m:r>
                                        <a:rPr sz="2800">
                                          <a:latin typeface="Cambria Math"/>
                                        </a:rPr>
                                        <m:t>50</m:t>
                                      </m:r>
                                    </m:den>
                                  </m:f>
                                  <m:r>
                                    <a:rPr sz="2800">
                                      <a:latin typeface="Cambria Math"/>
                                    </a:rPr>
                                    <m:t>+</m:t>
                                  </m:r>
                                  <m:f>
                                    <m:fPr>
                                      <m:ctrlPr>
                                        <a:rPr sz="2800" i="1">
                                          <a:latin typeface="Cambria Math" panose="02040503050406030204" pitchFamily="18" charset="0"/>
                                        </a:rPr>
                                      </m:ctrlPr>
                                    </m:fPr>
                                    <m:num>
                                      <m:sSup>
                                        <m:sSupPr>
                                          <m:ctrlPr>
                                            <a:rPr sz="2800" i="1">
                                              <a:latin typeface="Cambria Math" panose="02040503050406030204" pitchFamily="18" charset="0"/>
                                            </a:rPr>
                                          </m:ctrlPr>
                                        </m:sSupPr>
                                        <m:e>
                                          <m:r>
                                            <a:rPr sz="2800">
                                              <a:latin typeface="Cambria Math"/>
                                            </a:rPr>
                                            <m:t>812</m:t>
                                          </m:r>
                                        </m:e>
                                        <m:sup>
                                          <m:r>
                                            <a:rPr sz="2800">
                                              <a:latin typeface="Cambria Math"/>
                                            </a:rPr>
                                            <m:t>2</m:t>
                                          </m:r>
                                        </m:sup>
                                      </m:sSup>
                                    </m:num>
                                    <m:den>
                                      <m:r>
                                        <a:rPr sz="2800">
                                          <a:latin typeface="Cambria Math"/>
                                        </a:rPr>
                                        <m:t>55</m:t>
                                      </m:r>
                                    </m:den>
                                  </m:f>
                                </m:e>
                              </m:rad>
                            </m:oMath>
                          </a14:m>
                          <a:endParaRPr sz="2800" dirty="0"/>
                        </a:p>
                      </a:txBody>
                      <a:tcPr marL="36576" marR="36576" marT="36576" marB="36576" anchor="ctr"/>
                    </a:tc>
                    <a:extLst>
                      <a:ext uri="{0D108BD9-81ED-4DB2-BD59-A6C34878D82A}">
                        <a16:rowId xmlns:a16="http://schemas.microsoft.com/office/drawing/2014/main" val="10001"/>
                      </a:ext>
                    </a:extLst>
                  </a:tr>
                  <a:tr h="988060">
                    <a:tc>
                      <a:txBody>
                        <a:bodyPr/>
                        <a:lstStyle/>
                        <a:p>
                          <a:pPr algn="r">
                            <a:defRPr sz="1600"/>
                          </a:pPr>
                          <a:r>
                            <a:rPr sz="2800"/>
                            <a:t>​</a:t>
                          </a:r>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≈219.230968</m:t>
                              </m:r>
                            </m:oMath>
                          </a14:m>
                          <a:endParaRPr sz="2800" dirty="0"/>
                        </a:p>
                      </a:txBody>
                      <a:tcPr marL="36576" marR="36576" marT="36576" marB="36576" anchor="ctr"/>
                    </a:tc>
                    <a:extLst>
                      <a:ext uri="{0D108BD9-81ED-4DB2-BD59-A6C34878D82A}">
                        <a16:rowId xmlns:a16="http://schemas.microsoft.com/office/drawing/2014/main" val="10002"/>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1479401235"/>
                  </p:ext>
                </p:extLst>
              </p:nvPr>
            </p:nvGraphicFramePr>
            <p:xfrm>
              <a:off x="914400" y="2651999"/>
              <a:ext cx="4876800" cy="3344355"/>
            </p:xfrm>
            <a:graphic>
              <a:graphicData uri="http://schemas.openxmlformats.org/drawingml/2006/table">
                <a:tbl>
                  <a:tblPr firstRow="1" bandRow="1">
                    <a:tableStyleId>{2D5ABB26-0587-4C30-8999-92F81FD0307C}</a:tableStyleId>
                  </a:tblPr>
                  <a:tblGrid>
                    <a:gridCol w="24384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tblGrid>
                  <a:tr h="988060">
                    <a:tc>
                      <a:txBody>
                        <a:bodyPr/>
                        <a:lstStyle/>
                        <a:p>
                          <a:endParaRPr lang="en-US"/>
                        </a:p>
                      </a:txBody>
                      <a:tcPr marL="36576" marR="36576" marT="36576" marB="36576" anchor="ctr">
                        <a:blipFill>
                          <a:blip r:embed="rId3"/>
                          <a:stretch>
                            <a:fillRect r="-100000" b="-238889"/>
                          </a:stretch>
                        </a:blipFill>
                      </a:tcPr>
                    </a:tc>
                    <a:tc>
                      <a:txBody>
                        <a:bodyPr/>
                        <a:lstStyle/>
                        <a:p>
                          <a:endParaRPr lang="en-US"/>
                        </a:p>
                      </a:txBody>
                      <a:tcPr marL="36576" marR="36576" marT="36576" marB="36576" anchor="ctr">
                        <a:blipFill>
                          <a:blip r:embed="rId3"/>
                          <a:stretch>
                            <a:fillRect l="-100000" b="-238889"/>
                          </a:stretch>
                        </a:blipFill>
                      </a:tcPr>
                    </a:tc>
                    <a:extLst>
                      <a:ext uri="{0D108BD9-81ED-4DB2-BD59-A6C34878D82A}">
                        <a16:rowId xmlns:a16="http://schemas.microsoft.com/office/drawing/2014/main" val="10000"/>
                      </a:ext>
                    </a:extLst>
                  </a:tr>
                  <a:tr h="1368235">
                    <a:tc>
                      <a:txBody>
                        <a:bodyPr/>
                        <a:lstStyle/>
                        <a:p>
                          <a:endParaRPr lang="en-US"/>
                        </a:p>
                      </a:txBody>
                      <a:tcPr marL="36576" marR="36576" marT="36576" marB="36576" anchor="ctr">
                        <a:blipFill>
                          <a:blip r:embed="rId3"/>
                          <a:stretch>
                            <a:fillRect t="-72000" r="-100000" b="-72000"/>
                          </a:stretch>
                        </a:blipFill>
                      </a:tcPr>
                    </a:tc>
                    <a:tc>
                      <a:txBody>
                        <a:bodyPr/>
                        <a:lstStyle/>
                        <a:p>
                          <a:endParaRPr lang="en-US"/>
                        </a:p>
                      </a:txBody>
                      <a:tcPr marL="36576" marR="36576" marT="36576" marB="36576" anchor="ctr">
                        <a:blipFill>
                          <a:blip r:embed="rId3"/>
                          <a:stretch>
                            <a:fillRect l="-100000" t="-72000" b="-72000"/>
                          </a:stretch>
                        </a:blipFill>
                      </a:tcPr>
                    </a:tc>
                    <a:extLst>
                      <a:ext uri="{0D108BD9-81ED-4DB2-BD59-A6C34878D82A}">
                        <a16:rowId xmlns:a16="http://schemas.microsoft.com/office/drawing/2014/main" val="10001"/>
                      </a:ext>
                    </a:extLst>
                  </a:tr>
                  <a:tr h="988060">
                    <a:tc>
                      <a:txBody>
                        <a:bodyPr/>
                        <a:lstStyle/>
                        <a:p>
                          <a:pPr algn="r">
                            <a:defRPr sz="1600"/>
                          </a:pPr>
                          <a:r>
                            <a:rPr sz="2800"/>
                            <a:t>​</a:t>
                          </a:r>
                        </a:p>
                      </a:txBody>
                      <a:tcPr marL="36576" marR="36576" marT="36576" marB="36576" anchor="ctr"/>
                    </a:tc>
                    <a:tc>
                      <a:txBody>
                        <a:bodyPr/>
                        <a:lstStyle/>
                        <a:p>
                          <a:endParaRPr lang="en-US"/>
                        </a:p>
                      </a:txBody>
                      <a:tcPr marL="36576" marR="36576" marT="36576" marB="36576" anchor="ctr">
                        <a:blipFill>
                          <a:blip r:embed="rId3"/>
                          <a:stretch>
                            <a:fillRect l="-100000" t="-238889"/>
                          </a:stretch>
                        </a:blipFill>
                      </a:tcP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000" dirty="0"/>
              <a:t>Example 9.1.3: Constructing a Confidence Interval for the Difference between Two Population Means (</a:t>
            </a:r>
            <a:r>
              <a:rPr sz="2000" i="1" dirty="0"/>
              <a:t>σ</a:t>
            </a:r>
            <a:r>
              <a:rPr sz="2000" dirty="0"/>
              <a:t> Known, Independent Samples)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b="1"/>
                </a:pPr>
                <a:r>
                  <a:rPr lang="en-US" sz="2800" dirty="0"/>
                  <a:t>Step 3:</a:t>
                </a:r>
              </a:p>
              <a:p>
                <a:r>
                  <a:rPr lang="en-US" sz="2800" dirty="0"/>
                  <a:t>Subtract the margin of error from and add the margin of error to the point estimate.</a:t>
                </a:r>
              </a:p>
              <a:p>
                <a:endParaRPr lang="en-US" sz="1200" dirty="0"/>
              </a:p>
              <a:p>
                <a:pPr>
                  <a:defRPr sz="2800"/>
                </a:pPr>
                <a:r>
                  <a:rPr lang="en-US" sz="2300" dirty="0"/>
                  <a:t>Lower endpoint: </a:t>
                </a:r>
                <a14:m>
                  <m:oMath xmlns:m="http://schemas.openxmlformats.org/officeDocument/2006/math">
                    <m:d>
                      <m:dPr>
                        <m:ctrlPr>
                          <a:rPr lang="ar-AE" sz="2300" i="1">
                            <a:latin typeface="Cambria Math" panose="02040503050406030204" pitchFamily="18" charset="0"/>
                          </a:rPr>
                        </m:ctrlPr>
                      </m:dPr>
                      <m:e>
                        <m:sSub>
                          <m:sSubPr>
                            <m:ctrlPr>
                              <a:rPr lang="ar-AE" sz="2300" i="1">
                                <a:latin typeface="Cambria Math" panose="02040503050406030204" pitchFamily="18" charset="0"/>
                              </a:rPr>
                            </m:ctrlPr>
                          </m:sSubPr>
                          <m:e>
                            <m:bar>
                              <m:barPr>
                                <m:pos m:val="top"/>
                                <m:ctrlPr>
                                  <a:rPr lang="ar-AE" sz="2300" i="1">
                                    <a:latin typeface="Cambria Math" panose="02040503050406030204" pitchFamily="18" charset="0"/>
                                  </a:rPr>
                                </m:ctrlPr>
                              </m:barPr>
                              <m:e>
                                <m:r>
                                  <a:rPr lang="ar-AE" sz="2300">
                                    <a:latin typeface="Cambria Math" panose="02040503050406030204" pitchFamily="18" charset="0"/>
                                  </a:rPr>
                                  <m:t>𝑥</m:t>
                                </m:r>
                              </m:e>
                            </m:bar>
                          </m:e>
                          <m:sub>
                            <m:r>
                              <a:rPr lang="ar-AE" sz="2300">
                                <a:latin typeface="Cambria Math" panose="02040503050406030204" pitchFamily="18" charset="0"/>
                              </a:rPr>
                              <m:t>1</m:t>
                            </m:r>
                          </m:sub>
                        </m:sSub>
                        <m:r>
                          <a:rPr lang="ar-AE" sz="2300">
                            <a:latin typeface="Cambria Math" panose="02040503050406030204" pitchFamily="18" charset="0"/>
                          </a:rPr>
                          <m:t>−</m:t>
                        </m:r>
                        <m:sSub>
                          <m:sSubPr>
                            <m:ctrlPr>
                              <a:rPr lang="ar-AE" sz="2300" i="1">
                                <a:latin typeface="Cambria Math" panose="02040503050406030204" pitchFamily="18" charset="0"/>
                              </a:rPr>
                            </m:ctrlPr>
                          </m:sSubPr>
                          <m:e>
                            <m:bar>
                              <m:barPr>
                                <m:pos m:val="top"/>
                                <m:ctrlPr>
                                  <a:rPr lang="ar-AE" sz="2300" i="1">
                                    <a:latin typeface="Cambria Math" panose="02040503050406030204" pitchFamily="18" charset="0"/>
                                  </a:rPr>
                                </m:ctrlPr>
                              </m:barPr>
                              <m:e>
                                <m:r>
                                  <a:rPr lang="ar-AE" sz="2300">
                                    <a:latin typeface="Cambria Math" panose="02040503050406030204" pitchFamily="18" charset="0"/>
                                  </a:rPr>
                                  <m:t>𝑥</m:t>
                                </m:r>
                              </m:e>
                            </m:bar>
                          </m:e>
                          <m:sub>
                            <m:r>
                              <a:rPr lang="ar-AE" sz="2300">
                                <a:latin typeface="Cambria Math" panose="02040503050406030204" pitchFamily="18" charset="0"/>
                              </a:rPr>
                              <m:t>2</m:t>
                            </m:r>
                          </m:sub>
                        </m:sSub>
                      </m:e>
                    </m:d>
                    <m:r>
                      <a:rPr lang="ar-AE" sz="2300">
                        <a:latin typeface="Cambria Math" panose="02040503050406030204" pitchFamily="18" charset="0"/>
                      </a:rPr>
                      <m:t>−</m:t>
                    </m:r>
                    <m:r>
                      <a:rPr lang="ar-AE" sz="2300">
                        <a:latin typeface="Cambria Math" panose="02040503050406030204" pitchFamily="18" charset="0"/>
                      </a:rPr>
                      <m:t>𝐸</m:t>
                    </m:r>
                    <m:r>
                      <a:rPr lang="ar-AE" sz="2300">
                        <a:latin typeface="Cambria Math" panose="02040503050406030204" pitchFamily="18" charset="0"/>
                      </a:rPr>
                      <m:t>=−</m:t>
                    </m:r>
                    <m:r>
                      <a:rPr lang="ar-AE" sz="2300">
                        <a:latin typeface="Cambria Math" panose="02040503050406030204" pitchFamily="18" charset="0"/>
                      </a:rPr>
                      <m:t>195</m:t>
                    </m:r>
                    <m:r>
                      <a:rPr lang="ar-AE" sz="2300">
                        <a:latin typeface="Cambria Math" panose="02040503050406030204" pitchFamily="18" charset="0"/>
                      </a:rPr>
                      <m:t>−</m:t>
                    </m:r>
                    <m:r>
                      <a:rPr lang="ar-AE" sz="2300">
                        <a:latin typeface="Cambria Math" panose="02040503050406030204" pitchFamily="18" charset="0"/>
                      </a:rPr>
                      <m:t>219</m:t>
                    </m:r>
                    <m:r>
                      <a:rPr lang="ar-AE" sz="2300">
                        <a:latin typeface="Cambria Math" panose="02040503050406030204" pitchFamily="18" charset="0"/>
                      </a:rPr>
                      <m:t>.</m:t>
                    </m:r>
                    <m:r>
                      <a:rPr lang="ar-AE" sz="2300">
                        <a:latin typeface="Cambria Math" panose="02040503050406030204" pitchFamily="18" charset="0"/>
                      </a:rPr>
                      <m:t>230968</m:t>
                    </m:r>
                    <m:r>
                      <a:rPr lang="ar-AE" sz="2300">
                        <a:latin typeface="Cambria Math" panose="02040503050406030204" pitchFamily="18" charset="0"/>
                      </a:rPr>
                      <m:t>≈−</m:t>
                    </m:r>
                    <m:r>
                      <a:rPr lang="ar-AE" sz="2300">
                        <a:latin typeface="Cambria Math" panose="02040503050406030204" pitchFamily="18" charset="0"/>
                      </a:rPr>
                      <m:t>414</m:t>
                    </m:r>
                  </m:oMath>
                </a14:m>
                <a:br>
                  <a:rPr lang="ar-AE" sz="2300" dirty="0"/>
                </a:br>
                <a:endParaRPr lang="ar-AE" sz="2300" dirty="0"/>
              </a:p>
              <a:p>
                <a:pPr>
                  <a:defRPr sz="2800"/>
                </a:pPr>
                <a:r>
                  <a:rPr lang="en-US" sz="2300" dirty="0"/>
                  <a:t>Upper endpoint: </a:t>
                </a:r>
                <a14:m>
                  <m:oMath xmlns:m="http://schemas.openxmlformats.org/officeDocument/2006/math">
                    <m:d>
                      <m:dPr>
                        <m:ctrlPr>
                          <a:rPr lang="ar-AE" sz="2300" i="1">
                            <a:latin typeface="Cambria Math" panose="02040503050406030204" pitchFamily="18" charset="0"/>
                          </a:rPr>
                        </m:ctrlPr>
                      </m:dPr>
                      <m:e>
                        <m:sSub>
                          <m:sSubPr>
                            <m:ctrlPr>
                              <a:rPr lang="ar-AE" sz="2300" i="1">
                                <a:latin typeface="Cambria Math" panose="02040503050406030204" pitchFamily="18" charset="0"/>
                              </a:rPr>
                            </m:ctrlPr>
                          </m:sSubPr>
                          <m:e>
                            <m:bar>
                              <m:barPr>
                                <m:pos m:val="top"/>
                                <m:ctrlPr>
                                  <a:rPr lang="ar-AE" sz="2300" i="1">
                                    <a:latin typeface="Cambria Math" panose="02040503050406030204" pitchFamily="18" charset="0"/>
                                  </a:rPr>
                                </m:ctrlPr>
                              </m:barPr>
                              <m:e>
                                <m:r>
                                  <a:rPr lang="ar-AE" sz="2300">
                                    <a:latin typeface="Cambria Math" panose="02040503050406030204" pitchFamily="18" charset="0"/>
                                  </a:rPr>
                                  <m:t>𝑥</m:t>
                                </m:r>
                              </m:e>
                            </m:bar>
                          </m:e>
                          <m:sub>
                            <m:r>
                              <a:rPr lang="ar-AE" sz="2300">
                                <a:latin typeface="Cambria Math" panose="02040503050406030204" pitchFamily="18" charset="0"/>
                              </a:rPr>
                              <m:t>1</m:t>
                            </m:r>
                          </m:sub>
                        </m:sSub>
                        <m:r>
                          <a:rPr lang="ar-AE" sz="2300">
                            <a:latin typeface="Cambria Math" panose="02040503050406030204" pitchFamily="18" charset="0"/>
                          </a:rPr>
                          <m:t>−</m:t>
                        </m:r>
                        <m:sSub>
                          <m:sSubPr>
                            <m:ctrlPr>
                              <a:rPr lang="ar-AE" sz="2300" i="1">
                                <a:latin typeface="Cambria Math" panose="02040503050406030204" pitchFamily="18" charset="0"/>
                              </a:rPr>
                            </m:ctrlPr>
                          </m:sSubPr>
                          <m:e>
                            <m:bar>
                              <m:barPr>
                                <m:pos m:val="top"/>
                                <m:ctrlPr>
                                  <a:rPr lang="ar-AE" sz="2300" i="1">
                                    <a:latin typeface="Cambria Math" panose="02040503050406030204" pitchFamily="18" charset="0"/>
                                  </a:rPr>
                                </m:ctrlPr>
                              </m:barPr>
                              <m:e>
                                <m:r>
                                  <a:rPr lang="ar-AE" sz="2300">
                                    <a:latin typeface="Cambria Math" panose="02040503050406030204" pitchFamily="18" charset="0"/>
                                  </a:rPr>
                                  <m:t>𝑥</m:t>
                                </m:r>
                              </m:e>
                            </m:bar>
                          </m:e>
                          <m:sub>
                            <m:r>
                              <a:rPr lang="ar-AE" sz="2300">
                                <a:latin typeface="Cambria Math" panose="02040503050406030204" pitchFamily="18" charset="0"/>
                              </a:rPr>
                              <m:t>2</m:t>
                            </m:r>
                          </m:sub>
                        </m:sSub>
                      </m:e>
                    </m:d>
                    <m:r>
                      <a:rPr lang="ar-AE" sz="2300">
                        <a:latin typeface="Cambria Math" panose="02040503050406030204" pitchFamily="18" charset="0"/>
                      </a:rPr>
                      <m:t>+</m:t>
                    </m:r>
                    <m:r>
                      <a:rPr lang="ar-AE" sz="2300">
                        <a:latin typeface="Cambria Math" panose="02040503050406030204" pitchFamily="18" charset="0"/>
                      </a:rPr>
                      <m:t>𝐸</m:t>
                    </m:r>
                    <m:r>
                      <a:rPr lang="ar-AE" sz="2300">
                        <a:latin typeface="Cambria Math" panose="02040503050406030204" pitchFamily="18" charset="0"/>
                      </a:rPr>
                      <m:t>=−</m:t>
                    </m:r>
                    <m:r>
                      <a:rPr lang="ar-AE" sz="2300">
                        <a:latin typeface="Cambria Math" panose="02040503050406030204" pitchFamily="18" charset="0"/>
                      </a:rPr>
                      <m:t>195</m:t>
                    </m:r>
                    <m:r>
                      <a:rPr lang="ar-AE" sz="2300">
                        <a:latin typeface="Cambria Math" panose="02040503050406030204" pitchFamily="18" charset="0"/>
                      </a:rPr>
                      <m:t>+</m:t>
                    </m:r>
                    <m:r>
                      <a:rPr lang="ar-AE" sz="2300">
                        <a:latin typeface="Cambria Math" panose="02040503050406030204" pitchFamily="18" charset="0"/>
                      </a:rPr>
                      <m:t>219</m:t>
                    </m:r>
                    <m:r>
                      <a:rPr lang="ar-AE" sz="2300">
                        <a:latin typeface="Cambria Math" panose="02040503050406030204" pitchFamily="18" charset="0"/>
                      </a:rPr>
                      <m:t>.</m:t>
                    </m:r>
                    <m:r>
                      <a:rPr lang="ar-AE" sz="2300">
                        <a:latin typeface="Cambria Math" panose="02040503050406030204" pitchFamily="18" charset="0"/>
                      </a:rPr>
                      <m:t>230968</m:t>
                    </m:r>
                    <m:r>
                      <a:rPr lang="ar-AE" sz="2300">
                        <a:latin typeface="Cambria Math" panose="02040503050406030204" pitchFamily="18" charset="0"/>
                      </a:rPr>
                      <m:t>≈</m:t>
                    </m:r>
                    <m:r>
                      <a:rPr lang="ar-AE" sz="2300">
                        <a:latin typeface="Cambria Math" panose="02040503050406030204" pitchFamily="18" charset="0"/>
                      </a:rPr>
                      <m:t>24</m:t>
                    </m:r>
                  </m:oMath>
                </a14:m>
                <a:br>
                  <a:rPr lang="en-US" sz="2800" dirty="0"/>
                </a:br>
                <a:endParaRPr lang="ar-AE" sz="2800" dirty="0"/>
              </a:p>
              <a:p>
                <a:pPr>
                  <a:defRPr sz="2800"/>
                </a:pPr>
                <a:r>
                  <a:rPr lang="en-US" sz="2800" dirty="0"/>
                  <a:t>The confidence interval can be written mathematically as </a:t>
                </a:r>
                <a14:m>
                  <m:oMath xmlns:m="http://schemas.openxmlformats.org/officeDocument/2006/math">
                    <m:d>
                      <m:dPr>
                        <m:ctrlPr>
                          <a:rPr lang="ar-AE" i="1">
                            <a:latin typeface="Cambria Math" panose="02040503050406030204" pitchFamily="18" charset="0"/>
                          </a:rPr>
                        </m:ctrlPr>
                      </m:dPr>
                      <m:e>
                        <m:r>
                          <a:rPr lang="ar-AE">
                            <a:latin typeface="Cambria Math" panose="02040503050406030204" pitchFamily="18" charset="0"/>
                          </a:rPr>
                          <m:t>−</m:t>
                        </m:r>
                        <m:r>
                          <a:rPr lang="ar-AE">
                            <a:latin typeface="Cambria Math" panose="02040503050406030204" pitchFamily="18" charset="0"/>
                          </a:rPr>
                          <m:t>414</m:t>
                        </m:r>
                        <m:r>
                          <m:rPr>
                            <m:nor/>
                          </m:rPr>
                          <a:rPr lang="ar-AE"/>
                          <m:t>, </m:t>
                        </m:r>
                        <m:r>
                          <a:rPr lang="ar-AE">
                            <a:latin typeface="Cambria Math" panose="02040503050406030204" pitchFamily="18" charset="0"/>
                          </a:rPr>
                          <m:t>24</m:t>
                        </m:r>
                      </m:e>
                    </m:d>
                  </m:oMath>
                </a14:m>
                <a:r>
                  <a:rPr lang="ar-AE" sz="2800"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000" dirty="0"/>
              <a:t>Example 9.1.3: Constructing a Confidence Interval for the Difference between Two Population Means (</a:t>
            </a:r>
            <a:r>
              <a:rPr sz="2000" i="1" dirty="0"/>
              <a:t>σ</a:t>
            </a:r>
            <a:r>
              <a:rPr sz="2000" dirty="0"/>
              <a:t> Known, Independent Samples)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85000" lnSpcReduction="20000"/>
              </a:bodyPr>
              <a:lstStyle/>
              <a:p>
                <a:pPr>
                  <a:defRPr b="1"/>
                </a:pPr>
                <a:r>
                  <a:rPr sz="2800"/>
                  <a:t>TI-83/84 Plus:</a:t>
                </a:r>
              </a:p>
              <a:p>
                <a:pPr>
                  <a:defRPr sz="2800"/>
                </a:pPr>
                <a:r>
                  <a:rPr sz="2800"/>
                  <a:t>Using a TI-83/84 Plus calculator to find the interval is very similar to techniques discussed previously. Go to </a:t>
                </a:r>
                <a:r>
                  <a:rPr sz="2800" b="1"/>
                  <a:t>STAT &gt; TESTS</a:t>
                </a:r>
                <a:r>
                  <a:rPr sz="2800"/>
                  <a:t> and compute </a:t>
                </a:r>
                <a:r>
                  <a:rPr sz="2800" b="1"/>
                  <a:t>2-SampZInt(</a:t>
                </a:r>
                <a14:m>
                  <m:oMath xmlns:m="http://schemas.openxmlformats.org/officeDocument/2006/math">
                    <m:r>
                      <a:rPr>
                        <a:latin typeface="Cambria Math" panose="02040503050406030204" pitchFamily="18" charset="0"/>
                      </a:rPr>
                      <m:t>𝜎</m:t>
                    </m:r>
                  </m:oMath>
                </a14:m>
                <a:r>
                  <a:rPr sz="2800" baseline="-25000"/>
                  <a:t>1</a:t>
                </a:r>
                <a:r>
                  <a:rPr sz="2800"/>
                  <a:t>, </a:t>
                </a:r>
                <a14:m>
                  <m:oMath xmlns:m="http://schemas.openxmlformats.org/officeDocument/2006/math">
                    <m:r>
                      <a:rPr>
                        <a:latin typeface="Cambria Math" panose="02040503050406030204" pitchFamily="18" charset="0"/>
                      </a:rPr>
                      <m:t>𝜎</m:t>
                    </m:r>
                  </m:oMath>
                </a14:m>
                <a:r>
                  <a:rPr sz="2800" baseline="-25000"/>
                  <a:t>2</a:t>
                </a:r>
                <a:r>
                  <a:rPr sz="2800"/>
                  <a:t>, </a:t>
                </a:r>
                <a14:m>
                  <m:oMath xmlns:m="http://schemas.openxmlformats.org/officeDocument/2006/math">
                    <m:sSub>
                      <m:sSubPr>
                        <m:ctrlPr>
                          <a:rPr i="1">
                            <a:latin typeface="Cambria Math" panose="02040503050406030204" pitchFamily="18" charset="0"/>
                          </a:rPr>
                        </m:ctrlPr>
                      </m:sSubPr>
                      <m:e>
                        <m:bar>
                          <m:barPr>
                            <m:pos m:val="top"/>
                            <m:ctrlPr>
                              <a:rPr i="1">
                                <a:latin typeface="Cambria Math" panose="02040503050406030204" pitchFamily="18" charset="0"/>
                              </a:rPr>
                            </m:ctrlPr>
                          </m:barPr>
                          <m:e>
                            <m:r>
                              <a:rPr>
                                <a:latin typeface="Cambria Math" panose="02040503050406030204" pitchFamily="18" charset="0"/>
                              </a:rPr>
                              <m:t>𝑥</m:t>
                            </m:r>
                          </m:e>
                        </m:bar>
                      </m:e>
                      <m:sub>
                        <m:r>
                          <a:rPr>
                            <a:latin typeface="Cambria Math" panose="02040503050406030204" pitchFamily="18" charset="0"/>
                          </a:rPr>
                          <m:t>1</m:t>
                        </m:r>
                      </m:sub>
                    </m:sSub>
                  </m:oMath>
                </a14:m>
                <a:r>
                  <a:rPr sz="2800"/>
                  <a: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1</m:t>
                        </m:r>
                      </m:sub>
                    </m:sSub>
                  </m:oMath>
                </a14:m>
                <a:r>
                  <a:rPr sz="2800"/>
                  <a:t>, </a:t>
                </a:r>
                <a14:m>
                  <m:oMath xmlns:m="http://schemas.openxmlformats.org/officeDocument/2006/math">
                    <m:sSub>
                      <m:sSubPr>
                        <m:ctrlPr>
                          <a:rPr i="1">
                            <a:latin typeface="Cambria Math" panose="02040503050406030204" pitchFamily="18" charset="0"/>
                          </a:rPr>
                        </m:ctrlPr>
                      </m:sSubPr>
                      <m:e>
                        <m:bar>
                          <m:barPr>
                            <m:pos m:val="top"/>
                            <m:ctrlPr>
                              <a:rPr i="1">
                                <a:latin typeface="Cambria Math" panose="02040503050406030204" pitchFamily="18" charset="0"/>
                              </a:rPr>
                            </m:ctrlPr>
                          </m:barPr>
                          <m:e>
                            <m:r>
                              <a:rPr>
                                <a:latin typeface="Cambria Math" panose="02040503050406030204" pitchFamily="18" charset="0"/>
                              </a:rPr>
                              <m:t>𝑥</m:t>
                            </m:r>
                          </m:e>
                        </m:bar>
                      </m:e>
                      <m:sub>
                        <m:r>
                          <a:rPr>
                            <a:latin typeface="Cambria Math" panose="02040503050406030204" pitchFamily="18" charset="0"/>
                          </a:rPr>
                          <m:t>2</m:t>
                        </m:r>
                      </m:sub>
                    </m:sSub>
                  </m:oMath>
                </a14:m>
                <a:r>
                  <a:rPr sz="2800"/>
                  <a: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2</m:t>
                        </m:r>
                      </m:sub>
                    </m:sSub>
                  </m:oMath>
                </a14:m>
                <a:r>
                  <a:rPr sz="2800" b="1"/>
                  <a:t>)</a:t>
                </a:r>
                <a:r>
                  <a:rPr sz="2800"/>
                  <a:t>. Since we are working with statistics and not the original data, select the </a:t>
                </a:r>
                <a:r>
                  <a:rPr sz="2800" b="1"/>
                  <a:t>Stats</a:t>
                </a:r>
                <a:r>
                  <a:rPr sz="2800"/>
                  <a:t> option and then enter the given values. Notice that the calculator asks for the two population standard deviations first, and then the sample mean and size for the sample from Population 1, followed by the information for the sample from Population 2. Enter the following statistics, being careful to be consistent with population numbering.</a:t>
                </a:r>
              </a:p>
              <a:p>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𝜎</m:t>
                        </m:r>
                      </m:e>
                      <m:sub>
                        <m:r>
                          <a:rPr>
                            <a:latin typeface="Cambria Math" panose="02040503050406030204" pitchFamily="18" charset="0"/>
                          </a:rPr>
                          <m:t>1</m:t>
                        </m:r>
                      </m:sub>
                    </m:sSub>
                    <m:r>
                      <a:rPr>
                        <a:latin typeface="Cambria Math" panose="02040503050406030204" pitchFamily="18" charset="0"/>
                      </a:rPr>
                      <m:t>=748</m:t>
                    </m:r>
                  </m:oMath>
                </a14:m>
                <a:r>
                  <a:rPr sz="2800"/>
                  <a: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𝜎</m:t>
                        </m:r>
                      </m:e>
                      <m:sub>
                        <m:r>
                          <a:rPr>
                            <a:latin typeface="Cambria Math" panose="02040503050406030204" pitchFamily="18" charset="0"/>
                          </a:rPr>
                          <m:t>2</m:t>
                        </m:r>
                      </m:sub>
                    </m:sSub>
                    <m:r>
                      <a:rPr>
                        <a:latin typeface="Cambria Math" panose="02040503050406030204" pitchFamily="18" charset="0"/>
                      </a:rPr>
                      <m:t>=812</m:t>
                    </m:r>
                  </m:oMath>
                </a14:m>
                <a:endParaRPr sz="2800"/>
              </a:p>
              <a:p>
                <a14:m>
                  <m:oMath xmlns:m="http://schemas.openxmlformats.org/officeDocument/2006/math">
                    <m:sSub>
                      <m:sSubPr>
                        <m:ctrlPr>
                          <a:rPr i="1">
                            <a:latin typeface="Cambria Math" panose="02040503050406030204" pitchFamily="18" charset="0"/>
                          </a:rPr>
                        </m:ctrlPr>
                      </m:sSubPr>
                      <m:e>
                        <m:bar>
                          <m:barPr>
                            <m:pos m:val="top"/>
                            <m:ctrlPr>
                              <a:rPr i="1">
                                <a:latin typeface="Cambria Math" panose="02040503050406030204" pitchFamily="18" charset="0"/>
                              </a:rPr>
                            </m:ctrlPr>
                          </m:barPr>
                          <m:e>
                            <m:r>
                              <a:rPr>
                                <a:latin typeface="Cambria Math" panose="02040503050406030204" pitchFamily="18" charset="0"/>
                              </a:rPr>
                              <m:t>𝑥</m:t>
                            </m:r>
                          </m:e>
                        </m:bar>
                      </m:e>
                      <m:sub>
                        <m:r>
                          <a:rPr>
                            <a:latin typeface="Cambria Math" panose="02040503050406030204" pitchFamily="18" charset="0"/>
                          </a:rPr>
                          <m:t>1</m:t>
                        </m:r>
                      </m:sub>
                    </m:sSub>
                    <m:r>
                      <a:rPr>
                        <a:latin typeface="Cambria Math" panose="02040503050406030204" pitchFamily="18" charset="0"/>
                      </a:rPr>
                      <m:t>=3250</m:t>
                    </m:r>
                  </m:oMath>
                </a14:m>
                <a:r>
                  <a:rPr sz="2800"/>
                  <a:t> </a:t>
                </a:r>
                <a14:m>
                  <m:oMath xmlns:m="http://schemas.openxmlformats.org/officeDocument/2006/math">
                    <m:sSub>
                      <m:sSubPr>
                        <m:ctrlPr>
                          <a:rPr i="1">
                            <a:latin typeface="Cambria Math" panose="02040503050406030204" pitchFamily="18" charset="0"/>
                          </a:rPr>
                        </m:ctrlPr>
                      </m:sSubPr>
                      <m:e>
                        <m:bar>
                          <m:barPr>
                            <m:pos m:val="top"/>
                            <m:ctrlPr>
                              <a:rPr i="1">
                                <a:latin typeface="Cambria Math" panose="02040503050406030204" pitchFamily="18" charset="0"/>
                              </a:rPr>
                            </m:ctrlPr>
                          </m:barPr>
                          <m:e>
                            <m:r>
                              <a:rPr>
                                <a:latin typeface="Cambria Math" panose="02040503050406030204" pitchFamily="18" charset="0"/>
                              </a:rPr>
                              <m:t>𝑥</m:t>
                            </m:r>
                          </m:e>
                        </m:bar>
                      </m:e>
                      <m:sub>
                        <m:r>
                          <a:rPr>
                            <a:latin typeface="Cambria Math" panose="02040503050406030204" pitchFamily="18" charset="0"/>
                          </a:rPr>
                          <m:t>2</m:t>
                        </m:r>
                      </m:sub>
                    </m:sSub>
                    <m:r>
                      <a:rPr>
                        <a:latin typeface="Cambria Math" panose="02040503050406030204" pitchFamily="18" charset="0"/>
                      </a:rPr>
                      <m:t>=3445</m:t>
                    </m:r>
                  </m:oMath>
                </a14:m>
                <a:endParaRPr sz="2800"/>
              </a:p>
              <a:p>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1</m:t>
                        </m:r>
                      </m:sub>
                    </m:sSub>
                    <m:r>
                      <a:rPr>
                        <a:latin typeface="Cambria Math" panose="02040503050406030204" pitchFamily="18" charset="0"/>
                      </a:rPr>
                      <m:t>=50</m:t>
                    </m:r>
                  </m:oMath>
                </a14:m>
                <a:r>
                  <a:rPr sz="2800"/>
                  <a: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2</m:t>
                        </m:r>
                      </m:sub>
                    </m:sSub>
                    <m:r>
                      <a:rPr>
                        <a:latin typeface="Cambria Math" panose="02040503050406030204" pitchFamily="18" charset="0"/>
                      </a:rPr>
                      <m:t>=55</m:t>
                    </m:r>
                  </m:oMath>
                </a14:m>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11" t="-2331" r="-1259"/>
                </a:stretch>
              </a:blipFill>
            </p:spPr>
            <p:txBody>
              <a:bodyPr/>
              <a:lstStyle/>
              <a:p>
                <a:r>
                  <a:rPr lang="en-US">
                    <a:noFill/>
                  </a:rPr>
                  <a:t> </a:t>
                </a:r>
              </a:p>
            </p:txBody>
          </p:sp>
        </mc:Fallback>
      </mc:AlternateContent>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Independent &amp; Dependent</a:t>
            </a:r>
          </a:p>
        </p:txBody>
      </p:sp>
      <p:sp>
        <p:nvSpPr>
          <p:cNvPr id="3" name="Text Placeholder 2"/>
          <p:cNvSpPr>
            <a:spLocks noGrp="1"/>
          </p:cNvSpPr>
          <p:nvPr>
            <p:ph type="body" sz="quarter" idx="10"/>
          </p:nvPr>
        </p:nvSpPr>
        <p:spPr>
          <a:xfrm>
            <a:off x="457200" y="1082078"/>
            <a:ext cx="8229600" cy="2880322"/>
          </a:xfrm>
        </p:spPr>
        <p:txBody>
          <a:bodyPr>
            <a:normAutofit/>
          </a:bodyPr>
          <a:lstStyle/>
          <a:p>
            <a:pPr algn="ctr">
              <a:defRPr sz="2800" b="1"/>
            </a:pPr>
            <a:r>
              <a:t>Definition</a:t>
            </a:r>
          </a:p>
          <a:p>
            <a:r>
              <a:rPr sz="2800"/>
              <a:t>Two samples are </a:t>
            </a:r>
            <a:r>
              <a:rPr sz="2800" b="1"/>
              <a:t>independent</a:t>
            </a:r>
            <a:r>
              <a:rPr sz="2800"/>
              <a:t> if the data from the first sample are not connected to the data from the second sample.</a:t>
            </a:r>
          </a:p>
          <a:p>
            <a:r>
              <a:rPr sz="2800"/>
              <a:t>Two samples are </a:t>
            </a:r>
            <a:r>
              <a:rPr sz="2800" b="1"/>
              <a:t>dependent</a:t>
            </a:r>
            <a:r>
              <a:rPr sz="2800"/>
              <a:t> if the data from both samples are systematically connected, or </a:t>
            </a:r>
            <a:r>
              <a:rPr sz="2800" b="1"/>
              <a:t>paired</a:t>
            </a:r>
            <a:r>
              <a:rPr sz="2800"/>
              <a:t>.</a:t>
            </a:r>
          </a:p>
          <a:p>
            <a:endParaRPr sz="28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000" dirty="0"/>
              <a:t>Example 9.1.3: Constructing a Confidence Interval for the Difference between Two Population Means (</a:t>
            </a:r>
            <a:r>
              <a:rPr sz="2000" i="1" dirty="0"/>
              <a:t>σ</a:t>
            </a:r>
            <a:r>
              <a:rPr sz="2000" dirty="0"/>
              <a:t> Known, Independent Samples) (cont.)</a:t>
            </a:r>
          </a:p>
        </p:txBody>
      </p:sp>
      <p:pic>
        <p:nvPicPr>
          <p:cNvPr id="5" name="Content Placeholder 4">
            <a:extLst>
              <a:ext uri="{FF2B5EF4-FFF2-40B4-BE49-F238E27FC236}">
                <a16:creationId xmlns:a16="http://schemas.microsoft.com/office/drawing/2014/main" id="{0722FBBF-CD63-4D64-9938-81CEFAF24BEB}"/>
              </a:ext>
            </a:extLst>
          </p:cNvPr>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2286189" y="1983707"/>
            <a:ext cx="4571622" cy="3047748"/>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000" dirty="0"/>
              <a:t>Example 9.1.3: Constructing a Confidence Interval for the Difference between Two Population Means (</a:t>
            </a:r>
            <a:r>
              <a:rPr sz="2000" i="1" dirty="0"/>
              <a:t>σ</a:t>
            </a:r>
            <a:r>
              <a:rPr sz="2000" dirty="0"/>
              <a:t> Known, Independent Samples)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85000" lnSpcReduction="10000"/>
              </a:bodyPr>
              <a:lstStyle/>
              <a:p>
                <a:pPr>
                  <a:defRPr sz="2800"/>
                </a:pPr>
                <a:r>
                  <a:rPr sz="2800"/>
                  <a:t>The </a:t>
                </a:r>
                <a14:m>
                  <m:oMath xmlns:m="http://schemas.openxmlformats.org/officeDocument/2006/math">
                    <m:r>
                      <a:rPr>
                        <a:latin typeface="Cambria Math" panose="02040503050406030204" pitchFamily="18" charset="0"/>
                      </a:rPr>
                      <m:t>85%</m:t>
                    </m:r>
                  </m:oMath>
                </a14:m>
                <a:r>
                  <a:rPr sz="2800"/>
                  <a:t> confidence interval for the difference between the two means ranges from approximately </a:t>
                </a:r>
                <a14:m>
                  <m:oMath xmlns:m="http://schemas.openxmlformats.org/officeDocument/2006/math">
                    <m:r>
                      <a:rPr>
                        <a:latin typeface="Cambria Math" panose="02040503050406030204" pitchFamily="18" charset="0"/>
                      </a:rPr>
                      <m:t>−$414</m:t>
                    </m:r>
                  </m:oMath>
                </a14:m>
                <a:r>
                  <a:rPr sz="2800"/>
                  <a:t> to </a:t>
                </a:r>
                <a14:m>
                  <m:oMath xmlns:m="http://schemas.openxmlformats.org/officeDocument/2006/math">
                    <m:r>
                      <a:rPr>
                        <a:latin typeface="Cambria Math" panose="02040503050406030204" pitchFamily="18" charset="0"/>
                      </a:rPr>
                      <m:t>$24</m:t>
                    </m:r>
                  </m:oMath>
                </a14:m>
                <a:r>
                  <a:rPr sz="2800"/>
                  <a:t>. The confidence interval can be written mathematically using either inequality symbols or interval notation, as shown below.</a:t>
                </a:r>
              </a:p>
              <a:p>
                <a:pPr algn="ctr">
                  <a:defRPr sz="2800"/>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−414&lt;</m:t>
                      </m:r>
                      <m:sSub>
                        <m:sSubPr>
                          <m:ctrlPr>
                            <a:rPr i="1">
                              <a:latin typeface="Cambria Math" panose="02040503050406030204" pitchFamily="18" charset="0"/>
                            </a:rPr>
                          </m:ctrlPr>
                        </m:sSubPr>
                        <m:e>
                          <m:r>
                            <a:rPr>
                              <a:latin typeface="Cambria Math" panose="02040503050406030204" pitchFamily="18" charset="0"/>
                            </a:rPr>
                            <m:t>𝜇</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𝜇</m:t>
                          </m:r>
                        </m:e>
                        <m:sub>
                          <m:r>
                            <a:rPr>
                              <a:latin typeface="Cambria Math" panose="02040503050406030204" pitchFamily="18" charset="0"/>
                            </a:rPr>
                            <m:t>2</m:t>
                          </m:r>
                        </m:sub>
                      </m:sSub>
                      <m:r>
                        <a:rPr>
                          <a:latin typeface="Cambria Math" panose="02040503050406030204" pitchFamily="18" charset="0"/>
                        </a:rPr>
                        <m:t>&lt;24</m:t>
                      </m:r>
                    </m:oMath>
                  </m:oMathPara>
                </a14:m>
                <a:endParaRPr sz="2800"/>
              </a:p>
              <a:p>
                <a:pPr algn="ctr"/>
                <a:r>
                  <a:rPr sz="2800"/>
                  <a:t>or</a:t>
                </a:r>
              </a:p>
              <a:p>
                <a:pPr algn="ctr">
                  <a:defRPr sz="2800"/>
                </a:pPr>
                <a14:m>
                  <m:oMathPara xmlns:m="http://schemas.openxmlformats.org/officeDocument/2006/math">
                    <m:oMathParaPr>
                      <m:jc m:val="centerGroup"/>
                    </m:oMathParaPr>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−414</m:t>
                          </m:r>
                          <m:r>
                            <m:rPr>
                              <m:nor/>
                            </m:rPr>
                            <a:rPr/>
                            <m:t>, </m:t>
                          </m:r>
                          <m:r>
                            <a:rPr>
                              <a:latin typeface="Cambria Math" panose="02040503050406030204" pitchFamily="18" charset="0"/>
                            </a:rPr>
                            <m:t>24</m:t>
                          </m:r>
                        </m:e>
                      </m:d>
                    </m:oMath>
                  </m:oMathPara>
                </a14:m>
                <a:endParaRPr sz="2800"/>
              </a:p>
              <a:p>
                <a:pPr>
                  <a:defRPr sz="2800"/>
                </a:pPr>
                <a:r>
                  <a:rPr sz="2800"/>
                  <a:t>Because the interval ranges from a negative number to a positive one, the interval contains the number </a:t>
                </a:r>
                <a:r>
                  <a:rPr sz="2800">
                    <a:latin typeface="Cambria Math"/>
                  </a:rPr>
                  <a:t>0</a:t>
                </a:r>
                <a:r>
                  <a:rPr sz="2800"/>
                  <a:t>. In other words, the data do not provide evidence that the two population means are unequal at this level of confidence. Therefore, with </a:t>
                </a:r>
                <a14:m>
                  <m:oMath xmlns:m="http://schemas.openxmlformats.org/officeDocument/2006/math">
                    <m:r>
                      <a:rPr>
                        <a:latin typeface="Cambria Math" panose="02040503050406030204" pitchFamily="18" charset="0"/>
                      </a:rPr>
                      <m:t>85%</m:t>
                    </m:r>
                  </m:oMath>
                </a14:m>
                <a:r>
                  <a:rPr sz="2800"/>
                  <a:t> confidence, we can say that there is not sufficient evidence to support the claim that using the fuel additive results in a decrease in repair costs.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11" t="-1718" r="-1852" b="-1840"/>
                </a:stretch>
              </a:blipFill>
            </p:spPr>
            <p:txBody>
              <a:bodyPr/>
              <a:lstStyle/>
              <a:p>
                <a:r>
                  <a:rPr lang="en-US">
                    <a:noFill/>
                  </a:rPr>
                  <a:t> </a:t>
                </a:r>
              </a:p>
            </p:txBody>
          </p:sp>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Technology</a:t>
            </a:r>
          </a:p>
        </p:txBody>
      </p:sp>
      <p:sp>
        <p:nvSpPr>
          <p:cNvPr id="3" name="Text Placeholder 2"/>
          <p:cNvSpPr>
            <a:spLocks noGrp="1"/>
          </p:cNvSpPr>
          <p:nvPr>
            <p:ph type="body" sz="quarter" idx="10"/>
          </p:nvPr>
        </p:nvSpPr>
        <p:spPr>
          <a:xfrm>
            <a:off x="457200" y="1082078"/>
            <a:ext cx="8229600" cy="2270722"/>
          </a:xfrm>
        </p:spPr>
        <p:txBody>
          <a:bodyPr>
            <a:normAutofit/>
          </a:bodyPr>
          <a:lstStyle/>
          <a:p>
            <a:r>
              <a:rPr sz="2800"/>
              <a:t>For further instructions on calculating a two sample z-interval using a TI-83/84 Plus calculator or other technology, please visit stat.hawkeslearning.com and see </a:t>
            </a:r>
            <a:r>
              <a:rPr sz="2800" b="1"/>
              <a:t>Technology Instructions &gt; Confidence Intervals &gt; Two Sample z-interval</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Memory Booster:</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1051522"/>
              </a:xfrm>
            </p:spPr>
            <p:txBody>
              <a:bodyPr>
                <a:normAutofit/>
              </a:bodyPr>
              <a:lstStyle/>
              <a:p>
                <a:pPr>
                  <a:defRPr sz="2800"/>
                </a:pPr>
                <a:r>
                  <a:rPr sz="2800"/>
                  <a:t>The best point estimate for the difference between two population means is </a:t>
                </a:r>
                <a14:m>
                  <m:oMath xmlns:m="http://schemas.openxmlformats.org/officeDocument/2006/math">
                    <m:sSub>
                      <m:sSubPr>
                        <m:ctrlPr>
                          <a:rPr i="1">
                            <a:latin typeface="Cambria Math" panose="02040503050406030204" pitchFamily="18" charset="0"/>
                          </a:rPr>
                        </m:ctrlPr>
                      </m:sSubPr>
                      <m:e>
                        <m:bar>
                          <m:barPr>
                            <m:pos m:val="top"/>
                            <m:ctrlPr>
                              <a:rPr i="1">
                                <a:latin typeface="Cambria Math" panose="02040503050406030204" pitchFamily="18" charset="0"/>
                              </a:rPr>
                            </m:ctrlPr>
                          </m:barPr>
                          <m:e>
                            <m:r>
                              <a:rPr>
                                <a:latin typeface="Cambria Math" panose="02040503050406030204" pitchFamily="18" charset="0"/>
                              </a:rPr>
                              <m:t>𝑥</m:t>
                            </m:r>
                          </m:e>
                        </m:ba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bar>
                          <m:barPr>
                            <m:pos m:val="top"/>
                            <m:ctrlPr>
                              <a:rPr i="1">
                                <a:latin typeface="Cambria Math" panose="02040503050406030204" pitchFamily="18" charset="0"/>
                              </a:rPr>
                            </m:ctrlPr>
                          </m:barPr>
                          <m:e>
                            <m:r>
                              <a:rPr>
                                <a:latin typeface="Cambria Math" panose="02040503050406030204" pitchFamily="18" charset="0"/>
                              </a:rPr>
                              <m:t>𝑥</m:t>
                            </m:r>
                          </m:e>
                        </m:bar>
                      </m:e>
                      <m:sub>
                        <m:r>
                          <a:rPr>
                            <a:latin typeface="Cambria Math" panose="02040503050406030204" pitchFamily="18" charset="0"/>
                          </a:rPr>
                          <m:t>2</m:t>
                        </m:r>
                      </m:sub>
                    </m:sSub>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1051522"/>
              </a:xfrm>
              <a:blipFill>
                <a:blip r:embed="rId2"/>
                <a:stretch>
                  <a:fillRect l="-1328" t="-4520" r="-1624" b="-5085"/>
                </a:stretch>
              </a:blipFill>
            </p:spPr>
            <p:txBody>
              <a:bodyPr/>
              <a:lstStyle/>
              <a:p>
                <a:r>
                  <a:rPr lang="en-US">
                    <a:noFill/>
                  </a:rPr>
                  <a:t> </a:t>
                </a:r>
              </a:p>
            </p:txBody>
          </p:sp>
        </mc:Fallback>
      </mc:AlternateContent>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fontScale="90000"/>
              </a:bodyPr>
              <a:lstStyle/>
              <a:p>
                <a:pPr>
                  <a:defRPr sz="3200"/>
                </a:pPr>
                <a:r>
                  <a:t>Formula: Margin of Error of a Confidence Interval for the Difference between Two Population Means (</a:t>
                </a:r>
                <a14:m>
                  <m:oMath xmlns:m="http://schemas.openxmlformats.org/officeDocument/2006/math">
                    <m:r>
                      <a:rPr sz="3200">
                        <a:latin typeface="Cambria Math"/>
                      </a:rPr>
                      <m:t>𝜎</m:t>
                    </m:r>
                  </m:oMath>
                </a14:m>
                <a:r>
                  <a:rPr sz="2800"/>
                  <a:t> </a:t>
                </a:r>
                <a:r>
                  <a:t>Known)</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370" t="-31333" r="-1481" b="-3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4175722"/>
              </a:xfrm>
            </p:spPr>
            <p:txBody>
              <a:bodyPr>
                <a:normAutofit fontScale="77500" lnSpcReduction="20000"/>
              </a:bodyPr>
              <a:lstStyle/>
              <a:p>
                <a:r>
                  <a:rPr sz="2800"/>
                  <a:t>When both population standard deviations are known, the samples taken are independent, simple random samples, and either both sample sizes are at least </a:t>
                </a:r>
                <a:r>
                  <a:rPr sz="2800">
                    <a:latin typeface="Cambria Math"/>
                  </a:rPr>
                  <a:t>30</a:t>
                </a:r>
                <a:r>
                  <a:rPr sz="2800"/>
                  <a:t> or both population distributions are approximately normal, the margin of error of a confidence interval for the difference between two population means is given by</a:t>
                </a:r>
              </a:p>
              <a:p>
                <a:pPr algn="ctr">
                  <a:defRPr sz="2800"/>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𝐸</m:t>
                      </m: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𝑧</m:t>
                          </m:r>
                        </m:e>
                        <m:sub>
                          <m:f>
                            <m:fPr>
                              <m:type m:val="skw"/>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sub>
                      </m:sSub>
                      <m:rad>
                        <m:radPr>
                          <m:degHide m:val="on"/>
                          <m:ctrlPr>
                            <a:rPr i="1">
                              <a:latin typeface="Cambria Math" panose="02040503050406030204" pitchFamily="18" charset="0"/>
                            </a:rPr>
                          </m:ctrlPr>
                        </m:radPr>
                        <m:deg/>
                        <m:e>
                          <m:f>
                            <m:fPr>
                              <m:ctrlPr>
                                <a:rPr i="1">
                                  <a:latin typeface="Cambria Math" panose="02040503050406030204" pitchFamily="18" charset="0"/>
                                </a:rPr>
                              </m:ctrlPr>
                            </m:fPr>
                            <m:num>
                              <m:sSubSup>
                                <m:sSubSupPr>
                                  <m:ctrlPr>
                                    <a:rPr i="1">
                                      <a:latin typeface="Cambria Math" panose="02040503050406030204" pitchFamily="18" charset="0"/>
                                    </a:rPr>
                                  </m:ctrlPr>
                                </m:sSubSupPr>
                                <m:e>
                                  <m:r>
                                    <a:rPr>
                                      <a:latin typeface="Cambria Math" panose="02040503050406030204" pitchFamily="18" charset="0"/>
                                    </a:rPr>
                                    <m:t>𝜎</m:t>
                                  </m:r>
                                </m:e>
                                <m:sub>
                                  <m:r>
                                    <a:rPr>
                                      <a:latin typeface="Cambria Math" panose="02040503050406030204" pitchFamily="18" charset="0"/>
                                    </a:rPr>
                                    <m:t>1</m:t>
                                  </m:r>
                                </m:sub>
                                <m:sup>
                                  <m:r>
                                    <a:rPr>
                                      <a:latin typeface="Cambria Math" panose="02040503050406030204" pitchFamily="18" charset="0"/>
                                    </a:rPr>
                                    <m:t>2</m:t>
                                  </m:r>
                                </m:sup>
                              </m:sSubSup>
                            </m:num>
                            <m:den>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1</m:t>
                                  </m:r>
                                </m:sub>
                              </m:sSub>
                            </m:den>
                          </m:f>
                          <m:r>
                            <a:rPr>
                              <a:latin typeface="Cambria Math" panose="02040503050406030204" pitchFamily="18" charset="0"/>
                            </a:rPr>
                            <m:t>+</m:t>
                          </m:r>
                          <m:f>
                            <m:fPr>
                              <m:ctrlPr>
                                <a:rPr i="1">
                                  <a:latin typeface="Cambria Math" panose="02040503050406030204" pitchFamily="18" charset="0"/>
                                </a:rPr>
                              </m:ctrlPr>
                            </m:fPr>
                            <m:num>
                              <m:sSubSup>
                                <m:sSubSupPr>
                                  <m:ctrlPr>
                                    <a:rPr i="1">
                                      <a:latin typeface="Cambria Math" panose="02040503050406030204" pitchFamily="18" charset="0"/>
                                    </a:rPr>
                                  </m:ctrlPr>
                                </m:sSubSupPr>
                                <m:e>
                                  <m:r>
                                    <a:rPr>
                                      <a:latin typeface="Cambria Math" panose="02040503050406030204" pitchFamily="18" charset="0"/>
                                    </a:rPr>
                                    <m:t>𝜎</m:t>
                                  </m:r>
                                </m:e>
                                <m:sub>
                                  <m:r>
                                    <a:rPr>
                                      <a:latin typeface="Cambria Math" panose="02040503050406030204" pitchFamily="18" charset="0"/>
                                    </a:rPr>
                                    <m:t>2</m:t>
                                  </m:r>
                                </m:sub>
                                <m:sup>
                                  <m:r>
                                    <a:rPr>
                                      <a:latin typeface="Cambria Math" panose="02040503050406030204" pitchFamily="18" charset="0"/>
                                    </a:rPr>
                                    <m:t>2</m:t>
                                  </m:r>
                                </m:sup>
                              </m:sSubSup>
                            </m:num>
                            <m:den>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2</m:t>
                                  </m:r>
                                </m:sub>
                              </m:sSub>
                            </m:den>
                          </m:f>
                        </m:e>
                      </m:rad>
                    </m:oMath>
                  </m:oMathPara>
                </a14:m>
                <a:endParaRPr sz="2800"/>
              </a:p>
              <a:p>
                <a:pPr>
                  <a:defRPr sz="2800"/>
                </a:pPr>
                <a:r>
                  <a:rPr sz="2800"/>
                  <a:t>where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𝑧</m:t>
                        </m:r>
                      </m:e>
                      <m:sub>
                        <m:f>
                          <m:fPr>
                            <m:type m:val="skw"/>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sub>
                    </m:sSub>
                  </m:oMath>
                </a14:m>
                <a:r>
                  <a:rPr sz="2800"/>
                  <a:t> is the critical value for the level of confidence, </a:t>
                </a:r>
                <a14:m>
                  <m:oMath xmlns:m="http://schemas.openxmlformats.org/officeDocument/2006/math">
                    <m:r>
                      <a:rPr>
                        <a:latin typeface="Cambria Math" panose="02040503050406030204" pitchFamily="18" charset="0"/>
                      </a:rPr>
                      <m:t>𝑐</m:t>
                    </m:r>
                    <m:r>
                      <a:rPr>
                        <a:latin typeface="Cambria Math" panose="02040503050406030204" pitchFamily="18" charset="0"/>
                      </a:rPr>
                      <m:t>=1−</m:t>
                    </m:r>
                    <m:r>
                      <a:rPr>
                        <a:latin typeface="Cambria Math" panose="02040503050406030204" pitchFamily="18" charset="0"/>
                      </a:rPr>
                      <m:t>𝛼</m:t>
                    </m:r>
                  </m:oMath>
                </a14:m>
                <a:r>
                  <a:rPr sz="2800"/>
                  <a:t>, such that the area under the standard normal distribution to the right of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𝑧</m:t>
                        </m:r>
                      </m:e>
                      <m:sub>
                        <m:f>
                          <m:fPr>
                            <m:type m:val="skw"/>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sub>
                    </m:sSub>
                  </m:oMath>
                </a14:m>
                <a:r>
                  <a:rPr sz="2800"/>
                  <a:t> is equal to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oMath>
                </a14:m>
                <a:r>
                  <a:rPr sz="2800"/>
                  <a:t>,</a:t>
                </a:r>
              </a:p>
              <a:p>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𝜎</m:t>
                        </m:r>
                      </m:e>
                      <m:sub>
                        <m:r>
                          <a:rPr>
                            <a:latin typeface="Cambria Math" panose="02040503050406030204" pitchFamily="18" charset="0"/>
                          </a:rPr>
                          <m:t>1</m:t>
                        </m:r>
                      </m:sub>
                    </m:sSub>
                  </m:oMath>
                </a14:m>
                <a:r>
                  <a:rPr sz="2800"/>
                  <a:t> and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𝜎</m:t>
                        </m:r>
                      </m:e>
                      <m:sub>
                        <m:r>
                          <a:rPr>
                            <a:latin typeface="Cambria Math" panose="02040503050406030204" pitchFamily="18" charset="0"/>
                          </a:rPr>
                          <m:t>2</m:t>
                        </m:r>
                      </m:sub>
                    </m:sSub>
                  </m:oMath>
                </a14:m>
                <a:r>
                  <a:rPr sz="2800"/>
                  <a:t> are the two population standard deviations, and</a:t>
                </a:r>
              </a:p>
              <a:p>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1</m:t>
                        </m:r>
                      </m:sub>
                    </m:sSub>
                  </m:oMath>
                </a14:m>
                <a:r>
                  <a:rPr sz="2800"/>
                  <a:t> and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2</m:t>
                        </m:r>
                      </m:sub>
                    </m:sSub>
                  </m:oMath>
                </a14:m>
                <a:r>
                  <a:rPr sz="2800"/>
                  <a:t> are the two sample sizes.</a:t>
                </a:r>
              </a:p>
              <a:p>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4175722"/>
              </a:xfrm>
              <a:blipFill>
                <a:blip r:embed="rId3"/>
                <a:stretch>
                  <a:fillRect l="-812" t="-2174" b="-580"/>
                </a:stretch>
              </a:blipFill>
            </p:spPr>
            <p:txBody>
              <a:bodyPr/>
              <a:lstStyle/>
              <a:p>
                <a:r>
                  <a:rPr lang="en-US">
                    <a:noFill/>
                  </a:rPr>
                  <a:t> </a:t>
                </a:r>
              </a:p>
            </p:txBody>
          </p:sp>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Rounding Rule</a:t>
            </a:r>
          </a:p>
        </p:txBody>
      </p:sp>
      <p:sp>
        <p:nvSpPr>
          <p:cNvPr id="3" name="Text Placeholder 2"/>
          <p:cNvSpPr>
            <a:spLocks noGrp="1"/>
          </p:cNvSpPr>
          <p:nvPr>
            <p:ph type="body" sz="quarter" idx="10"/>
          </p:nvPr>
        </p:nvSpPr>
        <p:spPr>
          <a:xfrm>
            <a:off x="457200" y="1082078"/>
            <a:ext cx="8229600" cy="1965922"/>
          </a:xfrm>
        </p:spPr>
        <p:txBody>
          <a:bodyPr>
            <a:normAutofit/>
          </a:bodyPr>
          <a:lstStyle/>
          <a:p>
            <a:r>
              <a:rPr sz="2800"/>
              <a:t>When calculating a margin of error for a confidence interval, round to at least six decimal places to avoid additional rounding errors in the subsequent calculations of the endpoints of the confidence interval.</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Autofit/>
              </a:bodyPr>
              <a:lstStyle/>
              <a:p>
                <a:pPr>
                  <a:defRPr sz="3200"/>
                </a:pPr>
                <a:r>
                  <a:rPr sz="1700" dirty="0"/>
                  <a:t>Example 9.1.1: Finding the Point Estimate and Margin of Error of a Confidence Interval for the Difference between Two Population Means (</a:t>
                </a:r>
                <a14:m>
                  <m:oMath xmlns:m="http://schemas.openxmlformats.org/officeDocument/2006/math">
                    <m:r>
                      <a:rPr sz="1700">
                        <a:latin typeface="Cambria Math"/>
                      </a:rPr>
                      <m:t>𝜎</m:t>
                    </m:r>
                  </m:oMath>
                </a14:m>
                <a:r>
                  <a:rPr sz="1700" dirty="0"/>
                  <a:t> Known, Independent Samples)</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b="-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29287"/>
                <a:ext cx="8229600" cy="5371513"/>
              </a:xfrm>
            </p:spPr>
            <p:txBody>
              <a:bodyPr>
                <a:normAutofit/>
              </a:bodyPr>
              <a:lstStyle/>
              <a:p>
                <a:pPr>
                  <a:defRPr sz="2800"/>
                </a:pPr>
                <a:r>
                  <a:rPr sz="2400" dirty="0"/>
                  <a:t>Consider the following statistics computed from two independent samples chosen at random and their corresponding population standard deviations. Assume that an </a:t>
                </a:r>
                <a14:m>
                  <m:oMath xmlns:m="http://schemas.openxmlformats.org/officeDocument/2006/math">
                    <m:r>
                      <a:rPr sz="2400">
                        <a:latin typeface="Cambria Math" panose="02040503050406030204" pitchFamily="18" charset="0"/>
                      </a:rPr>
                      <m:t>85%</m:t>
                    </m:r>
                  </m:oMath>
                </a14:m>
                <a:r>
                  <a:rPr sz="2400" dirty="0"/>
                  <a:t> level of confidence is desired to estimate the true difference between the population means.</a:t>
                </a:r>
              </a:p>
              <a:p>
                <a:pPr algn="ctr"/>
                <a:endParaRPr lang="en-US" sz="2400" dirty="0"/>
              </a:p>
              <a:p>
                <a:pPr algn="ctr"/>
                <a:endParaRPr lang="en-US" sz="2400" dirty="0"/>
              </a:p>
              <a:p>
                <a:pPr algn="ctr"/>
                <a:endParaRPr lang="en-US" sz="2400" dirty="0"/>
              </a:p>
              <a:p>
                <a:pPr algn="ctr"/>
                <a:endParaRPr lang="en-US" sz="2400" dirty="0"/>
              </a:p>
              <a:p>
                <a:pPr algn="ctr"/>
                <a:r>
                  <a:rPr sz="2400" dirty="0"/>
                  <a:t>​</a:t>
                </a:r>
              </a:p>
              <a:p>
                <a:pPr marL="514350" indent="-514350" algn="l">
                  <a:buFont typeface="+mj-lt"/>
                  <a:buAutoNum type="alphaLcPeriod"/>
                  <a:defRPr sz="2800"/>
                </a:pPr>
                <a:r>
                  <a:rPr sz="2400" dirty="0"/>
                  <a:t>​Calculate the point estimate.</a:t>
                </a:r>
              </a:p>
              <a:p>
                <a:pPr marL="514350" indent="-514350">
                  <a:buFont typeface="+mj-lt"/>
                  <a:buAutoNum type="alphaLcPeriod" startAt="2"/>
                  <a:defRPr sz="2800"/>
                </a:pPr>
                <a:r>
                  <a:rPr sz="2400" dirty="0"/>
                  <a:t>​Calculate the margin of error.</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29287"/>
                <a:ext cx="8229600" cy="5371513"/>
              </a:xfrm>
              <a:blipFill>
                <a:blip r:embed="rId3"/>
                <a:stretch>
                  <a:fillRect l="-1185" t="-908" r="-14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982595204"/>
                  </p:ext>
                </p:extLst>
              </p:nvPr>
            </p:nvGraphicFramePr>
            <p:xfrm>
              <a:off x="2971800" y="3048000"/>
              <a:ext cx="3657600" cy="1828800"/>
            </p:xfrm>
            <a:graphic>
              <a:graphicData uri="http://schemas.openxmlformats.org/drawingml/2006/table">
                <a:tbl>
                  <a:tblPr firstRow="1" bandRow="1">
                    <a:tableStyleId>{2D5ABB26-0587-4C30-8999-92F81FD0307C}</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609600">
                    <a:tc>
                      <a:txBody>
                        <a:bodyPr/>
                        <a:lstStyle/>
                        <a:p>
                          <a:pPr algn="l">
                            <a:defRPr sz="1600"/>
                          </a:pPr>
                          <a:r>
                            <a:rPr sz="2400" dirty="0"/>
                            <a:t>​</a:t>
                          </a:r>
                          <a14:m>
                            <m:oMath xmlns:m="http://schemas.openxmlformats.org/officeDocument/2006/math">
                              <m:sSub>
                                <m:sSubPr>
                                  <m:ctrlPr>
                                    <a:rPr sz="2400" i="1">
                                      <a:latin typeface="Cambria Math" panose="02040503050406030204" pitchFamily="18" charset="0"/>
                                    </a:rPr>
                                  </m:ctrlPr>
                                </m:sSubPr>
                                <m:e>
                                  <m:r>
                                    <a:rPr sz="2400">
                                      <a:latin typeface="Cambria Math"/>
                                    </a:rPr>
                                    <m:t>𝜎</m:t>
                                  </m:r>
                                </m:e>
                                <m:sub>
                                  <m:r>
                                    <a:rPr sz="2400">
                                      <a:latin typeface="Cambria Math"/>
                                    </a:rPr>
                                    <m:t>1</m:t>
                                  </m:r>
                                </m:sub>
                              </m:sSub>
                              <m:r>
                                <a:rPr sz="2400">
                                  <a:latin typeface="Cambria Math"/>
                                </a:rPr>
                                <m:t>=2.1</m:t>
                              </m:r>
                            </m:oMath>
                          </a14:m>
                          <a:endParaRPr sz="2400" dirty="0"/>
                        </a:p>
                      </a:txBody>
                      <a:tcPr marL="36576" marR="36576" marT="36576" marB="36576" anchor="ctr"/>
                    </a:tc>
                    <a:tc>
                      <a:txBody>
                        <a:bodyPr/>
                        <a:lstStyle/>
                        <a:p>
                          <a:pPr algn="l">
                            <a:defRPr sz="1600"/>
                          </a:pPr>
                          <a:r>
                            <a:rPr sz="2400"/>
                            <a:t>​</a:t>
                          </a:r>
                          <a14:m>
                            <m:oMath xmlns:m="http://schemas.openxmlformats.org/officeDocument/2006/math">
                              <m:sSub>
                                <m:sSubPr>
                                  <m:ctrlPr>
                                    <a:rPr sz="2400" i="1">
                                      <a:latin typeface="Cambria Math" panose="02040503050406030204" pitchFamily="18" charset="0"/>
                                    </a:rPr>
                                  </m:ctrlPr>
                                </m:sSubPr>
                                <m:e>
                                  <m:r>
                                    <a:rPr sz="2400">
                                      <a:latin typeface="Cambria Math"/>
                                    </a:rPr>
                                    <m:t>𝜎</m:t>
                                  </m:r>
                                </m:e>
                                <m:sub>
                                  <m:r>
                                    <a:rPr sz="2400">
                                      <a:latin typeface="Cambria Math"/>
                                    </a:rPr>
                                    <m:t>2</m:t>
                                  </m:r>
                                </m:sub>
                              </m:sSub>
                              <m:r>
                                <a:rPr sz="2400">
                                  <a:latin typeface="Cambria Math"/>
                                </a:rPr>
                                <m:t>=1.8</m:t>
                              </m:r>
                            </m:oMath>
                          </a14:m>
                          <a:endParaRPr sz="2400"/>
                        </a:p>
                      </a:txBody>
                      <a:tcPr marL="36576" marR="36576" marT="36576" marB="36576" anchor="ctr"/>
                    </a:tc>
                    <a:extLst>
                      <a:ext uri="{0D108BD9-81ED-4DB2-BD59-A6C34878D82A}">
                        <a16:rowId xmlns:a16="http://schemas.microsoft.com/office/drawing/2014/main" val="10000"/>
                      </a:ext>
                    </a:extLst>
                  </a:tr>
                  <a:tr h="609600">
                    <a:tc>
                      <a:txBody>
                        <a:bodyPr/>
                        <a:lstStyle/>
                        <a:p>
                          <a:pPr algn="l">
                            <a:defRPr sz="1600"/>
                          </a:pPr>
                          <a:r>
                            <a:rPr sz="2400"/>
                            <a:t>​</a:t>
                          </a:r>
                          <a14:m>
                            <m:oMath xmlns:m="http://schemas.openxmlformats.org/officeDocument/2006/math">
                              <m:sSub>
                                <m:sSubPr>
                                  <m:ctrlPr>
                                    <a:rPr sz="2400" i="1">
                                      <a:latin typeface="Cambria Math" panose="02040503050406030204" pitchFamily="18" charset="0"/>
                                    </a:rPr>
                                  </m:ctrlPr>
                                </m:sSubPr>
                                <m:e>
                                  <m:r>
                                    <a:rPr sz="2400">
                                      <a:latin typeface="Cambria Math"/>
                                    </a:rPr>
                                    <m:t>𝑛</m:t>
                                  </m:r>
                                </m:e>
                                <m:sub>
                                  <m:r>
                                    <a:rPr sz="2400">
                                      <a:latin typeface="Cambria Math"/>
                                    </a:rPr>
                                    <m:t>1</m:t>
                                  </m:r>
                                </m:sub>
                              </m:sSub>
                              <m:r>
                                <a:rPr sz="2400">
                                  <a:latin typeface="Cambria Math"/>
                                </a:rPr>
                                <m:t>=48</m:t>
                              </m:r>
                            </m:oMath>
                          </a14:m>
                          <a:endParaRPr sz="2400"/>
                        </a:p>
                      </a:txBody>
                      <a:tcPr marL="36576" marR="36576" marT="36576" marB="36576" anchor="ctr"/>
                    </a:tc>
                    <a:tc>
                      <a:txBody>
                        <a:bodyPr/>
                        <a:lstStyle/>
                        <a:p>
                          <a:pPr algn="l">
                            <a:defRPr sz="1600"/>
                          </a:pPr>
                          <a:r>
                            <a:rPr sz="2400" dirty="0"/>
                            <a:t>​</a:t>
                          </a:r>
                          <a14:m>
                            <m:oMath xmlns:m="http://schemas.openxmlformats.org/officeDocument/2006/math">
                              <m:sSub>
                                <m:sSubPr>
                                  <m:ctrlPr>
                                    <a:rPr sz="2400" i="1">
                                      <a:latin typeface="Cambria Math" panose="02040503050406030204" pitchFamily="18" charset="0"/>
                                    </a:rPr>
                                  </m:ctrlPr>
                                </m:sSubPr>
                                <m:e>
                                  <m:r>
                                    <a:rPr sz="2400">
                                      <a:latin typeface="Cambria Math"/>
                                    </a:rPr>
                                    <m:t>𝑛</m:t>
                                  </m:r>
                                </m:e>
                                <m:sub>
                                  <m:r>
                                    <a:rPr sz="2400">
                                      <a:latin typeface="Cambria Math"/>
                                    </a:rPr>
                                    <m:t>2</m:t>
                                  </m:r>
                                </m:sub>
                              </m:sSub>
                              <m:r>
                                <a:rPr sz="2400">
                                  <a:latin typeface="Cambria Math"/>
                                </a:rPr>
                                <m:t>=30</m:t>
                              </m:r>
                            </m:oMath>
                          </a14:m>
                          <a:endParaRPr sz="2400" dirty="0"/>
                        </a:p>
                      </a:txBody>
                      <a:tcPr marL="36576" marR="36576" marT="36576" marB="36576" anchor="ctr"/>
                    </a:tc>
                    <a:extLst>
                      <a:ext uri="{0D108BD9-81ED-4DB2-BD59-A6C34878D82A}">
                        <a16:rowId xmlns:a16="http://schemas.microsoft.com/office/drawing/2014/main" val="10001"/>
                      </a:ext>
                    </a:extLst>
                  </a:tr>
                  <a:tr h="609600">
                    <a:tc>
                      <a:txBody>
                        <a:bodyPr/>
                        <a:lstStyle/>
                        <a:p>
                          <a:pPr algn="l">
                            <a:defRPr sz="1600"/>
                          </a:pPr>
                          <a:r>
                            <a:rPr sz="2400"/>
                            <a:t>​</a:t>
                          </a:r>
                          <a14:m>
                            <m:oMath xmlns:m="http://schemas.openxmlformats.org/officeDocument/2006/math">
                              <m:sSub>
                                <m:sSubPr>
                                  <m:ctrlPr>
                                    <a:rPr sz="2400" i="1">
                                      <a:latin typeface="Cambria Math" panose="02040503050406030204" pitchFamily="18" charset="0"/>
                                    </a:rPr>
                                  </m:ctrlPr>
                                </m:sSubPr>
                                <m:e>
                                  <m:bar>
                                    <m:barPr>
                                      <m:pos m:val="top"/>
                                      <m:ctrlPr>
                                        <a:rPr sz="2400" i="1">
                                          <a:latin typeface="Cambria Math" panose="02040503050406030204" pitchFamily="18" charset="0"/>
                                        </a:rPr>
                                      </m:ctrlPr>
                                    </m:barPr>
                                    <m:e>
                                      <m:r>
                                        <a:rPr sz="2400">
                                          <a:latin typeface="Cambria Math"/>
                                        </a:rPr>
                                        <m:t>𝑥</m:t>
                                      </m:r>
                                    </m:e>
                                  </m:bar>
                                </m:e>
                                <m:sub>
                                  <m:r>
                                    <a:rPr sz="2400">
                                      <a:latin typeface="Cambria Math"/>
                                    </a:rPr>
                                    <m:t>1</m:t>
                                  </m:r>
                                </m:sub>
                              </m:sSub>
                              <m:r>
                                <a:rPr sz="2400">
                                  <a:latin typeface="Cambria Math"/>
                                </a:rPr>
                                <m:t>=7.01</m:t>
                              </m:r>
                            </m:oMath>
                          </a14:m>
                          <a:endParaRPr sz="2400"/>
                        </a:p>
                      </a:txBody>
                      <a:tcPr marL="36576" marR="36576" marT="36576" marB="36576" anchor="ctr"/>
                    </a:tc>
                    <a:tc>
                      <a:txBody>
                        <a:bodyPr/>
                        <a:lstStyle/>
                        <a:p>
                          <a:pPr algn="l">
                            <a:defRPr sz="1600"/>
                          </a:pPr>
                          <a:r>
                            <a:rPr sz="2400" dirty="0"/>
                            <a:t>​</a:t>
                          </a:r>
                          <a14:m>
                            <m:oMath xmlns:m="http://schemas.openxmlformats.org/officeDocument/2006/math">
                              <m:sSub>
                                <m:sSubPr>
                                  <m:ctrlPr>
                                    <a:rPr sz="2400" i="1">
                                      <a:latin typeface="Cambria Math" panose="02040503050406030204" pitchFamily="18" charset="0"/>
                                    </a:rPr>
                                  </m:ctrlPr>
                                </m:sSubPr>
                                <m:e>
                                  <m:bar>
                                    <m:barPr>
                                      <m:pos m:val="top"/>
                                      <m:ctrlPr>
                                        <a:rPr sz="2400" i="1">
                                          <a:latin typeface="Cambria Math" panose="02040503050406030204" pitchFamily="18" charset="0"/>
                                        </a:rPr>
                                      </m:ctrlPr>
                                    </m:barPr>
                                    <m:e>
                                      <m:r>
                                        <a:rPr sz="2400">
                                          <a:latin typeface="Cambria Math"/>
                                        </a:rPr>
                                        <m:t>𝑥</m:t>
                                      </m:r>
                                    </m:e>
                                  </m:bar>
                                </m:e>
                                <m:sub>
                                  <m:r>
                                    <a:rPr sz="2400">
                                      <a:latin typeface="Cambria Math"/>
                                    </a:rPr>
                                    <m:t>2</m:t>
                                  </m:r>
                                </m:sub>
                              </m:sSub>
                              <m:r>
                                <a:rPr sz="2400">
                                  <a:latin typeface="Cambria Math"/>
                                </a:rPr>
                                <m:t>=6.93</m:t>
                              </m:r>
                            </m:oMath>
                          </a14:m>
                          <a:endParaRPr sz="2400" dirty="0"/>
                        </a:p>
                      </a:txBody>
                      <a:tcPr marL="36576" marR="36576" marT="36576" marB="36576" anchor="ctr"/>
                    </a:tc>
                    <a:extLst>
                      <a:ext uri="{0D108BD9-81ED-4DB2-BD59-A6C34878D82A}">
                        <a16:rowId xmlns:a16="http://schemas.microsoft.com/office/drawing/2014/main" val="10002"/>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982595204"/>
                  </p:ext>
                </p:extLst>
              </p:nvPr>
            </p:nvGraphicFramePr>
            <p:xfrm>
              <a:off x="2971800" y="3048000"/>
              <a:ext cx="3657600" cy="1828800"/>
            </p:xfrm>
            <a:graphic>
              <a:graphicData uri="http://schemas.openxmlformats.org/drawingml/2006/table">
                <a:tbl>
                  <a:tblPr firstRow="1" bandRow="1">
                    <a:tableStyleId>{2D5ABB26-0587-4C30-8999-92F81FD0307C}</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609600">
                    <a:tc>
                      <a:txBody>
                        <a:bodyPr/>
                        <a:lstStyle/>
                        <a:p>
                          <a:endParaRPr lang="en-US"/>
                        </a:p>
                      </a:txBody>
                      <a:tcPr marL="36576" marR="36576" marT="36576" marB="36576" anchor="ctr">
                        <a:blipFill>
                          <a:blip r:embed="rId4"/>
                          <a:stretch>
                            <a:fillRect r="-99668" b="-210000"/>
                          </a:stretch>
                        </a:blipFill>
                      </a:tcPr>
                    </a:tc>
                    <a:tc>
                      <a:txBody>
                        <a:bodyPr/>
                        <a:lstStyle/>
                        <a:p>
                          <a:endParaRPr lang="en-US"/>
                        </a:p>
                      </a:txBody>
                      <a:tcPr marL="36576" marR="36576" marT="36576" marB="36576" anchor="ctr">
                        <a:blipFill>
                          <a:blip r:embed="rId4"/>
                          <a:stretch>
                            <a:fillRect l="-100333" b="-210000"/>
                          </a:stretch>
                        </a:blipFill>
                      </a:tcPr>
                    </a:tc>
                    <a:extLst>
                      <a:ext uri="{0D108BD9-81ED-4DB2-BD59-A6C34878D82A}">
                        <a16:rowId xmlns:a16="http://schemas.microsoft.com/office/drawing/2014/main" val="10000"/>
                      </a:ext>
                    </a:extLst>
                  </a:tr>
                  <a:tr h="609600">
                    <a:tc>
                      <a:txBody>
                        <a:bodyPr/>
                        <a:lstStyle/>
                        <a:p>
                          <a:endParaRPr lang="en-US"/>
                        </a:p>
                      </a:txBody>
                      <a:tcPr marL="36576" marR="36576" marT="36576" marB="36576" anchor="ctr">
                        <a:blipFill>
                          <a:blip r:embed="rId4"/>
                          <a:stretch>
                            <a:fillRect t="-100000" r="-99668" b="-110000"/>
                          </a:stretch>
                        </a:blipFill>
                      </a:tcPr>
                    </a:tc>
                    <a:tc>
                      <a:txBody>
                        <a:bodyPr/>
                        <a:lstStyle/>
                        <a:p>
                          <a:endParaRPr lang="en-US"/>
                        </a:p>
                      </a:txBody>
                      <a:tcPr marL="36576" marR="36576" marT="36576" marB="36576" anchor="ctr">
                        <a:blipFill>
                          <a:blip r:embed="rId4"/>
                          <a:stretch>
                            <a:fillRect l="-100333" t="-100000" b="-110000"/>
                          </a:stretch>
                        </a:blipFill>
                      </a:tcPr>
                    </a:tc>
                    <a:extLst>
                      <a:ext uri="{0D108BD9-81ED-4DB2-BD59-A6C34878D82A}">
                        <a16:rowId xmlns:a16="http://schemas.microsoft.com/office/drawing/2014/main" val="10001"/>
                      </a:ext>
                    </a:extLst>
                  </a:tr>
                  <a:tr h="609600">
                    <a:tc>
                      <a:txBody>
                        <a:bodyPr/>
                        <a:lstStyle/>
                        <a:p>
                          <a:endParaRPr lang="en-US"/>
                        </a:p>
                      </a:txBody>
                      <a:tcPr marL="36576" marR="36576" marT="36576" marB="36576" anchor="ctr">
                        <a:blipFill>
                          <a:blip r:embed="rId4"/>
                          <a:stretch>
                            <a:fillRect t="-200000" r="-99668" b="-10000"/>
                          </a:stretch>
                        </a:blipFill>
                      </a:tcPr>
                    </a:tc>
                    <a:tc>
                      <a:txBody>
                        <a:bodyPr/>
                        <a:lstStyle/>
                        <a:p>
                          <a:endParaRPr lang="en-US"/>
                        </a:p>
                      </a:txBody>
                      <a:tcPr marL="36576" marR="36576" marT="36576" marB="36576" anchor="ctr">
                        <a:blipFill>
                          <a:blip r:embed="rId4"/>
                          <a:stretch>
                            <a:fillRect l="-100333" t="-200000" b="-10000"/>
                          </a:stretch>
                        </a:blipFill>
                      </a:tcP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Autofit/>
              </a:bodyPr>
              <a:lstStyle/>
              <a:p>
                <a:pPr>
                  <a:defRPr sz="3200"/>
                </a:pPr>
                <a:r>
                  <a:rPr sz="1700" dirty="0"/>
                  <a:t>Example 9.1.1: Finding the Point Estimate and Margin of Error of a Confidence Interval for the Difference between Two Population Means (</a:t>
                </a:r>
                <a14:m>
                  <m:oMath xmlns:m="http://schemas.openxmlformats.org/officeDocument/2006/math">
                    <m:r>
                      <a:rPr sz="1700">
                        <a:latin typeface="Cambria Math"/>
                      </a:rPr>
                      <m:t>𝜎</m:t>
                    </m:r>
                  </m:oMath>
                </a14:m>
                <a:r>
                  <a:rPr sz="1700" dirty="0"/>
                  <a:t> Known, Independent Samples)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b="-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marL="514350" indent="-514350">
                  <a:buFont typeface="+mj-lt"/>
                  <a:buAutoNum type="alphaLcPeriod"/>
                  <a:defRPr sz="2800"/>
                </a:pPr>
                <a:r>
                  <a:rPr dirty="0"/>
                  <a:t>​</a:t>
                </a:r>
                <a:r>
                  <a:rPr sz="2800" dirty="0"/>
                  <a:t>The point estimate for the difference between the population means is found by simply subtracting one sample mean from the other. Therefore, the point estimate for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𝜇</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𝜇</m:t>
                        </m:r>
                      </m:e>
                      <m:sub>
                        <m:r>
                          <a:rPr>
                            <a:latin typeface="Cambria Math" panose="02040503050406030204" pitchFamily="18" charset="0"/>
                          </a:rPr>
                          <m:t>2</m:t>
                        </m:r>
                      </m:sub>
                    </m:sSub>
                  </m:oMath>
                </a14:m>
                <a:r>
                  <a:rPr sz="2800" dirty="0"/>
                  <a:t> is calculated as follows.</a:t>
                </a:r>
              </a:p>
              <a:p>
                <a:pPr/>
                <a14:m>
                  <m:oMathPara xmlns:m="http://schemas.openxmlformats.org/officeDocument/2006/math">
                    <m:oMathParaPr>
                      <m:jc m:val="centerGroup"/>
                    </m:oMathParaPr>
                    <m:oMath xmlns:m="http://schemas.openxmlformats.org/officeDocument/2006/math">
                      <m:sSub>
                        <m:sSubPr>
                          <m:ctrlPr>
                            <a:rPr i="1">
                              <a:latin typeface="Cambria Math" panose="02040503050406030204" pitchFamily="18" charset="0"/>
                            </a:rPr>
                          </m:ctrlPr>
                        </m:sSubPr>
                        <m:e>
                          <m:bar>
                            <m:barPr>
                              <m:pos m:val="top"/>
                              <m:ctrlPr>
                                <a:rPr i="1">
                                  <a:latin typeface="Cambria Math" panose="02040503050406030204" pitchFamily="18" charset="0"/>
                                </a:rPr>
                              </m:ctrlPr>
                            </m:barPr>
                            <m:e>
                              <m:r>
                                <a:rPr>
                                  <a:latin typeface="Cambria Math" panose="02040503050406030204" pitchFamily="18" charset="0"/>
                                </a:rPr>
                                <m:t>𝑥</m:t>
                              </m:r>
                            </m:e>
                          </m:ba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bar>
                            <m:barPr>
                              <m:pos m:val="top"/>
                              <m:ctrlPr>
                                <a:rPr i="1">
                                  <a:latin typeface="Cambria Math" panose="02040503050406030204" pitchFamily="18" charset="0"/>
                                </a:rPr>
                              </m:ctrlPr>
                            </m:barPr>
                            <m:e>
                              <m:r>
                                <a:rPr>
                                  <a:latin typeface="Cambria Math" panose="02040503050406030204" pitchFamily="18" charset="0"/>
                                </a:rPr>
                                <m:t>𝑥</m:t>
                              </m:r>
                            </m:e>
                          </m:bar>
                        </m:e>
                        <m:sub>
                          <m:r>
                            <a:rPr>
                              <a:latin typeface="Cambria Math" panose="02040503050406030204" pitchFamily="18" charset="0"/>
                            </a:rPr>
                            <m:t>2</m:t>
                          </m:r>
                        </m:sub>
                      </m:sSub>
                      <m:r>
                        <a:rPr>
                          <a:latin typeface="Cambria Math" panose="02040503050406030204" pitchFamily="18" charset="0"/>
                        </a:rPr>
                        <m:t>=7.01−6.93</m:t>
                      </m:r>
                    </m:oMath>
                    <m:oMath xmlns:m="http://schemas.openxmlformats.org/officeDocument/2006/math">
                      <m:phant>
                        <m:phantPr>
                          <m:show m:val="off"/>
                          <m:ctrlPr>
                            <a:rPr i="1">
                              <a:latin typeface="Cambria Math" panose="02040503050406030204" pitchFamily="18" charset="0"/>
                            </a:rPr>
                          </m:ctrlPr>
                        </m:phantPr>
                        <m:e>
                          <m:sSub>
                            <m:sSubPr>
                              <m:ctrlPr>
                                <a:rPr i="1">
                                  <a:latin typeface="Cambria Math" panose="02040503050406030204" pitchFamily="18" charset="0"/>
                                </a:rPr>
                              </m:ctrlPr>
                            </m:sSubPr>
                            <m:e>
                              <m:bar>
                                <m:barPr>
                                  <m:pos m:val="top"/>
                                  <m:ctrlPr>
                                    <a:rPr i="1">
                                      <a:latin typeface="Cambria Math" panose="02040503050406030204" pitchFamily="18" charset="0"/>
                                    </a:rPr>
                                  </m:ctrlPr>
                                </m:barPr>
                                <m:e>
                                  <m:r>
                                    <a:rPr>
                                      <a:latin typeface="Cambria Math" panose="02040503050406030204" pitchFamily="18" charset="0"/>
                                    </a:rPr>
                                    <m:t>𝑥</m:t>
                                  </m:r>
                                </m:e>
                              </m:ba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bar>
                                <m:barPr>
                                  <m:pos m:val="top"/>
                                  <m:ctrlPr>
                                    <a:rPr i="1">
                                      <a:latin typeface="Cambria Math" panose="02040503050406030204" pitchFamily="18" charset="0"/>
                                    </a:rPr>
                                  </m:ctrlPr>
                                </m:barPr>
                                <m:e>
                                  <m:r>
                                    <a:rPr>
                                      <a:latin typeface="Cambria Math" panose="02040503050406030204" pitchFamily="18" charset="0"/>
                                    </a:rPr>
                                    <m:t>𝑥</m:t>
                                  </m:r>
                                </m:e>
                              </m:bar>
                            </m:e>
                            <m:sub>
                              <m:r>
                                <a:rPr>
                                  <a:latin typeface="Cambria Math" panose="02040503050406030204" pitchFamily="18" charset="0"/>
                                </a:rPr>
                                <m:t>2</m:t>
                              </m:r>
                            </m:sub>
                          </m:sSub>
                        </m:e>
                      </m:phant>
                      <m:r>
                        <a:rPr>
                          <a:latin typeface="Cambria Math" panose="02040503050406030204" pitchFamily="18" charset="0"/>
                        </a:rPr>
                        <m:t>=0.08</m:t>
                      </m:r>
                    </m:oMath>
                  </m:oMathPara>
                </a14:m>
                <a:endParaRPr sz="2800" dirty="0"/>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rotWithShape="0">
                <a:blip r:embed="rId3"/>
                <a:stretch>
                  <a:fillRect l="-1556" t="-1227"/>
                </a:stretch>
              </a:blipFill>
            </p:spPr>
            <p:txBody>
              <a:bodyPr/>
              <a:lstStyle/>
              <a:p>
                <a:r>
                  <a:rPr lang="en-IN">
                    <a:noFill/>
                  </a:rPr>
                  <a:t> </a:t>
                </a:r>
              </a:p>
            </p:txBody>
          </p:sp>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rPr sz="1700" dirty="0"/>
                  <a:t>Example 9.1.1: Finding the Point Estimate and Margin of Error of a Confidence Interval for the Difference between Two Population Means (</a:t>
                </a:r>
                <a14:m>
                  <m:oMath xmlns:m="http://schemas.openxmlformats.org/officeDocument/2006/math">
                    <m:r>
                      <a:rPr sz="1700">
                        <a:latin typeface="Cambria Math"/>
                      </a:rPr>
                      <m:t>𝜎</m:t>
                    </m:r>
                  </m:oMath>
                </a14:m>
                <a:r>
                  <a:rPr sz="1700" dirty="0"/>
                  <a:t> Known, Independent Samples)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b="-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70000" lnSpcReduction="20000"/>
              </a:bodyPr>
              <a:lstStyle/>
              <a:p>
                <a:pPr marL="514350" indent="-514350">
                  <a:buFont typeface="+mj-lt"/>
                  <a:buAutoNum type="alphaLcPeriod" startAt="2"/>
                  <a:defRPr sz="2800"/>
                </a:pPr>
                <a:r>
                  <a:t>​</a:t>
                </a:r>
                <a:r>
                  <a:rPr sz="2800"/>
                  <a:t>Since the population standard deviations,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𝜎</m:t>
                        </m:r>
                      </m:e>
                      <m:sub>
                        <m:r>
                          <a:rPr>
                            <a:latin typeface="Cambria Math" panose="02040503050406030204" pitchFamily="18" charset="0"/>
                          </a:rPr>
                          <m:t>1</m:t>
                        </m:r>
                      </m:sub>
                    </m:sSub>
                  </m:oMath>
                </a14:m>
                <a:r>
                  <a:rPr sz="2800"/>
                  <a:t> and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𝜎</m:t>
                        </m:r>
                      </m:e>
                      <m:sub>
                        <m:r>
                          <a:rPr>
                            <a:latin typeface="Cambria Math" panose="02040503050406030204" pitchFamily="18" charset="0"/>
                          </a:rPr>
                          <m:t>2</m:t>
                        </m:r>
                      </m:sub>
                    </m:sSub>
                  </m:oMath>
                </a14:m>
                <a:r>
                  <a:rPr sz="2800"/>
                  <a:t>, are known; both samples are independent, simple random samples; and both sample sizes are at least </a:t>
                </a:r>
                <a:r>
                  <a:rPr sz="2800">
                    <a:latin typeface="Cambria Math"/>
                  </a:rPr>
                  <a:t>30</a:t>
                </a:r>
                <a:r>
                  <a:rPr sz="2800"/>
                  <a:t>, we can use the formula for </a:t>
                </a:r>
                <a14:m>
                  <m:oMath xmlns:m="http://schemas.openxmlformats.org/officeDocument/2006/math">
                    <m:r>
                      <a:rPr>
                        <a:latin typeface="Cambria Math" panose="02040503050406030204" pitchFamily="18" charset="0"/>
                      </a:rPr>
                      <m:t>𝐸</m:t>
                    </m:r>
                  </m:oMath>
                </a14:m>
                <a:r>
                  <a:rPr sz="2800"/>
                  <a:t> given on the previous page. To find the margin of error for an </a:t>
                </a:r>
                <a14:m>
                  <m:oMath xmlns:m="http://schemas.openxmlformats.org/officeDocument/2006/math">
                    <m:r>
                      <a:rPr>
                        <a:latin typeface="Cambria Math" panose="02040503050406030204" pitchFamily="18" charset="0"/>
                      </a:rPr>
                      <m:t>85%</m:t>
                    </m:r>
                  </m:oMath>
                </a14:m>
                <a:r>
                  <a:rPr sz="2800"/>
                  <a:t> level of confidence, we will use the critical value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𝑧</m:t>
                        </m:r>
                      </m:e>
                      <m:sub>
                        <m:f>
                          <m:fPr>
                            <m:type m:val="skw"/>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sub>
                    </m:sSub>
                    <m:r>
                      <a:rPr>
                        <a:latin typeface="Cambria Math" panose="02040503050406030204" pitchFamily="18" charset="0"/>
                      </a:rPr>
                      <m:t>=1.44</m:t>
                    </m:r>
                  </m:oMath>
                </a14:m>
                <a:r>
                  <a:rPr sz="2800"/>
                  <a:t>. Substituting all known values into the formula for the margin of error, we have the following.</a:t>
                </a:r>
              </a:p>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𝐸</m:t>
                      </m: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𝑧</m:t>
                          </m:r>
                        </m:e>
                        <m:sub>
                          <m:f>
                            <m:fPr>
                              <m:type m:val="skw"/>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sub>
                      </m:sSub>
                      <m:rad>
                        <m:radPr>
                          <m:degHide m:val="on"/>
                          <m:ctrlPr>
                            <a:rPr i="1">
                              <a:latin typeface="Cambria Math" panose="02040503050406030204" pitchFamily="18" charset="0"/>
                            </a:rPr>
                          </m:ctrlPr>
                        </m:radPr>
                        <m:deg/>
                        <m:e>
                          <m:f>
                            <m:fPr>
                              <m:ctrlPr>
                                <a:rPr i="1">
                                  <a:latin typeface="Cambria Math" panose="02040503050406030204" pitchFamily="18" charset="0"/>
                                </a:rPr>
                              </m:ctrlPr>
                            </m:fPr>
                            <m:num>
                              <m:sSubSup>
                                <m:sSubSupPr>
                                  <m:ctrlPr>
                                    <a:rPr i="1">
                                      <a:latin typeface="Cambria Math" panose="02040503050406030204" pitchFamily="18" charset="0"/>
                                    </a:rPr>
                                  </m:ctrlPr>
                                </m:sSubSupPr>
                                <m:e>
                                  <m:r>
                                    <a:rPr>
                                      <a:latin typeface="Cambria Math" panose="02040503050406030204" pitchFamily="18" charset="0"/>
                                    </a:rPr>
                                    <m:t>𝜎</m:t>
                                  </m:r>
                                </m:e>
                                <m:sub>
                                  <m:r>
                                    <a:rPr>
                                      <a:latin typeface="Cambria Math" panose="02040503050406030204" pitchFamily="18" charset="0"/>
                                    </a:rPr>
                                    <m:t>1</m:t>
                                  </m:r>
                                </m:sub>
                                <m:sup>
                                  <m:r>
                                    <a:rPr>
                                      <a:latin typeface="Cambria Math" panose="02040503050406030204" pitchFamily="18" charset="0"/>
                                    </a:rPr>
                                    <m:t>2</m:t>
                                  </m:r>
                                </m:sup>
                              </m:sSubSup>
                            </m:num>
                            <m:den>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1</m:t>
                                  </m:r>
                                </m:sub>
                              </m:sSub>
                            </m:den>
                          </m:f>
                          <m:r>
                            <a:rPr>
                              <a:latin typeface="Cambria Math" panose="02040503050406030204" pitchFamily="18" charset="0"/>
                            </a:rPr>
                            <m:t>+</m:t>
                          </m:r>
                          <m:f>
                            <m:fPr>
                              <m:ctrlPr>
                                <a:rPr i="1">
                                  <a:latin typeface="Cambria Math" panose="02040503050406030204" pitchFamily="18" charset="0"/>
                                </a:rPr>
                              </m:ctrlPr>
                            </m:fPr>
                            <m:num>
                              <m:sSubSup>
                                <m:sSubSupPr>
                                  <m:ctrlPr>
                                    <a:rPr i="1">
                                      <a:latin typeface="Cambria Math" panose="02040503050406030204" pitchFamily="18" charset="0"/>
                                    </a:rPr>
                                  </m:ctrlPr>
                                </m:sSubSupPr>
                                <m:e>
                                  <m:r>
                                    <a:rPr>
                                      <a:latin typeface="Cambria Math" panose="02040503050406030204" pitchFamily="18" charset="0"/>
                                    </a:rPr>
                                    <m:t>𝜎</m:t>
                                  </m:r>
                                </m:e>
                                <m:sub>
                                  <m:r>
                                    <a:rPr>
                                      <a:latin typeface="Cambria Math" panose="02040503050406030204" pitchFamily="18" charset="0"/>
                                    </a:rPr>
                                    <m:t>2</m:t>
                                  </m:r>
                                </m:sub>
                                <m:sup>
                                  <m:r>
                                    <a:rPr>
                                      <a:latin typeface="Cambria Math" panose="02040503050406030204" pitchFamily="18" charset="0"/>
                                    </a:rPr>
                                    <m:t>2</m:t>
                                  </m:r>
                                </m:sup>
                              </m:sSubSup>
                            </m:num>
                            <m:den>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2</m:t>
                                  </m:r>
                                </m:sub>
                              </m:sSub>
                            </m:den>
                          </m:f>
                        </m:e>
                      </m:rad>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𝐸</m:t>
                          </m:r>
                        </m:e>
                      </m:phant>
                      <m:r>
                        <a:rPr>
                          <a:latin typeface="Cambria Math" panose="02040503050406030204" pitchFamily="18" charset="0"/>
                        </a:rPr>
                        <m:t>=1.44</m:t>
                      </m:r>
                      <m:rad>
                        <m:radPr>
                          <m:degHide m:val="on"/>
                          <m:ctrlPr>
                            <a:rPr i="1">
                              <a:latin typeface="Cambria Math" panose="02040503050406030204" pitchFamily="18" charset="0"/>
                            </a:rPr>
                          </m:ctrlPr>
                        </m:radPr>
                        <m:deg/>
                        <m:e>
                          <m:f>
                            <m:fPr>
                              <m:ctrlPr>
                                <a:rPr i="1">
                                  <a:latin typeface="Cambria Math" panose="02040503050406030204" pitchFamily="18" charset="0"/>
                                </a:rPr>
                              </m:ctrlPr>
                            </m:fPr>
                            <m:num>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2.1</m:t>
                                      </m:r>
                                    </m:e>
                                  </m:d>
                                </m:e>
                                <m:sup>
                                  <m:r>
                                    <a:rPr>
                                      <a:latin typeface="Cambria Math" panose="02040503050406030204" pitchFamily="18" charset="0"/>
                                    </a:rPr>
                                    <m:t>2</m:t>
                                  </m:r>
                                </m:sup>
                              </m:sSup>
                            </m:num>
                            <m:den>
                              <m:r>
                                <a:rPr>
                                  <a:latin typeface="Cambria Math" panose="02040503050406030204" pitchFamily="18" charset="0"/>
                                </a:rPr>
                                <m:t>48</m:t>
                              </m:r>
                            </m:den>
                          </m:f>
                          <m:r>
                            <a:rPr>
                              <a:latin typeface="Cambria Math" panose="02040503050406030204" pitchFamily="18" charset="0"/>
                            </a:rPr>
                            <m:t>+</m:t>
                          </m:r>
                          <m:f>
                            <m:fPr>
                              <m:ctrlPr>
                                <a:rPr i="1">
                                  <a:latin typeface="Cambria Math" panose="02040503050406030204" pitchFamily="18" charset="0"/>
                                </a:rPr>
                              </m:ctrlPr>
                            </m:fPr>
                            <m:num>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1.8</m:t>
                                      </m:r>
                                    </m:e>
                                  </m:d>
                                </m:e>
                                <m:sup>
                                  <m:r>
                                    <a:rPr>
                                      <a:latin typeface="Cambria Math" panose="02040503050406030204" pitchFamily="18" charset="0"/>
                                    </a:rPr>
                                    <m:t>2</m:t>
                                  </m:r>
                                </m:sup>
                              </m:sSup>
                            </m:num>
                            <m:den>
                              <m:r>
                                <a:rPr>
                                  <a:latin typeface="Cambria Math" panose="02040503050406030204" pitchFamily="18" charset="0"/>
                                </a:rPr>
                                <m:t>30</m:t>
                              </m:r>
                            </m:den>
                          </m:f>
                        </m:e>
                      </m:rad>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𝐸</m:t>
                          </m:r>
                        </m:e>
                      </m:phant>
                      <m:r>
                        <a:rPr>
                          <a:latin typeface="Cambria Math" panose="02040503050406030204" pitchFamily="18" charset="0"/>
                        </a:rPr>
                        <m:t>≈0.643786</m:t>
                      </m:r>
                    </m:oMath>
                  </m:oMathPara>
                </a14:m>
                <a:endParaRPr sz="2800"/>
              </a:p>
              <a:p>
                <a:pPr>
                  <a:defRPr sz="2800"/>
                </a:pPr>
                <a:r>
                  <a:t>​</a:t>
                </a:r>
                <a:r>
                  <a:rPr sz="2800"/>
                  <a:t>So the margin of error for an </a:t>
                </a:r>
                <a14:m>
                  <m:oMath xmlns:m="http://schemas.openxmlformats.org/officeDocument/2006/math">
                    <m:r>
                      <a:rPr>
                        <a:latin typeface="Cambria Math" panose="02040503050406030204" pitchFamily="18" charset="0"/>
                      </a:rPr>
                      <m:t>85%</m:t>
                    </m:r>
                  </m:oMath>
                </a14:m>
                <a:r>
                  <a:rPr sz="2800"/>
                  <a:t> confidence interval for the difference between the two population means is approximately </a:t>
                </a:r>
                <a:r>
                  <a:rPr sz="2800">
                    <a:latin typeface="Cambria Math"/>
                  </a:rPr>
                  <a:t>0.643786</a:t>
                </a:r>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815" t="-1963"/>
                </a:stretch>
              </a:blipFill>
            </p:spPr>
            <p:txBody>
              <a:bodyPr/>
              <a:lstStyle/>
              <a:p>
                <a:r>
                  <a:rPr lang="en-US">
                    <a:noFill/>
                  </a:rPr>
                  <a:t> </a:t>
                </a:r>
              </a:p>
            </p:txBody>
          </p:sp>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sz="3200"/>
            </a:pPr>
            <a:r>
              <a:rPr sz="2800" dirty="0"/>
              <a:t>Formula: Confidence Interval for the Difference between Two Population Means (Independent Samples)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4404322"/>
              </a:xfrm>
            </p:spPr>
            <p:txBody>
              <a:bodyPr>
                <a:normAutofit/>
              </a:bodyPr>
              <a:lstStyle/>
              <a:p>
                <a:r>
                  <a:rPr sz="2800"/>
                  <a:t>The confidence interval for the difference between two population means for independent data sets is given by</a:t>
                </a:r>
              </a:p>
              <a:p>
                <a:pPr algn="ctr">
                  <a:defRPr sz="2800"/>
                </a:pPr>
                <a14:m>
                  <m:oMathPara xmlns:m="http://schemas.openxmlformats.org/officeDocument/2006/math">
                    <m:oMathParaPr>
                      <m:jc m:val="centerGroup"/>
                    </m:oMathParaPr>
                    <m:oMath xmlns:m="http://schemas.openxmlformats.org/officeDocument/2006/math">
                      <m:d>
                        <m:dPr>
                          <m:ctrlPr>
                            <a:rPr i="1">
                              <a:latin typeface="Cambria Math" panose="02040503050406030204" pitchFamily="18" charset="0"/>
                            </a:rPr>
                          </m:ctrlPr>
                        </m:dPr>
                        <m:e>
                          <m:sSub>
                            <m:sSubPr>
                              <m:ctrlPr>
                                <a:rPr i="1">
                                  <a:latin typeface="Cambria Math" panose="02040503050406030204" pitchFamily="18" charset="0"/>
                                </a:rPr>
                              </m:ctrlPr>
                            </m:sSubPr>
                            <m:e>
                              <m:bar>
                                <m:barPr>
                                  <m:pos m:val="top"/>
                                  <m:ctrlPr>
                                    <a:rPr i="1">
                                      <a:latin typeface="Cambria Math" panose="02040503050406030204" pitchFamily="18" charset="0"/>
                                    </a:rPr>
                                  </m:ctrlPr>
                                </m:barPr>
                                <m:e>
                                  <m:r>
                                    <a:rPr>
                                      <a:latin typeface="Cambria Math" panose="02040503050406030204" pitchFamily="18" charset="0"/>
                                    </a:rPr>
                                    <m:t>𝑥</m:t>
                                  </m:r>
                                </m:e>
                              </m:ba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bar>
                                <m:barPr>
                                  <m:pos m:val="top"/>
                                  <m:ctrlPr>
                                    <a:rPr i="1">
                                      <a:latin typeface="Cambria Math" panose="02040503050406030204" pitchFamily="18" charset="0"/>
                                    </a:rPr>
                                  </m:ctrlPr>
                                </m:barPr>
                                <m:e>
                                  <m:r>
                                    <a:rPr>
                                      <a:latin typeface="Cambria Math" panose="02040503050406030204" pitchFamily="18" charset="0"/>
                                    </a:rPr>
                                    <m:t>𝑥</m:t>
                                  </m:r>
                                </m:e>
                              </m:bar>
                            </m:e>
                            <m:sub>
                              <m:r>
                                <a:rPr>
                                  <a:latin typeface="Cambria Math" panose="02040503050406030204" pitchFamily="18" charset="0"/>
                                </a:rPr>
                                <m:t>2</m:t>
                              </m:r>
                            </m:sub>
                          </m:sSub>
                        </m:e>
                      </m:d>
                      <m:r>
                        <a:rPr>
                          <a:latin typeface="Cambria Math" panose="02040503050406030204" pitchFamily="18" charset="0"/>
                        </a:rPr>
                        <m:t>−</m:t>
                      </m:r>
                      <m:r>
                        <a:rPr>
                          <a:latin typeface="Cambria Math" panose="02040503050406030204" pitchFamily="18" charset="0"/>
                        </a:rPr>
                        <m:t>𝐸</m:t>
                      </m:r>
                      <m:r>
                        <a:rPr>
                          <a:latin typeface="Cambria Math" panose="02040503050406030204" pitchFamily="18" charset="0"/>
                        </a:rPr>
                        <m:t>&lt;</m:t>
                      </m:r>
                      <m:sSub>
                        <m:sSubPr>
                          <m:ctrlPr>
                            <a:rPr i="1">
                              <a:latin typeface="Cambria Math" panose="02040503050406030204" pitchFamily="18" charset="0"/>
                            </a:rPr>
                          </m:ctrlPr>
                        </m:sSubPr>
                        <m:e>
                          <m:r>
                            <a:rPr>
                              <a:latin typeface="Cambria Math" panose="02040503050406030204" pitchFamily="18" charset="0"/>
                            </a:rPr>
                            <m:t>𝜇</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𝜇</m:t>
                          </m:r>
                        </m:e>
                        <m:sub>
                          <m:r>
                            <a:rPr>
                              <a:latin typeface="Cambria Math" panose="02040503050406030204" pitchFamily="18" charset="0"/>
                            </a:rPr>
                            <m:t>2</m:t>
                          </m:r>
                        </m:sub>
                      </m:sSub>
                      <m:r>
                        <a:rPr>
                          <a:latin typeface="Cambria Math" panose="02040503050406030204" pitchFamily="18" charset="0"/>
                        </a:rPr>
                        <m:t>&lt;</m:t>
                      </m:r>
                      <m:d>
                        <m:dPr>
                          <m:ctrlPr>
                            <a:rPr i="1">
                              <a:latin typeface="Cambria Math" panose="02040503050406030204" pitchFamily="18" charset="0"/>
                            </a:rPr>
                          </m:ctrlPr>
                        </m:dPr>
                        <m:e>
                          <m:sSub>
                            <m:sSubPr>
                              <m:ctrlPr>
                                <a:rPr i="1">
                                  <a:latin typeface="Cambria Math" panose="02040503050406030204" pitchFamily="18" charset="0"/>
                                </a:rPr>
                              </m:ctrlPr>
                            </m:sSubPr>
                            <m:e>
                              <m:bar>
                                <m:barPr>
                                  <m:pos m:val="top"/>
                                  <m:ctrlPr>
                                    <a:rPr i="1">
                                      <a:latin typeface="Cambria Math" panose="02040503050406030204" pitchFamily="18" charset="0"/>
                                    </a:rPr>
                                  </m:ctrlPr>
                                </m:barPr>
                                <m:e>
                                  <m:r>
                                    <a:rPr>
                                      <a:latin typeface="Cambria Math" panose="02040503050406030204" pitchFamily="18" charset="0"/>
                                    </a:rPr>
                                    <m:t>𝑥</m:t>
                                  </m:r>
                                </m:e>
                              </m:ba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bar>
                                <m:barPr>
                                  <m:pos m:val="top"/>
                                  <m:ctrlPr>
                                    <a:rPr i="1">
                                      <a:latin typeface="Cambria Math" panose="02040503050406030204" pitchFamily="18" charset="0"/>
                                    </a:rPr>
                                  </m:ctrlPr>
                                </m:barPr>
                                <m:e>
                                  <m:r>
                                    <a:rPr>
                                      <a:latin typeface="Cambria Math" panose="02040503050406030204" pitchFamily="18" charset="0"/>
                                    </a:rPr>
                                    <m:t>𝑥</m:t>
                                  </m:r>
                                </m:e>
                              </m:bar>
                            </m:e>
                            <m:sub>
                              <m:r>
                                <a:rPr>
                                  <a:latin typeface="Cambria Math" panose="02040503050406030204" pitchFamily="18" charset="0"/>
                                </a:rPr>
                                <m:t>2</m:t>
                              </m:r>
                            </m:sub>
                          </m:sSub>
                        </m:e>
                      </m:d>
                      <m:r>
                        <a:rPr>
                          <a:latin typeface="Cambria Math" panose="02040503050406030204" pitchFamily="18" charset="0"/>
                        </a:rPr>
                        <m:t>+</m:t>
                      </m:r>
                      <m:r>
                        <a:rPr>
                          <a:latin typeface="Cambria Math" panose="02040503050406030204" pitchFamily="18" charset="0"/>
                        </a:rPr>
                        <m:t>𝐸</m:t>
                      </m:r>
                    </m:oMath>
                  </m:oMathPara>
                </a14:m>
                <a:endParaRPr sz="2800"/>
              </a:p>
              <a:p>
                <a:pPr algn="ctr"/>
                <a:r>
                  <a:rPr sz="2800"/>
                  <a:t>or</a:t>
                </a:r>
              </a:p>
              <a:p>
                <a:pPr algn="ctr">
                  <a:defRPr sz="2800"/>
                </a:pPr>
                <a14:m>
                  <m:oMathPara xmlns:m="http://schemas.openxmlformats.org/officeDocument/2006/math">
                    <m:oMathParaPr>
                      <m:jc m:val="centerGroup"/>
                    </m:oMathParaPr>
                    <m:oMath xmlns:m="http://schemas.openxmlformats.org/officeDocument/2006/math">
                      <m:d>
                        <m:dPr>
                          <m:ctrlPr>
                            <a:rPr i="1">
                              <a:latin typeface="Cambria Math" panose="02040503050406030204" pitchFamily="18" charset="0"/>
                            </a:rPr>
                          </m:ctrlPr>
                        </m:dPr>
                        <m:e>
                          <m:d>
                            <m:dPr>
                              <m:ctrlPr>
                                <a:rPr i="1">
                                  <a:latin typeface="Cambria Math" panose="02040503050406030204" pitchFamily="18" charset="0"/>
                                </a:rPr>
                              </m:ctrlPr>
                            </m:dPr>
                            <m:e>
                              <m:sSub>
                                <m:sSubPr>
                                  <m:ctrlPr>
                                    <a:rPr i="1">
                                      <a:latin typeface="Cambria Math" panose="02040503050406030204" pitchFamily="18" charset="0"/>
                                    </a:rPr>
                                  </m:ctrlPr>
                                </m:sSubPr>
                                <m:e>
                                  <m:bar>
                                    <m:barPr>
                                      <m:pos m:val="top"/>
                                      <m:ctrlPr>
                                        <a:rPr i="1">
                                          <a:latin typeface="Cambria Math" panose="02040503050406030204" pitchFamily="18" charset="0"/>
                                        </a:rPr>
                                      </m:ctrlPr>
                                    </m:barPr>
                                    <m:e>
                                      <m:r>
                                        <a:rPr>
                                          <a:latin typeface="Cambria Math" panose="02040503050406030204" pitchFamily="18" charset="0"/>
                                        </a:rPr>
                                        <m:t>𝑥</m:t>
                                      </m:r>
                                    </m:e>
                                  </m:ba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bar>
                                    <m:barPr>
                                      <m:pos m:val="top"/>
                                      <m:ctrlPr>
                                        <a:rPr i="1">
                                          <a:latin typeface="Cambria Math" panose="02040503050406030204" pitchFamily="18" charset="0"/>
                                        </a:rPr>
                                      </m:ctrlPr>
                                    </m:barPr>
                                    <m:e>
                                      <m:r>
                                        <a:rPr>
                                          <a:latin typeface="Cambria Math" panose="02040503050406030204" pitchFamily="18" charset="0"/>
                                        </a:rPr>
                                        <m:t>𝑥</m:t>
                                      </m:r>
                                    </m:e>
                                  </m:bar>
                                </m:e>
                                <m:sub>
                                  <m:r>
                                    <a:rPr>
                                      <a:latin typeface="Cambria Math" panose="02040503050406030204" pitchFamily="18" charset="0"/>
                                    </a:rPr>
                                    <m:t>2</m:t>
                                  </m:r>
                                </m:sub>
                              </m:sSub>
                            </m:e>
                          </m:d>
                          <m:r>
                            <a:rPr>
                              <a:latin typeface="Cambria Math" panose="02040503050406030204" pitchFamily="18" charset="0"/>
                            </a:rPr>
                            <m:t>−</m:t>
                          </m:r>
                          <m:r>
                            <a:rPr>
                              <a:latin typeface="Cambria Math" panose="02040503050406030204" pitchFamily="18" charset="0"/>
                            </a:rPr>
                            <m:t>𝐸</m:t>
                          </m:r>
                          <m:r>
                            <m:rPr>
                              <m:nor/>
                            </m:rPr>
                            <a:rPr/>
                            <m:t>, </m:t>
                          </m:r>
                          <m:d>
                            <m:dPr>
                              <m:ctrlPr>
                                <a:rPr i="1">
                                  <a:latin typeface="Cambria Math" panose="02040503050406030204" pitchFamily="18" charset="0"/>
                                </a:rPr>
                              </m:ctrlPr>
                            </m:dPr>
                            <m:e>
                              <m:sSub>
                                <m:sSubPr>
                                  <m:ctrlPr>
                                    <a:rPr i="1">
                                      <a:latin typeface="Cambria Math" panose="02040503050406030204" pitchFamily="18" charset="0"/>
                                    </a:rPr>
                                  </m:ctrlPr>
                                </m:sSubPr>
                                <m:e>
                                  <m:bar>
                                    <m:barPr>
                                      <m:pos m:val="top"/>
                                      <m:ctrlPr>
                                        <a:rPr i="1">
                                          <a:latin typeface="Cambria Math" panose="02040503050406030204" pitchFamily="18" charset="0"/>
                                        </a:rPr>
                                      </m:ctrlPr>
                                    </m:barPr>
                                    <m:e>
                                      <m:r>
                                        <a:rPr>
                                          <a:latin typeface="Cambria Math" panose="02040503050406030204" pitchFamily="18" charset="0"/>
                                        </a:rPr>
                                        <m:t>𝑥</m:t>
                                      </m:r>
                                    </m:e>
                                  </m:ba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bar>
                                    <m:barPr>
                                      <m:pos m:val="top"/>
                                      <m:ctrlPr>
                                        <a:rPr i="1">
                                          <a:latin typeface="Cambria Math" panose="02040503050406030204" pitchFamily="18" charset="0"/>
                                        </a:rPr>
                                      </m:ctrlPr>
                                    </m:barPr>
                                    <m:e>
                                      <m:r>
                                        <a:rPr>
                                          <a:latin typeface="Cambria Math" panose="02040503050406030204" pitchFamily="18" charset="0"/>
                                        </a:rPr>
                                        <m:t>𝑥</m:t>
                                      </m:r>
                                    </m:e>
                                  </m:bar>
                                </m:e>
                                <m:sub>
                                  <m:r>
                                    <a:rPr>
                                      <a:latin typeface="Cambria Math" panose="02040503050406030204" pitchFamily="18" charset="0"/>
                                    </a:rPr>
                                    <m:t>2</m:t>
                                  </m:r>
                                </m:sub>
                              </m:sSub>
                            </m:e>
                          </m:d>
                          <m:r>
                            <a:rPr>
                              <a:latin typeface="Cambria Math" panose="02040503050406030204" pitchFamily="18" charset="0"/>
                            </a:rPr>
                            <m:t>+</m:t>
                          </m:r>
                          <m:r>
                            <a:rPr>
                              <a:latin typeface="Cambria Math" panose="02040503050406030204" pitchFamily="18" charset="0"/>
                            </a:rPr>
                            <m:t>𝐸</m:t>
                          </m:r>
                        </m:e>
                      </m:d>
                    </m:oMath>
                  </m:oMathPara>
                </a14:m>
                <a:endParaRPr sz="2800"/>
              </a:p>
              <a:p>
                <a:pPr>
                  <a:defRPr sz="2800"/>
                </a:pPr>
                <a:r>
                  <a:rPr sz="2800"/>
                  <a:t>where </a:t>
                </a:r>
                <a14:m>
                  <m:oMath xmlns:m="http://schemas.openxmlformats.org/officeDocument/2006/math">
                    <m:sSub>
                      <m:sSubPr>
                        <m:ctrlPr>
                          <a:rPr i="1">
                            <a:latin typeface="Cambria Math" panose="02040503050406030204" pitchFamily="18" charset="0"/>
                          </a:rPr>
                        </m:ctrlPr>
                      </m:sSubPr>
                      <m:e>
                        <m:bar>
                          <m:barPr>
                            <m:pos m:val="top"/>
                            <m:ctrlPr>
                              <a:rPr i="1">
                                <a:latin typeface="Cambria Math" panose="02040503050406030204" pitchFamily="18" charset="0"/>
                              </a:rPr>
                            </m:ctrlPr>
                          </m:barPr>
                          <m:e>
                            <m:r>
                              <a:rPr>
                                <a:latin typeface="Cambria Math" panose="02040503050406030204" pitchFamily="18" charset="0"/>
                              </a:rPr>
                              <m:t>𝑥</m:t>
                            </m:r>
                          </m:e>
                        </m:bar>
                      </m:e>
                      <m:sub>
                        <m:r>
                          <a:rPr>
                            <a:latin typeface="Cambria Math" panose="02040503050406030204" pitchFamily="18" charset="0"/>
                          </a:rPr>
                          <m:t>1</m:t>
                        </m:r>
                      </m:sub>
                    </m:sSub>
                  </m:oMath>
                </a14:m>
                <a:r>
                  <a:rPr sz="2800"/>
                  <a:t> and </a:t>
                </a:r>
                <a14:m>
                  <m:oMath xmlns:m="http://schemas.openxmlformats.org/officeDocument/2006/math">
                    <m:sSub>
                      <m:sSubPr>
                        <m:ctrlPr>
                          <a:rPr i="1">
                            <a:latin typeface="Cambria Math" panose="02040503050406030204" pitchFamily="18" charset="0"/>
                          </a:rPr>
                        </m:ctrlPr>
                      </m:sSubPr>
                      <m:e>
                        <m:bar>
                          <m:barPr>
                            <m:pos m:val="top"/>
                            <m:ctrlPr>
                              <a:rPr i="1">
                                <a:latin typeface="Cambria Math" panose="02040503050406030204" pitchFamily="18" charset="0"/>
                              </a:rPr>
                            </m:ctrlPr>
                          </m:barPr>
                          <m:e>
                            <m:r>
                              <a:rPr>
                                <a:latin typeface="Cambria Math" panose="02040503050406030204" pitchFamily="18" charset="0"/>
                              </a:rPr>
                              <m:t>𝑥</m:t>
                            </m:r>
                          </m:e>
                        </m:bar>
                      </m:e>
                      <m:sub>
                        <m:r>
                          <a:rPr>
                            <a:latin typeface="Cambria Math" panose="02040503050406030204" pitchFamily="18" charset="0"/>
                          </a:rPr>
                          <m:t>2</m:t>
                        </m:r>
                      </m:sub>
                    </m:sSub>
                  </m:oMath>
                </a14:m>
                <a:r>
                  <a:rPr sz="2800"/>
                  <a:t> are the two sample means,</a:t>
                </a:r>
              </a:p>
              <a:p>
                <a14:m>
                  <m:oMath xmlns:m="http://schemas.openxmlformats.org/officeDocument/2006/math">
                    <m:d>
                      <m:dPr>
                        <m:ctrlPr>
                          <a:rPr i="1">
                            <a:latin typeface="Cambria Math" panose="02040503050406030204" pitchFamily="18" charset="0"/>
                          </a:rPr>
                        </m:ctrlPr>
                      </m:dPr>
                      <m:e>
                        <m:sSub>
                          <m:sSubPr>
                            <m:ctrlPr>
                              <a:rPr i="1">
                                <a:latin typeface="Cambria Math" panose="02040503050406030204" pitchFamily="18" charset="0"/>
                              </a:rPr>
                            </m:ctrlPr>
                          </m:sSubPr>
                          <m:e>
                            <m:bar>
                              <m:barPr>
                                <m:pos m:val="top"/>
                                <m:ctrlPr>
                                  <a:rPr i="1">
                                    <a:latin typeface="Cambria Math" panose="02040503050406030204" pitchFamily="18" charset="0"/>
                                  </a:rPr>
                                </m:ctrlPr>
                              </m:barPr>
                              <m:e>
                                <m:r>
                                  <a:rPr>
                                    <a:latin typeface="Cambria Math" panose="02040503050406030204" pitchFamily="18" charset="0"/>
                                  </a:rPr>
                                  <m:t>𝑥</m:t>
                                </m:r>
                              </m:e>
                            </m:ba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bar>
                              <m:barPr>
                                <m:pos m:val="top"/>
                                <m:ctrlPr>
                                  <a:rPr i="1">
                                    <a:latin typeface="Cambria Math" panose="02040503050406030204" pitchFamily="18" charset="0"/>
                                  </a:rPr>
                                </m:ctrlPr>
                              </m:barPr>
                              <m:e>
                                <m:r>
                                  <a:rPr>
                                    <a:latin typeface="Cambria Math" panose="02040503050406030204" pitchFamily="18" charset="0"/>
                                  </a:rPr>
                                  <m:t>𝑥</m:t>
                                </m:r>
                              </m:e>
                            </m:bar>
                          </m:e>
                          <m:sub>
                            <m:r>
                              <a:rPr>
                                <a:latin typeface="Cambria Math" panose="02040503050406030204" pitchFamily="18" charset="0"/>
                              </a:rPr>
                              <m:t>2</m:t>
                            </m:r>
                          </m:sub>
                        </m:sSub>
                      </m:e>
                    </m:d>
                  </m:oMath>
                </a14:m>
                <a:r>
                  <a:rPr sz="2800"/>
                  <a:t> is the point estimate for the difference between the population means,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𝜇</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𝜇</m:t>
                        </m:r>
                      </m:e>
                      <m:sub>
                        <m:r>
                          <a:rPr>
                            <a:latin typeface="Cambria Math" panose="02040503050406030204" pitchFamily="18" charset="0"/>
                          </a:rPr>
                          <m:t>2</m:t>
                        </m:r>
                      </m:sub>
                    </m:sSub>
                  </m:oMath>
                </a14:m>
                <a:r>
                  <a:rPr sz="2800"/>
                  <a:t>, and</a:t>
                </a:r>
              </a:p>
              <a:p>
                <a14:m>
                  <m:oMath xmlns:m="http://schemas.openxmlformats.org/officeDocument/2006/math">
                    <m:r>
                      <a:rPr>
                        <a:latin typeface="Cambria Math" panose="02040503050406030204" pitchFamily="18" charset="0"/>
                      </a:rPr>
                      <m:t>𝐸</m:t>
                    </m:r>
                  </m:oMath>
                </a14:m>
                <a:r>
                  <a:rPr sz="2800"/>
                  <a:t> is the margin of error.</a:t>
                </a:r>
              </a:p>
              <a:p>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4404322"/>
              </a:xfrm>
              <a:blipFill>
                <a:blip r:embed="rId2"/>
                <a:stretch>
                  <a:fillRect l="-1328" t="-1100" r="-1181" b="-1926"/>
                </a:stretch>
              </a:blipFill>
            </p:spPr>
            <p:txBody>
              <a:bodyPr/>
              <a:lstStyle/>
              <a:p>
                <a:r>
                  <a:rPr lang="en-US">
                    <a:noFill/>
                  </a:rPr>
                  <a:t> </a:t>
                </a:r>
              </a:p>
            </p:txBody>
          </p:sp>
        </mc:Fallback>
      </mc:AlternateContent>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490</TotalTime>
  <Words>2099</Words>
  <Application>Microsoft Office PowerPoint</Application>
  <PresentationFormat>On-screen Show (4:3)</PresentationFormat>
  <Paragraphs>113</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Calibri</vt:lpstr>
      <vt:lpstr>Arial</vt:lpstr>
      <vt:lpstr>Courier New</vt:lpstr>
      <vt:lpstr>Cambria Math</vt:lpstr>
      <vt:lpstr>Office Theme</vt:lpstr>
      <vt:lpstr>Section 9.1</vt:lpstr>
      <vt:lpstr>Independent &amp; Dependent</vt:lpstr>
      <vt:lpstr>Memory Booster:</vt:lpstr>
      <vt:lpstr>Formula: Margin of Error of a Confidence Interval for the Difference between Two Population Means (σ Known)</vt:lpstr>
      <vt:lpstr>Rounding Rule</vt:lpstr>
      <vt:lpstr>Example 9.1.1: Finding the Point Estimate and Margin of Error of a Confidence Interval for the Difference between Two Population Means (σ Known, Independent Samples)</vt:lpstr>
      <vt:lpstr>Example 9.1.1: Finding the Point Estimate and Margin of Error of a Confidence Interval for the Difference between Two Population Means (σ Known, Independent Samples) (cont.)</vt:lpstr>
      <vt:lpstr>Example 9.1.1: Finding the Point Estimate and Margin of Error of a Confidence Interval for the Difference between Two Population Means (σ Known, Independent Samples) (cont.)</vt:lpstr>
      <vt:lpstr>Formula: Confidence Interval for the Difference between Two Population Means (Independent Samples)</vt:lpstr>
      <vt:lpstr>Rounding Rule</vt:lpstr>
      <vt:lpstr>Example 9.1.2: Constructing a Confidence Interval for the Difference between Two Population Means (σ Known, Independent Samples)</vt:lpstr>
      <vt:lpstr>Example 9.1.2: Constructing a Confidence Interval for the Difference between Two Population Means (σ Known, Independent Samples) (cont.)</vt:lpstr>
      <vt:lpstr>Example 9.1.2: Constructing a Confidence Interval for the Difference between Two Population Means (σ Known, Independent Samples) (cont.)</vt:lpstr>
      <vt:lpstr>Example 9.1.2: Constructing a Confidence Interval for the Difference between Two Population Means (σ Known, Independent Samples) (cont.)</vt:lpstr>
      <vt:lpstr>Example 9.1.3: Constructing a Confidence Interval for the Difference between Two Population Means (σ Known, Independent Samples)</vt:lpstr>
      <vt:lpstr>Example 9.1.3: Constructing a Confidence Interval for the Difference between Two Population Means (σ Known, Independent Samples) (cont.)</vt:lpstr>
      <vt:lpstr>Example 9.1.3: Constructing a Confidence Interval for the Difference between Two Population Means (σ Known, Independent Samples) (cont.)</vt:lpstr>
      <vt:lpstr>Example 9.1.3: Constructing a Confidence Interval for the Difference between Two Population Means (σ Known, Independent Samples) (cont.)</vt:lpstr>
      <vt:lpstr>Example 9.1.3: Constructing a Confidence Interval for the Difference between Two Population Means (σ Known, Independent Samples) (cont.)</vt:lpstr>
      <vt:lpstr>Example 9.1.3: Constructing a Confidence Interval for the Difference between Two Population Means (σ Known, Independent Samples) (cont.)</vt:lpstr>
      <vt:lpstr>Example 9.1.3: Constructing a Confidence Interval for the Difference between Two Population Means (σ Known, Independent Samples) (cont.)</vt:lpstr>
      <vt:lpstr>Technology</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Beginning Statistics 3rd Edition</dc:title>
  <dc:creator>Hawkes Learning</dc:creator>
  <cp:lastModifiedBy>Vincent Cellini</cp:lastModifiedBy>
  <cp:revision>123</cp:revision>
  <dcterms:created xsi:type="dcterms:W3CDTF">2013-04-26T14:43:13Z</dcterms:created>
  <dcterms:modified xsi:type="dcterms:W3CDTF">2020-06-26T13:36:29Z</dcterms:modified>
</cp:coreProperties>
</file>