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79" r:id="rId6"/>
    <p:sldId id="283" r:id="rId7"/>
    <p:sldId id="260" r:id="rId8"/>
    <p:sldId id="261" r:id="rId9"/>
    <p:sldId id="262" r:id="rId10"/>
    <p:sldId id="263" r:id="rId11"/>
    <p:sldId id="264" r:id="rId12"/>
    <p:sldId id="280" r:id="rId13"/>
    <p:sldId id="265" r:id="rId14"/>
    <p:sldId id="281" r:id="rId15"/>
    <p:sldId id="266" r:id="rId16"/>
    <p:sldId id="267" r:id="rId17"/>
    <p:sldId id="268" r:id="rId18"/>
    <p:sldId id="269" r:id="rId19"/>
    <p:sldId id="270" r:id="rId20"/>
    <p:sldId id="271" r:id="rId21"/>
    <p:sldId id="272" r:id="rId22"/>
    <p:sldId id="273" r:id="rId23"/>
    <p:sldId id="282" r:id="rId24"/>
    <p:sldId id="274" r:id="rId25"/>
    <p:sldId id="275" r:id="rId26"/>
    <p:sldId id="276" r:id="rId27"/>
    <p:sldId id="277" r:id="rId28"/>
    <p:sldId id="278"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indhusha" initials="S" lastIdx="2" clrIdx="1">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242"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Comparing Two Population Means (Sigma Unknown</a:t>
            </a:r>
            <a:r>
              <a:rPr lang="en-US" dirty="0"/>
              <a:t>, Independent Samples</a:t>
            </a:r>
            <a:r>
              <a:rPr dirty="0"/>
              <a:t>)</a:t>
            </a:r>
          </a:p>
        </p:txBody>
      </p:sp>
      <p:sp>
        <p:nvSpPr>
          <p:cNvPr id="3" name="Title 2"/>
          <p:cNvSpPr>
            <a:spLocks noGrp="1"/>
          </p:cNvSpPr>
          <p:nvPr>
            <p:ph type="title"/>
          </p:nvPr>
        </p:nvSpPr>
        <p:spPr/>
        <p:txBody>
          <a:bodyPr/>
          <a:lstStyle/>
          <a:p>
            <a:r>
              <a:t>Section 9.2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800" dirty="0"/>
              <a:t>Example 9.2.2: Constructing a Confidence Interval for the Difference between Two Population Means with Unequal Variances (</a:t>
            </a:r>
            <a:r>
              <a:rPr sz="1800" i="1" dirty="0"/>
              <a:t>σ</a:t>
            </a:r>
            <a:r>
              <a:rPr sz="1800" dirty="0"/>
              <a:t> Unknown, Independent Samples)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a:t>Unhappy with the class she is taking, Misty believes that the difficulty she is having in the class is the result of an inexperienced teacher. She believes that students in her particular class are receiving lower scores on their exams than students in another class with a more experienced teacher. She collects exam scores from a random sample of </a:t>
                </a:r>
                <a:r>
                  <a:rPr sz="2800">
                    <a:latin typeface="Cambria Math"/>
                  </a:rPr>
                  <a:t>11</a:t>
                </a:r>
                <a:r>
                  <a:rPr sz="2800"/>
                  <a:t> of her classmates and calculates a mean exam score of </a:t>
                </a:r>
                <a:r>
                  <a:rPr sz="2800">
                    <a:latin typeface="Cambria Math"/>
                  </a:rPr>
                  <a:t>75.0</a:t>
                </a:r>
                <a:r>
                  <a:rPr sz="2800"/>
                  <a:t> with a standard deviation of </a:t>
                </a:r>
                <a:r>
                  <a:rPr sz="2800">
                    <a:latin typeface="Cambria Math"/>
                  </a:rPr>
                  <a:t>8.0</a:t>
                </a:r>
                <a:r>
                  <a:rPr sz="2800"/>
                  <a:t>. Misty then collects data from a random sample of </a:t>
                </a:r>
                <a:r>
                  <a:rPr sz="2800">
                    <a:latin typeface="Cambria Math"/>
                  </a:rPr>
                  <a:t>9</a:t>
                </a:r>
                <a:r>
                  <a:rPr sz="2800"/>
                  <a:t> students in the other class and calculates that the mean exam score is </a:t>
                </a:r>
                <a:r>
                  <a:rPr sz="2800">
                    <a:latin typeface="Cambria Math"/>
                  </a:rPr>
                  <a:t>82.0</a:t>
                </a:r>
                <a:r>
                  <a:rPr sz="2800"/>
                  <a:t> with a standard deviation of </a:t>
                </a:r>
                <a:r>
                  <a:rPr sz="2800">
                    <a:latin typeface="Cambria Math"/>
                  </a:rPr>
                  <a:t>5.0</a:t>
                </a:r>
                <a:r>
                  <a:rPr sz="2800"/>
                  <a:t>. Assume that the population distributions of exam scores are approximately normal for both classes. Construct a </a:t>
                </a:r>
                <a14:m>
                  <m:oMath xmlns:m="http://schemas.openxmlformats.org/officeDocument/2006/math">
                    <m:r>
                      <a:rPr>
                        <a:latin typeface="Cambria Math" panose="02040503050406030204" pitchFamily="18" charset="0"/>
                      </a:rPr>
                      <m:t>90</m:t>
                    </m:r>
                    <m:r>
                      <a:rPr>
                        <a:latin typeface="Cambria Math" panose="02040503050406030204" pitchFamily="18" charset="0"/>
                      </a:rPr>
                      <m:t>%</m:t>
                    </m:r>
                  </m:oMath>
                </a14:m>
                <a:r>
                  <a:rPr sz="2800"/>
                  <a:t> confidence interval for the true difference between the mean exam scores for the two classes. Does this confidence interval suggest that the inexperienced teacher's class is receiving lower scores than the experienced teacher's class?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111"/>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9.2.2: Constructing a Confidence Interval for the Difference between Two Population Means with Unequal Variances (</a:t>
            </a:r>
            <a:r>
              <a:rPr sz="1800" i="1" dirty="0"/>
              <a:t>σ</a:t>
            </a:r>
            <a:r>
              <a:rPr sz="1800" dirty="0"/>
              <a:t> Unknown, Independent Samples) (cont.)</a:t>
            </a:r>
          </a:p>
        </p:txBody>
      </p:sp>
      <p:sp>
        <p:nvSpPr>
          <p:cNvPr id="3" name="Text Placeholder 2"/>
          <p:cNvSpPr>
            <a:spLocks noGrp="1"/>
          </p:cNvSpPr>
          <p:nvPr>
            <p:ph type="body" sz="quarter" idx="10"/>
          </p:nvPr>
        </p:nvSpPr>
        <p:spPr/>
        <p:txBody>
          <a:bodyPr>
            <a:normAutofit lnSpcReduction="10000"/>
          </a:bodyPr>
          <a:lstStyle/>
          <a:p>
            <a:r>
              <a:rPr sz="2800" b="1" dirty="0"/>
              <a:t>Solution</a:t>
            </a:r>
          </a:p>
          <a:p>
            <a:r>
              <a:rPr sz="2800" dirty="0"/>
              <a:t>First, let's let Population 1 be the class with the inexperienced teacher and Population 2 be the class with the experienced teacher. Next, consider the variances. Neither population variance is given, so we must consider the two populations to decide if it's reasonable to assume that the variances are equal. Since we are not given details about the two classes, that is, if they are the same course, if they have the same prerequisites, and so forth, we cannot assume the variances to be equal. Therefore, it is not appropriate to pool the data in this scenario.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9.2.2: Constructing a Confidence Interval for the Difference between Two Population Means with Unequal Variances (</a:t>
            </a:r>
            <a:r>
              <a:rPr sz="1800" i="1" dirty="0"/>
              <a:t>σ</a:t>
            </a:r>
            <a:r>
              <a:rPr sz="18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By Hand:</a:t>
                </a:r>
              </a:p>
              <a:p>
                <a:pPr>
                  <a:defRPr b="1"/>
                </a:pPr>
                <a:r>
                  <a:rPr sz="2800" dirty="0"/>
                  <a:t>Step 1: Find the point estimate for the difference between the population means.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r>
                        <a:rPr>
                          <a:latin typeface="Cambria Math" panose="02040503050406030204" pitchFamily="18" charset="0"/>
                        </a:rPr>
                        <m:t>=75.0−82.0</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phant>
                      <m:r>
                        <a:rPr>
                          <a:latin typeface="Cambria Math" panose="02040503050406030204" pitchFamily="18" charset="0"/>
                        </a:rPr>
                        <m:t>=−7.0</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44257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9.2.2: Constructing a Confidence Interval for the Difference between Two Population Means with Unequal Variances (</a:t>
            </a:r>
            <a:r>
              <a:rPr sz="1800" i="1" dirty="0"/>
              <a:t>σ</a:t>
            </a:r>
            <a:r>
              <a:rPr sz="18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b="1"/>
                </a:pPr>
                <a:r>
                  <a:rPr sz="2800" dirty="0"/>
                  <a:t>Step 2: Find the margin of error using the formula for unequal variances.</a:t>
                </a:r>
              </a:p>
              <a:p>
                <a:pPr>
                  <a:defRPr sz="2800"/>
                </a:pPr>
                <a:r>
                  <a:rPr sz="2800" dirty="0"/>
                  <a:t>All of the values required to solve the formula are given in the problem except the critical </a:t>
                </a:r>
                <a14:m>
                  <m:oMath xmlns:m="http://schemas.openxmlformats.org/officeDocument/2006/math">
                    <m:r>
                      <a:rPr>
                        <a:latin typeface="Cambria Math" panose="02040503050406030204" pitchFamily="18" charset="0"/>
                      </a:rPr>
                      <m:t>𝑡</m:t>
                    </m:r>
                  </m:oMath>
                </a14:m>
                <a:r>
                  <a:rPr sz="2800" dirty="0"/>
                  <a:t>. To find the critical </a:t>
                </a:r>
                <a14:m>
                  <m:oMath xmlns:m="http://schemas.openxmlformats.org/officeDocument/2006/math">
                    <m:r>
                      <a:rPr>
                        <a:latin typeface="Cambria Math" panose="02040503050406030204" pitchFamily="18" charset="0"/>
                      </a:rPr>
                      <m:t>𝑡</m:t>
                    </m:r>
                  </m:oMath>
                </a14:m>
                <a:r>
                  <a:rPr sz="2800" dirty="0"/>
                  <a:t>, we must first determine the degrees of freedom. For populations where the variances are assumed to be different, the number of degrees of freedom for the critical </a:t>
                </a:r>
                <a14:m>
                  <m:oMath xmlns:m="http://schemas.openxmlformats.org/officeDocument/2006/math">
                    <m:r>
                      <a:rPr>
                        <a:latin typeface="Cambria Math" panose="02040503050406030204" pitchFamily="18" charset="0"/>
                      </a:rPr>
                      <m:t>𝑡</m:t>
                    </m:r>
                  </m:oMath>
                </a14:m>
                <a:r>
                  <a:rPr sz="2800" dirty="0"/>
                  <a:t>-value is the smaller of the values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m:t>
                    </m:r>
                  </m:oMath>
                </a14:m>
                <a:r>
                  <a:rPr sz="2800" dirty="0"/>
                  <a:t>.</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−1=11−1</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m:t>
                          </m:r>
                        </m:e>
                      </m:phant>
                      <m:r>
                        <a:rPr>
                          <a:latin typeface="Cambria Math" panose="02040503050406030204" pitchFamily="18" charset="0"/>
                        </a:rPr>
                        <m:t>=10</m:t>
                      </m:r>
                    </m:oMath>
                  </m:oMathPara>
                </a14:m>
                <a:endParaRPr sz="2800" dirty="0"/>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−1=9−1</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m:t>
                          </m:r>
                        </m:e>
                      </m:phant>
                      <m:r>
                        <a:rPr>
                          <a:latin typeface="Cambria Math" panose="02040503050406030204" pitchFamily="18" charset="0"/>
                        </a:rPr>
                        <m:t>=8</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444"/>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9.2.2: Constructing a Confidence Interval for the Difference between Two Population Means with Unequal Variances (</a:t>
            </a:r>
            <a:r>
              <a:rPr sz="1800" i="1" dirty="0"/>
              <a:t>σ</a:t>
            </a:r>
            <a:r>
              <a:rPr sz="18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sz="2800" dirty="0"/>
                  <a:t>Thus, </a:t>
                </a:r>
                <a14:m>
                  <m:oMath xmlns:m="http://schemas.openxmlformats.org/officeDocument/2006/math">
                    <m:r>
                      <a:rPr>
                        <a:latin typeface="Cambria Math" panose="02040503050406030204" pitchFamily="18" charset="0"/>
                      </a:rPr>
                      <m:t>𝑑𝑓</m:t>
                    </m:r>
                    <m:r>
                      <a:rPr>
                        <a:latin typeface="Cambria Math" panose="02040503050406030204" pitchFamily="18" charset="0"/>
                      </a:rPr>
                      <m:t>=8</m:t>
                    </m:r>
                  </m:oMath>
                </a14:m>
                <a:r>
                  <a:rPr sz="2800" dirty="0"/>
                  <a:t>. Since the level of confidence is </a:t>
                </a:r>
                <a14:m>
                  <m:oMath xmlns:m="http://schemas.openxmlformats.org/officeDocument/2006/math">
                    <m:r>
                      <a:rPr>
                        <a:latin typeface="Cambria Math" panose="02040503050406030204" pitchFamily="18" charset="0"/>
                      </a:rPr>
                      <m:t>90%</m:t>
                    </m:r>
                  </m:oMath>
                </a14:m>
                <a:r>
                  <a:rPr sz="2800" dirty="0"/>
                  <a:t>, </a:t>
                </a:r>
                <a:br>
                  <a:rPr lang="en-US" sz="2800" dirty="0"/>
                </a:br>
                <a14:m>
                  <m:oMath xmlns:m="http://schemas.openxmlformats.org/officeDocument/2006/math">
                    <m:r>
                      <a:rPr>
                        <a:latin typeface="Cambria Math" panose="02040503050406030204" pitchFamily="18" charset="0"/>
                      </a:rPr>
                      <m:t>𝛼</m:t>
                    </m:r>
                    <m:r>
                      <a:rPr>
                        <a:latin typeface="Cambria Math" panose="02040503050406030204" pitchFamily="18" charset="0"/>
                      </a:rPr>
                      <m:t>=1−0.90=0.10</m:t>
                    </m:r>
                  </m:oMath>
                </a14:m>
                <a:r>
                  <a:rPr sz="2800" dirty="0"/>
                  <a:t>. For the </a:t>
                </a:r>
                <a14:m>
                  <m:oMath xmlns:m="http://schemas.openxmlformats.org/officeDocument/2006/math">
                    <m:r>
                      <a:rPr>
                        <a:latin typeface="Cambria Math" panose="02040503050406030204" pitchFamily="18" charset="0"/>
                      </a:rPr>
                      <m:t>𝑡</m:t>
                    </m:r>
                  </m:oMath>
                </a14:m>
                <a:r>
                  <a:rPr sz="2800" dirty="0"/>
                  <a:t>-distribution with </a:t>
                </a:r>
                <a:r>
                  <a:rPr sz="2800" dirty="0">
                    <a:latin typeface="Cambria Math"/>
                  </a:rPr>
                  <a:t>8</a:t>
                </a:r>
                <a:r>
                  <a:rPr sz="2800" dirty="0"/>
                  <a:t> degrees of freedom,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0.05</m:t>
                        </m:r>
                      </m:sub>
                    </m:sSub>
                    <m:r>
                      <a:rPr>
                        <a:latin typeface="Cambria Math" panose="02040503050406030204" pitchFamily="18" charset="0"/>
                      </a:rPr>
                      <m:t>=1.860</m:t>
                    </m:r>
                  </m:oMath>
                </a14:m>
                <a:r>
                  <a:rPr sz="2800" dirty="0"/>
                  <a:t>. Substituting into the formula for the margin of error gives us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=1.860</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8.0</m:t>
                                      </m:r>
                                    </m:e>
                                  </m:d>
                                </m:e>
                                <m:sup>
                                  <m:r>
                                    <a:rPr>
                                      <a:latin typeface="Cambria Math" panose="02040503050406030204" pitchFamily="18" charset="0"/>
                                    </a:rPr>
                                    <m:t>2</m:t>
                                  </m:r>
                                </m:sup>
                              </m:sSup>
                            </m:num>
                            <m:den>
                              <m:r>
                                <a:rPr>
                                  <a:latin typeface="Cambria Math" panose="02040503050406030204" pitchFamily="18" charset="0"/>
                                </a:rPr>
                                <m:t>11</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5.0</m:t>
                                      </m:r>
                                    </m:e>
                                  </m:d>
                                </m:e>
                                <m:sup>
                                  <m:r>
                                    <a:rPr>
                                      <a:latin typeface="Cambria Math" panose="02040503050406030204" pitchFamily="18" charset="0"/>
                                    </a:rPr>
                                    <m:t>2</m:t>
                                  </m:r>
                                </m:sup>
                              </m:sSup>
                            </m:num>
                            <m:den>
                              <m:r>
                                <a:rPr>
                                  <a:latin typeface="Cambria Math" panose="02040503050406030204" pitchFamily="18" charset="0"/>
                                </a:rPr>
                                <m:t>9</m:t>
                              </m:r>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≈5.453309</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889"/>
                </a:stretch>
              </a:blipFill>
            </p:spPr>
            <p:txBody>
              <a:bodyPr/>
              <a:lstStyle/>
              <a:p>
                <a:r>
                  <a:rPr lang="en-US">
                    <a:noFill/>
                  </a:rPr>
                  <a:t> </a:t>
                </a:r>
              </a:p>
            </p:txBody>
          </p:sp>
        </mc:Fallback>
      </mc:AlternateContent>
    </p:spTree>
    <p:extLst>
      <p:ext uri="{BB962C8B-B14F-4D97-AF65-F5344CB8AC3E}">
        <p14:creationId xmlns:p14="http://schemas.microsoft.com/office/powerpoint/2010/main" val="325234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9.2.2: Constructing a Confidence Interval for the Difference between Two Population Means with Unequal Variances (</a:t>
            </a:r>
            <a:r>
              <a:rPr sz="1800" i="1" dirty="0"/>
              <a:t>σ</a:t>
            </a:r>
            <a:r>
              <a:rPr sz="18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a:t>Step 3: Subtract the margin of error from and add the margin of error to the point estimate.</a:t>
                </a:r>
              </a:p>
              <a:p>
                <a:pPr>
                  <a:defRPr sz="2800"/>
                </a:pPr>
                <a:r>
                  <a:rPr sz="2800"/>
                  <a:t>Finally, add and subtract </a:t>
                </a:r>
                <a14:m>
                  <m:oMath xmlns:m="http://schemas.openxmlformats.org/officeDocument/2006/math">
                    <m:r>
                      <a:rPr>
                        <a:latin typeface="Cambria Math" panose="02040503050406030204" pitchFamily="18" charset="0"/>
                      </a:rPr>
                      <m:t>𝐸</m:t>
                    </m:r>
                  </m:oMath>
                </a14:m>
                <a:r>
                  <a:rPr sz="2800"/>
                  <a:t> to the point estimate to find the endpoints of the interval.</a:t>
                </a:r>
              </a:p>
              <a:p>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453309</m:t>
                      </m:r>
                    </m:oMath>
                    <m:oMath xmlns:m="http://schemas.openxmlformats.org/officeDocument/2006/math">
                      <m:phant>
                        <m:phantPr>
                          <m:show m:val="off"/>
                          <m:ctrlPr>
                            <a:rPr i="1">
                              <a:latin typeface="Cambria Math" panose="02040503050406030204" pitchFamily="18" charset="0"/>
                            </a:rPr>
                          </m:ctrlPr>
                        </m:phantPr>
                        <m:e>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r>
                        <a:rPr>
                          <a:latin typeface="Cambria Math" panose="02040503050406030204" pitchFamily="18" charset="0"/>
                        </a:rPr>
                        <m:t>5</m:t>
                      </m:r>
                    </m:oMath>
                  </m:oMathPara>
                </a14:m>
                <a:endParaRPr sz="2800"/>
              </a:p>
              <a:p>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453309</m:t>
                      </m:r>
                    </m:oMath>
                    <m:oMath xmlns:m="http://schemas.openxmlformats.org/officeDocument/2006/math">
                      <m:phant>
                        <m:phantPr>
                          <m:show m:val="off"/>
                          <m:ctrlPr>
                            <a:rPr i="1">
                              <a:latin typeface="Cambria Math" panose="02040503050406030204" pitchFamily="18" charset="0"/>
                            </a:rPr>
                          </m:ctrlPr>
                        </m:phantPr>
                        <m:e>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oMath>
                  </m:oMathPara>
                </a14:m>
                <a:endParaRPr sz="2800"/>
              </a:p>
              <a:p>
                <a:pPr>
                  <a:defRPr sz="2800"/>
                </a:pPr>
                <a:r>
                  <a:rPr sz="2800"/>
                  <a:t>Thus, the </a:t>
                </a:r>
                <a14:m>
                  <m:oMath xmlns:m="http://schemas.openxmlformats.org/officeDocument/2006/math">
                    <m:r>
                      <a:rPr>
                        <a:latin typeface="Cambria Math" panose="02040503050406030204" pitchFamily="18" charset="0"/>
                      </a:rPr>
                      <m:t>90</m:t>
                    </m:r>
                    <m:r>
                      <a:rPr>
                        <a:latin typeface="Cambria Math" panose="02040503050406030204" pitchFamily="18" charset="0"/>
                      </a:rPr>
                      <m:t>%</m:t>
                    </m:r>
                  </m:oMath>
                </a14:m>
                <a:r>
                  <a:rPr sz="2800"/>
                  <a:t> confidence interval for the difference between the two population means ranges from </a:t>
                </a:r>
                <a14:m>
                  <m:oMath xmlns:m="http://schemas.openxmlformats.org/officeDocument/2006/math">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r>
                      <a:rPr>
                        <a:latin typeface="Cambria Math" panose="02040503050406030204" pitchFamily="18" charset="0"/>
                      </a:rPr>
                      <m:t>5</m:t>
                    </m:r>
                  </m:oMath>
                </a14:m>
                <a:r>
                  <a:rPr sz="2800"/>
                  <a:t> to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oMath>
                </a14:m>
                <a:r>
                  <a:rPr sz="2800"/>
                  <a:t>. The confidence interval can be written mathematically as shown below.</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r>
                            <a:rPr>
                              <a:latin typeface="Cambria Math" panose="02040503050406030204" pitchFamily="18" charset="0"/>
                            </a:rPr>
                            <m:t>5</m:t>
                          </m:r>
                          <m:r>
                            <m:rPr>
                              <m:nor/>
                            </m:rPr>
                            <a:rPr/>
                            <m:t>, </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e>
                      </m:d>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815"/>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9.2.2: Constructing a Confidence Interval for the Difference between Two Population Means with Unequal Variances (</a:t>
            </a:r>
            <a:r>
              <a:rPr sz="1800" i="1" dirty="0"/>
              <a:t>σ</a:t>
            </a:r>
            <a:r>
              <a:rPr sz="18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dirty="0"/>
                  <a:t>TI-83/84:</a:t>
                </a:r>
              </a:p>
              <a:p>
                <a:pPr>
                  <a:defRPr sz="2800"/>
                </a:pPr>
                <a:r>
                  <a:rPr sz="2800" dirty="0"/>
                  <a:t>We can obtain the confidence interval in one step by using the calculator. Since we already have the sample statistics, go to </a:t>
                </a:r>
                <a:br>
                  <a:rPr lang="en-US" sz="2800" dirty="0"/>
                </a:br>
                <a:r>
                  <a:rPr sz="2800" b="1" dirty="0"/>
                  <a:t>STAT &gt; TESTS</a:t>
                </a:r>
                <a:r>
                  <a:rPr sz="2800" dirty="0"/>
                  <a:t> and choose </a:t>
                </a:r>
                <a:r>
                  <a:rPr sz="2800" b="1" dirty="0"/>
                  <a:t>2-SampTInt</a:t>
                </a:r>
                <a:r>
                  <a:rPr sz="2800" dirty="0"/>
                  <a:t>. The general formula for this computation is </a:t>
                </a:r>
                <a:r>
                  <a:rPr sz="2800" b="1" dirty="0"/>
                  <a:t>2-SampTInt(</a:t>
                </a:r>
                <a14:m>
                  <m:oMath xmlns:m="http://schemas.openxmlformats.org/officeDocument/2006/math">
                    <m:sSub>
                      <m:sSubPr>
                        <m:ctrlPr>
                          <a:rPr b="1" i="1">
                            <a:latin typeface="Cambria Math" panose="02040503050406030204" pitchFamily="18" charset="0"/>
                          </a:rPr>
                        </m:ctrlPr>
                      </m:sSubPr>
                      <m:e>
                        <m:bar>
                          <m:barPr>
                            <m:pos m:val="top"/>
                            <m:ctrlPr>
                              <a:rPr b="1" i="1">
                                <a:latin typeface="Cambria Math" panose="02040503050406030204" pitchFamily="18" charset="0"/>
                              </a:rPr>
                            </m:ctrlPr>
                          </m:barPr>
                          <m:e>
                            <m:r>
                              <a:rPr b="1" i="1">
                                <a:latin typeface="Cambria Math" panose="02040503050406030204" pitchFamily="18" charset="0"/>
                              </a:rPr>
                              <m:t>𝒙</m:t>
                            </m:r>
                          </m:e>
                        </m:bar>
                      </m:e>
                      <m:sub>
                        <m:r>
                          <a:rPr b="1" i="1">
                            <a:latin typeface="Cambria Math" panose="02040503050406030204" pitchFamily="18" charset="0"/>
                          </a:rPr>
                          <m:t>𝟏</m:t>
                        </m:r>
                      </m:sub>
                    </m:sSub>
                  </m:oMath>
                </a14:m>
                <a:r>
                  <a:rPr sz="2800" b="1" dirty="0"/>
                  <a:t>, </a:t>
                </a:r>
                <a14:m>
                  <m:oMath xmlns:m="http://schemas.openxmlformats.org/officeDocument/2006/math">
                    <m:sSub>
                      <m:sSubPr>
                        <m:ctrlPr>
                          <a:rPr b="1" i="1">
                            <a:latin typeface="Cambria Math" panose="02040503050406030204" pitchFamily="18" charset="0"/>
                          </a:rPr>
                        </m:ctrlPr>
                      </m:sSubPr>
                      <m:e>
                        <m:r>
                          <a:rPr b="1" i="1">
                            <a:latin typeface="Cambria Math" panose="02040503050406030204" pitchFamily="18" charset="0"/>
                          </a:rPr>
                          <m:t>𝒔</m:t>
                        </m:r>
                      </m:e>
                      <m:sub>
                        <m:r>
                          <a:rPr b="1" i="1">
                            <a:latin typeface="Cambria Math" panose="02040503050406030204" pitchFamily="18" charset="0"/>
                          </a:rPr>
                          <m:t>𝟏</m:t>
                        </m:r>
                      </m:sub>
                    </m:sSub>
                  </m:oMath>
                </a14:m>
                <a:r>
                  <a:rPr sz="2800" b="1" dirty="0"/>
                  <a:t>, </a:t>
                </a:r>
                <a14:m>
                  <m:oMath xmlns:m="http://schemas.openxmlformats.org/officeDocument/2006/math">
                    <m:sSub>
                      <m:sSubPr>
                        <m:ctrlPr>
                          <a:rPr b="1" i="1">
                            <a:latin typeface="Cambria Math" panose="02040503050406030204" pitchFamily="18" charset="0"/>
                          </a:rPr>
                        </m:ctrlPr>
                      </m:sSubPr>
                      <m:e>
                        <m:r>
                          <a:rPr b="1" i="1">
                            <a:latin typeface="Cambria Math" panose="02040503050406030204" pitchFamily="18" charset="0"/>
                          </a:rPr>
                          <m:t>𝒏</m:t>
                        </m:r>
                      </m:e>
                      <m:sub>
                        <m:r>
                          <a:rPr b="1" i="1">
                            <a:latin typeface="Cambria Math" panose="02040503050406030204" pitchFamily="18" charset="0"/>
                          </a:rPr>
                          <m:t>𝟏</m:t>
                        </m:r>
                      </m:sub>
                    </m:sSub>
                  </m:oMath>
                </a14:m>
                <a:r>
                  <a:rPr sz="2800" b="1" dirty="0"/>
                  <a:t>, </a:t>
                </a:r>
                <a14:m>
                  <m:oMath xmlns:m="http://schemas.openxmlformats.org/officeDocument/2006/math">
                    <m:sSub>
                      <m:sSubPr>
                        <m:ctrlPr>
                          <a:rPr b="1" i="1">
                            <a:latin typeface="Cambria Math" panose="02040503050406030204" pitchFamily="18" charset="0"/>
                          </a:rPr>
                        </m:ctrlPr>
                      </m:sSubPr>
                      <m:e>
                        <m:bar>
                          <m:barPr>
                            <m:pos m:val="top"/>
                            <m:ctrlPr>
                              <a:rPr b="1" i="1">
                                <a:latin typeface="Cambria Math" panose="02040503050406030204" pitchFamily="18" charset="0"/>
                              </a:rPr>
                            </m:ctrlPr>
                          </m:barPr>
                          <m:e>
                            <m:r>
                              <a:rPr b="1" i="1">
                                <a:latin typeface="Cambria Math" panose="02040503050406030204" pitchFamily="18" charset="0"/>
                              </a:rPr>
                              <m:t>𝒙</m:t>
                            </m:r>
                          </m:e>
                        </m:bar>
                      </m:e>
                      <m:sub>
                        <m:r>
                          <a:rPr b="1" i="1">
                            <a:latin typeface="Cambria Math" panose="02040503050406030204" pitchFamily="18" charset="0"/>
                          </a:rPr>
                          <m:t>𝟐</m:t>
                        </m:r>
                      </m:sub>
                    </m:sSub>
                  </m:oMath>
                </a14:m>
                <a:r>
                  <a:rPr sz="2800" b="1" dirty="0"/>
                  <a:t>, </a:t>
                </a:r>
                <a14:m>
                  <m:oMath xmlns:m="http://schemas.openxmlformats.org/officeDocument/2006/math">
                    <m:sSub>
                      <m:sSubPr>
                        <m:ctrlPr>
                          <a:rPr b="1" i="1">
                            <a:latin typeface="Cambria Math" panose="02040503050406030204" pitchFamily="18" charset="0"/>
                          </a:rPr>
                        </m:ctrlPr>
                      </m:sSubPr>
                      <m:e>
                        <m:r>
                          <a:rPr b="1" i="1">
                            <a:latin typeface="Cambria Math" panose="02040503050406030204" pitchFamily="18" charset="0"/>
                          </a:rPr>
                          <m:t>𝒔</m:t>
                        </m:r>
                      </m:e>
                      <m:sub>
                        <m:r>
                          <a:rPr b="1" i="1">
                            <a:latin typeface="Cambria Math" panose="02040503050406030204" pitchFamily="18" charset="0"/>
                          </a:rPr>
                          <m:t>𝟐</m:t>
                        </m:r>
                      </m:sub>
                    </m:sSub>
                  </m:oMath>
                </a14:m>
                <a:r>
                  <a:rPr sz="2800" b="1" dirty="0"/>
                  <a:t>, </a:t>
                </a:r>
                <a14:m>
                  <m:oMath xmlns:m="http://schemas.openxmlformats.org/officeDocument/2006/math">
                    <m:sSub>
                      <m:sSubPr>
                        <m:ctrlPr>
                          <a:rPr b="1" i="1">
                            <a:latin typeface="Cambria Math" panose="02040503050406030204" pitchFamily="18" charset="0"/>
                          </a:rPr>
                        </m:ctrlPr>
                      </m:sSubPr>
                      <m:e>
                        <m:r>
                          <a:rPr b="1" i="1">
                            <a:latin typeface="Cambria Math" panose="02040503050406030204" pitchFamily="18" charset="0"/>
                          </a:rPr>
                          <m:t>𝒏</m:t>
                        </m:r>
                      </m:e>
                      <m:sub>
                        <m:r>
                          <a:rPr b="1" i="1">
                            <a:latin typeface="Cambria Math" panose="02040503050406030204" pitchFamily="18" charset="0"/>
                          </a:rPr>
                          <m:t>𝟐</m:t>
                        </m:r>
                      </m:sub>
                    </m:sSub>
                  </m:oMath>
                </a14:m>
                <a:r>
                  <a:rPr sz="2800" b="1" dirty="0"/>
                  <a:t>, C-Level</a:t>
                </a:r>
                <a:r>
                  <a:rPr sz="2800" dirty="0"/>
                  <a:t>, </a:t>
                </a:r>
                <a:r>
                  <a:rPr sz="2800" b="1" dirty="0"/>
                  <a:t>Pooled)</a:t>
                </a:r>
                <a:r>
                  <a:rPr sz="2800" dirty="0"/>
                  <a:t>. If the data is pooled, select </a:t>
                </a:r>
                <a:r>
                  <a:rPr sz="2800" b="1" dirty="0"/>
                  <a:t>Yes</a:t>
                </a:r>
                <a:r>
                  <a:rPr sz="2800" dirty="0"/>
                  <a:t> for the final value. If the data is not pooled, select </a:t>
                </a:r>
                <a:r>
                  <a:rPr sz="2800" b="1" dirty="0"/>
                  <a:t>No</a:t>
                </a:r>
                <a:r>
                  <a:rPr sz="2800" dirty="0"/>
                  <a:t>. All of the other statistics are given to us in the problem.</a:t>
                </a:r>
              </a:p>
              <a:p>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75</m:t>
                    </m:r>
                    <m:r>
                      <a:rPr>
                        <a:latin typeface="Cambria Math" panose="02040503050406030204" pitchFamily="18" charset="0"/>
                      </a:rPr>
                      <m:t>.</m:t>
                    </m:r>
                    <m:r>
                      <a:rPr>
                        <a:latin typeface="Cambria Math" panose="02040503050406030204" pitchFamily="18" charset="0"/>
                      </a:rPr>
                      <m:t>0</m:t>
                    </m:r>
                  </m:oMath>
                </a14:m>
                <a:r>
                  <a:rPr sz="2800" dirty="0"/>
                  <a:t>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82</m:t>
                    </m:r>
                    <m:r>
                      <a:rPr>
                        <a:latin typeface="Cambria Math" panose="02040503050406030204" pitchFamily="18" charset="0"/>
                      </a:rPr>
                      <m:t>.</m:t>
                    </m:r>
                    <m:r>
                      <a:rPr>
                        <a:latin typeface="Cambria Math" panose="02040503050406030204" pitchFamily="18" charset="0"/>
                      </a:rPr>
                      <m:t>0</m:t>
                    </m:r>
                  </m:oMath>
                </a14:m>
                <a:endParaRPr sz="2800" dirty="0"/>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0</m:t>
                    </m:r>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0</m:t>
                    </m:r>
                  </m:oMath>
                </a14:m>
                <a:endParaRPr sz="2800" dirty="0"/>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11</m:t>
                    </m:r>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9</m:t>
                    </m:r>
                  </m:oMath>
                </a14:m>
                <a:endParaRPr sz="2800" dirty="0"/>
              </a:p>
              <a:p>
                <a14:m>
                  <m:oMath xmlns:m="http://schemas.openxmlformats.org/officeDocument/2006/math">
                    <m:r>
                      <m:rPr>
                        <m:sty m:val="p"/>
                      </m:rPr>
                      <a:rPr>
                        <a:latin typeface="Cambria Math" panose="02040503050406030204" pitchFamily="18" charset="0"/>
                      </a:rPr>
                      <m:t>C</m:t>
                    </m:r>
                    <m:r>
                      <a:rPr>
                        <a:latin typeface="Cambria Math" panose="02040503050406030204" pitchFamily="18" charset="0"/>
                      </a:rPr>
                      <m:t>−</m:t>
                    </m:r>
                    <m:r>
                      <m:rPr>
                        <m:sty m:val="p"/>
                      </m:rPr>
                      <a:rPr>
                        <a:latin typeface="Cambria Math" panose="02040503050406030204" pitchFamily="18" charset="0"/>
                      </a:rPr>
                      <m:t>Level</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m:t>
                    </m:r>
                  </m:oMath>
                </a14:m>
                <a:r>
                  <a:rPr sz="2800" dirty="0"/>
                  <a:t> </a:t>
                </a:r>
                <a14:m>
                  <m:oMath xmlns:m="http://schemas.openxmlformats.org/officeDocument/2006/math">
                    <m:r>
                      <m:rPr>
                        <m:sty m:val="p"/>
                      </m:rPr>
                      <a:rPr>
                        <a:latin typeface="Cambria Math" panose="02040503050406030204" pitchFamily="18" charset="0"/>
                      </a:rPr>
                      <m:t>Pooled</m:t>
                    </m:r>
                    <m:r>
                      <a:rPr>
                        <a:latin typeface="Cambria Math" panose="02040503050406030204" pitchFamily="18" charset="0"/>
                      </a:rPr>
                      <m:t>=</m:t>
                    </m:r>
                    <m:r>
                      <m:rPr>
                        <m:nor/>
                      </m:rPr>
                      <a:rPr/>
                      <m:t>No</m:t>
                    </m:r>
                  </m:oMath>
                </a14:m>
                <a:endParaRPr sz="2800" dirty="0"/>
              </a:p>
              <a:p>
                <a:pPr>
                  <a:defRPr sz="2800"/>
                </a:pPr>
                <a:r>
                  <a:rPr sz="2800" dirty="0"/>
                  <a:t>The confidence interval returned by the calculator is shown below, which we denote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r>
                          <a:rPr>
                            <a:latin typeface="Cambria Math" panose="02040503050406030204" pitchFamily="18" charset="0"/>
                          </a:rPr>
                          <m:t>1</m:t>
                        </m:r>
                        <m:r>
                          <m:rPr>
                            <m:nor/>
                          </m:rPr>
                          <a:rPr/>
                          <m:t>, </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9</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889"/>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9.2.2: Constructing a Confidence Interval for the Difference between Two Population Means with Unequal Variances (</a:t>
            </a:r>
            <a:r>
              <a:rPr sz="1800" i="1" dirty="0"/>
              <a:t>σ</a:t>
            </a:r>
            <a:r>
              <a:rPr sz="1800" dirty="0"/>
              <a:t> Unknown, Independent Samples) (cont.)</a:t>
            </a:r>
          </a:p>
        </p:txBody>
      </p:sp>
      <p:pic>
        <p:nvPicPr>
          <p:cNvPr id="5" name="Content Placeholder 4">
            <a:extLst>
              <a:ext uri="{FF2B5EF4-FFF2-40B4-BE49-F238E27FC236}">
                <a16:creationId xmlns:a16="http://schemas.microsoft.com/office/drawing/2014/main" id="{5DB0EFC6-6840-4410-8CC0-AFAE3E0A5BDE}"/>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9.2.2: Constructing a Confidence Interval for the Difference between Two Population Means with Unequal Variances (</a:t>
            </a:r>
            <a:r>
              <a:rPr sz="1800" i="1" dirty="0"/>
              <a:t>σ</a:t>
            </a:r>
            <a:r>
              <a:rPr sz="18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a:t>The discrepancy between this confidence interval and the confidence interval calculated by hand can be attributed to the different formula that the calculator uses to compute degrees of freedom.</a:t>
                </a:r>
              </a:p>
              <a:p>
                <a:pPr>
                  <a:defRPr sz="2800"/>
                </a:pPr>
                <a:r>
                  <a:rPr sz="2800"/>
                  <a:t>Because both endpoints are negative numbers, it appears that the true difference between the class means is a negative number. In this scenario, a negative difference indicates that the second class performed better than the first class. Therefore, we can be </a:t>
                </a:r>
                <a14:m>
                  <m:oMath xmlns:m="http://schemas.openxmlformats.org/officeDocument/2006/math">
                    <m:r>
                      <a:rPr>
                        <a:latin typeface="Cambria Math" panose="02040503050406030204" pitchFamily="18" charset="0"/>
                      </a:rPr>
                      <m:t>90%</m:t>
                    </m:r>
                  </m:oMath>
                </a14:m>
                <a:r>
                  <a:rPr sz="2800"/>
                  <a:t> confident that the mean exam score for students in the inexperienced teacher's class is between </a:t>
                </a:r>
                <a:r>
                  <a:rPr sz="2800">
                    <a:latin typeface="Cambria Math"/>
                  </a:rPr>
                  <a:t>1.5</a:t>
                </a:r>
                <a:r>
                  <a:rPr sz="2800"/>
                  <a:t> and </a:t>
                </a:r>
                <a:r>
                  <a:rPr sz="2800">
                    <a:latin typeface="Cambria Math"/>
                  </a:rPr>
                  <a:t>12.5</a:t>
                </a:r>
                <a:r>
                  <a:rPr sz="2800"/>
                  <a:t> points lower than the mean exam score for students in the experienced teacher's class.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296"/>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a:t>For further instructions on calculating a two sample t-interval using a TI-83/84 Plus calculator or other technology, please visit stat.hawkeslearning.com and see </a:t>
            </a:r>
            <a:r>
              <a:rPr sz="2800" b="1"/>
              <a:t>Technology Instructions &gt; Confidence Intervals &gt; Two Sample t-interval</a:t>
            </a:r>
            <a:r>
              <a:rPr sz="280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1800" dirty="0"/>
                  <a:t>Formula: Margin of Error of a Confidence Interval for the Difference between Two Population Means With Unequal Variances (</a:t>
                </a:r>
                <a14:m>
                  <m:oMath xmlns:m="http://schemas.openxmlformats.org/officeDocument/2006/math">
                    <m:r>
                      <a:rPr sz="1800">
                        <a:latin typeface="Cambria Math"/>
                      </a:rPr>
                      <m:t>𝜎</m:t>
                    </m:r>
                  </m:oMath>
                </a14:m>
                <a:r>
                  <a:rPr sz="1600" dirty="0"/>
                  <a:t> </a:t>
                </a:r>
                <a:r>
                  <a:rPr sz="1800" dirty="0"/>
                  <a:t>Unknown, Independent Samples)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5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099522"/>
              </a:xfrm>
            </p:spPr>
            <p:txBody>
              <a:bodyPr>
                <a:normAutofit fontScale="70000" lnSpcReduction="20000"/>
              </a:bodyPr>
              <a:lstStyle/>
              <a:p>
                <a:r>
                  <a:rPr sz="2800"/>
                  <a:t>When both population standard deviations are unknown and assumed to be unequal, the samples taken are independent, simple random samples, and either both sample sizes are at least </a:t>
                </a:r>
                <a:r>
                  <a:rPr sz="2800">
                    <a:latin typeface="Cambria Math"/>
                  </a:rPr>
                  <a:t>30</a:t>
                </a:r>
                <a:r>
                  <a:rPr sz="2800"/>
                  <a:t> or both population distributions are approximately normal, the margin of error of a confidence interval for the difference between two population means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is the critical value for the level of confidence, </a:t>
                </a:r>
                <a14:m>
                  <m:oMath xmlns:m="http://schemas.openxmlformats.org/officeDocument/2006/math">
                    <m:r>
                      <a:rPr>
                        <a:latin typeface="Cambria Math" panose="02040503050406030204" pitchFamily="18" charset="0"/>
                      </a:rPr>
                      <m:t>𝑐</m:t>
                    </m:r>
                    <m:r>
                      <a:rPr>
                        <a:latin typeface="Cambria Math" panose="02040503050406030204" pitchFamily="18" charset="0"/>
                      </a:rPr>
                      <m:t>=1−</m:t>
                    </m:r>
                    <m:r>
                      <a:rPr>
                        <a:latin typeface="Cambria Math" panose="02040503050406030204" pitchFamily="18" charset="0"/>
                      </a:rPr>
                      <m:t>𝛼</m:t>
                    </m:r>
                  </m:oMath>
                </a14:m>
                <a:r>
                  <a:rPr sz="2800"/>
                  <a:t>, such that the area under the </a:t>
                </a:r>
                <a14:m>
                  <m:oMath xmlns:m="http://schemas.openxmlformats.org/officeDocument/2006/math">
                    <m:r>
                      <a:rPr>
                        <a:latin typeface="Cambria Math" panose="02040503050406030204" pitchFamily="18" charset="0"/>
                      </a:rPr>
                      <m:t>𝑡</m:t>
                    </m:r>
                  </m:oMath>
                </a14:m>
                <a:r>
                  <a:rPr sz="2800"/>
                  <a:t>-distribution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a: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a:t> are the two sample standard deviations,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oMath>
                </a14:m>
                <a:r>
                  <a:rPr sz="2800"/>
                  <a:t> are the two sample sizes.</a:t>
                </a:r>
              </a:p>
              <a:p>
                <a:pPr>
                  <a:defRPr sz="2800"/>
                </a:pPr>
                <a:r>
                  <a:rPr sz="2800"/>
                  <a:t>The number of degrees of freedom for the </a:t>
                </a:r>
                <a14:m>
                  <m:oMath xmlns:m="http://schemas.openxmlformats.org/officeDocument/2006/math">
                    <m:r>
                      <a:rPr>
                        <a:latin typeface="Cambria Math" panose="02040503050406030204" pitchFamily="18" charset="0"/>
                      </a:rPr>
                      <m:t>𝑡</m:t>
                    </m:r>
                  </m:oMath>
                </a14:m>
                <a:r>
                  <a:rPr sz="2800"/>
                  <a:t>-distribution is given by the smaller of the values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m:t>
                    </m:r>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m:t>
                    </m:r>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099522"/>
              </a:xfrm>
              <a:blipFill>
                <a:blip r:embed="rId3"/>
                <a:stretch>
                  <a:fillRect l="-590" t="-1920" b="-8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1800" dirty="0"/>
                  <a:t>Formula: Margin of Error of a Confidence Interval for the Difference between Two Population Means with Equal Variances (</a:t>
                </a:r>
                <a14:m>
                  <m:oMath xmlns:m="http://schemas.openxmlformats.org/officeDocument/2006/math">
                    <m:r>
                      <a:rPr sz="1800">
                        <a:latin typeface="Cambria Math"/>
                      </a:rPr>
                      <m:t>𝜎</m:t>
                    </m:r>
                  </m:oMath>
                </a14:m>
                <a:r>
                  <a:rPr sz="1600" dirty="0"/>
                  <a:t> </a:t>
                </a:r>
                <a:r>
                  <a:rPr sz="1800" dirty="0"/>
                  <a:t>Unknown, Independent Samples)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5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fontScale="85000" lnSpcReduction="20000"/>
              </a:bodyPr>
              <a:lstStyle/>
              <a:p>
                <a:r>
                  <a:rPr sz="2800" dirty="0"/>
                  <a:t>When both population standard deviations are unknown and assumed to be equal, the samples taken are independent, simple random samples, and either both sample sizes are at least </a:t>
                </a:r>
                <a:r>
                  <a:rPr sz="2800" dirty="0">
                    <a:latin typeface="Cambria Math"/>
                  </a:rPr>
                  <a:t>30</a:t>
                </a:r>
                <a:r>
                  <a:rPr sz="2800" dirty="0"/>
                  <a:t> or both population distributions are approximately normal, the margin of error of a confidence interval for the difference between two population means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ad>
                        <m:radPr>
                          <m:degHide m:val="on"/>
                          <m:ctrlPr>
                            <a:rPr i="1">
                              <a:latin typeface="Cambria Math" panose="02040503050406030204" pitchFamily="18" charset="0"/>
                            </a:rPr>
                          </m:ctrlPr>
                        </m:radPr>
                        <m:deg/>
                        <m:e>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e>
                              </m:d>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m:t>
                                  </m:r>
                                </m:e>
                              </m:d>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den>
                          </m:f>
                        </m:e>
                      </m:rad>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is the critical value for the level of confidence,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𝛼</m:t>
                    </m:r>
                  </m:oMath>
                </a14:m>
                <a:r>
                  <a:rPr sz="2800" dirty="0"/>
                  <a:t>, such that the area under the </a:t>
                </a:r>
                <a14:m>
                  <m:oMath xmlns:m="http://schemas.openxmlformats.org/officeDocument/2006/math">
                    <m:r>
                      <a:rPr>
                        <a:latin typeface="Cambria Math" panose="02040503050406030204" pitchFamily="18" charset="0"/>
                      </a:rPr>
                      <m:t>𝑡</m:t>
                    </m:r>
                  </m:oMath>
                </a14:m>
                <a:r>
                  <a:rPr sz="2800" dirty="0"/>
                  <a:t>-distribution with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oMath>
                </a14:m>
                <a:r>
                  <a:rPr sz="2800" dirty="0"/>
                  <a:t> degrees of freedom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are the two sample standard deviations,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oMath>
                </a14:m>
                <a:r>
                  <a:rPr sz="2800" dirty="0"/>
                  <a:t> are the two sample sizes.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3"/>
                <a:stretch>
                  <a:fillRect l="-959" t="-2120" r="-1624" b="-87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800" dirty="0"/>
              <a:t>Example 9.2.3: Constructing a Confidence Interval for the Difference between Two Population Means with Equal Variances (</a:t>
            </a:r>
            <a:r>
              <a:rPr sz="1800" i="1" dirty="0"/>
              <a:t>σ</a:t>
            </a:r>
            <a:r>
              <a:rPr sz="1800" dirty="0"/>
              <a:t> Unknown, Independent Samples)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sz="2800"/>
                  <a:t>Obstetricians are concerned that a certain pain reliever may be causing lower birth weights. A medical researcher collects data from a random sample of </a:t>
                </a:r>
                <a:r>
                  <a:rPr sz="2800">
                    <a:latin typeface="Cambria Math"/>
                  </a:rPr>
                  <a:t>12</a:t>
                </a:r>
                <a:r>
                  <a:rPr sz="2800"/>
                  <a:t> mothers who took the pain reliever while pregnant and calculates that the mean birth weight of their babies was </a:t>
                </a:r>
                <a:r>
                  <a:rPr sz="2800">
                    <a:latin typeface="Cambria Math"/>
                  </a:rPr>
                  <a:t>5.6</a:t>
                </a:r>
                <a:r>
                  <a:rPr sz="2800"/>
                  <a:t> pounds with a standard deviation of </a:t>
                </a:r>
                <a:r>
                  <a:rPr sz="2800">
                    <a:latin typeface="Cambria Math"/>
                  </a:rPr>
                  <a:t>1.8</a:t>
                </a:r>
                <a:r>
                  <a:rPr sz="2800"/>
                  <a:t> pounds. She also collects data from a random sample of </a:t>
                </a:r>
                <a:r>
                  <a:rPr sz="2800">
                    <a:latin typeface="Cambria Math"/>
                  </a:rPr>
                  <a:t>20</a:t>
                </a:r>
                <a:r>
                  <a:rPr sz="2800"/>
                  <a:t> mothers who did not take the pain reliever while pregnant and calculates that the mean birth weight of their babies was </a:t>
                </a:r>
                <a:r>
                  <a:rPr sz="2800">
                    <a:latin typeface="Cambria Math"/>
                  </a:rPr>
                  <a:t>6.3</a:t>
                </a:r>
                <a:r>
                  <a:rPr sz="2800"/>
                  <a:t> pounds with a standard deviation of </a:t>
                </a:r>
                <a:r>
                  <a:rPr sz="2800">
                    <a:latin typeface="Cambria Math"/>
                  </a:rPr>
                  <a:t>2.1</a:t>
                </a:r>
                <a:r>
                  <a:rPr sz="2800"/>
                  <a:t> pounds. Assume that the distributions of birth weights are approximately normal for both populations. Construct a </a:t>
                </a:r>
                <a14:m>
                  <m:oMath xmlns:m="http://schemas.openxmlformats.org/officeDocument/2006/math">
                    <m:r>
                      <a:rPr>
                        <a:latin typeface="Cambria Math" panose="02040503050406030204" pitchFamily="18" charset="0"/>
                      </a:rPr>
                      <m:t>99%</m:t>
                    </m:r>
                  </m:oMath>
                </a14:m>
                <a:r>
                  <a:rPr sz="2800"/>
                  <a:t> confidence interval for the true difference between the mean birth weights. Does the confidence interval suggest that there is a difference in the birth weights?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852" b="-859"/>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9.2.3: Constructing a Confidence Interval for the Difference between Two Population Means with Equal Variances (</a:t>
            </a:r>
            <a:r>
              <a:rPr sz="1800" i="1" dirty="0"/>
              <a:t>σ</a:t>
            </a:r>
            <a:r>
              <a:rPr sz="1800" dirty="0"/>
              <a:t> Unknown, Independent Samples)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Let's begin by assigning Population 1 as the birth weights of babies whose mothers took the pain reliever while pregnant, and Population 2 as the birth weights of babies whose mothers did not take the pain reliever while pregnant. Also note that because the only difference in the two populations was the administration of the pain reliever, it's reasonable to assume that the population variances are the same. For this reason, it is appropriate to use a pooled data approach to solving this problem.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9.2.3: Constructing a Confidence Interval for the Difference between Two Population Means with Equal Variances (</a:t>
            </a:r>
            <a:r>
              <a:rPr sz="1800" i="1" dirty="0"/>
              <a:t>σ</a:t>
            </a:r>
            <a:r>
              <a:rPr sz="18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By Hand:</a:t>
                </a:r>
              </a:p>
              <a:p>
                <a:pPr>
                  <a:defRPr b="1"/>
                </a:pPr>
                <a:r>
                  <a:rPr sz="2800" dirty="0"/>
                  <a:t>Step 1: Find the point estimate for the difference between the population means.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r>
                        <a:rPr>
                          <a:latin typeface="Cambria Math" panose="02040503050406030204" pitchFamily="18" charset="0"/>
                        </a:rPr>
                        <m:t>=5.6−6.3</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phant>
                      <m:r>
                        <a:rPr>
                          <a:latin typeface="Cambria Math" panose="02040503050406030204" pitchFamily="18" charset="0"/>
                        </a:rPr>
                        <m:t>=−0.7</m:t>
                      </m:r>
                      <m:r>
                        <m:rPr>
                          <m:nor/>
                        </m:rPr>
                        <a:rPr/>
                        <m:t>pounds</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130724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9.2.3: Constructing a Confidence Interval for the Difference between Two Population Means with Equal Variances (</a:t>
            </a:r>
            <a:r>
              <a:rPr sz="1800" i="1" dirty="0"/>
              <a:t>σ</a:t>
            </a:r>
            <a:r>
              <a:rPr sz="18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a:defRPr b="1"/>
                </a:pPr>
                <a:r>
                  <a:rPr sz="2800" dirty="0"/>
                  <a:t>Step 2: Find the margin of error using the formula for pooled data.</a:t>
                </a:r>
              </a:p>
              <a:p>
                <a:pPr>
                  <a:defRPr sz="2800"/>
                </a:pPr>
                <a:r>
                  <a:rPr sz="2800" dirty="0"/>
                  <a:t>To obtain the critical </a:t>
                </a:r>
                <a14:m>
                  <m:oMath xmlns:m="http://schemas.openxmlformats.org/officeDocument/2006/math">
                    <m:r>
                      <a:rPr>
                        <a:latin typeface="Cambria Math" panose="02040503050406030204" pitchFamily="18" charset="0"/>
                      </a:rPr>
                      <m:t>𝑡</m:t>
                    </m:r>
                  </m:oMath>
                </a14:m>
                <a:r>
                  <a:rPr sz="2800" dirty="0"/>
                  <a:t>-value, we must first know the degrees of freedom. For populations where the variances are assumed to be equal, </a:t>
                </a:r>
                <a:br>
                  <a:rPr lang="en-US" sz="2800" dirty="0"/>
                </a:br>
                <a14:m>
                  <m:oMath xmlns:m="http://schemas.openxmlformats.org/officeDocument/2006/math">
                    <m:r>
                      <a:rPr i="1">
                        <a:latin typeface="Cambria Math" panose="02040503050406030204" pitchFamily="18" charset="0"/>
                      </a:rPr>
                      <m:t>𝑑𝑓</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−2=12+20−2=30</m:t>
                    </m:r>
                  </m:oMath>
                </a14:m>
                <a:r>
                  <a:rPr sz="2800" dirty="0"/>
                  <a:t>. Hence for the </a:t>
                </a:r>
                <a14:m>
                  <m:oMath xmlns:m="http://schemas.openxmlformats.org/officeDocument/2006/math">
                    <m:r>
                      <a:rPr>
                        <a:latin typeface="Cambria Math" panose="02040503050406030204" pitchFamily="18" charset="0"/>
                      </a:rPr>
                      <m:t>𝑡</m:t>
                    </m:r>
                  </m:oMath>
                </a14:m>
                <a:r>
                  <a:rPr sz="2800" dirty="0"/>
                  <a:t>-distribution with </a:t>
                </a:r>
                <a:r>
                  <a:rPr sz="2800" dirty="0">
                    <a:latin typeface="Cambria Math"/>
                  </a:rPr>
                  <a:t>30</a:t>
                </a:r>
                <a:r>
                  <a:rPr sz="2800" dirty="0"/>
                  <a:t> degrees of freedom and a </a:t>
                </a:r>
                <a14:m>
                  <m:oMath xmlns:m="http://schemas.openxmlformats.org/officeDocument/2006/math">
                    <m:r>
                      <a:rPr>
                        <a:latin typeface="Cambria Math" panose="02040503050406030204" pitchFamily="18" charset="0"/>
                      </a:rPr>
                      <m:t>99%</m:t>
                    </m:r>
                  </m:oMath>
                </a14:m>
                <a:r>
                  <a:rPr sz="2800" dirty="0"/>
                  <a:t> level of confidence,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ɑ</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0.005</m:t>
                        </m:r>
                      </m:sub>
                    </m:sSub>
                    <m:r>
                      <a:rPr>
                        <a:latin typeface="Cambria Math" panose="02040503050406030204" pitchFamily="18" charset="0"/>
                      </a:rPr>
                      <m:t>=2.750</m:t>
                    </m:r>
                  </m:oMath>
                </a14:m>
                <a:r>
                  <a:rPr sz="2800" dirty="0"/>
                  <a:t>.</a:t>
                </a:r>
              </a:p>
              <a:p>
                <a:r>
                  <a:rPr sz="2800" dirty="0"/>
                  <a:t>Substituting into the formula for the margin of error gives us the following. Because this is such a large formula, we will calculate it in stages, rounding each intermediate value to six decimal places in order to keep the final calculation as exact as possible.</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ad>
                        <m:radPr>
                          <m:degHide m:val="on"/>
                          <m:ctrlPr>
                            <a:rPr i="1">
                              <a:latin typeface="Cambria Math" panose="02040503050406030204" pitchFamily="18" charset="0"/>
                            </a:rPr>
                          </m:ctrlPr>
                        </m:radPr>
                        <m:deg/>
                        <m:e>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m:t>
                                  </m:r>
                                </m:e>
                              </m:d>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m:t>
                                  </m:r>
                                </m:e>
                              </m:d>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−2</m:t>
                              </m:r>
                            </m:den>
                          </m:f>
                        </m:e>
                      </m:rad>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=2.750</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12−1</m:t>
                                  </m:r>
                                </m:e>
                              </m:d>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1.8</m:t>
                                      </m:r>
                                    </m:e>
                                  </m:d>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20−1</m:t>
                                  </m:r>
                                </m:e>
                              </m:d>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2.1</m:t>
                                      </m:r>
                                    </m:e>
                                  </m:d>
                                </m:e>
                                <m:sup>
                                  <m:r>
                                    <a:rPr>
                                      <a:latin typeface="Cambria Math" panose="02040503050406030204" pitchFamily="18" charset="0"/>
                                    </a:rPr>
                                    <m:t>2</m:t>
                                  </m:r>
                                </m:sup>
                              </m:sSup>
                            </m:num>
                            <m:den>
                              <m:r>
                                <a:rPr>
                                  <a:latin typeface="Cambria Math" panose="02040503050406030204" pitchFamily="18" charset="0"/>
                                </a:rPr>
                                <m:t>12+20−2</m:t>
                              </m:r>
                            </m:den>
                          </m:f>
                        </m:e>
                      </m:rad>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20</m:t>
                              </m:r>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≈2.750</m:t>
                      </m:r>
                      <m:d>
                        <m:dPr>
                          <m:ctrlPr>
                            <a:rPr i="1">
                              <a:latin typeface="Cambria Math" panose="02040503050406030204" pitchFamily="18" charset="0"/>
                            </a:rPr>
                          </m:ctrlPr>
                        </m:dPr>
                        <m:e>
                          <m:r>
                            <a:rPr>
                              <a:latin typeface="Cambria Math" panose="02040503050406030204" pitchFamily="18" charset="0"/>
                            </a:rPr>
                            <m:t>1.995244</m:t>
                          </m:r>
                        </m:e>
                      </m:d>
                      <m:d>
                        <m:dPr>
                          <m:ctrlPr>
                            <a:rPr i="1">
                              <a:latin typeface="Cambria Math" panose="02040503050406030204" pitchFamily="18" charset="0"/>
                            </a:rPr>
                          </m:ctrlPr>
                        </m:dPr>
                        <m:e>
                          <m:r>
                            <a:rPr>
                              <a:latin typeface="Cambria Math" panose="02040503050406030204" pitchFamily="18" charset="0"/>
                            </a:rPr>
                            <m:t>0.365148</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≈2.003538</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9.2.3: Constructing a Confidence Interval for the Difference between Two Population Means with Equal Variances (</a:t>
            </a:r>
            <a:r>
              <a:rPr sz="1800" i="1" dirty="0"/>
              <a:t>σ</a:t>
            </a:r>
            <a:r>
              <a:rPr sz="18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3: Subtract the margin of error from and add the margin of error to the point estimate.</a:t>
                </a:r>
              </a:p>
              <a:p>
                <a:pPr/>
                <a:r>
                  <a:rPr lang="en-US" dirty="0"/>
                  <a:t>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003538</m:t>
                    </m:r>
                  </m:oMath>
                </a14:m>
                <a:br>
                  <a:rPr dirty="0">
                    <a:latin typeface="Cambria Math" panose="02040503050406030204" pitchFamily="18" charset="0"/>
                  </a:rPr>
                </a:b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7</m:t>
                      </m:r>
                    </m:oMath>
                  </m:oMathPara>
                </a14:m>
                <a:endParaRPr sz="2800" dirty="0"/>
              </a:p>
              <a:p>
                <a:pPr/>
                <a:r>
                  <a:rPr lang="en-US" dirty="0"/>
                  <a:t>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003538</m:t>
                    </m:r>
                  </m:oMath>
                </a14:m>
                <a:br>
                  <a:rPr dirty="0">
                    <a:latin typeface="Cambria Math" panose="02040503050406030204" pitchFamily="18" charset="0"/>
                  </a:rPr>
                </a:b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oMath>
                  </m:oMathPara>
                </a14:m>
                <a:endParaRPr sz="2800" dirty="0"/>
              </a:p>
              <a:p>
                <a:pPr>
                  <a:defRPr sz="2800"/>
                </a:pPr>
                <a:r>
                  <a:rPr sz="2800" dirty="0"/>
                  <a:t>This confidence interval can be expressed mathematically as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7</m:t>
                        </m:r>
                        <m:r>
                          <m:rPr>
                            <m:nor/>
                          </m:rPr>
                          <a:rPr/>
                          <m:t>, </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A083A1B-E5B5-4097-91C8-F91C4DFECFC7}"/>
              </a:ext>
            </a:extLst>
          </p:cNvPr>
          <p:cNvSpPr txBox="1"/>
          <p:nvPr/>
        </p:nvSpPr>
        <p:spPr>
          <a:xfrm>
            <a:off x="457200" y="1991380"/>
            <a:ext cx="2590800" cy="523220"/>
          </a:xfrm>
          <a:prstGeom prst="rect">
            <a:avLst/>
          </a:prstGeom>
          <a:noFill/>
        </p:spPr>
        <p:txBody>
          <a:bodyPr wrap="square" rtlCol="0">
            <a:spAutoFit/>
          </a:bodyPr>
          <a:lstStyle/>
          <a:p>
            <a:r>
              <a:rPr lang="en-US" sz="2800" dirty="0"/>
              <a:t>Lower endpoint:</a:t>
            </a:r>
          </a:p>
        </p:txBody>
      </p:sp>
      <p:sp>
        <p:nvSpPr>
          <p:cNvPr id="6" name="TextBox 5">
            <a:extLst>
              <a:ext uri="{FF2B5EF4-FFF2-40B4-BE49-F238E27FC236}">
                <a16:creationId xmlns:a16="http://schemas.microsoft.com/office/drawing/2014/main" id="{8CCC01F2-8251-4A15-8129-73AD92B716E7}"/>
              </a:ext>
            </a:extLst>
          </p:cNvPr>
          <p:cNvSpPr txBox="1"/>
          <p:nvPr/>
        </p:nvSpPr>
        <p:spPr>
          <a:xfrm>
            <a:off x="457200" y="2895600"/>
            <a:ext cx="2590800" cy="523220"/>
          </a:xfrm>
          <a:prstGeom prst="rect">
            <a:avLst/>
          </a:prstGeom>
          <a:noFill/>
        </p:spPr>
        <p:txBody>
          <a:bodyPr wrap="square" rtlCol="0">
            <a:spAutoFit/>
          </a:bodyPr>
          <a:lstStyle/>
          <a:p>
            <a:r>
              <a:rPr lang="en-US" sz="2800" dirty="0"/>
              <a:t>Upper endpoint: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9.2.3: Constructing a Confidence Interval for the Difference between Two Population Means with Equal Variances (</a:t>
            </a:r>
            <a:r>
              <a:rPr sz="1800" i="1" dirty="0"/>
              <a:t>σ</a:t>
            </a:r>
            <a:r>
              <a:rPr sz="18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lang="en-US" sz="2800" dirty="0"/>
                  <a:t>TI-83/84 Plus:</a:t>
                </a:r>
              </a:p>
              <a:p>
                <a:pPr>
                  <a:defRPr sz="2800"/>
                </a:pPr>
                <a:r>
                  <a:rPr lang="en-US" sz="2800" dirty="0"/>
                  <a:t>We can obtain the confidence interval in one step by using the calculator. Since we already have the sample statistics, go to </a:t>
                </a:r>
                <a:br>
                  <a:rPr lang="en-US" sz="2800" dirty="0"/>
                </a:br>
                <a:r>
                  <a:rPr lang="en-US" sz="2800" b="1" dirty="0"/>
                  <a:t>STAT &gt; TESTS</a:t>
                </a:r>
                <a:r>
                  <a:rPr lang="en-US" sz="2800" dirty="0"/>
                  <a:t> and choose </a:t>
                </a:r>
                <a:r>
                  <a:rPr lang="en-US" sz="2800" b="1" dirty="0"/>
                  <a:t>2-SampTInt</a:t>
                </a:r>
                <a:r>
                  <a:rPr lang="en-US" sz="2800" dirty="0"/>
                  <a:t>. The general formula for this computation is </a:t>
                </a:r>
                <a:r>
                  <a:rPr lang="en-US" b="1" i="1" dirty="0"/>
                  <a:t>2-SampTInt(</a:t>
                </a:r>
                <a14:m>
                  <m:oMath xmlns:m="http://schemas.openxmlformats.org/officeDocument/2006/math">
                    <m:sSub>
                      <m:sSubPr>
                        <m:ctrlPr>
                          <a:rPr lang="ar-AE" b="1" i="1">
                            <a:latin typeface="Cambria Math" panose="02040503050406030204" pitchFamily="18" charset="0"/>
                          </a:rPr>
                        </m:ctrlPr>
                      </m:sSubPr>
                      <m:e>
                        <m:bar>
                          <m:barPr>
                            <m:pos m:val="top"/>
                            <m:ctrlPr>
                              <a:rPr lang="ar-AE" b="1" i="1">
                                <a:latin typeface="Cambria Math" panose="02040503050406030204" pitchFamily="18" charset="0"/>
                              </a:rPr>
                            </m:ctrlPr>
                          </m:barPr>
                          <m:e>
                            <m:r>
                              <a:rPr lang="ar-AE" b="1" i="1">
                                <a:latin typeface="Cambria Math" panose="02040503050406030204" pitchFamily="18" charset="0"/>
                              </a:rPr>
                              <m:t>𝒙</m:t>
                            </m:r>
                          </m:e>
                        </m:bar>
                      </m:e>
                      <m:sub>
                        <m:r>
                          <a:rPr lang="ar-AE" b="1" i="1">
                            <a:latin typeface="Cambria Math" panose="02040503050406030204" pitchFamily="18" charset="0"/>
                          </a:rPr>
                          <m:t>𝟏</m:t>
                        </m:r>
                      </m:sub>
                    </m:sSub>
                  </m:oMath>
                </a14:m>
                <a:r>
                  <a:rPr lang="ar-AE" b="1" i="1" dirty="0"/>
                  <a:t>,</a:t>
                </a:r>
                <a:r>
                  <a:rPr lang="ar-AE" sz="2800" b="1" i="1" dirty="0"/>
                  <a:t> </a:t>
                </a:r>
                <a14:m>
                  <m:oMath xmlns:m="http://schemas.openxmlformats.org/officeDocument/2006/math">
                    <m:sSub>
                      <m:sSubPr>
                        <m:ctrlPr>
                          <a:rPr lang="ar-AE" b="1" i="1">
                            <a:latin typeface="Cambria Math" panose="02040503050406030204" pitchFamily="18" charset="0"/>
                          </a:rPr>
                        </m:ctrlPr>
                      </m:sSubPr>
                      <m:e>
                        <m:r>
                          <a:rPr lang="ar-AE" b="1" i="1">
                            <a:latin typeface="Cambria Math" panose="02040503050406030204" pitchFamily="18" charset="0"/>
                          </a:rPr>
                          <m:t>𝒔</m:t>
                        </m:r>
                      </m:e>
                      <m:sub>
                        <m:r>
                          <a:rPr lang="ar-AE" b="1" i="1">
                            <a:latin typeface="Cambria Math" panose="02040503050406030204" pitchFamily="18" charset="0"/>
                          </a:rPr>
                          <m:t>𝟏</m:t>
                        </m:r>
                      </m:sub>
                    </m:sSub>
                  </m:oMath>
                </a14:m>
                <a:r>
                  <a:rPr lang="ar-AE" b="1" i="1" dirty="0"/>
                  <a:t>,</a:t>
                </a:r>
                <a:r>
                  <a:rPr lang="ar-AE" sz="2800" b="1" i="1" dirty="0"/>
                  <a:t> </a:t>
                </a:r>
                <a14:m>
                  <m:oMath xmlns:m="http://schemas.openxmlformats.org/officeDocument/2006/math">
                    <m:sSub>
                      <m:sSubPr>
                        <m:ctrlPr>
                          <a:rPr lang="ar-AE" b="1" i="1">
                            <a:latin typeface="Cambria Math" panose="02040503050406030204" pitchFamily="18" charset="0"/>
                          </a:rPr>
                        </m:ctrlPr>
                      </m:sSubPr>
                      <m:e>
                        <m:r>
                          <a:rPr lang="ar-AE" b="1" i="1">
                            <a:latin typeface="Cambria Math" panose="02040503050406030204" pitchFamily="18" charset="0"/>
                          </a:rPr>
                          <m:t>𝒏</m:t>
                        </m:r>
                      </m:e>
                      <m:sub>
                        <m:r>
                          <a:rPr lang="ar-AE" b="1" i="1">
                            <a:latin typeface="Cambria Math" panose="02040503050406030204" pitchFamily="18" charset="0"/>
                          </a:rPr>
                          <m:t>𝟏</m:t>
                        </m:r>
                      </m:sub>
                    </m:sSub>
                  </m:oMath>
                </a14:m>
                <a:r>
                  <a:rPr lang="ar-AE" b="1" i="1" dirty="0"/>
                  <a:t>,</a:t>
                </a:r>
                <a:r>
                  <a:rPr lang="ar-AE" sz="2800" b="1" i="1" dirty="0"/>
                  <a:t> </a:t>
                </a:r>
                <a14:m>
                  <m:oMath xmlns:m="http://schemas.openxmlformats.org/officeDocument/2006/math">
                    <m:sSub>
                      <m:sSubPr>
                        <m:ctrlPr>
                          <a:rPr lang="ar-AE" b="1" i="1">
                            <a:latin typeface="Cambria Math" panose="02040503050406030204" pitchFamily="18" charset="0"/>
                          </a:rPr>
                        </m:ctrlPr>
                      </m:sSubPr>
                      <m:e>
                        <m:bar>
                          <m:barPr>
                            <m:pos m:val="top"/>
                            <m:ctrlPr>
                              <a:rPr lang="ar-AE" b="1" i="1">
                                <a:latin typeface="Cambria Math" panose="02040503050406030204" pitchFamily="18" charset="0"/>
                              </a:rPr>
                            </m:ctrlPr>
                          </m:barPr>
                          <m:e>
                            <m:r>
                              <a:rPr lang="ar-AE" b="1" i="1">
                                <a:latin typeface="Cambria Math" panose="02040503050406030204" pitchFamily="18" charset="0"/>
                              </a:rPr>
                              <m:t>𝒙</m:t>
                            </m:r>
                          </m:e>
                        </m:bar>
                      </m:e>
                      <m:sub>
                        <m:r>
                          <a:rPr lang="ar-AE" b="1" i="1">
                            <a:latin typeface="Cambria Math" panose="02040503050406030204" pitchFamily="18" charset="0"/>
                          </a:rPr>
                          <m:t>𝟐</m:t>
                        </m:r>
                      </m:sub>
                    </m:sSub>
                  </m:oMath>
                </a14:m>
                <a:r>
                  <a:rPr lang="ar-AE" b="1" i="1" dirty="0"/>
                  <a:t>,</a:t>
                </a:r>
                <a:r>
                  <a:rPr lang="ar-AE" sz="2800" b="1" i="1" dirty="0"/>
                  <a:t> </a:t>
                </a:r>
                <a14:m>
                  <m:oMath xmlns:m="http://schemas.openxmlformats.org/officeDocument/2006/math">
                    <m:sSub>
                      <m:sSubPr>
                        <m:ctrlPr>
                          <a:rPr lang="ar-AE" b="1" i="1">
                            <a:latin typeface="Cambria Math" panose="02040503050406030204" pitchFamily="18" charset="0"/>
                          </a:rPr>
                        </m:ctrlPr>
                      </m:sSubPr>
                      <m:e>
                        <m:r>
                          <a:rPr lang="ar-AE" b="1" i="1">
                            <a:latin typeface="Cambria Math" panose="02040503050406030204" pitchFamily="18" charset="0"/>
                          </a:rPr>
                          <m:t>𝒔</m:t>
                        </m:r>
                      </m:e>
                      <m:sub>
                        <m:r>
                          <a:rPr lang="ar-AE" b="1" i="1">
                            <a:latin typeface="Cambria Math" panose="02040503050406030204" pitchFamily="18" charset="0"/>
                          </a:rPr>
                          <m:t>𝟐</m:t>
                        </m:r>
                      </m:sub>
                    </m:sSub>
                  </m:oMath>
                </a14:m>
                <a:r>
                  <a:rPr lang="ar-AE" b="1" i="1" dirty="0"/>
                  <a:t>,</a:t>
                </a:r>
                <a:r>
                  <a:rPr lang="ar-AE" sz="2800" b="1" i="1" dirty="0"/>
                  <a:t> </a:t>
                </a:r>
                <a14:m>
                  <m:oMath xmlns:m="http://schemas.openxmlformats.org/officeDocument/2006/math">
                    <m:sSub>
                      <m:sSubPr>
                        <m:ctrlPr>
                          <a:rPr lang="ar-AE" b="1" i="1">
                            <a:latin typeface="Cambria Math" panose="02040503050406030204" pitchFamily="18" charset="0"/>
                          </a:rPr>
                        </m:ctrlPr>
                      </m:sSubPr>
                      <m:e>
                        <m:r>
                          <a:rPr lang="ar-AE" b="1" i="1">
                            <a:latin typeface="Cambria Math" panose="02040503050406030204" pitchFamily="18" charset="0"/>
                          </a:rPr>
                          <m:t>𝒏</m:t>
                        </m:r>
                      </m:e>
                      <m:sub>
                        <m:r>
                          <a:rPr lang="ar-AE" b="1" i="1">
                            <a:latin typeface="Cambria Math" panose="02040503050406030204" pitchFamily="18" charset="0"/>
                          </a:rPr>
                          <m:t>𝟐</m:t>
                        </m:r>
                      </m:sub>
                    </m:sSub>
                  </m:oMath>
                </a14:m>
                <a:r>
                  <a:rPr lang="ar-AE" b="1" i="1" dirty="0"/>
                  <a:t>,</a:t>
                </a:r>
                <a:r>
                  <a:rPr lang="ar-AE" sz="2800" b="1" i="1" dirty="0"/>
                  <a:t> </a:t>
                </a:r>
                <a14:m>
                  <m:oMath xmlns:m="http://schemas.openxmlformats.org/officeDocument/2006/math">
                    <m:r>
                      <a:rPr lang="en-US" b="1" i="1">
                        <a:latin typeface="Cambria Math" panose="02040503050406030204" pitchFamily="18" charset="0"/>
                      </a:rPr>
                      <m:t>𝑪</m:t>
                    </m:r>
                    <m:r>
                      <a:rPr lang="en-US" b="1" i="1">
                        <a:latin typeface="Cambria Math" panose="02040503050406030204" pitchFamily="18" charset="0"/>
                      </a:rPr>
                      <m:t>−</m:t>
                    </m:r>
                    <m:r>
                      <a:rPr lang="en-US" b="1" i="1">
                        <a:latin typeface="Cambria Math" panose="02040503050406030204" pitchFamily="18" charset="0"/>
                      </a:rPr>
                      <m:t>𝑳𝒆𝒗𝒆𝒍</m:t>
                    </m:r>
                  </m:oMath>
                </a14:m>
                <a:r>
                  <a:rPr lang="en-US" b="1" i="1" dirty="0"/>
                  <a:t>, pool</a:t>
                </a:r>
                <a:r>
                  <a:rPr lang="en-US" b="1" dirty="0"/>
                  <a:t>)</a:t>
                </a:r>
                <a:r>
                  <a:rPr lang="en-US" sz="2800" dirty="0"/>
                  <a:t>. If the data is pooled, enter 1 for the final value. If the data is not pooled, enter 0. All of the other statistics are given to us in the problem.</a:t>
                </a:r>
              </a:p>
              <a:p>
                <a14:m>
                  <m:oMath xmlns:m="http://schemas.openxmlformats.org/officeDocument/2006/math">
                    <m:sSub>
                      <m:sSubPr>
                        <m:ctrlPr>
                          <a:rPr lang="ar-AE" i="1">
                            <a:latin typeface="Cambria Math" panose="02040503050406030204" pitchFamily="18" charset="0"/>
                          </a:rPr>
                        </m:ctrlPr>
                      </m:sSubPr>
                      <m:e>
                        <m:bar>
                          <m:barPr>
                            <m:pos m:val="top"/>
                            <m:ctrlPr>
                              <a:rPr lang="ar-AE" i="1">
                                <a:latin typeface="Cambria Math" panose="02040503050406030204" pitchFamily="18" charset="0"/>
                              </a:rPr>
                            </m:ctrlPr>
                          </m:barPr>
                          <m:e>
                            <m:r>
                              <a:rPr lang="ar-AE">
                                <a:latin typeface="Cambria Math" panose="02040503050406030204" pitchFamily="18" charset="0"/>
                              </a:rPr>
                              <m:t>𝑥</m:t>
                            </m:r>
                          </m:e>
                        </m:ba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6</m:t>
                    </m:r>
                  </m:oMath>
                </a14:m>
                <a:r>
                  <a:rPr lang="ar-AE" sz="2800" dirty="0"/>
                  <a:t> </a:t>
                </a:r>
                <a14:m>
                  <m:oMath xmlns:m="http://schemas.openxmlformats.org/officeDocument/2006/math">
                    <m:sSub>
                      <m:sSubPr>
                        <m:ctrlPr>
                          <a:rPr lang="ar-AE" i="1">
                            <a:latin typeface="Cambria Math" panose="02040503050406030204" pitchFamily="18" charset="0"/>
                          </a:rPr>
                        </m:ctrlPr>
                      </m:sSubPr>
                      <m:e>
                        <m:bar>
                          <m:barPr>
                            <m:pos m:val="top"/>
                            <m:ctrlPr>
                              <a:rPr lang="ar-AE" i="1">
                                <a:latin typeface="Cambria Math" panose="02040503050406030204" pitchFamily="18" charset="0"/>
                              </a:rPr>
                            </m:ctrlPr>
                          </m:barPr>
                          <m:e>
                            <m:r>
                              <a:rPr lang="ar-AE">
                                <a:latin typeface="Cambria Math" panose="02040503050406030204" pitchFamily="18" charset="0"/>
                              </a:rPr>
                              <m:t>𝑥</m:t>
                            </m:r>
                          </m:e>
                        </m:ba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3</m:t>
                    </m:r>
                  </m:oMath>
                </a14:m>
                <a:endParaRPr lang="ar-AE" sz="2800" dirty="0"/>
              </a:p>
              <a:p>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𝑠</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8</m:t>
                    </m:r>
                  </m:oMath>
                </a14:m>
                <a:r>
                  <a:rPr lang="ar-AE" sz="2800"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𝑠</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oMath>
                </a14:m>
                <a:endParaRPr lang="ar-AE" sz="2800" dirty="0"/>
              </a:p>
              <a:p>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𝑛</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12</m:t>
                    </m:r>
                  </m:oMath>
                </a14:m>
                <a:r>
                  <a:rPr lang="ar-AE" sz="2800"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𝑛</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20</m:t>
                    </m:r>
                  </m:oMath>
                </a14:m>
                <a:endParaRPr lang="ar-AE" sz="2800" dirty="0"/>
              </a:p>
              <a:p>
                <a14:m>
                  <m:oMath xmlns:m="http://schemas.openxmlformats.org/officeDocument/2006/math">
                    <m:r>
                      <a:rPr lang="en-US" b="0" i="1" smtClean="0">
                        <a:latin typeface="Cambria Math" panose="02040503050406030204" pitchFamily="18" charset="0"/>
                      </a:rPr>
                      <m:t>𝐶</m:t>
                    </m:r>
                    <m:r>
                      <a:rPr lang="ar-AE" b="0" i="1" smtClean="0">
                        <a:latin typeface="Cambria Math" panose="02040503050406030204" pitchFamily="18" charset="0"/>
                      </a:rPr>
                      <m:t>−</m:t>
                    </m:r>
                    <m:r>
                      <a:rPr lang="en-US" b="0" i="1" smtClean="0">
                        <a:latin typeface="Cambria Math" panose="02040503050406030204" pitchFamily="18" charset="0"/>
                      </a:rPr>
                      <m:t>𝐿𝑒𝑣𝑒𝑙</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99</m:t>
                    </m:r>
                  </m:oMath>
                </a14:m>
                <a:r>
                  <a:rPr lang="ar-AE" sz="2800" dirty="0"/>
                  <a:t> </a:t>
                </a:r>
                <a14:m>
                  <m:oMath xmlns:m="http://schemas.openxmlformats.org/officeDocument/2006/math">
                    <m:r>
                      <m:rPr>
                        <m:nor/>
                      </m:rPr>
                      <a:rPr lang="en-US"/>
                      <m:t>Pooled</m:t>
                    </m:r>
                    <m:r>
                      <a:rPr lang="en-US">
                        <a:latin typeface="Cambria Math" panose="02040503050406030204" pitchFamily="18" charset="0"/>
                      </a:rPr>
                      <m:t>=</m:t>
                    </m:r>
                    <m:r>
                      <m:rPr>
                        <m:nor/>
                      </m:rPr>
                      <a:rPr lang="en-US"/>
                      <m:t>Y</m:t>
                    </m:r>
                    <m:r>
                      <m:rPr>
                        <m:nor/>
                      </m:rPr>
                      <a:rPr lang="en-US" b="0" i="0" smtClean="0"/>
                      <m:t>es</m:t>
                    </m:r>
                  </m:oMath>
                </a14:m>
                <a:endParaRPr lang="en-US" sz="2800" dirty="0"/>
              </a:p>
              <a:p>
                <a:pPr>
                  <a:defRPr sz="2800"/>
                </a:pPr>
                <a:r>
                  <a:rPr lang="en-US" sz="2800" dirty="0"/>
                  <a:t>The confidence interval returned by the calculator is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7</m:t>
                        </m:r>
                        <m:r>
                          <m:rPr>
                            <m:nor/>
                          </m:rPr>
                          <a:rPr lang="ar-AE"/>
                          <m:t>, </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3</m:t>
                        </m:r>
                      </m:e>
                    </m:d>
                  </m:oMath>
                </a14:m>
                <a:r>
                  <a:rPr lang="ar-AE" sz="2800" dirty="0"/>
                  <a:t> </a:t>
                </a:r>
                <a:r>
                  <a:rPr lang="en-US" sz="2800" dirty="0"/>
                  <a:t>as shown below.</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03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9.2.3: Constructing a Confidence Interval for the Difference between Two Population Means with Equal Variances (</a:t>
            </a:r>
            <a:r>
              <a:rPr sz="1800" i="1" dirty="0"/>
              <a:t>σ</a:t>
            </a:r>
            <a:r>
              <a:rPr sz="1800" dirty="0"/>
              <a:t> Unknown, Independent Samples) (cont.)</a:t>
            </a:r>
          </a:p>
        </p:txBody>
      </p:sp>
      <p:pic>
        <p:nvPicPr>
          <p:cNvPr id="5" name="Content Placeholder 4">
            <a:extLst>
              <a:ext uri="{FF2B5EF4-FFF2-40B4-BE49-F238E27FC236}">
                <a16:creationId xmlns:a16="http://schemas.microsoft.com/office/drawing/2014/main" id="{1A3915CA-41F3-4206-B2FB-483F5C06472A}"/>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9.2.3: Constructing a Confidence Interval for the Difference between Two Population Means with Equal Variances (</a:t>
            </a:r>
            <a:r>
              <a:rPr sz="1800" i="1" dirty="0"/>
              <a:t>σ</a:t>
            </a:r>
            <a:r>
              <a:rPr sz="18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Therefore, we are </a:t>
                </a:r>
                <a14:m>
                  <m:oMath xmlns:m="http://schemas.openxmlformats.org/officeDocument/2006/math">
                    <m:r>
                      <a:rPr>
                        <a:latin typeface="Cambria Math" panose="02040503050406030204" pitchFamily="18" charset="0"/>
                      </a:rPr>
                      <m:t>99%</m:t>
                    </m:r>
                  </m:oMath>
                </a14:m>
                <a:r>
                  <a:rPr sz="2800"/>
                  <a:t> confident that the population mean birth weight for babies whose mothers took the pain reliever while pregnant is between </a:t>
                </a:r>
                <a:r>
                  <a:rPr sz="2800">
                    <a:latin typeface="Cambria Math"/>
                  </a:rPr>
                  <a:t>2.7</a:t>
                </a:r>
                <a:r>
                  <a:rPr sz="2800"/>
                  <a:t> pounds less than and </a:t>
                </a:r>
                <a:r>
                  <a:rPr sz="2800">
                    <a:latin typeface="Cambria Math"/>
                  </a:rPr>
                  <a:t>1.3</a:t>
                </a:r>
                <a:r>
                  <a:rPr sz="2800"/>
                  <a:t> pounds more than the population mean birth weight for babies whose mothers didn't take the pain reliever. Since the confidence interval contains </a:t>
                </a:r>
                <a:r>
                  <a:rPr sz="2800">
                    <a:latin typeface="Cambria Math"/>
                  </a:rPr>
                  <a:t>0</a:t>
                </a:r>
                <a:r>
                  <a:rPr sz="2800"/>
                  <a:t>, there is not sufficient statistical evidence to indicate that the mean birth weights are different for the two populations. Thus, we cannot conclude that the pain reliever causes lower birth weights.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600" dirty="0"/>
              <a:t>Example 9.2.1: Finding the Margin of Error of a Confidence Interval for the Difference between Two Population Means with Unequal Variances (</a:t>
            </a:r>
            <a:r>
              <a:rPr sz="1600" i="1" dirty="0"/>
              <a:t>σ</a:t>
            </a:r>
            <a:r>
              <a:rPr sz="1600" dirty="0"/>
              <a:t> Unknown, Independent Samples)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the following data from two independent samples, calculate the margin of error of the </a:t>
                </a:r>
                <a14:m>
                  <m:oMath xmlns:m="http://schemas.openxmlformats.org/officeDocument/2006/math">
                    <m:r>
                      <a:rPr>
                        <a:latin typeface="Cambria Math" panose="02040503050406030204" pitchFamily="18" charset="0"/>
                      </a:rPr>
                      <m:t>95%</m:t>
                    </m:r>
                  </m:oMath>
                </a14:m>
                <a:r>
                  <a:rPr sz="2800"/>
                  <a:t> confidence interval for the difference between the two population means, assuming that the population variances are not equal and both population distributions are approximately normal.</a:t>
                </a:r>
              </a:p>
              <a:p>
                <a:r>
                  <a:rPr sz="2800"/>
                  <a:t>Sample 1: </a:t>
                </a:r>
                <a:r>
                  <a:rPr sz="2800">
                    <a:latin typeface="Cambria Math"/>
                  </a:rPr>
                  <a:t>12</a:t>
                </a:r>
                <a:r>
                  <a:rPr sz="2800"/>
                  <a:t>, </a:t>
                </a:r>
                <a:r>
                  <a:rPr sz="2800">
                    <a:latin typeface="Cambria Math"/>
                  </a:rPr>
                  <a:t>9</a:t>
                </a:r>
                <a:r>
                  <a:rPr sz="2800"/>
                  <a:t>, </a:t>
                </a:r>
                <a:r>
                  <a:rPr sz="2800">
                    <a:latin typeface="Cambria Math"/>
                  </a:rPr>
                  <a:t>14</a:t>
                </a:r>
                <a:r>
                  <a:rPr sz="2800"/>
                  <a:t>, </a:t>
                </a:r>
                <a:r>
                  <a:rPr sz="2800">
                    <a:latin typeface="Cambria Math"/>
                  </a:rPr>
                  <a:t>16</a:t>
                </a:r>
                <a:r>
                  <a:rPr sz="2800"/>
                  <a:t>, </a:t>
                </a:r>
                <a:r>
                  <a:rPr sz="2800">
                    <a:latin typeface="Cambria Math"/>
                  </a:rPr>
                  <a:t>8</a:t>
                </a:r>
                <a:r>
                  <a:rPr sz="2800"/>
                  <a:t>, </a:t>
                </a:r>
                <a:r>
                  <a:rPr sz="2800">
                    <a:latin typeface="Cambria Math"/>
                  </a:rPr>
                  <a:t>9</a:t>
                </a:r>
                <a:r>
                  <a:rPr sz="2800"/>
                  <a:t>, </a:t>
                </a:r>
                <a:r>
                  <a:rPr sz="2800">
                    <a:latin typeface="Cambria Math"/>
                  </a:rPr>
                  <a:t>10</a:t>
                </a:r>
                <a:r>
                  <a:rPr sz="2800"/>
                  <a:t>, </a:t>
                </a:r>
                <a:r>
                  <a:rPr sz="2800">
                    <a:latin typeface="Cambria Math"/>
                  </a:rPr>
                  <a:t>11</a:t>
                </a:r>
                <a:r>
                  <a:rPr sz="2800"/>
                  <a:t>, </a:t>
                </a:r>
                <a:r>
                  <a:rPr sz="2800">
                    <a:latin typeface="Cambria Math"/>
                  </a:rPr>
                  <a:t>13</a:t>
                </a:r>
                <a:r>
                  <a:rPr sz="2800"/>
                  <a:t>, </a:t>
                </a:r>
                <a:r>
                  <a:rPr sz="2800">
                    <a:latin typeface="Cambria Math"/>
                  </a:rPr>
                  <a:t>13</a:t>
                </a:r>
                <a:r>
                  <a:rPr sz="2800"/>
                  <a:t>, </a:t>
                </a:r>
                <a:r>
                  <a:rPr sz="2800">
                    <a:latin typeface="Cambria Math"/>
                  </a:rPr>
                  <a:t>10</a:t>
                </a:r>
              </a:p>
              <a:p>
                <a:r>
                  <a:rPr sz="2800"/>
                  <a:t>Sample 2: </a:t>
                </a:r>
                <a:r>
                  <a:rPr sz="2800">
                    <a:latin typeface="Cambria Math"/>
                  </a:rPr>
                  <a:t>14</a:t>
                </a:r>
                <a:r>
                  <a:rPr sz="2800"/>
                  <a:t>, </a:t>
                </a:r>
                <a:r>
                  <a:rPr sz="2800">
                    <a:latin typeface="Cambria Math"/>
                  </a:rPr>
                  <a:t>14</a:t>
                </a:r>
                <a:r>
                  <a:rPr sz="2800"/>
                  <a:t>, </a:t>
                </a:r>
                <a:r>
                  <a:rPr sz="2800">
                    <a:latin typeface="Cambria Math"/>
                  </a:rPr>
                  <a:t>15</a:t>
                </a:r>
                <a:r>
                  <a:rPr sz="2800"/>
                  <a:t>, </a:t>
                </a:r>
                <a:r>
                  <a:rPr sz="2800">
                    <a:latin typeface="Cambria Math"/>
                  </a:rPr>
                  <a:t>8</a:t>
                </a:r>
                <a:r>
                  <a:rPr sz="2800"/>
                  <a:t>, </a:t>
                </a:r>
                <a:r>
                  <a:rPr sz="2800">
                    <a:latin typeface="Cambria Math"/>
                  </a:rPr>
                  <a:t>11</a:t>
                </a:r>
                <a:r>
                  <a:rPr sz="2800"/>
                  <a:t>, </a:t>
                </a:r>
                <a:r>
                  <a:rPr sz="2800">
                    <a:latin typeface="Cambria Math"/>
                  </a:rPr>
                  <a:t>11</a:t>
                </a:r>
                <a:r>
                  <a:rPr sz="2800"/>
                  <a:t>, </a:t>
                </a:r>
                <a:r>
                  <a:rPr sz="2800">
                    <a:latin typeface="Cambria Math"/>
                  </a:rPr>
                  <a:t>12</a:t>
                </a:r>
                <a:r>
                  <a:rPr sz="2800"/>
                  <a:t>, </a:t>
                </a:r>
                <a:r>
                  <a:rPr sz="2800">
                    <a:latin typeface="Cambria Math"/>
                  </a:rPr>
                  <a:t>10</a:t>
                </a:r>
                <a:r>
                  <a:rPr sz="2800"/>
                  <a:t>, </a:t>
                </a:r>
                <a:r>
                  <a:rPr sz="2800">
                    <a:latin typeface="Cambria Math"/>
                  </a:rPr>
                  <a:t>9</a:t>
                </a:r>
                <a:r>
                  <a:rPr sz="2800"/>
                  <a:t>, </a:t>
                </a:r>
                <a:r>
                  <a:rPr sz="2800">
                    <a:latin typeface="Cambria Math"/>
                  </a:rPr>
                  <a:t>9</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600" dirty="0"/>
              <a:t>Example 9.2.1: Finding the Margin of Error of a Confidence Interval for the Difference between Two Population Means with Unequal Variances (</a:t>
            </a:r>
            <a:r>
              <a:rPr sz="1600" i="1" dirty="0"/>
              <a:t>σ</a:t>
            </a:r>
            <a:r>
              <a:rPr sz="16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To use the formula for the margin of error, we need to know the critical value of </a:t>
                </a:r>
                <a14:m>
                  <m:oMath xmlns:m="http://schemas.openxmlformats.org/officeDocument/2006/math">
                    <m:r>
                      <a:rPr>
                        <a:latin typeface="Cambria Math" panose="02040503050406030204" pitchFamily="18" charset="0"/>
                      </a:rPr>
                      <m:t>𝑡</m:t>
                    </m:r>
                  </m:oMath>
                </a14:m>
                <a:r>
                  <a:rPr sz="2800" dirty="0"/>
                  <a:t> and the sample standard deviation and sample size for each sample. Finding the sample standard deviation for each sample is easily done using technology. Hence we have the following.</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=11</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≈2.460599</m:t>
                      </m:r>
                    </m:oMath>
                  </m:oMathPara>
                </a14:m>
                <a:endParaRPr sz="2800" dirty="0"/>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=10</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≈2.406011</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600" dirty="0"/>
              <a:t>Example 9.2.1: Finding the Margin of Error of a Confidence Interval for the Difference between Two Population Means with Unequal Variances (</a:t>
            </a:r>
            <a:r>
              <a:rPr sz="1600" i="1" dirty="0"/>
              <a:t>σ</a:t>
            </a:r>
            <a:r>
              <a:rPr sz="16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order to find the critical </a:t>
                </a:r>
                <a14:m>
                  <m:oMath xmlns:m="http://schemas.openxmlformats.org/officeDocument/2006/math">
                    <m:r>
                      <a:rPr>
                        <a:latin typeface="Cambria Math" panose="02040503050406030204" pitchFamily="18" charset="0"/>
                      </a:rPr>
                      <m:t>𝑡</m:t>
                    </m:r>
                  </m:oMath>
                </a14:m>
                <a:r>
                  <a:rPr sz="2800" dirty="0"/>
                  <a:t>-value, we need the number of degrees of freedom, which is the smaller of the values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m:t>
                    </m:r>
                  </m:oMath>
                </a14:m>
                <a:r>
                  <a:rPr sz="2800" dirty="0"/>
                  <a:t>.</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11</m:t>
                      </m:r>
                      <m:r>
                        <a:rPr>
                          <a:latin typeface="Cambria Math" panose="02040503050406030204" pitchFamily="18" charset="0"/>
                        </a:rPr>
                        <m:t>−</m:t>
                      </m:r>
                      <m:r>
                        <a:rPr>
                          <a:latin typeface="Cambria Math" panose="02040503050406030204" pitchFamily="18" charset="0"/>
                        </a:rPr>
                        <m:t>1</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e>
                      </m:phant>
                      <m:r>
                        <a:rPr>
                          <a:latin typeface="Cambria Math" panose="02040503050406030204" pitchFamily="18" charset="0"/>
                        </a:rPr>
                        <m:t>=</m:t>
                      </m:r>
                      <m:r>
                        <a:rPr>
                          <a:latin typeface="Cambria Math" panose="02040503050406030204" pitchFamily="18" charset="0"/>
                        </a:rPr>
                        <m:t>10</m:t>
                      </m:r>
                    </m:oMath>
                  </m:oMathPara>
                </a14:m>
                <a:endParaRPr sz="2800" dirty="0"/>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1</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e>
                      </m:phant>
                      <m:r>
                        <a:rPr>
                          <a:latin typeface="Cambria Math" panose="02040503050406030204" pitchFamily="18" charset="0"/>
                        </a:rPr>
                        <m:t>=</m:t>
                      </m:r>
                      <m:r>
                        <a:rPr>
                          <a:latin typeface="Cambria Math" panose="02040503050406030204" pitchFamily="18" charset="0"/>
                        </a:rPr>
                        <m:t>9</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extLst>
      <p:ext uri="{BB962C8B-B14F-4D97-AF65-F5344CB8AC3E}">
        <p14:creationId xmlns:p14="http://schemas.microsoft.com/office/powerpoint/2010/main" val="291212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600" dirty="0"/>
              <a:t>Example 9.2.1: Finding the Margin of Error of a Confidence Interval for the Difference between Two Population Means with Unequal Variances (</a:t>
            </a:r>
            <a:r>
              <a:rPr sz="1600" i="1" dirty="0"/>
              <a:t>σ</a:t>
            </a:r>
            <a:r>
              <a:rPr sz="1600" dirty="0"/>
              <a:t> Unknown,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sz="2800" dirty="0"/>
                  <a:t>Thus, </a:t>
                </a: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9</m:t>
                    </m:r>
                  </m:oMath>
                </a14:m>
                <a:r>
                  <a:rPr sz="2800" dirty="0"/>
                  <a:t>. Since the level of confidence is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𝛼</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95</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05</m:t>
                    </m:r>
                  </m:oMath>
                </a14:m>
                <a:r>
                  <a:rPr sz="2800" dirty="0"/>
                  <a:t>. So,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05</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025</m:t>
                        </m:r>
                      </m:sub>
                    </m:sSub>
                  </m:oMath>
                </a14:m>
                <a:r>
                  <a:rPr sz="2800" dirty="0"/>
                  <a:t>. For a </a:t>
                </a:r>
                <a14:m>
                  <m:oMath xmlns:m="http://schemas.openxmlformats.org/officeDocument/2006/math">
                    <m:r>
                      <a:rPr>
                        <a:latin typeface="Cambria Math" panose="02040503050406030204" pitchFamily="18" charset="0"/>
                      </a:rPr>
                      <m:t>𝑡</m:t>
                    </m:r>
                  </m:oMath>
                </a14:m>
                <a:r>
                  <a:rPr sz="2800" dirty="0"/>
                  <a:t>-distribution with </a:t>
                </a:r>
                <a:r>
                  <a:rPr sz="2800" dirty="0">
                    <a:latin typeface="Cambria Math"/>
                  </a:rPr>
                  <a:t>9</a:t>
                </a:r>
                <a:r>
                  <a:rPr sz="2800" dirty="0"/>
                  <a:t> degrees of freedom,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025</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262</m:t>
                    </m:r>
                  </m:oMath>
                </a14:m>
                <a:r>
                  <a:rPr sz="2800" dirty="0"/>
                  <a:t>. Substituting into the formula for the margin of error gives us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262</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460599</m:t>
                                      </m:r>
                                    </m:e>
                                  </m:d>
                                </m:e>
                                <m:sup>
                                  <m:r>
                                    <a:rPr>
                                      <a:latin typeface="Cambria Math" panose="02040503050406030204" pitchFamily="18" charset="0"/>
                                    </a:rPr>
                                    <m:t>2</m:t>
                                  </m:r>
                                </m:sup>
                              </m:sSup>
                            </m:num>
                            <m:den>
                              <m:r>
                                <a:rPr>
                                  <a:latin typeface="Cambria Math" panose="02040503050406030204" pitchFamily="18" charset="0"/>
                                </a:rPr>
                                <m:t>11</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406011</m:t>
                                      </m:r>
                                    </m:e>
                                  </m:d>
                                </m:e>
                                <m:sup>
                                  <m:r>
                                    <a:rPr>
                                      <a:latin typeface="Cambria Math" panose="02040503050406030204" pitchFamily="18" charset="0"/>
                                    </a:rPr>
                                    <m:t>2</m:t>
                                  </m:r>
                                </m:sup>
                              </m:sSup>
                            </m:num>
                            <m:den>
                              <m:r>
                                <a:rPr>
                                  <a:latin typeface="Cambria Math" panose="02040503050406030204" pitchFamily="18" charset="0"/>
                                </a:rPr>
                                <m:t>10</m:t>
                              </m:r>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403797</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extLst>
      <p:ext uri="{BB962C8B-B14F-4D97-AF65-F5344CB8AC3E}">
        <p14:creationId xmlns:p14="http://schemas.microsoft.com/office/powerpoint/2010/main" val="300466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051522"/>
              </a:xfrm>
            </p:spPr>
            <p:txBody>
              <a:bodyPr>
                <a:normAutofit/>
              </a:bodyPr>
              <a:lstStyle/>
              <a:p>
                <a:pPr>
                  <a:defRPr sz="2800"/>
                </a:pPr>
                <a:r>
                  <a:rPr sz="2800"/>
                  <a:t>The table for Critical Values of </a:t>
                </a:r>
                <a14:m>
                  <m:oMath xmlns:m="http://schemas.openxmlformats.org/officeDocument/2006/math">
                    <m:r>
                      <a:rPr>
                        <a:latin typeface="Cambria Math" panose="02040503050406030204" pitchFamily="18" charset="0"/>
                      </a:rPr>
                      <m:t>𝑡</m:t>
                    </m:r>
                  </m:oMath>
                </a14:m>
                <a:r>
                  <a:rPr sz="2800"/>
                  <a:t> can be accessed from the Tables button.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051522"/>
              </a:xfrm>
              <a:blipFill>
                <a:blip r:embed="rId2"/>
                <a:stretch>
                  <a:fillRect l="-1328" t="-4520" b="-5085"/>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Formula: Confidence Interval for the Difference between Two Population Means (</a:t>
            </a:r>
            <a:r>
              <a:rPr sz="2400" i="1" dirty="0"/>
              <a:t>σ</a:t>
            </a:r>
            <a:r>
              <a:rPr sz="2400" dirty="0"/>
              <a:t> Unknown, Independent Samples)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04322"/>
              </a:xfrm>
            </p:spPr>
            <p:txBody>
              <a:bodyPr>
                <a:normAutofit/>
              </a:bodyPr>
              <a:lstStyle/>
              <a:p>
                <a:r>
                  <a:rPr sz="2800" dirty="0"/>
                  <a:t>The confidence interval for the difference between two population means for independent data sets is given by</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&lt;</m:t>
                      </m:r>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oMath>
                  </m:oMathPara>
                </a14:m>
                <a:endParaRPr sz="2800" dirty="0"/>
              </a:p>
              <a:p>
                <a:pPr algn="ctr"/>
                <a:r>
                  <a:rPr sz="2800" dirty="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e>
                      </m:d>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oMath>
                </a14:m>
                <a:r>
                  <a:rPr sz="2800" dirty="0"/>
                  <a:t> are the two sample means,</a:t>
                </a:r>
              </a:p>
              <a:p>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oMath>
                </a14:m>
                <a:r>
                  <a:rPr sz="2800" dirty="0"/>
                  <a:t> is the point estimate for the difference between the population means,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r>
                  <a:rPr sz="2800" dirty="0"/>
                  <a:t>, and</a:t>
                </a:r>
              </a:p>
              <a:p>
                <a14:m>
                  <m:oMath xmlns:m="http://schemas.openxmlformats.org/officeDocument/2006/math">
                    <m:r>
                      <a:rPr>
                        <a:latin typeface="Cambria Math" panose="02040503050406030204" pitchFamily="18" charset="0"/>
                      </a:rPr>
                      <m:t>𝐸</m:t>
                    </m:r>
                  </m:oMath>
                </a14:m>
                <a:r>
                  <a:rPr sz="2800" dirty="0"/>
                  <a:t> is the margin of error.</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04322"/>
              </a:xfrm>
              <a:blipFill>
                <a:blip r:embed="rId2"/>
                <a:stretch>
                  <a:fillRect l="-1328" t="-1100" r="-1181" b="-1926"/>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3718522"/>
          </a:xfrm>
        </p:spPr>
        <p:txBody>
          <a:bodyPr>
            <a:normAutofit/>
          </a:bodyPr>
          <a:lstStyle/>
          <a:p>
            <a:r>
              <a:rPr sz="2800"/>
              <a:t>Round the endpoints of a confidence interval for the difference between two population means as follows:</a:t>
            </a:r>
          </a:p>
          <a:p>
            <a:pPr marL="514350" indent="-514350">
              <a:buFont typeface="+mj-lt"/>
              <a:buChar char="•"/>
              <a:defRPr sz="2800"/>
            </a:pPr>
            <a:r>
              <a:t>​</a:t>
            </a:r>
            <a:r>
              <a:rPr sz="2800"/>
              <a:t>If sample data are given, round to one more decimal place than the largest number of decimal places in the given data.</a:t>
            </a:r>
          </a:p>
          <a:p>
            <a:pPr marL="514350" indent="-514350">
              <a:buFont typeface="+mj-lt"/>
              <a:buChar char="•"/>
              <a:defRPr sz="2800"/>
            </a:pPr>
            <a:r>
              <a:t>​</a:t>
            </a:r>
            <a:r>
              <a:rPr sz="2800"/>
              <a:t>If statistics are given, round to the same number of decimal places as given in the standard deviation or variance.</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2921</Words>
  <Application>Microsoft Office PowerPoint</Application>
  <PresentationFormat>On-screen Show (4:3)</PresentationFormat>
  <Paragraphs>115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Arial</vt:lpstr>
      <vt:lpstr>Courier New</vt:lpstr>
      <vt:lpstr>Cambria Math</vt:lpstr>
      <vt:lpstr>Office Theme</vt:lpstr>
      <vt:lpstr>Section 9.2</vt:lpstr>
      <vt:lpstr>Formula: Margin of Error of a Confidence Interval for the Difference between Two Population Means With Unequal Variances (σ Unknown, Independent Samples)</vt:lpstr>
      <vt:lpstr>Example 9.2.1: Finding the Margin of Error of a Confidence Interval for the Difference between Two Population Means with Unequal Variances (σ Unknown, Independent Samples)</vt:lpstr>
      <vt:lpstr>Example 9.2.1: Finding the Margin of Error of a Confidence Interval for the Difference between Two Population Means with Unequal Variances (σ Unknown, Independent Samples) (cont.)</vt:lpstr>
      <vt:lpstr>Example 9.2.1: Finding the Margin of Error of a Confidence Interval for the Difference between Two Population Means with Unequal Variances (σ Unknown, Independent Samples) (cont.)</vt:lpstr>
      <vt:lpstr>Example 9.2.1: Finding the Margin of Error of a Confidence Interval for the Difference between Two Population Means with Unequal Variances (σ Unknown, Independent Samples) (cont.)</vt:lpstr>
      <vt:lpstr>Side Note</vt:lpstr>
      <vt:lpstr>Formula: Confidence Interval for the Difference between Two Population Means (σ Unknown, Independent Samples)</vt:lpstr>
      <vt:lpstr>Rounding Rule</vt:lpstr>
      <vt:lpstr>Example 9.2.2: Constructing a Confidence Interval for the Difference between Two Population Means with Unequal Variances (σ Unknown, Independent Samples)</vt:lpstr>
      <vt:lpstr>Example 9.2.2: Constructing a Confidence Interval for the Difference between Two Population Means with Unequal Variances (σ Unknown, Independent Samples) (cont.)</vt:lpstr>
      <vt:lpstr>Example 9.2.2: Constructing a Confidence Interval for the Difference between Two Population Means with Unequal Variances (σ Unknown, Independent Samples) (cont.)</vt:lpstr>
      <vt:lpstr>Example 9.2.2: Constructing a Confidence Interval for the Difference between Two Population Means with Unequal Variances (σ Unknown, Independent Samples) (cont.)</vt:lpstr>
      <vt:lpstr>Example 9.2.2: Constructing a Confidence Interval for the Difference between Two Population Means with Unequal Variances (σ Unknown, Independent Samples) (cont.)</vt:lpstr>
      <vt:lpstr>Example 9.2.2: Constructing a Confidence Interval for the Difference between Two Population Means with Unequal Variances (σ Unknown, Independent Samples) (cont.)</vt:lpstr>
      <vt:lpstr>Example 9.2.2: Constructing a Confidence Interval for the Difference between Two Population Means with Unequal Variances (σ Unknown, Independent Samples) (cont.)</vt:lpstr>
      <vt:lpstr>Example 9.2.2: Constructing a Confidence Interval for the Difference between Two Population Means with Unequal Variances (σ Unknown, Independent Samples) (cont.)</vt:lpstr>
      <vt:lpstr>Example 9.2.2: Constructing a Confidence Interval for the Difference between Two Population Means with Unequal Variances (σ Unknown, Independent Samples) (cont.)</vt:lpstr>
      <vt:lpstr>Technology</vt:lpstr>
      <vt:lpstr>Formula: Margin of Error of a Confidence Interval for the Difference between Two Population Means with Equal Variances (σ Unknown, Independent Samples)</vt:lpstr>
      <vt:lpstr>Example 9.2.3: Constructing a Confidence Interval for the Difference between Two Population Means with Equal Variances (σ Unknown, Independent Samples)</vt:lpstr>
      <vt:lpstr>Example 9.2.3: Constructing a Confidence Interval for the Difference between Two Population Means with Equal Variances (σ Unknown, Independent Samples) (cont.)</vt:lpstr>
      <vt:lpstr>Example 9.2.3: Constructing a Confidence Interval for the Difference between Two Population Means with Equal Variances (σ Unknown, Independent Samples) (cont.)</vt:lpstr>
      <vt:lpstr>Example 9.2.3: Constructing a Confidence Interval for the Difference between Two Population Means with Equal Variances (σ Unknown, Independent Samples) (cont.)</vt:lpstr>
      <vt:lpstr>Example 9.2.3: Constructing a Confidence Interval for the Difference between Two Population Means with Equal Variances (σ Unknown, Independent Samples) (cont.)</vt:lpstr>
      <vt:lpstr>Example 9.2.3: Constructing a Confidence Interval for the Difference between Two Population Means with Equal Variances (σ Unknown, Independent Samples) (cont.)</vt:lpstr>
      <vt:lpstr>Example 9.2.3: Constructing a Confidence Interval for the Difference between Two Population Means with Equal Variances (σ Unknown, Independent Samples) (cont.)</vt:lpstr>
      <vt:lpstr>Example 9.2.3: Constructing a Confidence Interval for the Difference between Two Population Means with Equal Variances (σ Unknown, Independent Samples)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Vincent Cellini</cp:lastModifiedBy>
  <cp:revision>126</cp:revision>
  <dcterms:created xsi:type="dcterms:W3CDTF">2013-04-26T14:43:13Z</dcterms:created>
  <dcterms:modified xsi:type="dcterms:W3CDTF">2020-06-26T13:37:27Z</dcterms:modified>
</cp:coreProperties>
</file>