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3" r:id="rId26"/>
    <p:sldId id="295" r:id="rId27"/>
    <p:sldId id="294"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1"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Comparing Two Population Means (Sigma Unknown, Dependent Samples)</a:t>
            </a:r>
          </a:p>
        </p:txBody>
      </p:sp>
      <p:sp>
        <p:nvSpPr>
          <p:cNvPr id="3" name="Title 2"/>
          <p:cNvSpPr>
            <a:spLocks noGrp="1"/>
          </p:cNvSpPr>
          <p:nvPr>
            <p:ph type="title"/>
          </p:nvPr>
        </p:nvSpPr>
        <p:spPr/>
        <p:txBody>
          <a:bodyPr/>
          <a:lstStyle/>
          <a:p>
            <a:r>
              <a:t>Section 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9.3.2: Finding a Point Estimate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Utility Bills for Homes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March</a:t>
                          </a:r>
                        </a:p>
                      </a:txBody>
                      <a:tcPr/>
                    </a:tc>
                    <a:tc>
                      <a:txBody>
                        <a:bodyPr/>
                        <a:lstStyle/>
                        <a:p>
                          <a:pPr algn="ctr">
                            <a:defRPr sz="1800" b="1"/>
                          </a:pPr>
                          <a:r>
                            <a:t>April</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$119.75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$121.06</m:t>
                                </m:r>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$68.43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$79.04</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$202.39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$189.55</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$47.88</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$49.64</m:t>
                                </m:r>
                              </m:oMath>
                            </m:oMathPara>
                          </a14:m>
                          <a:endParaRPr/>
                        </a:p>
                      </a:txBody>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$66.01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$68.52</m:t>
                                </m:r>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Utility Bills for Homes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March</a:t>
                          </a:r>
                        </a:p>
                      </a:txBody>
                      <a:tcPr/>
                    </a:tc>
                    <a:tc>
                      <a:txBody>
                        <a:bodyPr/>
                        <a:lstStyle/>
                        <a:p>
                          <a:pPr algn="ctr">
                            <a:defRPr sz="1800" b="1"/>
                          </a:pPr>
                          <a:r>
                            <a:t>April</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403279"/>
                          </a:stretch>
                        </a:blipFill>
                      </a:tcPr>
                    </a:tc>
                    <a:tc>
                      <a:txBody>
                        <a:bodyPr/>
                        <a:lstStyle/>
                        <a:p>
                          <a:endParaRPr lang="en-US"/>
                        </a:p>
                      </a:txBody>
                      <a:tcPr>
                        <a:blipFill>
                          <a:blip r:embed="rId2"/>
                          <a:stretch>
                            <a:fillRect l="-100296" t="-208197" r="-741" b="-4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96" t="-308197" r="-100741" b="-303279"/>
                          </a:stretch>
                        </a:blipFill>
                      </a:tcPr>
                    </a:tc>
                    <a:tc>
                      <a:txBody>
                        <a:bodyPr/>
                        <a:lstStyle/>
                        <a:p>
                          <a:endParaRPr lang="en-US"/>
                        </a:p>
                      </a:txBody>
                      <a:tcPr>
                        <a:blipFill>
                          <a:blip r:embed="rId2"/>
                          <a:stretch>
                            <a:fillRect l="-100296" t="-308197" r="-741" b="-3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96" t="-408197" r="-100741" b="-203279"/>
                          </a:stretch>
                        </a:blipFill>
                      </a:tcPr>
                    </a:tc>
                    <a:tc>
                      <a:txBody>
                        <a:bodyPr/>
                        <a:lstStyle/>
                        <a:p>
                          <a:endParaRPr lang="en-US"/>
                        </a:p>
                      </a:txBody>
                      <a:tcPr>
                        <a:blipFill>
                          <a:blip r:embed="rId2"/>
                          <a:stretch>
                            <a:fillRect l="-100296" t="-408197" r="-741" b="-203279"/>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8197" r="-100741" b="-103279"/>
                          </a:stretch>
                        </a:blipFill>
                      </a:tcPr>
                    </a:tc>
                    <a:tc>
                      <a:txBody>
                        <a:bodyPr/>
                        <a:lstStyle/>
                        <a:p>
                          <a:endParaRPr lang="en-US"/>
                        </a:p>
                      </a:txBody>
                      <a:tcPr>
                        <a:blipFill>
                          <a:blip r:embed="rId2"/>
                          <a:stretch>
                            <a:fillRect l="-100296" t="-508197" r="-741" b="-103279"/>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296" t="-608197" r="-100741" b="-3279"/>
                          </a:stretch>
                        </a:blipFill>
                      </a:tcPr>
                    </a:tc>
                    <a:tc>
                      <a:txBody>
                        <a:bodyPr/>
                        <a:lstStyle/>
                        <a:p>
                          <a:endParaRPr lang="en-US"/>
                        </a:p>
                      </a:txBody>
                      <a:tcPr>
                        <a:blipFill>
                          <a:blip r:embed="rId2"/>
                          <a:stretch>
                            <a:fillRect l="-100296" t="-608197" r="-741" b="-3279"/>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9.3.2: Finding a Point Estimate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pPr>
                  <a:defRPr sz="2800"/>
                </a:pPr>
                <a:r>
                  <a:rPr sz="2800"/>
                  <a:t>Since the best point estimate for a population mean is the sample mean, we need to calculate the mean of the paired differences for the sample data,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a:t>.</a:t>
                </a:r>
              </a:p>
              <a:p>
                <a:pPr>
                  <a:defRPr b="1"/>
                </a:pPr>
                <a:r>
                  <a:rPr sz="2800"/>
                  <a:t>By Hand:</a:t>
                </a:r>
              </a:p>
              <a:p>
                <a:r>
                  <a:rPr sz="2800"/>
                  <a:t>The mean of the paired differences found in Example 9.3.1 is calculated as follows.</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num>
                        <m:den>
                          <m:r>
                            <a:rPr>
                              <a:latin typeface="Cambria Math" panose="02040503050406030204" pitchFamily="18" charset="0"/>
                            </a:rPr>
                            <m:t>𝑛</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𝑑</m:t>
                              </m:r>
                            </m:e>
                          </m:ba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1.31+10.61+</m:t>
                          </m:r>
                          <m:d>
                            <m:dPr>
                              <m:ctrlPr>
                                <a:rPr i="1">
                                  <a:latin typeface="Cambria Math" panose="02040503050406030204" pitchFamily="18" charset="0"/>
                                </a:rPr>
                              </m:ctrlPr>
                            </m:dPr>
                            <m:e>
                              <m:r>
                                <a:rPr>
                                  <a:latin typeface="Cambria Math" panose="02040503050406030204" pitchFamily="18" charset="0"/>
                                </a:rPr>
                                <m:t>−12.84</m:t>
                              </m:r>
                            </m:e>
                          </m:d>
                          <m:r>
                            <a:rPr>
                              <a:latin typeface="Cambria Math" panose="02040503050406030204" pitchFamily="18" charset="0"/>
                            </a:rPr>
                            <m:t>+1.76+2.51</m:t>
                          </m:r>
                        </m:num>
                        <m:den>
                          <m:r>
                            <a:rPr>
                              <a:latin typeface="Cambria Math" panose="02040503050406030204" pitchFamily="18" charset="0"/>
                            </a:rPr>
                            <m:t>5</m:t>
                          </m:r>
                        </m:den>
                      </m:f>
                    </m:oMath>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𝑑</m:t>
                              </m:r>
                            </m:e>
                          </m:bar>
                        </m:e>
                      </m:phant>
                      <m:r>
                        <a:rPr>
                          <a:latin typeface="Cambria Math" panose="02040503050406030204" pitchFamily="18" charset="0"/>
                        </a:rPr>
                        <m:t>=0.67</m:t>
                      </m:r>
                    </m:oMath>
                  </m:oMathPara>
                </a14:m>
                <a:endParaRPr sz="2800"/>
              </a:p>
              <a:p>
                <a:pPr>
                  <a:defRPr b="1"/>
                </a:pPr>
                <a:r>
                  <a:rPr sz="2800"/>
                  <a:t>Microsoft Excel:</a:t>
                </a:r>
              </a:p>
              <a:p>
                <a:pPr>
                  <a:defRPr sz="2800"/>
                </a:pPr>
                <a:r>
                  <a:rPr sz="2800"/>
                  <a:t>We will use the differences in the paired data that we computed in the previous example to find the mean of the paired differences. These values should be listed in cells </a:t>
                </a:r>
                <a:r>
                  <a:rPr sz="2800" b="1"/>
                  <a:t>C1</a:t>
                </a:r>
                <a:r>
                  <a:rPr sz="2800"/>
                  <a:t> through </a:t>
                </a:r>
                <a:r>
                  <a:rPr sz="2800" b="1"/>
                  <a:t>C10</a:t>
                </a:r>
                <a:r>
                  <a:rPr sz="2800"/>
                  <a:t> of your spreadsheet. To find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a:t>, simply input the formula </a:t>
                </a:r>
                <a:r>
                  <a:rPr sz="2800" b="1"/>
                  <a:t>=AVERAGE(C1:C10)</a:t>
                </a:r>
                <a:r>
                  <a:rPr sz="2800"/>
                  <a:t> into an empty cell. We then obtain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=0.67</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593" b="-171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Sample Standard Deviation of Paired Differences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a:bodyPr>
              <a:lstStyle/>
              <a:p>
                <a:r>
                  <a:rPr sz="2800" dirty="0"/>
                  <a:t>When two dependent samples consist of paired data, the sample standard deviation of the paired differences for the sample data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𝑑</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e>
                      </m:ra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oMath>
                </a14:m>
                <a:r>
                  <a:rPr sz="2800" dirty="0"/>
                  <a:t> is the paired difference for the </a:t>
                </a:r>
                <a14:m>
                  <m:oMath xmlns:m="http://schemas.openxmlformats.org/officeDocument/2006/math">
                    <m:r>
                      <a:rPr>
                        <a:latin typeface="Cambria Math" panose="02040503050406030204" pitchFamily="18" charset="0"/>
                      </a:rPr>
                      <m:t>𝑖</m:t>
                    </m:r>
                  </m:oMath>
                </a14:m>
                <a:r>
                  <a:rPr sz="2800" baseline="30000" dirty="0" err="1"/>
                  <a:t>th</a:t>
                </a:r>
                <a:r>
                  <a:rPr sz="2800" dirty="0"/>
                  <a:t> pair of data values,</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is the mean of the paired differences for the sample data, and</a:t>
                </a:r>
              </a:p>
              <a:p>
                <a14:m>
                  <m:oMath xmlns:m="http://schemas.openxmlformats.org/officeDocument/2006/math">
                    <m:r>
                      <a:rPr>
                        <a:latin typeface="Cambria Math" panose="02040503050406030204" pitchFamily="18" charset="0"/>
                      </a:rPr>
                      <m:t>𝑛</m:t>
                    </m:r>
                  </m:oMath>
                </a14:m>
                <a:r>
                  <a:rPr sz="2800" dirty="0"/>
                  <a:t> is the number of paired differences in the sample data.</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181" t="-886" r="-1033" b="-189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Formula: Margin of Error of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37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80522"/>
              </a:xfrm>
            </p:spPr>
            <p:txBody>
              <a:bodyPr>
                <a:normAutofit fontScale="77500" lnSpcReduction="20000"/>
              </a:bodyPr>
              <a:lstStyle/>
              <a:p>
                <a:r>
                  <a:rPr sz="2800" dirty="0"/>
                  <a:t>When both population standard deviations are unknown, the samples taken are dependent, simple random samples of paired data, and either the number of pairs of data values in the sample data is at least </a:t>
                </a:r>
                <a:r>
                  <a:rPr sz="2800" dirty="0">
                    <a:latin typeface="Cambria Math"/>
                  </a:rPr>
                  <a:t>30</a:t>
                </a:r>
                <a:r>
                  <a:rPr sz="2800" dirty="0"/>
                  <a:t> or the population distribution of the paired differences is approximately normal, the margin of error of a confidence interval for the mean of the paired differences for two populations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dirty="0"/>
                  <a:t>, such that the area under the </a:t>
                </a:r>
                <a14:m>
                  <m:oMath xmlns:m="http://schemas.openxmlformats.org/officeDocument/2006/math">
                    <m:r>
                      <a:rPr>
                        <a:latin typeface="Cambria Math" panose="02040503050406030204" pitchFamily="18" charset="0"/>
                      </a:rPr>
                      <m:t>𝑡</m:t>
                    </m:r>
                  </m:oMath>
                </a14:m>
                <a:r>
                  <a:rPr sz="2800" dirty="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dirty="0"/>
                  <a:t> degrees of freedom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is the sample standard deviation of the paired differences for the sample data, and</a:t>
                </a:r>
              </a:p>
              <a:p>
                <a14:m>
                  <m:oMath xmlns:m="http://schemas.openxmlformats.org/officeDocument/2006/math">
                    <m:r>
                      <a:rPr>
                        <a:latin typeface="Cambria Math" panose="02040503050406030204" pitchFamily="18" charset="0"/>
                      </a:rPr>
                      <m:t>𝑛</m:t>
                    </m:r>
                  </m:oMath>
                </a14:m>
                <a:r>
                  <a:rPr sz="2800" dirty="0"/>
                  <a:t> is the number of paired differences in the sample data.</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80522"/>
              </a:xfrm>
              <a:blipFill>
                <a:blip r:embed="rId3"/>
                <a:stretch>
                  <a:fillRect l="-812" t="-2027" b="-40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When calculating a margin of error for a confidence interval, round to at least six decimal places to avoid additional rounding errors in the subsequent calculations of the endpoints of the confidence interval.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Formula: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22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r>
                  <a:rPr sz="2800" dirty="0"/>
                  <a:t>The confidence interval for the mean of the paired differences for two dependent population data sets is given by</a:t>
                </a:r>
              </a:p>
              <a:p>
                <a:pPr algn="ctr">
                  <a:defRPr sz="2800"/>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&lt;</m:t>
                      </m:r>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r>
                            <m:rPr>
                              <m:nor/>
                            </m:rPr>
                            <a:rPr/>
                            <m:t>, </m:t>
                          </m:r>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e>
                      </m:d>
                    </m:oMath>
                  </m:oMathPara>
                </a14:m>
                <a:endParaRPr sz="2800" dirty="0"/>
              </a:p>
              <a:p>
                <a:pPr>
                  <a:defRPr sz="2800"/>
                </a:pPr>
                <a:r>
                  <a:rPr sz="2800" dirty="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is the mean of the paired differences for the sample data, which is the point estimate for the population mean of the paired differences,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oMath>
                </a14:m>
                <a:r>
                  <a:rPr sz="2800" dirty="0"/>
                  <a:t>, and</a:t>
                </a:r>
              </a:p>
              <a:p>
                <a14:m>
                  <m:oMath xmlns:m="http://schemas.openxmlformats.org/officeDocument/2006/math">
                    <m:r>
                      <a:rPr>
                        <a:latin typeface="Cambria Math" panose="02040503050406030204" pitchFamily="18" charset="0"/>
                      </a:rPr>
                      <m:t>𝐸</m:t>
                    </m:r>
                  </m:oMath>
                </a14:m>
                <a:r>
                  <a:rPr sz="2800" dirty="0"/>
                  <a:t> is the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3"/>
                <a:stretch>
                  <a:fillRect l="-1328" t="-998" b="-2743"/>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4175722"/>
          </a:xfrm>
        </p:spPr>
        <p:txBody>
          <a:bodyPr>
            <a:normAutofit/>
          </a:bodyPr>
          <a:lstStyle/>
          <a:p>
            <a:r>
              <a:rPr sz="2800"/>
              <a:t>Round the endpoints of a confidence interval for the mean of the paired differences for two populations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standard deviation or variance of the paired differences.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118322"/>
              </a:xfrm>
            </p:spPr>
            <p:txBody>
              <a:bodyPr>
                <a:normAutofit/>
              </a:bodyPr>
              <a:lstStyle/>
              <a:p>
                <a:r>
                  <a:rPr sz="2800"/>
                  <a:t>Steps for Creating a Confidence Interval</a:t>
                </a:r>
              </a:p>
              <a:p>
                <a:pPr marL="514350" indent="-514350">
                  <a:buFont typeface="+mj-lt"/>
                  <a:buAutoNum type="arabicPeriod"/>
                  <a:defRPr sz="2800"/>
                </a:pPr>
                <a:r>
                  <a:t>​</a:t>
                </a:r>
                <a:r>
                  <a:rPr sz="2800"/>
                  <a:t>Find the point estimate.</a:t>
                </a:r>
              </a:p>
              <a:p>
                <a:pPr marL="514350" indent="-514350">
                  <a:buFont typeface="+mj-lt"/>
                  <a:buAutoNum type="arabicPeriod" startAt="2"/>
                  <a:defRPr sz="2800"/>
                </a:pPr>
                <a:r>
                  <a:t>​</a:t>
                </a:r>
                <a:r>
                  <a:rPr sz="2800"/>
                  <a:t>Calculate the margin of error (</a:t>
                </a:r>
                <a14:m>
                  <m:oMath xmlns:m="http://schemas.openxmlformats.org/officeDocument/2006/math">
                    <m:r>
                      <a:rPr>
                        <a:latin typeface="Cambria Math" panose="02040503050406030204" pitchFamily="18" charset="0"/>
                      </a:rPr>
                      <m:t>𝐸</m:t>
                    </m:r>
                  </m:oMath>
                </a14:m>
                <a:r>
                  <a:rPr sz="2800"/>
                  <a:t>).</a:t>
                </a:r>
              </a:p>
              <a:p>
                <a:pPr marL="514350" indent="-514350">
                  <a:buFont typeface="+mj-lt"/>
                  <a:buAutoNum type="arabicPeriod" startAt="3"/>
                  <a:defRPr sz="2800"/>
                </a:pPr>
                <a:r>
                  <a:t>​</a:t>
                </a:r>
                <a:r>
                  <a:rPr sz="2800"/>
                  <a:t>Add and subtract </a:t>
                </a:r>
                <a14:m>
                  <m:oMath xmlns:m="http://schemas.openxmlformats.org/officeDocument/2006/math">
                    <m:r>
                      <a:rPr>
                        <a:latin typeface="Cambria Math" panose="02040503050406030204" pitchFamily="18" charset="0"/>
                      </a:rPr>
                      <m:t>𝐸</m:t>
                    </m:r>
                  </m:oMath>
                </a14:m>
                <a:r>
                  <a:rPr sz="2800"/>
                  <a:t> from the point estimate.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118322"/>
              </a:xfrm>
              <a:blipFill>
                <a:blip r:embed="rId2"/>
                <a:stretch>
                  <a:fillRect l="-1402" t="-2273" b="-4545"/>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a CPR class, students are given a pretest at the beginning of the class to determine their initial knowledge of CPR and then a posttest at the end of the class to determine their new knowledge of CPR. Educational researchers are interested in whether the class increases a student's knowledge of CPR. Construct a </a:t>
                </a:r>
                <a14:m>
                  <m:oMath xmlns:m="http://schemas.openxmlformats.org/officeDocument/2006/math">
                    <m:r>
                      <a:rPr>
                        <a:latin typeface="Cambria Math" panose="02040503050406030204" pitchFamily="18" charset="0"/>
                      </a:rPr>
                      <m:t>95%</m:t>
                    </m:r>
                  </m:oMath>
                </a14:m>
                <a:r>
                  <a:rPr sz="2800"/>
                  <a:t> confidence interval for the mean increase in the students' CPR test scores. Data from a random sample of </a:t>
                </a:r>
                <a:r>
                  <a:rPr sz="2800">
                    <a:latin typeface="Cambria Math"/>
                  </a:rPr>
                  <a:t>10</a:t>
                </a:r>
                <a:r>
                  <a:rPr sz="2800"/>
                  <a:t> students who took the CPR class are listed in the table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0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p:graphicFrame>
        <p:nvGraphicFramePr>
          <p:cNvPr id="3" name="Table Placeholder 2"/>
          <p:cNvGraphicFramePr>
            <a:graphicFrameLocks noGrp="1"/>
          </p:cNvGraphicFramePr>
          <p:nvPr>
            <p:ph type="tbl" sz="quarter" idx="10"/>
          </p:nvPr>
        </p:nvGraphicFramePr>
        <p:xfrm>
          <a:off x="457200" y="1105523"/>
          <a:ext cx="8229600" cy="1407160"/>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pPr algn="ctr">
                        <a:defRPr sz="1800" b="1"/>
                      </a:pPr>
                      <a:r>
                        <a:t>Students' CPR Test Scores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t>Pretest Score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60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72</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400" b="1"/>
                      </a:pPr>
                      <a:r>
                        <a:t>Posttest Score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80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79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89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94</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96</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93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Paired Difference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rmAutofit/>
              </a:bodyPr>
              <a:lstStyle/>
              <a:p>
                <a:r>
                  <a:rPr sz="2800"/>
                  <a:t>When two dependent samples consist of paired data, the paired difference for any pair of data values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a:t> is a data value from the second sample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data value from the first sample that is paired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2"/>
                <a:stretch>
                  <a:fillRect l="-1328" t="-1449" r="-1476" b="-217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lnSpcReduction="10000"/>
          </a:bodyPr>
          <a:lstStyle/>
          <a:p>
            <a:r>
              <a:rPr sz="2800" b="1"/>
              <a:t>Solution</a:t>
            </a:r>
          </a:p>
          <a:p>
            <a:pPr>
              <a:defRPr b="1"/>
            </a:pPr>
            <a:r>
              <a:rPr sz="2800"/>
              <a:t>By Hand:</a:t>
            </a:r>
          </a:p>
          <a:p>
            <a:pPr>
              <a:defRPr b="1"/>
            </a:pPr>
            <a:r>
              <a:rPr sz="2800"/>
              <a:t>Step 1: Find the point estimate.</a:t>
            </a:r>
          </a:p>
          <a:p>
            <a:r>
              <a:rPr sz="2800"/>
              <a:t>The point estimate for the population mean of the paired differences is the mean of the paired differences for the sample data. Because these are pretest and posttest scores, we can easily pair the data to determine if the mean test score either increased or decreased. The first step is to calculate the paired difference for each pair of data. Subtract each pretest score from its corresponding posttest score to obtain these values.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555621"/>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pPr algn="ctr">
                            <a:defRPr sz="1800" b="1"/>
                          </a:pPr>
                          <a:r>
                            <a:t>Students' CPR Test Scores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1400"/>
                            <a:t>Pretest Score, </a:t>
                          </a:r>
                          <a14:m>
                            <m:oMath xmlns:m="http://schemas.openxmlformats.org/officeDocument/2006/math">
                              <m:r>
                                <a:rPr sz="1400">
                                  <a:latin typeface="Cambria Math"/>
                                </a:rPr>
                                <m:t>𝑥</m:t>
                              </m:r>
                            </m:oMath>
                          </a14:m>
                          <a:endParaRPr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60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72</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400" b="1"/>
                          </a:pPr>
                          <a:r>
                            <a:rPr sz="1400"/>
                            <a:t>Posttest Score, </a:t>
                          </a:r>
                          <a14:m>
                            <m:oMath xmlns:m="http://schemas.openxmlformats.org/officeDocument/2006/math">
                              <m:r>
                                <a:rPr sz="1400">
                                  <a:latin typeface="Cambria Math"/>
                                </a:rPr>
                                <m:t>𝑦</m:t>
                              </m:r>
                            </m:oMath>
                          </a14:m>
                          <a:endParaRPr sz="1400"/>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80</a:t>
                          </a:r>
                        </a:p>
                      </a:txBody>
                      <a:tcPr/>
                    </a:tc>
                    <a:tc>
                      <a:txBody>
                        <a:bodyPr/>
                        <a:lstStyle/>
                        <a:p>
                          <a:pPr algn="ctr"/>
                          <a:r>
                            <a:rPr sz="1400">
                              <a:latin typeface="Cambria Math"/>
                            </a:rPr>
                            <a:t>79</a:t>
                          </a:r>
                        </a:p>
                      </a:txBody>
                      <a:tcPr/>
                    </a:tc>
                    <a:tc>
                      <a:txBody>
                        <a:bodyPr/>
                        <a:lstStyle/>
                        <a:p>
                          <a:pPr algn="ctr"/>
                          <a:r>
                            <a:rPr sz="1400">
                              <a:latin typeface="Cambria Math"/>
                            </a:rPr>
                            <a:t>83</a:t>
                          </a:r>
                        </a:p>
                      </a:txBody>
                      <a:tcPr/>
                    </a:tc>
                    <a:tc>
                      <a:txBody>
                        <a:bodyPr/>
                        <a:lstStyle/>
                        <a:p>
                          <a:pPr algn="ctr"/>
                          <a:r>
                            <a:rPr sz="1400">
                              <a:latin typeface="Cambria Math"/>
                            </a:rPr>
                            <a:t>90</a:t>
                          </a:r>
                        </a:p>
                      </a:txBody>
                      <a:tcPr/>
                    </a:tc>
                    <a:tc>
                      <a:txBody>
                        <a:bodyPr/>
                        <a:lstStyle/>
                        <a:p>
                          <a:pPr algn="ctr"/>
                          <a:r>
                            <a:rPr sz="1400">
                              <a:latin typeface="Cambria Math"/>
                            </a:rPr>
                            <a:t>83</a:t>
                          </a:r>
                        </a:p>
                      </a:txBody>
                      <a:tcPr/>
                    </a:tc>
                    <a:tc>
                      <a:txBody>
                        <a:bodyPr/>
                        <a:lstStyle/>
                        <a:p>
                          <a:pPr algn="ctr"/>
                          <a:r>
                            <a:rPr sz="1400">
                              <a:latin typeface="Cambria Math"/>
                            </a:rPr>
                            <a:t>89</a:t>
                          </a:r>
                        </a:p>
                      </a:txBody>
                      <a:tcPr/>
                    </a:tc>
                    <a:tc>
                      <a:txBody>
                        <a:bodyPr/>
                        <a:lstStyle/>
                        <a:p>
                          <a:pPr algn="ctr"/>
                          <a:r>
                            <a:rPr sz="1400">
                              <a:latin typeface="Cambria Math"/>
                            </a:rPr>
                            <a:t>94</a:t>
                          </a:r>
                        </a:p>
                      </a:txBody>
                      <a:tcPr/>
                    </a:tc>
                    <a:tc>
                      <a:txBody>
                        <a:bodyPr/>
                        <a:lstStyle/>
                        <a:p>
                          <a:pPr algn="ctr"/>
                          <a:r>
                            <a:rPr sz="1400">
                              <a:latin typeface="Cambria Math"/>
                            </a:rPr>
                            <a:t>95</a:t>
                          </a:r>
                        </a:p>
                      </a:txBody>
                      <a:tcPr/>
                    </a:tc>
                    <a:tc>
                      <a:txBody>
                        <a:bodyPr/>
                        <a:lstStyle/>
                        <a:p>
                          <a:pPr algn="ctr"/>
                          <a:r>
                            <a:rPr sz="1400">
                              <a:latin typeface="Cambria Math"/>
                            </a:rPr>
                            <a:t>96</a:t>
                          </a:r>
                        </a:p>
                      </a:txBody>
                      <a:tcPr/>
                    </a:tc>
                    <a:tc>
                      <a:txBody>
                        <a:bodyPr/>
                        <a:lstStyle/>
                        <a:p>
                          <a:pPr algn="ctr"/>
                          <a:r>
                            <a:rPr sz="1400">
                              <a:latin typeface="Cambria Math"/>
                            </a:rPr>
                            <a:t>93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𝑑</m:t>
                                    </m:r>
                                  </m:e>
                                  <m:sub>
                                    <m:r>
                                      <a:rPr sz="1400">
                                        <a:latin typeface="Cambria Math"/>
                                      </a:rPr>
                                      <m:t>𝑖</m:t>
                                    </m:r>
                                  </m:sub>
                                </m:sSub>
                                <m:r>
                                  <a:rPr sz="1400">
                                    <a:latin typeface="Cambria Math"/>
                                  </a:rPr>
                                  <m:t>=</m:t>
                                </m:r>
                                <m:sSub>
                                  <m:sSubPr>
                                    <m:ctrlPr>
                                      <a:rPr sz="1400" i="1">
                                        <a:latin typeface="Cambria Math" panose="02040503050406030204" pitchFamily="18" charset="0"/>
                                      </a:rPr>
                                    </m:ctrlPr>
                                  </m:sSubPr>
                                  <m:e>
                                    <m:r>
                                      <a:rPr sz="1400">
                                        <a:latin typeface="Cambria Math"/>
                                      </a:rPr>
                                      <m:t>𝑦</m:t>
                                    </m:r>
                                  </m:e>
                                  <m:sub>
                                    <m:r>
                                      <a:rPr sz="1400">
                                        <a:latin typeface="Cambria Math"/>
                                      </a:rPr>
                                      <m:t>𝑖</m:t>
                                    </m:r>
                                  </m:sub>
                                </m:sSub>
                                <m:r>
                                  <a:rPr sz="1400">
                                    <a:latin typeface="Cambria Math"/>
                                  </a:rPr>
                                  <m:t>−</m:t>
                                </m:r>
                                <m:sSub>
                                  <m:sSubPr>
                                    <m:ctrlPr>
                                      <a:rPr sz="1400" i="1">
                                        <a:latin typeface="Cambria Math" panose="02040503050406030204" pitchFamily="18" charset="0"/>
                                      </a:rPr>
                                    </m:ctrlPr>
                                  </m:sSubPr>
                                  <m:e>
                                    <m:r>
                                      <a:rPr sz="1400">
                                        <a:latin typeface="Cambria Math"/>
                                      </a:rPr>
                                      <m:t>𝑥</m:t>
                                    </m:r>
                                  </m:e>
                                  <m:sub>
                                    <m:r>
                                      <a:rPr sz="1400">
                                        <a:latin typeface="Cambria Math"/>
                                      </a:rPr>
                                      <m:t>𝑖</m:t>
                                    </m:r>
                                  </m:sub>
                                </m:sSub>
                              </m:oMath>
                            </m:oMathPara>
                          </a14:m>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555621"/>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gridSpan="11">
                      <a:txBody>
                        <a:bodyPr/>
                        <a:lstStyle/>
                        <a:p>
                          <a:pPr algn="ctr">
                            <a:defRPr sz="1800" b="1"/>
                          </a:pPr>
                          <a:r>
                            <a:t>Students' CPR Test Scores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73152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1626" t="-55000" r="-1000000" b="-200833"/>
                          </a:stretch>
                        </a:blipFill>
                      </a:tcPr>
                    </a:tc>
                    <a:tc>
                      <a:txBody>
                        <a:bodyPr/>
                        <a:lstStyle/>
                        <a:p>
                          <a:pPr algn="ctr"/>
                          <a:r>
                            <a:rPr sz="1400">
                              <a:latin typeface="Cambria Math"/>
                            </a:rPr>
                            <a:t>60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68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72</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83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79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3152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626" t="-155000" r="-1000000" b="-100833"/>
                          </a:stretch>
                        </a:blipFill>
                      </a:tcPr>
                    </a:tc>
                    <a:tc>
                      <a:txBody>
                        <a:bodyPr/>
                        <a:lstStyle/>
                        <a:p>
                          <a:pPr algn="ctr"/>
                          <a:r>
                            <a:rPr sz="1400">
                              <a:latin typeface="Cambria Math"/>
                            </a:rPr>
                            <a:t>80</a:t>
                          </a:r>
                        </a:p>
                      </a:txBody>
                      <a:tcPr/>
                    </a:tc>
                    <a:tc>
                      <a:txBody>
                        <a:bodyPr/>
                        <a:lstStyle/>
                        <a:p>
                          <a:pPr algn="ctr"/>
                          <a:r>
                            <a:rPr sz="1400">
                              <a:latin typeface="Cambria Math"/>
                            </a:rPr>
                            <a:t>79</a:t>
                          </a:r>
                        </a:p>
                      </a:txBody>
                      <a:tcPr/>
                    </a:tc>
                    <a:tc>
                      <a:txBody>
                        <a:bodyPr/>
                        <a:lstStyle/>
                        <a:p>
                          <a:pPr algn="ctr"/>
                          <a:r>
                            <a:rPr sz="1400">
                              <a:latin typeface="Cambria Math"/>
                            </a:rPr>
                            <a:t>83</a:t>
                          </a:r>
                        </a:p>
                      </a:txBody>
                      <a:tcPr/>
                    </a:tc>
                    <a:tc>
                      <a:txBody>
                        <a:bodyPr/>
                        <a:lstStyle/>
                        <a:p>
                          <a:pPr algn="ctr"/>
                          <a:r>
                            <a:rPr sz="1400">
                              <a:latin typeface="Cambria Math"/>
                            </a:rPr>
                            <a:t>90</a:t>
                          </a:r>
                        </a:p>
                      </a:txBody>
                      <a:tcPr/>
                    </a:tc>
                    <a:tc>
                      <a:txBody>
                        <a:bodyPr/>
                        <a:lstStyle/>
                        <a:p>
                          <a:pPr algn="ctr"/>
                          <a:r>
                            <a:rPr sz="1400">
                              <a:latin typeface="Cambria Math"/>
                            </a:rPr>
                            <a:t>83</a:t>
                          </a:r>
                        </a:p>
                      </a:txBody>
                      <a:tcPr/>
                    </a:tc>
                    <a:tc>
                      <a:txBody>
                        <a:bodyPr/>
                        <a:lstStyle/>
                        <a:p>
                          <a:pPr algn="ctr"/>
                          <a:r>
                            <a:rPr sz="1400">
                              <a:latin typeface="Cambria Math"/>
                            </a:rPr>
                            <a:t>89</a:t>
                          </a:r>
                        </a:p>
                      </a:txBody>
                      <a:tcPr/>
                    </a:tc>
                    <a:tc>
                      <a:txBody>
                        <a:bodyPr/>
                        <a:lstStyle/>
                        <a:p>
                          <a:pPr algn="ctr"/>
                          <a:r>
                            <a:rPr sz="1400">
                              <a:latin typeface="Cambria Math"/>
                            </a:rPr>
                            <a:t>94</a:t>
                          </a:r>
                        </a:p>
                      </a:txBody>
                      <a:tcPr/>
                    </a:tc>
                    <a:tc>
                      <a:txBody>
                        <a:bodyPr/>
                        <a:lstStyle/>
                        <a:p>
                          <a:pPr algn="ctr"/>
                          <a:r>
                            <a:rPr sz="1400">
                              <a:latin typeface="Cambria Math"/>
                            </a:rPr>
                            <a:t>95</a:t>
                          </a:r>
                        </a:p>
                      </a:txBody>
                      <a:tcPr/>
                    </a:tc>
                    <a:tc>
                      <a:txBody>
                        <a:bodyPr/>
                        <a:lstStyle/>
                        <a:p>
                          <a:pPr algn="ctr"/>
                          <a:r>
                            <a:rPr sz="1400">
                              <a:latin typeface="Cambria Math"/>
                            </a:rPr>
                            <a:t>96</a:t>
                          </a:r>
                        </a:p>
                      </a:txBody>
                      <a:tcPr/>
                    </a:tc>
                    <a:tc>
                      <a:txBody>
                        <a:bodyPr/>
                        <a:lstStyle/>
                        <a:p>
                          <a:pPr algn="ctr"/>
                          <a:r>
                            <a:rPr sz="1400">
                              <a:latin typeface="Cambria Math"/>
                            </a:rPr>
                            <a:t>93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721741">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1626" t="-257143" r="-1000000" b="-1681"/>
                          </a:stretch>
                        </a:blipFill>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16</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13</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14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Next, calculate the mean and sample standard deviation of the paired differences. See Chapter 3 for a review of how to compute these values.</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=16.8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r>
                        <a:rPr>
                          <a:latin typeface="Cambria Math" panose="02040503050406030204" pitchFamily="18" charset="0"/>
                        </a:rPr>
                        <m:t>≈3.614784</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19"/>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a:t>Step 2: Find the margin of error.</a:t>
                </a:r>
              </a:p>
              <a:p>
                <a:pPr>
                  <a:defRPr sz="2800"/>
                </a:pPr>
                <a:r>
                  <a:rPr sz="2800"/>
                  <a:t>To calculate the margin of error, we need the critical value,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There are </a:t>
                </a:r>
                <a:r>
                  <a:rPr sz="2800">
                    <a:latin typeface="Cambria Math"/>
                  </a:rPr>
                  <a:t>10</a:t>
                </a:r>
                <a:r>
                  <a:rPr sz="2800"/>
                  <a:t> students in the sample, so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a:t> and the number of degrees of freedom is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−1=10−1=9</m:t>
                    </m:r>
                  </m:oMath>
                </a14:m>
                <a:r>
                  <a:rPr sz="2800"/>
                  <a:t>. 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a:t>, we know that </a:t>
                </a:r>
                <a14:m>
                  <m:oMath xmlns:m="http://schemas.openxmlformats.org/officeDocument/2006/math">
                    <m:r>
                      <a:rPr>
                        <a:latin typeface="Cambria Math" panose="02040503050406030204" pitchFamily="18" charset="0"/>
                      </a:rPr>
                      <m:t>𝛼</m:t>
                    </m:r>
                    <m:r>
                      <a:rPr>
                        <a:latin typeface="Cambria Math" panose="02040503050406030204" pitchFamily="18" charset="0"/>
                      </a:rPr>
                      <m:t>=1−0.95=0.05</m:t>
                    </m:r>
                  </m:oMath>
                </a14:m>
                <a:r>
                  <a:rPr sz="2800"/>
                  <a:t>. For the </a:t>
                </a:r>
                <a14:m>
                  <m:oMath xmlns:m="http://schemas.openxmlformats.org/officeDocument/2006/math">
                    <m:r>
                      <a:rPr>
                        <a:latin typeface="Cambria Math" panose="02040503050406030204" pitchFamily="18" charset="0"/>
                      </a:rPr>
                      <m:t>𝑡</m:t>
                    </m:r>
                  </m:oMath>
                </a14:m>
                <a:r>
                  <a:rPr sz="2800"/>
                  <a:t>-distribution with </a:t>
                </a:r>
                <a:r>
                  <a:rPr sz="2800">
                    <a:latin typeface="Cambria Math"/>
                  </a:rPr>
                  <a:t>9</a:t>
                </a:r>
                <a:r>
                  <a:rPr sz="2800"/>
                  <a:t>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r>
                      <a:rPr>
                        <a:latin typeface="Cambria Math" panose="02040503050406030204" pitchFamily="18" charset="0"/>
                      </a:rPr>
                      <m:t>=2.262</m:t>
                    </m:r>
                  </m:oMath>
                </a14:m>
                <a:r>
                  <a:rPr sz="2800"/>
                  <a:t>. Substituting into the formula for the margin of error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2.262</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3.614784</m:t>
                              </m:r>
                            </m:num>
                            <m:den>
                              <m:rad>
                                <m:radPr>
                                  <m:degHide m:val="on"/>
                                  <m:ctrlPr>
                                    <a:rPr i="1">
                                      <a:latin typeface="Cambria Math" panose="02040503050406030204" pitchFamily="18" charset="0"/>
                                    </a:rPr>
                                  </m:ctrlPr>
                                </m:radPr>
                                <m:deg/>
                                <m:e>
                                  <m:r>
                                    <a:rPr>
                                      <a:latin typeface="Cambria Math" panose="02040503050406030204" pitchFamily="18" charset="0"/>
                                    </a:rPr>
                                    <m:t>10</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≈2.585681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519"/>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sz="2800" dirty="0"/>
                  <a:t>Step 3: Subtract the margin of error from and add the margin of error to the point estimate.</a:t>
                </a:r>
              </a:p>
              <a:p>
                <a:pPr/>
                <a:r>
                  <a:rPr lang="en-US" dirty="0"/>
                  <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=16.8−2.585681</m:t>
                    </m:r>
                  </m:oMath>
                </a14:m>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≈14.2</m:t>
                      </m:r>
                    </m:oMath>
                  </m:oMathPara>
                </a14:m>
                <a:endParaRPr sz="2800" dirty="0"/>
              </a:p>
              <a:p>
                <a:pPr/>
                <a:r>
                  <a:rPr lang="en-US" dirty="0"/>
                  <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=16.8+2.585681</m:t>
                    </m:r>
                  </m:oMath>
                </a14:m>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≈19.4</m:t>
                      </m:r>
                    </m:oMath>
                  </m:oMathPara>
                </a14:m>
                <a:endParaRPr sz="2800" dirty="0"/>
              </a:p>
              <a:p>
                <a:pPr>
                  <a:defRPr sz="2800"/>
                </a:pPr>
                <a:r>
                  <a:rPr sz="2800" dirty="0"/>
                  <a:t>The confidence interval can be written mathematically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14.2</m:t>
                        </m:r>
                        <m:r>
                          <m:rPr>
                            <m:nor/>
                          </m:rPr>
                          <a:rPr/>
                          <m:t>, </m:t>
                        </m:r>
                        <m:r>
                          <a:rPr>
                            <a:latin typeface="Cambria Math" panose="02040503050406030204" pitchFamily="18" charset="0"/>
                          </a:rPr>
                          <m:t>19.4</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1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86DB16C-93EA-44EE-B586-C75FDF36B5F7}"/>
              </a:ext>
            </a:extLst>
          </p:cNvPr>
          <p:cNvSpPr txBox="1"/>
          <p:nvPr/>
        </p:nvSpPr>
        <p:spPr>
          <a:xfrm>
            <a:off x="838200" y="2067580"/>
            <a:ext cx="2971800" cy="523220"/>
          </a:xfrm>
          <a:prstGeom prst="rect">
            <a:avLst/>
          </a:prstGeom>
          <a:noFill/>
        </p:spPr>
        <p:txBody>
          <a:bodyPr wrap="square" rtlCol="0">
            <a:spAutoFit/>
          </a:bodyPr>
          <a:lstStyle/>
          <a:p>
            <a:r>
              <a:rPr lang="en-US" sz="2800" dirty="0"/>
              <a:t>Lower endpoint:</a:t>
            </a:r>
          </a:p>
        </p:txBody>
      </p:sp>
      <p:sp>
        <p:nvSpPr>
          <p:cNvPr id="5" name="TextBox 4">
            <a:extLst>
              <a:ext uri="{FF2B5EF4-FFF2-40B4-BE49-F238E27FC236}">
                <a16:creationId xmlns:a16="http://schemas.microsoft.com/office/drawing/2014/main" id="{CB9D42D8-9FD6-4FEF-8686-E9F934B28AFB}"/>
              </a:ext>
            </a:extLst>
          </p:cNvPr>
          <p:cNvSpPr txBox="1"/>
          <p:nvPr/>
        </p:nvSpPr>
        <p:spPr>
          <a:xfrm>
            <a:off x="838200" y="3134380"/>
            <a:ext cx="2971800" cy="523220"/>
          </a:xfrm>
          <a:prstGeom prst="rect">
            <a:avLst/>
          </a:prstGeom>
          <a:noFill/>
        </p:spPr>
        <p:txBody>
          <a:bodyPr wrap="square" rtlCol="0">
            <a:spAutoFit/>
          </a:bodyPr>
          <a:lstStyle/>
          <a:p>
            <a:r>
              <a:rPr lang="en-US" sz="2800" dirty="0"/>
              <a:t>Upper endpoint: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defRPr b="1"/>
                </a:pPr>
                <a:r>
                  <a:rPr sz="2800" dirty="0"/>
                  <a:t>Microsoft Excel:</a:t>
                </a:r>
              </a:p>
              <a:p>
                <a:pPr>
                  <a:defRPr sz="2800"/>
                </a:pPr>
                <a:r>
                  <a:rPr sz="2800" dirty="0"/>
                  <a:t>Begin by entering the pretest scores into column </a:t>
                </a:r>
                <a:r>
                  <a:rPr sz="2800" b="1" dirty="0"/>
                  <a:t>A</a:t>
                </a:r>
                <a:r>
                  <a:rPr sz="2800" dirty="0"/>
                  <a:t> and the posttest scores into column </a:t>
                </a:r>
                <a:r>
                  <a:rPr sz="2800" b="1" dirty="0"/>
                  <a:t>B</a:t>
                </a:r>
                <a:r>
                  <a:rPr sz="2800" dirty="0"/>
                  <a:t>. Next, in cell </a:t>
                </a:r>
                <a:r>
                  <a:rPr sz="2800" b="1" dirty="0"/>
                  <a:t>C1</a:t>
                </a:r>
                <a:r>
                  <a:rPr sz="2800" dirty="0"/>
                  <a:t> use the formula </a:t>
                </a:r>
                <a:r>
                  <a:rPr sz="2800" b="1" dirty="0"/>
                  <a:t>=B1-A1</a:t>
                </a:r>
                <a:r>
                  <a:rPr sz="2800" dirty="0"/>
                  <a:t> to find the difference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dirty="0"/>
                  <a:t>. Copy and paste this formula into cells </a:t>
                </a:r>
                <a:r>
                  <a:rPr sz="2800" b="1" dirty="0"/>
                  <a:t>C2 - C10</a:t>
                </a:r>
                <a:r>
                  <a:rPr sz="2800" dirty="0"/>
                  <a:t> to find the rest of the paired differences.</a:t>
                </a:r>
              </a:p>
              <a:p>
                <a:pPr>
                  <a:defRPr sz="2800"/>
                </a:pPr>
                <a:r>
                  <a:rPr sz="2800" dirty="0"/>
                  <a:t>Now we need to compute the average of the paired differences,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as well as the sample standard deviation,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For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use the formula </a:t>
                </a:r>
                <a:r>
                  <a:rPr sz="2800" b="1" dirty="0"/>
                  <a:t>=AVERAGE(C1:C10)</a:t>
                </a:r>
                <a:r>
                  <a:rPr sz="2800" dirty="0"/>
                  <a:t> in an empty cell. To compute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use the formula </a:t>
                </a:r>
                <a:r>
                  <a:rPr sz="2800" b="1" dirty="0"/>
                  <a:t>=STDEV.S(C1:C10)</a:t>
                </a:r>
                <a:r>
                  <a:rPr sz="2800" dirty="0"/>
                  <a:t>. These values are listed below.</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=16.8</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r>
                        <a:rPr>
                          <a:latin typeface="Cambria Math" panose="02040503050406030204" pitchFamily="18" charset="0"/>
                        </a:rPr>
                        <m:t>=3.614784</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333"/>
                </a:stretch>
              </a:blipFill>
            </p:spPr>
            <p:txBody>
              <a:bodyPr/>
              <a:lstStyle/>
              <a:p>
                <a:r>
                  <a:rPr lang="en-US">
                    <a:noFill/>
                  </a:rPr>
                  <a:t> </a:t>
                </a:r>
              </a:p>
            </p:txBody>
          </p:sp>
        </mc:Fallback>
      </mc:AlternateContent>
    </p:spTree>
    <p:extLst>
      <p:ext uri="{BB962C8B-B14F-4D97-AF65-F5344CB8AC3E}">
        <p14:creationId xmlns:p14="http://schemas.microsoft.com/office/powerpoint/2010/main" val="180949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Next, calculate </a:t>
                </a:r>
                <a14:m>
                  <m:oMath xmlns:m="http://schemas.openxmlformats.org/officeDocument/2006/math">
                    <m:r>
                      <a:rPr>
                        <a:latin typeface="Cambria Math" panose="02040503050406030204" pitchFamily="18" charset="0"/>
                      </a:rPr>
                      <m:t>𝐸</m:t>
                    </m:r>
                  </m:oMath>
                </a14:m>
                <a:r>
                  <a:rPr sz="2800" dirty="0"/>
                  <a:t> using the formula =</a:t>
                </a:r>
                <a:r>
                  <a:rPr sz="2800" b="1" dirty="0"/>
                  <a:t>CONFIDENCE.T(α, </a:t>
                </a:r>
                <a14:m>
                  <m:oMath xmlns:m="http://schemas.openxmlformats.org/officeDocument/2006/math">
                    <m:r>
                      <a:rPr b="1" i="1">
                        <a:latin typeface="Cambria Math" panose="02040503050406030204" pitchFamily="18" charset="0"/>
                      </a:rPr>
                      <m:t>𝐬</m:t>
                    </m:r>
                  </m:oMath>
                </a14:m>
                <a:r>
                  <a:rPr sz="2800" b="1" baseline="-25000" dirty="0"/>
                  <a:t>d</a:t>
                </a:r>
                <a:r>
                  <a:rPr sz="2800" b="1" dirty="0"/>
                  <a:t>, </a:t>
                </a:r>
                <a14:m>
                  <m:oMath xmlns:m="http://schemas.openxmlformats.org/officeDocument/2006/math">
                    <m:r>
                      <a:rPr b="1" i="1">
                        <a:latin typeface="Cambria Math" panose="02040503050406030204" pitchFamily="18" charset="0"/>
                      </a:rPr>
                      <m:t>𝐧</m:t>
                    </m:r>
                  </m:oMath>
                </a14:m>
                <a:r>
                  <a:rPr sz="2800" b="1" dirty="0"/>
                  <a:t>). </a:t>
                </a:r>
                <a:r>
                  <a:rPr sz="2800" dirty="0"/>
                  <a:t>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dirty="0"/>
                  <a:t> we know that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Also,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dirty="0"/>
                  <a:t> because we are given </a:t>
                </a:r>
                <a:r>
                  <a:rPr sz="2800" dirty="0">
                    <a:latin typeface="Cambria Math"/>
                  </a:rPr>
                  <a:t>10</a:t>
                </a:r>
                <a:r>
                  <a:rPr sz="2800" dirty="0"/>
                  <a:t> pairs of data. We then compute </a:t>
                </a:r>
                <a14:m>
                  <m:oMath xmlns:m="http://schemas.openxmlformats.org/officeDocument/2006/math">
                    <m:r>
                      <a:rPr>
                        <a:latin typeface="Cambria Math" panose="02040503050406030204" pitchFamily="18" charset="0"/>
                      </a:rPr>
                      <m:t>𝐸</m:t>
                    </m:r>
                    <m:r>
                      <a:rPr>
                        <a:latin typeface="Cambria Math" panose="02040503050406030204" pitchFamily="18" charset="0"/>
                      </a:rPr>
                      <m:t>=2.585861</m:t>
                    </m:r>
                  </m:oMath>
                </a14:m>
                <a:r>
                  <a:rPr sz="2800" dirty="0"/>
                  <a:t>. Finally, add and subtract </a:t>
                </a:r>
                <a14:m>
                  <m:oMath xmlns:m="http://schemas.openxmlformats.org/officeDocument/2006/math">
                    <m:r>
                      <a:rPr>
                        <a:latin typeface="Cambria Math" panose="02040503050406030204" pitchFamily="18" charset="0"/>
                      </a:rPr>
                      <m:t>𝐸</m:t>
                    </m:r>
                  </m:oMath>
                </a14:m>
                <a:r>
                  <a:rPr sz="2800" dirty="0"/>
                  <a:t> to the point estimate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to obtain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14.2</m:t>
                        </m:r>
                        <m:r>
                          <m:rPr>
                            <m:nor/>
                          </m:rPr>
                          <a:rPr/>
                          <m:t>, </m:t>
                        </m:r>
                        <m:r>
                          <a:rPr>
                            <a:latin typeface="Cambria Math" panose="02040503050406030204" pitchFamily="18" charset="0"/>
                          </a:rPr>
                          <m:t>19.4</m:t>
                        </m:r>
                      </m:e>
                    </m:d>
                  </m:oMath>
                </a14:m>
                <a:r>
                  <a:rPr sz="2800" dirty="0"/>
                  <a:t>.</a:t>
                </a:r>
              </a:p>
              <a:p>
                <a:pPr>
                  <a:defRPr sz="2800"/>
                </a:pPr>
                <a:r>
                  <a:rPr sz="2800" dirty="0"/>
                  <a:t>Thus, the </a:t>
                </a:r>
                <a14:m>
                  <m:oMath xmlns:m="http://schemas.openxmlformats.org/officeDocument/2006/math">
                    <m:r>
                      <a:rPr>
                        <a:latin typeface="Cambria Math" panose="02040503050406030204" pitchFamily="18" charset="0"/>
                      </a:rPr>
                      <m:t>95%</m:t>
                    </m:r>
                  </m:oMath>
                </a14:m>
                <a:r>
                  <a:rPr sz="2800" dirty="0"/>
                  <a:t> confidence interval for the population mean of the paired differences ranges from </a:t>
                </a:r>
                <a:r>
                  <a:rPr sz="2800" dirty="0">
                    <a:latin typeface="Cambria Math"/>
                  </a:rPr>
                  <a:t>14.2</a:t>
                </a:r>
                <a:r>
                  <a:rPr sz="2800" dirty="0"/>
                  <a:t> to </a:t>
                </a:r>
                <a:r>
                  <a:rPr sz="2800" dirty="0">
                    <a:latin typeface="Cambria Math"/>
                  </a:rPr>
                  <a:t>19.4</a:t>
                </a:r>
                <a:r>
                  <a:rPr sz="2800" dirty="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14.2&lt;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&lt;19.4</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14.2</m:t>
                          </m:r>
                          <m:r>
                            <m:rPr>
                              <m:nor/>
                            </m:rPr>
                            <a:rPr/>
                            <m:t>, </m:t>
                          </m:r>
                          <m:r>
                            <a:rPr>
                              <a:latin typeface="Cambria Math" panose="02040503050406030204" pitchFamily="18" charset="0"/>
                            </a:rPr>
                            <m:t>19.4</m:t>
                          </m:r>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1185"/>
                </a:stretch>
              </a:blipFill>
            </p:spPr>
            <p:txBody>
              <a:bodyPr/>
              <a:lstStyle/>
              <a:p>
                <a:r>
                  <a:rPr lang="en-US">
                    <a:noFill/>
                  </a:rPr>
                  <a:t> </a:t>
                </a:r>
              </a:p>
            </p:txBody>
          </p:sp>
        </mc:Fallback>
      </mc:AlternateContent>
    </p:spTree>
    <p:extLst>
      <p:ext uri="{BB962C8B-B14F-4D97-AF65-F5344CB8AC3E}">
        <p14:creationId xmlns:p14="http://schemas.microsoft.com/office/powerpoint/2010/main" val="201726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9.3.3: Constructing a Confidence Interval for the Mean of the Paired Differences for Two Populations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Because both endpoints are positive, we can say with </a:t>
                </a:r>
                <a14:m>
                  <m:oMath xmlns:m="http://schemas.openxmlformats.org/officeDocument/2006/math">
                    <m:r>
                      <a:rPr>
                        <a:latin typeface="Cambria Math" panose="02040503050406030204" pitchFamily="18" charset="0"/>
                      </a:rPr>
                      <m:t>95%</m:t>
                    </m:r>
                  </m:oMath>
                </a14:m>
                <a:r>
                  <a:rPr sz="2800" dirty="0"/>
                  <a:t> confidence that the mean difference between the posttest and pretest scores was positive and between </a:t>
                </a:r>
                <a:r>
                  <a:rPr sz="2800" dirty="0">
                    <a:latin typeface="Cambria Math"/>
                  </a:rPr>
                  <a:t>14.2</a:t>
                </a:r>
                <a:r>
                  <a:rPr sz="2800" dirty="0"/>
                  <a:t> and </a:t>
                </a:r>
                <a:r>
                  <a:rPr sz="2800" dirty="0">
                    <a:latin typeface="Cambria Math"/>
                  </a:rPr>
                  <a:t>19.4</a:t>
                </a:r>
                <a:r>
                  <a:rPr sz="2800" dirty="0"/>
                  <a:t> points. Therefore, the research suggests that the CPR class increases student knowledge of CPR, as evidenced by their exam grades, an average of </a:t>
                </a:r>
                <a:r>
                  <a:rPr sz="2800" dirty="0">
                    <a:latin typeface="Cambria Math"/>
                  </a:rPr>
                  <a:t>14.2</a:t>
                </a:r>
                <a:r>
                  <a:rPr sz="2800" dirty="0"/>
                  <a:t> to </a:t>
                </a:r>
                <a:r>
                  <a:rPr sz="2800" dirty="0">
                    <a:latin typeface="Cambria Math"/>
                  </a:rPr>
                  <a:t>19.4</a:t>
                </a:r>
                <a:r>
                  <a:rPr sz="2800" dirty="0"/>
                  <a:t>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23096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dirty="0"/>
              <a:t>For further instructions on calculating a </a:t>
            </a:r>
            <a:r>
              <a:rPr sz="2800" i="1" dirty="0"/>
              <a:t>t</a:t>
            </a:r>
            <a:r>
              <a:rPr sz="2800" dirty="0"/>
              <a:t>-interval using Excel or other technology, please visit stat.hawkeslearning.com and see </a:t>
            </a:r>
            <a:r>
              <a:rPr sz="2800" b="1" dirty="0"/>
              <a:t>Technology Instructions &gt; Confidence Intervals &gt; t-interval</a:t>
            </a:r>
            <a:r>
              <a:rPr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9.3.4: Constructing a Confidence Interval for the Mean of the Paired Differences for Two Populations (</a:t>
            </a:r>
            <a:r>
              <a:rPr sz="2000" i="1" dirty="0"/>
              <a:t>σ</a:t>
            </a:r>
            <a:r>
              <a:rPr sz="2000" dirty="0"/>
              <a:t> Unknown, Dependent Samples)</a:t>
            </a:r>
          </a:p>
        </p:txBody>
      </p:sp>
      <p:sp>
        <p:nvSpPr>
          <p:cNvPr id="3" name="Text Placeholder 2"/>
          <p:cNvSpPr>
            <a:spLocks noGrp="1"/>
          </p:cNvSpPr>
          <p:nvPr>
            <p:ph type="body" sz="quarter" idx="10"/>
          </p:nvPr>
        </p:nvSpPr>
        <p:spPr/>
        <p:txBody>
          <a:bodyPr>
            <a:normAutofit/>
          </a:bodyPr>
          <a:lstStyle/>
          <a:p>
            <a:r>
              <a:rPr sz="2800" dirty="0"/>
              <a:t>In a recent study, cholesterol levels were measured before and after participants took a new drug designed to lower their total cholesterol for four weeks. The results are shown in the following table.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9.3.1: Calculating Paired Differences</a:t>
            </a:r>
          </a:p>
        </p:txBody>
      </p:sp>
      <p:sp>
        <p:nvSpPr>
          <p:cNvPr id="3" name="Text Placeholder 2"/>
          <p:cNvSpPr>
            <a:spLocks noGrp="1"/>
          </p:cNvSpPr>
          <p:nvPr>
            <p:ph type="body" sz="quarter" idx="10"/>
          </p:nvPr>
        </p:nvSpPr>
        <p:spPr/>
        <p:txBody>
          <a:bodyPr>
            <a:normAutofit/>
          </a:bodyPr>
          <a:lstStyle/>
          <a:p>
            <a:r>
              <a:rPr sz="2800"/>
              <a:t>The amounts of home utility bills are given for two consecutive months for </a:t>
            </a:r>
            <a:r>
              <a:rPr sz="2800">
                <a:latin typeface="Cambria Math"/>
              </a:rPr>
              <a:t>5</a:t>
            </a:r>
            <a:r>
              <a:rPr sz="2800"/>
              <a:t> different homes in a neighborhood. For each home in the sample, we can pair the billing amounts for March and April. Given the following data, calculate the paired differences for the five homes.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sz="2200" dirty="0"/>
              <a:t>Example 9.3.4: Constructing a Confidence Interval for the Mean of the Paired Differences for Two Populations (</a:t>
            </a:r>
            <a:r>
              <a:rPr sz="2200" i="1" dirty="0"/>
              <a:t>σ</a:t>
            </a:r>
            <a:r>
              <a:rPr sz="2200" dirty="0"/>
              <a:t> Unknown, Dependent Samples) (cont.</a:t>
            </a:r>
            <a:r>
              <a:rPr dirty="0"/>
              <a: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05533135"/>
              </p:ext>
            </p:extLst>
          </p:nvPr>
        </p:nvGraphicFramePr>
        <p:xfrm>
          <a:off x="914400" y="1105485"/>
          <a:ext cx="7315200" cy="483811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22541">
                <a:tc gridSpan="2">
                  <a:txBody>
                    <a:bodyPr/>
                    <a:lstStyle/>
                    <a:p>
                      <a:pPr algn="ctr">
                        <a:defRPr sz="1800" b="1"/>
                      </a:pPr>
                      <a:r>
                        <a:rPr sz="1500" dirty="0"/>
                        <a:t>Total Cholesterol Levels (in mg/dL)</a:t>
                      </a:r>
                    </a:p>
                  </a:txBody>
                  <a:tcPr/>
                </a:tc>
                <a:tc hMerge="1">
                  <a:txBody>
                    <a:bodyPr/>
                    <a:lstStyle/>
                    <a:p>
                      <a:endParaRPr/>
                    </a:p>
                  </a:txBody>
                  <a:tcPr/>
                </a:tc>
                <a:extLst>
                  <a:ext uri="{0D108BD9-81ED-4DB2-BD59-A6C34878D82A}">
                    <a16:rowId xmlns:a16="http://schemas.microsoft.com/office/drawing/2014/main" val="10000"/>
                  </a:ext>
                </a:extLst>
              </a:tr>
              <a:tr h="322541">
                <a:tc>
                  <a:txBody>
                    <a:bodyPr/>
                    <a:lstStyle/>
                    <a:p>
                      <a:pPr algn="ctr">
                        <a:defRPr sz="1800" b="1"/>
                      </a:pPr>
                      <a:r>
                        <a:rPr sz="1500"/>
                        <a:t>Before</a:t>
                      </a:r>
                    </a:p>
                  </a:txBody>
                  <a:tcPr/>
                </a:tc>
                <a:tc>
                  <a:txBody>
                    <a:bodyPr/>
                    <a:lstStyle/>
                    <a:p>
                      <a:pPr algn="ctr">
                        <a:defRPr sz="1800" b="1"/>
                      </a:pPr>
                      <a:r>
                        <a:rPr sz="1500"/>
                        <a:t>After</a:t>
                      </a:r>
                    </a:p>
                  </a:txBody>
                  <a:tcPr/>
                </a:tc>
                <a:extLst>
                  <a:ext uri="{0D108BD9-81ED-4DB2-BD59-A6C34878D82A}">
                    <a16:rowId xmlns:a16="http://schemas.microsoft.com/office/drawing/2014/main" val="10001"/>
                  </a:ext>
                </a:extLst>
              </a:tr>
              <a:tr h="322541">
                <a:tc>
                  <a:txBody>
                    <a:bodyPr/>
                    <a:lstStyle/>
                    <a:p>
                      <a:pPr algn="ctr"/>
                      <a:r>
                        <a:rPr sz="1500">
                          <a:latin typeface="Cambria Math"/>
                        </a:rPr>
                        <a:t>238</a:t>
                      </a:r>
                    </a:p>
                  </a:txBody>
                  <a:tcPr/>
                </a:tc>
                <a:tc>
                  <a:txBody>
                    <a:bodyPr/>
                    <a:lstStyle/>
                    <a:p>
                      <a:pPr algn="ctr"/>
                      <a:r>
                        <a:rPr sz="1500">
                          <a:latin typeface="Cambria Math"/>
                        </a:rPr>
                        <a:t>235</a:t>
                      </a:r>
                    </a:p>
                  </a:txBody>
                  <a:tcPr/>
                </a:tc>
                <a:extLst>
                  <a:ext uri="{0D108BD9-81ED-4DB2-BD59-A6C34878D82A}">
                    <a16:rowId xmlns:a16="http://schemas.microsoft.com/office/drawing/2014/main" val="10002"/>
                  </a:ext>
                </a:extLst>
              </a:tr>
              <a:tr h="322541">
                <a:tc>
                  <a:txBody>
                    <a:bodyPr/>
                    <a:lstStyle/>
                    <a:p>
                      <a:pPr algn="ctr"/>
                      <a:r>
                        <a:rPr sz="1500">
                          <a:latin typeface="Cambria Math"/>
                        </a:rPr>
                        <a:t>240</a:t>
                      </a:r>
                    </a:p>
                  </a:txBody>
                  <a:tcPr/>
                </a:tc>
                <a:tc>
                  <a:txBody>
                    <a:bodyPr/>
                    <a:lstStyle/>
                    <a:p>
                      <a:pPr algn="ctr"/>
                      <a:r>
                        <a:rPr sz="1500">
                          <a:latin typeface="Cambria Math"/>
                        </a:rPr>
                        <a:t>241</a:t>
                      </a:r>
                    </a:p>
                  </a:txBody>
                  <a:tcPr/>
                </a:tc>
                <a:extLst>
                  <a:ext uri="{0D108BD9-81ED-4DB2-BD59-A6C34878D82A}">
                    <a16:rowId xmlns:a16="http://schemas.microsoft.com/office/drawing/2014/main" val="10003"/>
                  </a:ext>
                </a:extLst>
              </a:tr>
              <a:tr h="322541">
                <a:tc>
                  <a:txBody>
                    <a:bodyPr/>
                    <a:lstStyle/>
                    <a:p>
                      <a:pPr algn="ctr"/>
                      <a:r>
                        <a:rPr sz="1500">
                          <a:latin typeface="Cambria Math"/>
                        </a:rPr>
                        <a:t>220</a:t>
                      </a:r>
                    </a:p>
                  </a:txBody>
                  <a:tcPr/>
                </a:tc>
                <a:tc>
                  <a:txBody>
                    <a:bodyPr/>
                    <a:lstStyle/>
                    <a:p>
                      <a:pPr algn="ctr"/>
                      <a:r>
                        <a:rPr sz="1500">
                          <a:latin typeface="Cambria Math"/>
                        </a:rPr>
                        <a:t>219</a:t>
                      </a:r>
                    </a:p>
                  </a:txBody>
                  <a:tcPr/>
                </a:tc>
                <a:extLst>
                  <a:ext uri="{0D108BD9-81ED-4DB2-BD59-A6C34878D82A}">
                    <a16:rowId xmlns:a16="http://schemas.microsoft.com/office/drawing/2014/main" val="10004"/>
                  </a:ext>
                </a:extLst>
              </a:tr>
              <a:tr h="322541">
                <a:tc>
                  <a:txBody>
                    <a:bodyPr/>
                    <a:lstStyle/>
                    <a:p>
                      <a:pPr algn="ctr"/>
                      <a:r>
                        <a:rPr sz="1500">
                          <a:latin typeface="Cambria Math"/>
                        </a:rPr>
                        <a:t>246</a:t>
                      </a:r>
                    </a:p>
                  </a:txBody>
                  <a:tcPr/>
                </a:tc>
                <a:tc>
                  <a:txBody>
                    <a:bodyPr/>
                    <a:lstStyle/>
                    <a:p>
                      <a:pPr algn="ctr"/>
                      <a:r>
                        <a:rPr sz="1500">
                          <a:latin typeface="Cambria Math"/>
                        </a:rPr>
                        <a:t>235</a:t>
                      </a:r>
                    </a:p>
                  </a:txBody>
                  <a:tcPr/>
                </a:tc>
                <a:extLst>
                  <a:ext uri="{0D108BD9-81ED-4DB2-BD59-A6C34878D82A}">
                    <a16:rowId xmlns:a16="http://schemas.microsoft.com/office/drawing/2014/main" val="10005"/>
                  </a:ext>
                </a:extLst>
              </a:tr>
              <a:tr h="322541">
                <a:tc>
                  <a:txBody>
                    <a:bodyPr/>
                    <a:lstStyle/>
                    <a:p>
                      <a:pPr algn="ctr"/>
                      <a:r>
                        <a:rPr sz="1500">
                          <a:latin typeface="Cambria Math"/>
                        </a:rPr>
                        <a:t>202</a:t>
                      </a:r>
                    </a:p>
                  </a:txBody>
                  <a:tcPr/>
                </a:tc>
                <a:tc>
                  <a:txBody>
                    <a:bodyPr/>
                    <a:lstStyle/>
                    <a:p>
                      <a:pPr algn="ctr"/>
                      <a:r>
                        <a:rPr sz="1500">
                          <a:latin typeface="Cambria Math"/>
                        </a:rPr>
                        <a:t>198</a:t>
                      </a:r>
                    </a:p>
                  </a:txBody>
                  <a:tcPr/>
                </a:tc>
                <a:extLst>
                  <a:ext uri="{0D108BD9-81ED-4DB2-BD59-A6C34878D82A}">
                    <a16:rowId xmlns:a16="http://schemas.microsoft.com/office/drawing/2014/main" val="10006"/>
                  </a:ext>
                </a:extLst>
              </a:tr>
              <a:tr h="322541">
                <a:tc>
                  <a:txBody>
                    <a:bodyPr/>
                    <a:lstStyle/>
                    <a:p>
                      <a:pPr algn="ctr"/>
                      <a:r>
                        <a:rPr sz="1500">
                          <a:latin typeface="Cambria Math"/>
                        </a:rPr>
                        <a:t>222</a:t>
                      </a:r>
                    </a:p>
                  </a:txBody>
                  <a:tcPr/>
                </a:tc>
                <a:tc>
                  <a:txBody>
                    <a:bodyPr/>
                    <a:lstStyle/>
                    <a:p>
                      <a:pPr algn="ctr"/>
                      <a:r>
                        <a:rPr sz="1500">
                          <a:latin typeface="Cambria Math"/>
                        </a:rPr>
                        <a:t>208</a:t>
                      </a:r>
                    </a:p>
                  </a:txBody>
                  <a:tcPr/>
                </a:tc>
                <a:extLst>
                  <a:ext uri="{0D108BD9-81ED-4DB2-BD59-A6C34878D82A}">
                    <a16:rowId xmlns:a16="http://schemas.microsoft.com/office/drawing/2014/main" val="10007"/>
                  </a:ext>
                </a:extLst>
              </a:tr>
              <a:tr h="322541">
                <a:tc>
                  <a:txBody>
                    <a:bodyPr/>
                    <a:lstStyle/>
                    <a:p>
                      <a:pPr algn="ctr"/>
                      <a:r>
                        <a:rPr sz="1500">
                          <a:latin typeface="Cambria Math"/>
                        </a:rPr>
                        <a:t>210</a:t>
                      </a:r>
                    </a:p>
                  </a:txBody>
                  <a:tcPr/>
                </a:tc>
                <a:tc>
                  <a:txBody>
                    <a:bodyPr/>
                    <a:lstStyle/>
                    <a:p>
                      <a:pPr algn="ctr"/>
                      <a:r>
                        <a:rPr sz="1500">
                          <a:latin typeface="Cambria Math"/>
                        </a:rPr>
                        <a:t>202</a:t>
                      </a:r>
                    </a:p>
                  </a:txBody>
                  <a:tcPr/>
                </a:tc>
                <a:extLst>
                  <a:ext uri="{0D108BD9-81ED-4DB2-BD59-A6C34878D82A}">
                    <a16:rowId xmlns:a16="http://schemas.microsoft.com/office/drawing/2014/main" val="10008"/>
                  </a:ext>
                </a:extLst>
              </a:tr>
              <a:tr h="322541">
                <a:tc>
                  <a:txBody>
                    <a:bodyPr/>
                    <a:lstStyle/>
                    <a:p>
                      <a:pPr algn="ctr"/>
                      <a:r>
                        <a:rPr sz="1500">
                          <a:latin typeface="Cambria Math"/>
                        </a:rPr>
                        <a:t>233</a:t>
                      </a:r>
                    </a:p>
                  </a:txBody>
                  <a:tcPr/>
                </a:tc>
                <a:tc>
                  <a:txBody>
                    <a:bodyPr/>
                    <a:lstStyle/>
                    <a:p>
                      <a:pPr algn="ctr"/>
                      <a:r>
                        <a:rPr sz="1500">
                          <a:latin typeface="Cambria Math"/>
                        </a:rPr>
                        <a:t>211</a:t>
                      </a:r>
                    </a:p>
                  </a:txBody>
                  <a:tcPr/>
                </a:tc>
                <a:extLst>
                  <a:ext uri="{0D108BD9-81ED-4DB2-BD59-A6C34878D82A}">
                    <a16:rowId xmlns:a16="http://schemas.microsoft.com/office/drawing/2014/main" val="10009"/>
                  </a:ext>
                </a:extLst>
              </a:tr>
              <a:tr h="322541">
                <a:tc>
                  <a:txBody>
                    <a:bodyPr/>
                    <a:lstStyle/>
                    <a:p>
                      <a:pPr algn="ctr"/>
                      <a:r>
                        <a:rPr sz="1500">
                          <a:latin typeface="Cambria Math"/>
                        </a:rPr>
                        <a:t>204</a:t>
                      </a:r>
                    </a:p>
                  </a:txBody>
                  <a:tcPr/>
                </a:tc>
                <a:tc>
                  <a:txBody>
                    <a:bodyPr/>
                    <a:lstStyle/>
                    <a:p>
                      <a:pPr algn="ctr"/>
                      <a:r>
                        <a:rPr sz="1500">
                          <a:latin typeface="Cambria Math"/>
                        </a:rPr>
                        <a:t>188</a:t>
                      </a:r>
                    </a:p>
                  </a:txBody>
                  <a:tcPr/>
                </a:tc>
                <a:extLst>
                  <a:ext uri="{0D108BD9-81ED-4DB2-BD59-A6C34878D82A}">
                    <a16:rowId xmlns:a16="http://schemas.microsoft.com/office/drawing/2014/main" val="10010"/>
                  </a:ext>
                </a:extLst>
              </a:tr>
              <a:tr h="322541">
                <a:tc>
                  <a:txBody>
                    <a:bodyPr/>
                    <a:lstStyle/>
                    <a:p>
                      <a:pPr algn="ctr"/>
                      <a:r>
                        <a:rPr sz="1500">
                          <a:latin typeface="Cambria Math"/>
                        </a:rPr>
                        <a:t>229</a:t>
                      </a:r>
                    </a:p>
                  </a:txBody>
                  <a:tcPr/>
                </a:tc>
                <a:tc>
                  <a:txBody>
                    <a:bodyPr/>
                    <a:lstStyle/>
                    <a:p>
                      <a:pPr algn="ctr"/>
                      <a:r>
                        <a:rPr sz="1500">
                          <a:latin typeface="Cambria Math"/>
                        </a:rPr>
                        <a:t>201</a:t>
                      </a:r>
                    </a:p>
                  </a:txBody>
                  <a:tcPr/>
                </a:tc>
                <a:extLst>
                  <a:ext uri="{0D108BD9-81ED-4DB2-BD59-A6C34878D82A}">
                    <a16:rowId xmlns:a16="http://schemas.microsoft.com/office/drawing/2014/main" val="10011"/>
                  </a:ext>
                </a:extLst>
              </a:tr>
              <a:tr h="322541">
                <a:tc>
                  <a:txBody>
                    <a:bodyPr/>
                    <a:lstStyle/>
                    <a:p>
                      <a:pPr algn="ctr"/>
                      <a:r>
                        <a:rPr sz="1500">
                          <a:latin typeface="Cambria Math"/>
                        </a:rPr>
                        <a:t>244</a:t>
                      </a:r>
                    </a:p>
                  </a:txBody>
                  <a:tcPr/>
                </a:tc>
                <a:tc>
                  <a:txBody>
                    <a:bodyPr/>
                    <a:lstStyle/>
                    <a:p>
                      <a:pPr algn="ctr"/>
                      <a:r>
                        <a:rPr sz="1500">
                          <a:latin typeface="Cambria Math"/>
                        </a:rPr>
                        <a:t>235</a:t>
                      </a:r>
                    </a:p>
                  </a:txBody>
                  <a:tcPr/>
                </a:tc>
                <a:extLst>
                  <a:ext uri="{0D108BD9-81ED-4DB2-BD59-A6C34878D82A}">
                    <a16:rowId xmlns:a16="http://schemas.microsoft.com/office/drawing/2014/main" val="10012"/>
                  </a:ext>
                </a:extLst>
              </a:tr>
              <a:tr h="322541">
                <a:tc>
                  <a:txBody>
                    <a:bodyPr/>
                    <a:lstStyle/>
                    <a:p>
                      <a:pPr algn="ctr"/>
                      <a:r>
                        <a:rPr sz="1500">
                          <a:latin typeface="Cambria Math"/>
                        </a:rPr>
                        <a:t>220</a:t>
                      </a:r>
                    </a:p>
                  </a:txBody>
                  <a:tcPr/>
                </a:tc>
                <a:tc>
                  <a:txBody>
                    <a:bodyPr/>
                    <a:lstStyle/>
                    <a:p>
                      <a:pPr algn="ctr"/>
                      <a:r>
                        <a:rPr sz="1500">
                          <a:latin typeface="Cambria Math"/>
                        </a:rPr>
                        <a:t>211</a:t>
                      </a:r>
                    </a:p>
                  </a:txBody>
                  <a:tcPr/>
                </a:tc>
                <a:extLst>
                  <a:ext uri="{0D108BD9-81ED-4DB2-BD59-A6C34878D82A}">
                    <a16:rowId xmlns:a16="http://schemas.microsoft.com/office/drawing/2014/main" val="10013"/>
                  </a:ext>
                </a:extLst>
              </a:tr>
              <a:tr h="322541">
                <a:tc>
                  <a:txBody>
                    <a:bodyPr/>
                    <a:lstStyle/>
                    <a:p>
                      <a:pPr algn="ctr"/>
                      <a:r>
                        <a:rPr sz="1500">
                          <a:latin typeface="Cambria Math"/>
                        </a:rPr>
                        <a:t>219</a:t>
                      </a:r>
                    </a:p>
                  </a:txBody>
                  <a:tcPr/>
                </a:tc>
                <a:tc>
                  <a:txBody>
                    <a:bodyPr/>
                    <a:lstStyle/>
                    <a:p>
                      <a:pPr algn="ctr"/>
                      <a:r>
                        <a:rPr sz="1500" dirty="0">
                          <a:latin typeface="Cambria Math"/>
                        </a:rPr>
                        <a:t>207</a:t>
                      </a:r>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a:t>
                </a:r>
                <a14:m>
                  <m:oMath xmlns:m="http://schemas.openxmlformats.org/officeDocument/2006/math">
                    <m:r>
                      <a:rPr>
                        <a:latin typeface="Cambria Math" panose="02040503050406030204" pitchFamily="18" charset="0"/>
                      </a:rPr>
                      <m:t>99%</m:t>
                    </m:r>
                  </m:oMath>
                </a14:m>
                <a:r>
                  <a:rPr sz="2800" dirty="0"/>
                  <a:t> confidence interval for the true mean of the differences between the cholesterol levels for the population from which the participants were sampled.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r>
                  <a:rPr sz="2800" dirty="0"/>
                  <a:t>Because these are cholesterol levels before and after taking a new drug for the same sample of participants, we can pair the results for each participant to find a confidence interval for the mean difference.</a:t>
                </a:r>
              </a:p>
              <a:p>
                <a:pPr>
                  <a:defRPr b="1"/>
                </a:pPr>
                <a:r>
                  <a:rPr sz="2800" dirty="0"/>
                  <a:t>By Hand:</a:t>
                </a:r>
              </a:p>
              <a:p>
                <a:pPr>
                  <a:defRPr b="1"/>
                </a:pPr>
                <a:r>
                  <a:rPr sz="2800" dirty="0"/>
                  <a:t>Step 1: Find the point estimate.</a:t>
                </a:r>
              </a:p>
              <a:p>
                <a:pPr>
                  <a:defRPr sz="2800"/>
                </a:pPr>
                <a:r>
                  <a:rPr sz="2800" dirty="0"/>
                  <a:t>The point estimate,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is found by calculating the mean of the paired differences of the data. We will choose to subtract </a:t>
                </a:r>
                <a14:m>
                  <m:oMath xmlns:m="http://schemas.openxmlformats.org/officeDocument/2006/math">
                    <m:r>
                      <m:rPr>
                        <m:sty m:val="p"/>
                      </m:rPr>
                      <a:rPr>
                        <a:latin typeface="Cambria Math" panose="02040503050406030204" pitchFamily="18" charset="0"/>
                      </a:rPr>
                      <m:t>After</m:t>
                    </m:r>
                    <m:r>
                      <a:rPr>
                        <a:latin typeface="Cambria Math" panose="02040503050406030204" pitchFamily="18" charset="0"/>
                      </a:rPr>
                      <m:t>−</m:t>
                    </m:r>
                    <m:r>
                      <m:rPr>
                        <m:sty m:val="p"/>
                      </m:rPr>
                      <a:rPr>
                        <a:latin typeface="Cambria Math" panose="02040503050406030204" pitchFamily="18" charset="0"/>
                      </a:rPr>
                      <m:t>Before</m:t>
                    </m:r>
                  </m:oMath>
                </a14:m>
                <a:r>
                  <a:rPr sz="2800" dirty="0"/>
                  <a:t> to find the difference for each data pair. We will also need to compute the standard deviation of the paired differences,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These values are</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=−10.46</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r>
                        <a:rPr>
                          <a:latin typeface="Cambria Math" panose="02040503050406030204" pitchFamily="18" charset="0"/>
                        </a:rPr>
                        <m:t>=8.24</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Step 2: Find the margin of error.</a:t>
                </a:r>
              </a:p>
              <a:p>
                <a:pPr>
                  <a:defRPr sz="2800"/>
                </a:pPr>
                <a:r>
                  <a:rPr sz="2800" dirty="0"/>
                  <a:t>To calculate the margin of error, we first need to 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ɑ</m:t>
                            </m:r>
                          </m:num>
                          <m:den>
                            <m:r>
                              <a:rPr>
                                <a:latin typeface="Cambria Math" panose="02040503050406030204" pitchFamily="18" charset="0"/>
                              </a:rPr>
                              <m:t>2</m:t>
                            </m:r>
                          </m:den>
                        </m:f>
                      </m:sub>
                    </m:sSub>
                  </m:oMath>
                </a14:m>
                <a:r>
                  <a:rPr sz="2800" dirty="0"/>
                  <a:t>. We see that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−1=13−1=12</m:t>
                    </m:r>
                  </m:oMath>
                </a14:m>
                <a:r>
                  <a:rPr sz="2800" dirty="0"/>
                  <a:t> and that we are given </a:t>
                </a:r>
                <a14:m>
                  <m:oMath xmlns:m="http://schemas.openxmlformats.org/officeDocument/2006/math">
                    <m:r>
                      <a:rPr>
                        <a:latin typeface="Cambria Math" panose="02040503050406030204" pitchFamily="18" charset="0"/>
                      </a:rPr>
                      <m:t>𝑐</m:t>
                    </m:r>
                    <m:r>
                      <a:rPr>
                        <a:latin typeface="Cambria Math" panose="02040503050406030204" pitchFamily="18" charset="0"/>
                      </a:rPr>
                      <m:t>=0.99</m:t>
                    </m:r>
                  </m:oMath>
                </a14:m>
                <a:r>
                  <a:rPr sz="2800" dirty="0"/>
                  <a:t>. Then for </a:t>
                </a:r>
                <a:r>
                  <a:rPr sz="2800" dirty="0">
                    <a:latin typeface="Cambria Math"/>
                  </a:rPr>
                  <a:t>12</a:t>
                </a:r>
                <a:r>
                  <a:rPr sz="2800" dirty="0"/>
                  <a:t>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ɑ</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0.005</m:t>
                        </m:r>
                      </m:sub>
                    </m:sSub>
                    <m:r>
                      <a:rPr>
                        <a:latin typeface="Cambria Math" panose="02040503050406030204" pitchFamily="18" charset="0"/>
                      </a:rPr>
                      <m:t>=3.055</m:t>
                    </m:r>
                  </m:oMath>
                </a14:m>
                <a:r>
                  <a:rPr sz="2800" dirty="0"/>
                  <a:t>. Substituting into the formula for </a:t>
                </a:r>
                <a14:m>
                  <m:oMath xmlns:m="http://schemas.openxmlformats.org/officeDocument/2006/math">
                    <m:r>
                      <a:rPr>
                        <a:latin typeface="Cambria Math" panose="02040503050406030204" pitchFamily="18" charset="0"/>
                      </a:rPr>
                      <m:t>𝐸</m:t>
                    </m:r>
                  </m:oMath>
                </a14:m>
                <a:r>
                  <a:rPr sz="2800" dirty="0"/>
                  <a:t>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3.055</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8.242324</m:t>
                              </m:r>
                            </m:num>
                            <m:den>
                              <m:rad>
                                <m:radPr>
                                  <m:degHide m:val="on"/>
                                  <m:ctrlPr>
                                    <a:rPr i="1">
                                      <a:latin typeface="Cambria Math" panose="02040503050406030204" pitchFamily="18" charset="0"/>
                                    </a:rPr>
                                  </m:ctrlPr>
                                </m:radPr>
                                <m:deg/>
                                <m:e>
                                  <m:r>
                                    <a:rPr>
                                      <a:latin typeface="Cambria Math" panose="02040503050406030204" pitchFamily="18" charset="0"/>
                                    </a:rPr>
                                    <m:t>13</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=6.983759</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04"/>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87"/>
            <a:ext cx="8229600" cy="914400"/>
          </a:xfrm>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Subtract the margin of error from and add the margin of error to the point estimate.</a:t>
                </a:r>
              </a:p>
              <a:p>
                <a:pPr>
                  <a:defRPr sz="2800"/>
                </a:pPr>
                <a:r>
                  <a:rPr sz="2800" dirty="0"/>
                  <a:t>Finally, add and subtract </a:t>
                </a:r>
                <a14:m>
                  <m:oMath xmlns:m="http://schemas.openxmlformats.org/officeDocument/2006/math">
                    <m:r>
                      <a:rPr>
                        <a:latin typeface="Cambria Math" panose="02040503050406030204" pitchFamily="18" charset="0"/>
                      </a:rPr>
                      <m:t>𝐸</m:t>
                    </m:r>
                  </m:oMath>
                </a14:m>
                <a:r>
                  <a:rPr sz="2800" dirty="0"/>
                  <a:t> from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to obtain the endpoints of the interval.</a:t>
                </a:r>
              </a:p>
              <a:p>
                <a:pPr>
                  <a:defRPr sz="2800"/>
                </a:pPr>
                <a:r>
                  <a:rPr sz="2800" dirty="0"/>
                  <a:t>Lower endpoint: </a:t>
                </a:r>
                <a14:m>
                  <m:oMath xmlns:m="http://schemas.openxmlformats.org/officeDocument/2006/math">
                    <m:r>
                      <a:rPr>
                        <a:latin typeface="Cambria Math" panose="02040503050406030204" pitchFamily="18" charset="0"/>
                      </a:rPr>
                      <m:t>−10.461538−6.983759≈−17.4</m:t>
                    </m:r>
                  </m:oMath>
                </a14:m>
                <a:endParaRPr sz="2800" dirty="0"/>
              </a:p>
              <a:p>
                <a:pPr>
                  <a:defRPr sz="2800"/>
                </a:pPr>
                <a:r>
                  <a:rPr sz="2800" dirty="0"/>
                  <a:t>Upper endpoint: </a:t>
                </a:r>
                <a14:m>
                  <m:oMath xmlns:m="http://schemas.openxmlformats.org/officeDocument/2006/math">
                    <m:r>
                      <a:rPr>
                        <a:latin typeface="Cambria Math" panose="02040503050406030204" pitchFamily="18" charset="0"/>
                      </a:rPr>
                      <m:t>−10.461538+6.983759≈−3.5</m:t>
                    </m:r>
                  </m:oMath>
                </a14:m>
                <a:endParaRPr sz="2800" dirty="0"/>
              </a:p>
              <a:p>
                <a:pPr>
                  <a:defRPr sz="2800"/>
                </a:pPr>
                <a:r>
                  <a:rPr sz="2800" dirty="0"/>
                  <a:t>Hence we find the </a:t>
                </a:r>
                <a14:m>
                  <m:oMath xmlns:m="http://schemas.openxmlformats.org/officeDocument/2006/math">
                    <m:r>
                      <a:rPr>
                        <a:latin typeface="Cambria Math" panose="02040503050406030204" pitchFamily="18" charset="0"/>
                      </a:rPr>
                      <m:t>99%</m:t>
                    </m:r>
                  </m:oMath>
                </a14:m>
                <a:r>
                  <a:rPr sz="2800" dirty="0"/>
                  <a:t> confidence interval to be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−17.4</m:t>
                        </m:r>
                        <m:r>
                          <m:rPr>
                            <m:nor/>
                          </m:rPr>
                          <a:rPr/>
                          <m:t>, </m:t>
                        </m:r>
                        <m:r>
                          <a:rPr>
                            <a:latin typeface="Cambria Math" panose="02040503050406030204" pitchFamily="18" charset="0"/>
                          </a:rPr>
                          <m:t>−3.5</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p:sp>
        <p:nvSpPr>
          <p:cNvPr id="3" name="Text Placeholder 2"/>
          <p:cNvSpPr>
            <a:spLocks noGrp="1"/>
          </p:cNvSpPr>
          <p:nvPr>
            <p:ph type="body" sz="quarter" idx="10"/>
          </p:nvPr>
        </p:nvSpPr>
        <p:spPr/>
        <p:txBody>
          <a:bodyPr>
            <a:normAutofit/>
          </a:bodyPr>
          <a:lstStyle/>
          <a:p>
            <a:pPr>
              <a:defRPr b="1"/>
            </a:pPr>
            <a:r>
              <a:rPr sz="2800" dirty="0"/>
              <a:t>TI 83/84-Plus:</a:t>
            </a:r>
          </a:p>
          <a:p>
            <a:r>
              <a:rPr sz="2800" dirty="0"/>
              <a:t>Begin by entering the data in the lists </a:t>
            </a:r>
            <a:r>
              <a:rPr sz="2800" b="1" dirty="0"/>
              <a:t>L1</a:t>
            </a:r>
            <a:r>
              <a:rPr sz="2800" dirty="0"/>
              <a:t> and </a:t>
            </a:r>
            <a:r>
              <a:rPr sz="2800" b="1" dirty="0"/>
              <a:t>L2</a:t>
            </a:r>
            <a:r>
              <a:rPr sz="2800" dirty="0"/>
              <a:t>. Let </a:t>
            </a:r>
            <a:r>
              <a:rPr sz="2800" b="1" dirty="0"/>
              <a:t>L1</a:t>
            </a:r>
            <a:r>
              <a:rPr sz="2800" dirty="0"/>
              <a:t> be the "before" levels and </a:t>
            </a:r>
            <a:r>
              <a:rPr sz="2800" b="1" dirty="0"/>
              <a:t>L2</a:t>
            </a:r>
            <a:r>
              <a:rPr sz="2800" dirty="0"/>
              <a:t> be the "after" levels. Since we need the differences between the pairs of data, we use </a:t>
            </a:r>
            <a:r>
              <a:rPr sz="2800" b="1" dirty="0"/>
              <a:t>L3</a:t>
            </a:r>
            <a:r>
              <a:rPr sz="2800" dirty="0"/>
              <a:t> to calculate those differences for us. To do so, highlight </a:t>
            </a:r>
            <a:r>
              <a:rPr sz="2800" b="1" dirty="0"/>
              <a:t>L3</a:t>
            </a:r>
            <a:r>
              <a:rPr sz="2800" dirty="0"/>
              <a:t> and enter the formula to subtract the "before" levels from the "after" levels (</a:t>
            </a:r>
            <a:r>
              <a:rPr sz="2800" b="1" dirty="0"/>
              <a:t>L2-L1</a:t>
            </a:r>
            <a:r>
              <a:rPr sz="2800" dirty="0"/>
              <a:t>). The screenshot below shows how the data and the paired differences will appear in the calculator.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p:pic>
        <p:nvPicPr>
          <p:cNvPr id="5" name="Content Placeholder 4">
            <a:extLst>
              <a:ext uri="{FF2B5EF4-FFF2-40B4-BE49-F238E27FC236}">
                <a16:creationId xmlns:a16="http://schemas.microsoft.com/office/drawing/2014/main" id="{328F1FC3-4EBD-4479-8D74-251860C9288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Now that we have the paired differences in </a:t>
                </a:r>
                <a:r>
                  <a:rPr sz="2800" b="1"/>
                  <a:t>L3</a:t>
                </a:r>
                <a:r>
                  <a:rPr sz="2800"/>
                  <a:t>, we can create a one-sample </a:t>
                </a:r>
                <a14:m>
                  <m:oMath xmlns:m="http://schemas.openxmlformats.org/officeDocument/2006/math">
                    <m:r>
                      <a:rPr>
                        <a:latin typeface="Cambria Math" panose="02040503050406030204" pitchFamily="18" charset="0"/>
                      </a:rPr>
                      <m:t>𝑡</m:t>
                    </m:r>
                  </m:oMath>
                </a14:m>
                <a:r>
                  <a:rPr sz="2800"/>
                  <a:t>-interval using those paired differences as our raw data. Press </a:t>
                </a:r>
                <a:r>
                  <a:rPr sz="2800" b="1"/>
                  <a:t>STAT</a:t>
                </a:r>
                <a:r>
                  <a:rPr sz="2800"/>
                  <a:t>, scroll to </a:t>
                </a:r>
                <a:r>
                  <a:rPr sz="2800" b="1"/>
                  <a:t>TESTS</a:t>
                </a:r>
                <a:r>
                  <a:rPr sz="2800"/>
                  <a:t>, and choose option </a:t>
                </a:r>
                <a:r>
                  <a:rPr sz="2800" b="1"/>
                  <a:t>TInterval</a:t>
                </a:r>
                <a:r>
                  <a:rPr sz="2800"/>
                  <a:t>. We want to calculate the confidence interval from the data, so choose the </a:t>
                </a:r>
                <a:r>
                  <a:rPr sz="2800" b="1"/>
                  <a:t>Data</a:t>
                </a:r>
                <a:r>
                  <a:rPr sz="2800"/>
                  <a:t> option. Our data are in List 3, so enter </a:t>
                </a:r>
                <a:r>
                  <a:rPr sz="2800" b="1"/>
                  <a:t>L3</a:t>
                </a:r>
                <a:r>
                  <a:rPr sz="2800"/>
                  <a:t>. The frequency of the data (</a:t>
                </a:r>
                <a:r>
                  <a:rPr sz="2800" b="1"/>
                  <a:t>Freq</a:t>
                </a:r>
                <a:r>
                  <a:rPr sz="2800"/>
                  <a:t>) is the default value, which is </a:t>
                </a:r>
                <a:r>
                  <a:rPr sz="2800">
                    <a:latin typeface="Cambria Math"/>
                  </a:rPr>
                  <a:t>1</a:t>
                </a:r>
                <a:r>
                  <a:rPr sz="2800"/>
                  <a:t>. Also, we want a </a:t>
                </a:r>
                <a14:m>
                  <m:oMath xmlns:m="http://schemas.openxmlformats.org/officeDocument/2006/math">
                    <m:r>
                      <a:rPr>
                        <a:latin typeface="Cambria Math" panose="02040503050406030204" pitchFamily="18" charset="0"/>
                      </a:rPr>
                      <m:t>99%</m:t>
                    </m:r>
                  </m:oMath>
                </a14:m>
                <a:r>
                  <a:rPr sz="2800"/>
                  <a:t> confidence interval, so enter </a:t>
                </a:r>
                <a:r>
                  <a:rPr sz="2800">
                    <a:latin typeface="Cambria Math"/>
                  </a:rPr>
                  <a:t>0.99</a:t>
                </a:r>
                <a:r>
                  <a:rPr sz="2800"/>
                  <a:t> for </a:t>
                </a:r>
                <a:r>
                  <a:rPr sz="2800" b="1"/>
                  <a:t>C-Level</a:t>
                </a:r>
                <a:r>
                  <a:rPr sz="2800"/>
                  <a:t>. Highlight </a:t>
                </a:r>
                <a:r>
                  <a:rPr sz="2800" b="1"/>
                  <a:t>Calculate</a:t>
                </a:r>
                <a:r>
                  <a:rPr sz="2800"/>
                  <a:t> and press </a:t>
                </a:r>
                <a:r>
                  <a:rPr sz="2800" b="1"/>
                  <a:t>ENTER</a:t>
                </a:r>
                <a:r>
                  <a:rPr sz="2800"/>
                  <a:t>. The calculator returns a confidence interval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−17.4</m:t>
                        </m:r>
                        <m:r>
                          <m:rPr>
                            <m:nor/>
                          </m:rPr>
                          <a:rPr/>
                          <m:t>, </m:t>
                        </m:r>
                        <m:r>
                          <a:rPr>
                            <a:latin typeface="Cambria Math" panose="02040503050406030204" pitchFamily="18" charset="0"/>
                          </a:rPr>
                          <m:t>−3.5</m:t>
                        </m:r>
                      </m:e>
                    </m:d>
                  </m:oMath>
                </a14:m>
                <a:r>
                  <a:rPr sz="2800"/>
                  <a:t> screenshot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p:pic>
        <p:nvPicPr>
          <p:cNvPr id="5" name="Content Placeholder 4">
            <a:extLst>
              <a:ext uri="{FF2B5EF4-FFF2-40B4-BE49-F238E27FC236}">
                <a16:creationId xmlns:a16="http://schemas.microsoft.com/office/drawing/2014/main" id="{C5B948AC-061B-437C-9018-BA8B4F4D0D9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9.3.4: Constructing a Confidence Interval for the Mean of the Paired Differences for Two Populations (</a:t>
            </a:r>
            <a:r>
              <a:rPr sz="2000" i="1" dirty="0"/>
              <a:t>σ</a:t>
            </a:r>
            <a:r>
              <a:rPr sz="2000" dirty="0"/>
              <a:t> Unknown,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both endpoints of the confidence interval are negative, which indicates that the mean cholesterol level decreased significantly. We are </a:t>
                </a:r>
                <a14:m>
                  <m:oMath xmlns:m="http://schemas.openxmlformats.org/officeDocument/2006/math">
                    <m:r>
                      <a:rPr>
                        <a:latin typeface="Cambria Math" panose="02040503050406030204" pitchFamily="18" charset="0"/>
                      </a:rPr>
                      <m:t>99%</m:t>
                    </m:r>
                  </m:oMath>
                </a14:m>
                <a:r>
                  <a:rPr sz="2800" dirty="0"/>
                  <a:t> confident that, after taking the new cholesterol-lowering drug for four weeks, the mean decrease in the total cholesterol levels for the population from which the participants were sampled is between </a:t>
                </a:r>
                <a:r>
                  <a:rPr sz="2800" dirty="0">
                    <a:latin typeface="Cambria Math"/>
                  </a:rPr>
                  <a:t>3.5</a:t>
                </a:r>
                <a:r>
                  <a:rPr sz="2800" dirty="0"/>
                  <a:t> and </a:t>
                </a:r>
                <a14:m>
                  <m:oMath xmlns:m="http://schemas.openxmlformats.org/officeDocument/2006/math">
                    <m:r>
                      <a:rPr>
                        <a:latin typeface="Cambria Math" panose="02040503050406030204" pitchFamily="18" charset="0"/>
                      </a:rPr>
                      <m:t>17.4</m:t>
                    </m:r>
                    <m:r>
                      <m:rPr>
                        <m:nor/>
                      </m:rPr>
                      <a:rPr/>
                      <m:t> </m:t>
                    </m:r>
                    <m:r>
                      <m:rPr>
                        <m:sty m:val="p"/>
                      </m:rPr>
                      <a:rPr>
                        <a:latin typeface="Cambria Math" panose="02040503050406030204" pitchFamily="18" charset="0"/>
                      </a:rPr>
                      <m:t>mg</m:t>
                    </m:r>
                    <m:r>
                      <a:rPr>
                        <a:latin typeface="Cambria Math" panose="02040503050406030204" pitchFamily="18" charset="0"/>
                      </a:rPr>
                      <m:t>/</m:t>
                    </m:r>
                    <m:r>
                      <m:rPr>
                        <m:sty m:val="p"/>
                      </m:rPr>
                      <a:rPr>
                        <a:latin typeface="Cambria Math" panose="02040503050406030204" pitchFamily="18" charset="0"/>
                      </a:rPr>
                      <m:t>dL</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9.3.1: Calculating Paired Differences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Utility Bills for Homes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March</a:t>
                          </a:r>
                        </a:p>
                      </a:txBody>
                      <a:tcPr/>
                    </a:tc>
                    <a:tc>
                      <a:txBody>
                        <a:bodyPr/>
                        <a:lstStyle/>
                        <a:p>
                          <a:pPr algn="ctr">
                            <a:defRPr sz="1800" b="1"/>
                          </a:pPr>
                          <a:r>
                            <a:t>April</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$119.75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$121.06</m:t>
                                </m:r>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$68.43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$79.04</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$202.39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$189.55</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$47.88</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$49.64</m:t>
                                </m:r>
                              </m:oMath>
                            </m:oMathPara>
                          </a14:m>
                          <a:endParaRPr dirty="0"/>
                        </a:p>
                      </a:txBody>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$66.01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$68.52</m:t>
                                </m:r>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Utility Bills for Homes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March</a:t>
                          </a:r>
                        </a:p>
                      </a:txBody>
                      <a:tcPr/>
                    </a:tc>
                    <a:tc>
                      <a:txBody>
                        <a:bodyPr/>
                        <a:lstStyle/>
                        <a:p>
                          <a:pPr algn="ctr">
                            <a:defRPr sz="1800" b="1"/>
                          </a:pPr>
                          <a:r>
                            <a:t>April</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403279"/>
                          </a:stretch>
                        </a:blipFill>
                      </a:tcPr>
                    </a:tc>
                    <a:tc>
                      <a:txBody>
                        <a:bodyPr/>
                        <a:lstStyle/>
                        <a:p>
                          <a:endParaRPr lang="en-US"/>
                        </a:p>
                      </a:txBody>
                      <a:tcPr>
                        <a:blipFill>
                          <a:blip r:embed="rId2"/>
                          <a:stretch>
                            <a:fillRect l="-100296" t="-208197" r="-741" b="-4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96" t="-308197" r="-100741" b="-303279"/>
                          </a:stretch>
                        </a:blipFill>
                      </a:tcPr>
                    </a:tc>
                    <a:tc>
                      <a:txBody>
                        <a:bodyPr/>
                        <a:lstStyle/>
                        <a:p>
                          <a:endParaRPr lang="en-US"/>
                        </a:p>
                      </a:txBody>
                      <a:tcPr>
                        <a:blipFill>
                          <a:blip r:embed="rId2"/>
                          <a:stretch>
                            <a:fillRect l="-100296" t="-308197" r="-741" b="-3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96" t="-408197" r="-100741" b="-203279"/>
                          </a:stretch>
                        </a:blipFill>
                      </a:tcPr>
                    </a:tc>
                    <a:tc>
                      <a:txBody>
                        <a:bodyPr/>
                        <a:lstStyle/>
                        <a:p>
                          <a:endParaRPr lang="en-US"/>
                        </a:p>
                      </a:txBody>
                      <a:tcPr>
                        <a:blipFill>
                          <a:blip r:embed="rId2"/>
                          <a:stretch>
                            <a:fillRect l="-100296" t="-408197" r="-741" b="-203279"/>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8197" r="-100741" b="-103279"/>
                          </a:stretch>
                        </a:blipFill>
                      </a:tcPr>
                    </a:tc>
                    <a:tc>
                      <a:txBody>
                        <a:bodyPr/>
                        <a:lstStyle/>
                        <a:p>
                          <a:endParaRPr lang="en-US"/>
                        </a:p>
                      </a:txBody>
                      <a:tcPr>
                        <a:blipFill>
                          <a:blip r:embed="rId2"/>
                          <a:stretch>
                            <a:fillRect l="-100296" t="-508197" r="-741" b="-103279"/>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296" t="-608197" r="-100741" b="-3279"/>
                          </a:stretch>
                        </a:blipFill>
                      </a:tcPr>
                    </a:tc>
                    <a:tc>
                      <a:txBody>
                        <a:bodyPr/>
                        <a:lstStyle/>
                        <a:p>
                          <a:endParaRPr lang="en-US"/>
                        </a:p>
                      </a:txBody>
                      <a:tcPr>
                        <a:blipFill>
                          <a:blip r:embed="rId2"/>
                          <a:stretch>
                            <a:fillRect l="-100296" t="-608197" r="-741" b="-3279"/>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For further instructions on calculating a t-interval using a TI-83/84 Plus calculator or other technology, please visit stat.hawkeslearning.com and see </a:t>
            </a:r>
            <a:r>
              <a:rPr sz="2800" b="1"/>
              <a:t>Technology Instructions &gt; Confidence Intervals &gt; t-interval</a:t>
            </a:r>
            <a:r>
              <a:rPr sz="28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9.3.1: Calculating Paired Differences (cont.)</a:t>
            </a:r>
          </a:p>
        </p:txBody>
      </p:sp>
      <p:sp>
        <p:nvSpPr>
          <p:cNvPr id="3" name="Text Placeholder 2"/>
          <p:cNvSpPr>
            <a:spLocks noGrp="1"/>
          </p:cNvSpPr>
          <p:nvPr>
            <p:ph type="body" sz="quarter" idx="10"/>
          </p:nvPr>
        </p:nvSpPr>
        <p:spPr/>
        <p:txBody>
          <a:bodyPr>
            <a:normAutofit/>
          </a:bodyPr>
          <a:lstStyle/>
          <a:p>
            <a:r>
              <a:rPr sz="2800" b="1"/>
              <a:t>Solution</a:t>
            </a:r>
          </a:p>
          <a:p>
            <a:pPr>
              <a:defRPr b="1"/>
            </a:pPr>
            <a:r>
              <a:rPr sz="2800"/>
              <a:t>By Hand:</a:t>
            </a:r>
          </a:p>
          <a:p>
            <a:r>
              <a:rPr sz="2800"/>
              <a:t>Calculate each paired difference by subtracting the value of the March bill from the value of the April bill. By subtracting in this manner, the paired difference will reflect the increase (or decrease) in the utility bill from March to April.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9.3.1: Calculating Paired Differences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36541376"/>
                  </p:ext>
                </p:extLst>
              </p:nvPr>
            </p:nvGraphicFramePr>
            <p:xfrm>
              <a:off x="457200" y="1105523"/>
              <a:ext cx="8229600" cy="2595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gridSpan="3">
                      <a:txBody>
                        <a:bodyPr/>
                        <a:lstStyle/>
                        <a:p>
                          <a:pPr algn="ctr">
                            <a:defRPr sz="1800" b="1"/>
                          </a:pPr>
                          <a:r>
                            <a:t>Utility Bills for Homes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rPr sz="1800"/>
                            <a:t>March, </a:t>
                          </a:r>
                          <a14:m>
                            <m:oMath xmlns:m="http://schemas.openxmlformats.org/officeDocument/2006/math">
                              <m:r>
                                <a:rPr sz="1800">
                                  <a:latin typeface="Cambria Math"/>
                                </a:rPr>
                                <m:t>𝑥</m:t>
                              </m:r>
                            </m:oMath>
                          </a14:m>
                          <a:endParaRPr sz="1800"/>
                        </a:p>
                      </a:txBody>
                      <a:tcPr/>
                    </a:tc>
                    <a:tc>
                      <a:txBody>
                        <a:bodyPr/>
                        <a:lstStyle/>
                        <a:p>
                          <a:pPr algn="ctr">
                            <a:defRPr sz="1800" b="1"/>
                          </a:pPr>
                          <a:r>
                            <a:rPr sz="1800"/>
                            <a:t>April, </a:t>
                          </a:r>
                          <a14:m>
                            <m:oMath xmlns:m="http://schemas.openxmlformats.org/officeDocument/2006/math">
                              <m:r>
                                <a:rPr sz="1800">
                                  <a:latin typeface="Cambria Math"/>
                                </a:rPr>
                                <m:t>𝑦</m:t>
                              </m:r>
                            </m:oMath>
                          </a14:m>
                          <a:endParaRPr sz="1800"/>
                        </a:p>
                      </a:txBody>
                      <a:tcPr/>
                    </a:tc>
                    <a:tc>
                      <a:txBody>
                        <a:bodyPr/>
                        <a:lstStyle/>
                        <a:p>
                          <a:pPr algn="ctr">
                            <a:defRPr sz="1800" b="1"/>
                          </a:pPr>
                          <a:r>
                            <a:rPr sz="1800"/>
                            <a:t>Paired Difference, </a:t>
                          </a:r>
                          <a14:m>
                            <m:oMath xmlns:m="http://schemas.openxmlformats.org/officeDocument/2006/math">
                              <m:sSub>
                                <m:sSubPr>
                                  <m:ctrlPr>
                                    <a:rPr sz="1800" i="1">
                                      <a:latin typeface="Cambria Math" panose="02040503050406030204" pitchFamily="18" charset="0"/>
                                    </a:rPr>
                                  </m:ctrlPr>
                                </m:sSubPr>
                                <m:e>
                                  <m:r>
                                    <a:rPr sz="1800">
                                      <a:latin typeface="Cambria Math"/>
                                    </a:rPr>
                                    <m:t>𝑑</m:t>
                                  </m:r>
                                </m:e>
                                <m:sub>
                                  <m:r>
                                    <a:rPr sz="1800">
                                      <a:latin typeface="Cambria Math"/>
                                    </a:rPr>
                                    <m:t>𝑖</m:t>
                                  </m:r>
                                </m:sub>
                              </m:sSub>
                              <m:r>
                                <a:rPr sz="1800">
                                  <a:latin typeface="Cambria Math"/>
                                </a:rPr>
                                <m:t>=</m:t>
                              </m:r>
                              <m:sSub>
                                <m:sSubPr>
                                  <m:ctrlPr>
                                    <a:rPr sz="1800" i="1">
                                      <a:latin typeface="Cambria Math" panose="02040503050406030204" pitchFamily="18" charset="0"/>
                                    </a:rPr>
                                  </m:ctrlPr>
                                </m:sSubPr>
                                <m:e>
                                  <m:r>
                                    <a:rPr sz="1800">
                                      <a:latin typeface="Cambria Math"/>
                                    </a:rPr>
                                    <m:t>𝑦</m:t>
                                  </m:r>
                                </m:e>
                                <m:sub>
                                  <m:r>
                                    <a:rPr sz="1800">
                                      <a:latin typeface="Cambria Math"/>
                                    </a:rPr>
                                    <m:t>𝑖</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r>
                                    <a:rPr sz="1800">
                                      <a:latin typeface="Cambria Math"/>
                                    </a:rPr>
                                    <m:t>𝑖</m:t>
                                  </m:r>
                                </m:sub>
                              </m:sSub>
                            </m:oMath>
                          </a14:m>
                          <a:endParaRPr sz="1800"/>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$119.75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$121.06</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$1.31</m:t>
                                </m:r>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$68.43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$79.04</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$10.61</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$202.39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$189.55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−$12.84</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$47.88</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$49.64</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$1.76</m:t>
                                </m:r>
                              </m:oMath>
                            </m:oMathPara>
                          </a14:m>
                          <a:endParaRPr/>
                        </a:p>
                      </a:txBody>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$66.01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$68.52</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$2.51</m:t>
                                </m:r>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36541376"/>
                  </p:ext>
                </p:extLst>
              </p:nvPr>
            </p:nvGraphicFramePr>
            <p:xfrm>
              <a:off x="457200" y="1105523"/>
              <a:ext cx="8229600" cy="2595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gridSpan="3">
                      <a:txBody>
                        <a:bodyPr/>
                        <a:lstStyle/>
                        <a:p>
                          <a:pPr algn="ctr">
                            <a:defRPr sz="1800" b="1"/>
                          </a:pPr>
                          <a:r>
                            <a:t>Utility Bills for Homes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551" t="-108197" r="-273278" b="-503279"/>
                          </a:stretch>
                        </a:blipFill>
                      </a:tcPr>
                    </a:tc>
                    <a:tc>
                      <a:txBody>
                        <a:bodyPr/>
                        <a:lstStyle/>
                        <a:p>
                          <a:endParaRPr lang="en-US"/>
                        </a:p>
                      </a:txBody>
                      <a:tcPr>
                        <a:blipFill>
                          <a:blip r:embed="rId2"/>
                          <a:stretch>
                            <a:fillRect l="-91479" t="-108197" r="-148622" b="-503279"/>
                          </a:stretch>
                        </a:blipFill>
                      </a:tcPr>
                    </a:tc>
                    <a:tc>
                      <a:txBody>
                        <a:bodyPr/>
                        <a:lstStyle/>
                        <a:p>
                          <a:endParaRPr lang="en-US"/>
                        </a:p>
                      </a:txBody>
                      <a:tcPr>
                        <a:blipFill>
                          <a:blip r:embed="rId2"/>
                          <a:stretch>
                            <a:fillRect l="-129932" t="-108197" r="-850" b="-5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551" t="-208197" r="-273278" b="-403279"/>
                          </a:stretch>
                        </a:blipFill>
                      </a:tcPr>
                    </a:tc>
                    <a:tc>
                      <a:txBody>
                        <a:bodyPr/>
                        <a:lstStyle/>
                        <a:p>
                          <a:endParaRPr lang="en-US"/>
                        </a:p>
                      </a:txBody>
                      <a:tcPr>
                        <a:blipFill>
                          <a:blip r:embed="rId2"/>
                          <a:stretch>
                            <a:fillRect l="-91479" t="-208197" r="-148622" b="-403279"/>
                          </a:stretch>
                        </a:blipFill>
                      </a:tcPr>
                    </a:tc>
                    <a:tc>
                      <a:txBody>
                        <a:bodyPr/>
                        <a:lstStyle/>
                        <a:p>
                          <a:endParaRPr lang="en-US"/>
                        </a:p>
                      </a:txBody>
                      <a:tcPr>
                        <a:blipFill>
                          <a:blip r:embed="rId2"/>
                          <a:stretch>
                            <a:fillRect l="-129932" t="-208197" r="-850" b="-4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551" t="-308197" r="-273278" b="-303279"/>
                          </a:stretch>
                        </a:blipFill>
                      </a:tcPr>
                    </a:tc>
                    <a:tc>
                      <a:txBody>
                        <a:bodyPr/>
                        <a:lstStyle/>
                        <a:p>
                          <a:endParaRPr lang="en-US"/>
                        </a:p>
                      </a:txBody>
                      <a:tcPr>
                        <a:blipFill>
                          <a:blip r:embed="rId2"/>
                          <a:stretch>
                            <a:fillRect l="-91479" t="-308197" r="-148622" b="-303279"/>
                          </a:stretch>
                        </a:blipFill>
                      </a:tcPr>
                    </a:tc>
                    <a:tc>
                      <a:txBody>
                        <a:bodyPr/>
                        <a:lstStyle/>
                        <a:p>
                          <a:endParaRPr lang="en-US"/>
                        </a:p>
                      </a:txBody>
                      <a:tcPr>
                        <a:blipFill>
                          <a:blip r:embed="rId2"/>
                          <a:stretch>
                            <a:fillRect l="-129932" t="-308197" r="-850" b="-3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551" t="-408197" r="-273278" b="-203279"/>
                          </a:stretch>
                        </a:blipFill>
                      </a:tcPr>
                    </a:tc>
                    <a:tc>
                      <a:txBody>
                        <a:bodyPr/>
                        <a:lstStyle/>
                        <a:p>
                          <a:endParaRPr lang="en-US"/>
                        </a:p>
                      </a:txBody>
                      <a:tcPr>
                        <a:blipFill>
                          <a:blip r:embed="rId2"/>
                          <a:stretch>
                            <a:fillRect l="-91479" t="-408197" r="-148622" b="-203279"/>
                          </a:stretch>
                        </a:blipFill>
                      </a:tcPr>
                    </a:tc>
                    <a:tc>
                      <a:txBody>
                        <a:bodyPr/>
                        <a:lstStyle/>
                        <a:p>
                          <a:endParaRPr lang="en-US"/>
                        </a:p>
                      </a:txBody>
                      <a:tcPr>
                        <a:blipFill>
                          <a:blip r:embed="rId2"/>
                          <a:stretch>
                            <a:fillRect l="-129932" t="-408197" r="-850" b="-203279"/>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551" t="-508197" r="-273278" b="-103279"/>
                          </a:stretch>
                        </a:blipFill>
                      </a:tcPr>
                    </a:tc>
                    <a:tc>
                      <a:txBody>
                        <a:bodyPr/>
                        <a:lstStyle/>
                        <a:p>
                          <a:endParaRPr lang="en-US"/>
                        </a:p>
                      </a:txBody>
                      <a:tcPr>
                        <a:blipFill>
                          <a:blip r:embed="rId2"/>
                          <a:stretch>
                            <a:fillRect l="-91479" t="-508197" r="-148622" b="-103279"/>
                          </a:stretch>
                        </a:blipFill>
                      </a:tcPr>
                    </a:tc>
                    <a:tc>
                      <a:txBody>
                        <a:bodyPr/>
                        <a:lstStyle/>
                        <a:p>
                          <a:endParaRPr lang="en-US"/>
                        </a:p>
                      </a:txBody>
                      <a:tcPr>
                        <a:blipFill>
                          <a:blip r:embed="rId2"/>
                          <a:stretch>
                            <a:fillRect l="-129932" t="-508197" r="-850" b="-103279"/>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551" t="-608197" r="-273278" b="-3279"/>
                          </a:stretch>
                        </a:blipFill>
                      </a:tcPr>
                    </a:tc>
                    <a:tc>
                      <a:txBody>
                        <a:bodyPr/>
                        <a:lstStyle/>
                        <a:p>
                          <a:endParaRPr lang="en-US"/>
                        </a:p>
                      </a:txBody>
                      <a:tcPr>
                        <a:blipFill>
                          <a:blip r:embed="rId2"/>
                          <a:stretch>
                            <a:fillRect l="-91479" t="-608197" r="-148622" b="-3279"/>
                          </a:stretch>
                        </a:blipFill>
                      </a:tcPr>
                    </a:tc>
                    <a:tc>
                      <a:txBody>
                        <a:bodyPr/>
                        <a:lstStyle/>
                        <a:p>
                          <a:endParaRPr lang="en-US"/>
                        </a:p>
                      </a:txBody>
                      <a:tcPr>
                        <a:blipFill>
                          <a:blip r:embed="rId2"/>
                          <a:stretch>
                            <a:fillRect l="-129932" t="-608197" r="-850" b="-3279"/>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9.3.1: Calculating Paired Differences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Microsoft Excel:</a:t>
                </a:r>
              </a:p>
              <a:p>
                <a:pPr>
                  <a:defRPr sz="2800"/>
                </a:pPr>
                <a:r>
                  <a:rPr sz="2800"/>
                  <a:t>Begin by entering the March utility bills into column </a:t>
                </a:r>
                <a:r>
                  <a:rPr sz="2800" b="1"/>
                  <a:t>A</a:t>
                </a:r>
                <a:r>
                  <a:rPr sz="2800"/>
                  <a:t> and the April utility bills into column </a:t>
                </a:r>
                <a:r>
                  <a:rPr sz="2800" b="1"/>
                  <a:t>B</a:t>
                </a:r>
                <a:r>
                  <a:rPr sz="2800"/>
                  <a:t>. Then, in cell </a:t>
                </a:r>
                <a:r>
                  <a:rPr sz="2800" b="1"/>
                  <a:t>C1</a:t>
                </a:r>
                <a:r>
                  <a:rPr sz="2800"/>
                  <a:t> use the formula </a:t>
                </a:r>
                <a:r>
                  <a:rPr sz="2800" b="1"/>
                  <a:t>=B1−A1</a:t>
                </a:r>
                <a:r>
                  <a:rPr sz="2800"/>
                  <a:t> to find the paired difference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Copy and paste this formula into cells </a:t>
                </a:r>
                <a:r>
                  <a:rPr sz="2800" b="1"/>
                  <a:t>C2</a:t>
                </a:r>
                <a:r>
                  <a:rPr sz="2800"/>
                  <a:t> through </a:t>
                </a:r>
                <a:r>
                  <a:rPr sz="2800" b="1"/>
                  <a:t>C10</a:t>
                </a:r>
                <a:r>
                  <a:rPr sz="2800"/>
                  <a:t> to calculate the remaining paired differences.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Mean of Paired Differences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099522"/>
              </a:xfrm>
            </p:spPr>
            <p:txBody>
              <a:bodyPr>
                <a:normAutofit/>
              </a:bodyPr>
              <a:lstStyle/>
              <a:p>
                <a:r>
                  <a:rPr sz="2800"/>
                  <a:t>When two dependent samples consist of paired data, the mean of the paired differences for the sample data is given by</a:t>
                </a:r>
              </a:p>
              <a:p>
                <a:pPr algn="ctr">
                  <a:defRPr sz="2800"/>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num>
                        <m:den>
                          <m:r>
                            <a:rPr>
                              <a:latin typeface="Cambria Math" panose="02040503050406030204" pitchFamily="18" charset="0"/>
                            </a:rPr>
                            <m:t>𝑛</m:t>
                          </m:r>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oMath>
                </a14:m>
                <a:r>
                  <a:rPr sz="2800"/>
                  <a:t> is the paired difference for the </a:t>
                </a:r>
                <a14:m>
                  <m:oMath xmlns:m="http://schemas.openxmlformats.org/officeDocument/2006/math">
                    <m:r>
                      <a:rPr>
                        <a:latin typeface="Cambria Math" panose="02040503050406030204" pitchFamily="18" charset="0"/>
                      </a:rPr>
                      <m:t>𝑖</m:t>
                    </m:r>
                  </m:oMath>
                </a14:m>
                <a:r>
                  <a:rPr sz="2800" baseline="30000"/>
                  <a:t>th</a:t>
                </a:r>
                <a:r>
                  <a:rPr sz="2800"/>
                  <a:t> pair of data values and</a:t>
                </a:r>
              </a:p>
              <a:p>
                <a14:m>
                  <m:oMath xmlns:m="http://schemas.openxmlformats.org/officeDocument/2006/math">
                    <m:r>
                      <a:rPr>
                        <a:latin typeface="Cambria Math" panose="02040503050406030204" pitchFamily="18" charset="0"/>
                      </a:rPr>
                      <m:t>𝑛</m:t>
                    </m:r>
                  </m:oMath>
                </a14:m>
                <a:r>
                  <a:rPr sz="2800"/>
                  <a:t> is the number of paired differences in the sample data.</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099522"/>
              </a:xfrm>
              <a:blipFill>
                <a:blip r:embed="rId2"/>
                <a:stretch>
                  <a:fillRect l="-1328" t="-1182" r="-738" b="-295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9.3.2: Finding a Point Estimate for the Mean of the Paired Differences for Two Populations (</a:t>
            </a:r>
            <a:r>
              <a:rPr sz="2000" i="1" dirty="0"/>
              <a:t>σ</a:t>
            </a:r>
            <a:r>
              <a:rPr sz="2000" dirty="0"/>
              <a:t> Unknown, Dependent Samples)</a:t>
            </a:r>
          </a:p>
        </p:txBody>
      </p:sp>
      <p:sp>
        <p:nvSpPr>
          <p:cNvPr id="3" name="Text Placeholder 2"/>
          <p:cNvSpPr>
            <a:spLocks noGrp="1"/>
          </p:cNvSpPr>
          <p:nvPr>
            <p:ph type="body" sz="quarter" idx="10"/>
          </p:nvPr>
        </p:nvSpPr>
        <p:spPr/>
        <p:txBody>
          <a:bodyPr>
            <a:normAutofit/>
          </a:bodyPr>
          <a:lstStyle/>
          <a:p>
            <a:r>
              <a:rPr sz="2800"/>
              <a:t>Calculate the best point estimate for the mean of the paired differences for the two populations using the sample data given in Example 9.3.1.</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3048</Words>
  <Application>Microsoft Office PowerPoint</Application>
  <PresentationFormat>On-screen Show (4:3)</PresentationFormat>
  <Paragraphs>268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Arial</vt:lpstr>
      <vt:lpstr>Courier New</vt:lpstr>
      <vt:lpstr>Cambria Math</vt:lpstr>
      <vt:lpstr>Office Theme</vt:lpstr>
      <vt:lpstr>Section 9.3</vt:lpstr>
      <vt:lpstr>Formula: Paired Difference</vt:lpstr>
      <vt:lpstr>Example 9.3.1: Calculating Paired Differences</vt:lpstr>
      <vt:lpstr>Example 9.3.1: Calculating Paired Differences (cont.)</vt:lpstr>
      <vt:lpstr>Example 9.3.1: Calculating Paired Differences (cont.)</vt:lpstr>
      <vt:lpstr>Example 9.3.1: Calculating Paired Differences (cont.)</vt:lpstr>
      <vt:lpstr>Example 9.3.1: Calculating Paired Differences (cont.)</vt:lpstr>
      <vt:lpstr>Formula: Mean of Paired Differences</vt:lpstr>
      <vt:lpstr>Example 9.3.2: Finding a Point Estimate for the Mean of the Paired Differences for Two Populations (σ Unknown, Dependent Samples)</vt:lpstr>
      <vt:lpstr>Example 9.3.2: Finding a Point Estimate for the Mean of the Paired Differences for Two Populations (σ Unknown, Dependent Samples) (cont.)</vt:lpstr>
      <vt:lpstr>Example 9.3.2: Finding a Point Estimate for the Mean of the Paired Differences for Two Populations (σ Unknown, Dependent Samples) (cont.)</vt:lpstr>
      <vt:lpstr>Formula: Sample Standard Deviation of Paired Differences</vt:lpstr>
      <vt:lpstr>Formula: Margin of Error of a Confidence Interval for the Mean of the Paired Differences for Two Populations (σ Unknown, Dependent Samples)</vt:lpstr>
      <vt:lpstr>Rounding Rule</vt:lpstr>
      <vt:lpstr>Formula: Confidence Interval for the Mean of the Paired Differences for Two Populations (σ Unknown, Dependent Samples)</vt:lpstr>
      <vt:lpstr>Rounding Rule</vt:lpstr>
      <vt:lpstr>Memory Booster:</vt:lpstr>
      <vt:lpstr>Example 9.3.3: Constructing a Confidence Interval for the Mean of the Paired Differences for Two Populations (σ Unknown, Dependent Samples)</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Example 9.3.3: Constructing a Confidence Interval for the Mean of the Paired Differences for Two Populations (σ Unknown, Dependent Samples) (cont.)</vt:lpstr>
      <vt:lpstr>Technology</vt:lpstr>
      <vt:lpstr>Example 9.3.4: Constructing a Confidence Interval for the Mean of the Paired Differences for Two Populations (σ Unknown, Dependent Samples)</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Example 9.3.4: Constructing a Confidence Interval for the Mean of the Paired Differences for Two Populations (σ Unknown, Dependent Samples)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123</cp:revision>
  <dcterms:created xsi:type="dcterms:W3CDTF">2013-04-26T14:43:13Z</dcterms:created>
  <dcterms:modified xsi:type="dcterms:W3CDTF">2020-06-02T19:59:21Z</dcterms:modified>
</cp:coreProperties>
</file>