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61" r:id="rId6"/>
    <p:sldId id="262" r:id="rId7"/>
    <p:sldId id="285" r:id="rId8"/>
    <p:sldId id="286" r:id="rId9"/>
    <p:sldId id="287" r:id="rId10"/>
    <p:sldId id="263" r:id="rId11"/>
    <p:sldId id="264" r:id="rId12"/>
    <p:sldId id="265" r:id="rId13"/>
    <p:sldId id="266" r:id="rId14"/>
    <p:sldId id="267" r:id="rId15"/>
    <p:sldId id="268" r:id="rId16"/>
    <p:sldId id="269" r:id="rId17"/>
    <p:sldId id="271" r:id="rId18"/>
    <p:sldId id="272" r:id="rId19"/>
    <p:sldId id="288" r:id="rId20"/>
    <p:sldId id="273" r:id="rId21"/>
    <p:sldId id="274" r:id="rId22"/>
    <p:sldId id="289" r:id="rId23"/>
    <p:sldId id="275" r:id="rId24"/>
    <p:sldId id="276" r:id="rId25"/>
    <p:sldId id="277" r:id="rId26"/>
    <p:sldId id="290" r:id="rId27"/>
    <p:sldId id="278" r:id="rId28"/>
    <p:sldId id="279" r:id="rId29"/>
    <p:sldId id="280" r:id="rId30"/>
    <p:sldId id="281" r:id="rId31"/>
    <p:sldId id="282" r:id="rId32"/>
    <p:sldId id="283" r:id="rId33"/>
    <p:sldId id="291" r:id="rId34"/>
    <p:sldId id="284"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3" clrIdx="1">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Comparing Two Population Proportions</a:t>
            </a:r>
          </a:p>
        </p:txBody>
      </p:sp>
      <p:sp>
        <p:nvSpPr>
          <p:cNvPr id="3" name="Title 2"/>
          <p:cNvSpPr>
            <a:spLocks noGrp="1"/>
          </p:cNvSpPr>
          <p:nvPr>
            <p:ph type="title"/>
          </p:nvPr>
        </p:nvSpPr>
        <p:spPr/>
        <p:txBody>
          <a:bodyPr/>
          <a:lstStyle/>
          <a:p>
            <a:r>
              <a:t>Section 9.4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Booster</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1051522"/>
              </a:xfrm>
            </p:spPr>
            <p:txBody>
              <a:bodyPr>
                <a:normAutofit/>
              </a:bodyPr>
              <a:lstStyle/>
              <a:p>
                <a:pPr>
                  <a:defRPr sz="2800"/>
                </a:pPr>
                <a:r>
                  <a:rPr sz="2800" dirty="0"/>
                  <a:t>The best point estimate for the difference between two population proportions is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a:stretch>
                  <a:fillRect l="-1328" t="-4520" r="-1624" b="-5085"/>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Formula: Margin of Error of a Confidence Interval for the Difference between Two Population Proportions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fontScale="85000" lnSpcReduction="10000"/>
              </a:bodyPr>
              <a:lstStyle/>
              <a:p>
                <a:pPr>
                  <a:defRPr sz="2800"/>
                </a:pPr>
                <a:r>
                  <a:rPr sz="2800" dirty="0"/>
                  <a:t>When the samples taken are independent, simple random samples, the conditions for a binomial distribution are met for both samples, and the sample sizes are large enough to ensure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≥10</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
                      <m:dPr>
                        <m:ctrlPr>
                          <a:rPr i="1">
                            <a:latin typeface="Cambria Math" panose="02040503050406030204" pitchFamily="18" charset="0"/>
                          </a:rPr>
                        </m:ctrlPr>
                      </m:dPr>
                      <m:e>
                        <m:r>
                          <a:rPr>
                            <a:latin typeface="Cambria Math" panose="02040503050406030204" pitchFamily="18" charset="0"/>
                          </a:rPr>
                          <m:t>1−</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e>
                    </m:d>
                    <m:r>
                      <a:rPr>
                        <a:latin typeface="Cambria Math" panose="02040503050406030204" pitchFamily="18" charset="0"/>
                      </a:rPr>
                      <m:t>≥10</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r>
                      <a:rPr>
                        <a:latin typeface="Cambria Math" panose="02040503050406030204" pitchFamily="18" charset="0"/>
                      </a:rPr>
                      <m:t>≥10</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1−</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≥10</m:t>
                    </m:r>
                  </m:oMath>
                </a14:m>
                <a:r>
                  <a:rPr sz="2800" dirty="0"/>
                  <a:t>, the margin of error of a confidence interval for the difference between two population proportions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d>
                                <m:dPr>
                                  <m:ctrlPr>
                                    <a:rPr i="1">
                                      <a:latin typeface="Cambria Math" panose="02040503050406030204" pitchFamily="18" charset="0"/>
                                    </a:rPr>
                                  </m:ctrlPr>
                                </m:dPr>
                                <m:e>
                                  <m:r>
                                    <a:rPr>
                                      <a:latin typeface="Cambria Math" panose="02040503050406030204" pitchFamily="18" charset="0"/>
                                    </a:rPr>
                                    <m:t>1−</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e>
                              </m:d>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1−</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is the critical value for the level of confidence, </a:t>
                </a:r>
                <a:br>
                  <a:rPr lang="en-US" sz="2800" dirty="0"/>
                </a:br>
                <a14:m>
                  <m:oMath xmlns:m="http://schemas.openxmlformats.org/officeDocument/2006/math">
                    <m:r>
                      <a:rPr>
                        <a:latin typeface="Cambria Math" panose="02040503050406030204" pitchFamily="18" charset="0"/>
                      </a:rPr>
                      <m:t>𝑐</m:t>
                    </m:r>
                    <m:r>
                      <a:rPr>
                        <a:latin typeface="Cambria Math" panose="02040503050406030204" pitchFamily="18" charset="0"/>
                      </a:rPr>
                      <m:t>=1−</m:t>
                    </m:r>
                    <m:r>
                      <a:rPr>
                        <a:latin typeface="Cambria Math" panose="02040503050406030204" pitchFamily="18" charset="0"/>
                      </a:rPr>
                      <m:t>𝛼</m:t>
                    </m:r>
                  </m:oMath>
                </a14:m>
                <a:r>
                  <a:rPr sz="2800" dirty="0"/>
                  <a:t>, such that the area under the standard normal distribution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dirty="0"/>
                  <a:t>,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oMath>
                </a14:m>
                <a:r>
                  <a:rPr sz="2800" dirty="0"/>
                  <a:t> are the two sample proportions,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dirty="0"/>
                  <a:t> are the two sample sizes.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a:stretch>
                  <a:fillRect l="-1919" t="-1496" r="-88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a:t>When calculating a margin of error for a confidence interval, round to at least six decimal places to avoid additional rounding errors in the subsequent calculations of the endpoints of the confidence interval.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Confidence Interval for the Difference between Two Population Proportions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04322"/>
              </a:xfrm>
            </p:spPr>
            <p:txBody>
              <a:bodyPr>
                <a:normAutofit/>
              </a:bodyPr>
              <a:lstStyle/>
              <a:p>
                <a:r>
                  <a:rPr sz="2800" dirty="0"/>
                  <a:t>The confidence interval for the difference between two population proportions is given by</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&lt;</m:t>
                      </m:r>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m:rPr>
                              <m:nor/>
                            </m:rPr>
                            <a:rPr/>
                            <m:t>, </m:t>
                          </m:r>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d>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oMath>
                </a14:m>
                <a:r>
                  <a:rPr sz="2800" dirty="0"/>
                  <a:t> are the two sample proportions,</a:t>
                </a:r>
              </a:p>
              <a:p>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oMath>
                </a14:m>
                <a:r>
                  <a:rPr sz="2800" dirty="0"/>
                  <a:t> is the point estimate for the difference between population proportions,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a14:m>
                <a:r>
                  <a:rPr sz="2800" dirty="0"/>
                  <a:t>, and</a:t>
                </a:r>
              </a:p>
              <a:p>
                <a14:m>
                  <m:oMath xmlns:m="http://schemas.openxmlformats.org/officeDocument/2006/math">
                    <m:r>
                      <a:rPr>
                        <a:latin typeface="Cambria Math" panose="02040503050406030204" pitchFamily="18" charset="0"/>
                      </a:rPr>
                      <m:t>𝐸</m:t>
                    </m:r>
                  </m:oMath>
                </a14:m>
                <a:r>
                  <a:rPr sz="2800" dirty="0"/>
                  <a:t> is the margin of error.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04322"/>
              </a:xfrm>
              <a:blipFill>
                <a:blip r:embed="rId2"/>
                <a:stretch>
                  <a:fillRect l="-1328" t="-1100" r="-1181" b="-1926"/>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a:t>Round the endpoints of a confidence interval for the difference between two population proportions to three decimal places.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118322"/>
              </a:xfrm>
            </p:spPr>
            <p:txBody>
              <a:bodyPr>
                <a:normAutofit/>
              </a:bodyPr>
              <a:lstStyle/>
              <a:p>
                <a:r>
                  <a:rPr sz="2800"/>
                  <a:t>Steps for Creating a Confidence Interval</a:t>
                </a:r>
              </a:p>
              <a:p>
                <a:pPr marL="514350" indent="-514350">
                  <a:buFont typeface="+mj-lt"/>
                  <a:buAutoNum type="arabicPeriod"/>
                  <a:defRPr sz="2800"/>
                </a:pPr>
                <a:r>
                  <a:t>​</a:t>
                </a:r>
                <a:r>
                  <a:rPr sz="2800"/>
                  <a:t>Find the point estimate.</a:t>
                </a:r>
              </a:p>
              <a:p>
                <a:pPr marL="514350" indent="-514350">
                  <a:buFont typeface="+mj-lt"/>
                  <a:buAutoNum type="arabicPeriod" startAt="2"/>
                  <a:defRPr sz="2800"/>
                </a:pPr>
                <a:r>
                  <a:t>​</a:t>
                </a:r>
                <a:r>
                  <a:rPr sz="2800"/>
                  <a:t>Calculate the margin of error (</a:t>
                </a:r>
                <a14:m>
                  <m:oMath xmlns:m="http://schemas.openxmlformats.org/officeDocument/2006/math">
                    <m:r>
                      <a:rPr>
                        <a:latin typeface="Cambria Math" panose="02040503050406030204" pitchFamily="18" charset="0"/>
                      </a:rPr>
                      <m:t>𝐸</m:t>
                    </m:r>
                  </m:oMath>
                </a14:m>
                <a:r>
                  <a:rPr sz="2800"/>
                  <a:t>).</a:t>
                </a:r>
              </a:p>
              <a:p>
                <a:pPr marL="514350" indent="-514350">
                  <a:buFont typeface="+mj-lt"/>
                  <a:buAutoNum type="arabicPeriod" startAt="3"/>
                  <a:defRPr sz="2800"/>
                </a:pPr>
                <a:r>
                  <a:t>​</a:t>
                </a:r>
                <a:r>
                  <a:rPr sz="2800"/>
                  <a:t>Add and subtract </a:t>
                </a:r>
                <a14:m>
                  <m:oMath xmlns:m="http://schemas.openxmlformats.org/officeDocument/2006/math">
                    <m:r>
                      <a:rPr>
                        <a:latin typeface="Cambria Math" panose="02040503050406030204" pitchFamily="18" charset="0"/>
                      </a:rPr>
                      <m:t>𝐸</m:t>
                    </m:r>
                  </m:oMath>
                </a14:m>
                <a:r>
                  <a:rPr sz="2800"/>
                  <a:t> from the point estimate.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118322"/>
              </a:xfrm>
              <a:blipFill>
                <a:blip r:embed="rId2"/>
                <a:stretch>
                  <a:fillRect l="-1402" t="-2273" b="-4545"/>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9.4.2: Constructing a Confidence Interval for the Difference between Two Population Proportions</a:t>
            </a:r>
          </a:p>
        </p:txBody>
      </p:sp>
      <p:sp>
        <p:nvSpPr>
          <p:cNvPr id="3" name="Text Placeholder 2"/>
          <p:cNvSpPr>
            <a:spLocks noGrp="1"/>
          </p:cNvSpPr>
          <p:nvPr>
            <p:ph type="body" sz="quarter" idx="10"/>
          </p:nvPr>
        </p:nvSpPr>
        <p:spPr/>
        <p:txBody>
          <a:bodyPr>
            <a:normAutofit/>
          </a:bodyPr>
          <a:lstStyle/>
          <a:p>
            <a:r>
              <a:rPr sz="2800"/>
              <a:t>School administrators want to know if there is a smaller percentage of students at a public middle school who carry cell phones than the percentage of students who carry cell phones at a private middle school. A survey of students is conducted at each school and the following results are tabulated.</a:t>
            </a:r>
          </a:p>
        </p:txBody>
      </p:sp>
      <p:graphicFrame>
        <p:nvGraphicFramePr>
          <p:cNvPr id="4" name="Table Placeholder 2">
            <a:extLst>
              <a:ext uri="{FF2B5EF4-FFF2-40B4-BE49-F238E27FC236}">
                <a16:creationId xmlns:a16="http://schemas.microsoft.com/office/drawing/2014/main" id="{BBDEF166-870D-493B-AE35-4D4D64C39B97}"/>
              </a:ext>
            </a:extLst>
          </p:cNvPr>
          <p:cNvGraphicFramePr>
            <a:graphicFrameLocks/>
          </p:cNvGraphicFramePr>
          <p:nvPr>
            <p:extLst>
              <p:ext uri="{D42A27DB-BD31-4B8C-83A1-F6EECF244321}">
                <p14:modId xmlns:p14="http://schemas.microsoft.com/office/powerpoint/2010/main" val="187014076"/>
              </p:ext>
            </p:extLst>
          </p:nvPr>
        </p:nvGraphicFramePr>
        <p:xfrm>
          <a:off x="455802" y="3886200"/>
          <a:ext cx="82296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Responses to Survey</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endParaRPr/>
                    </a:p>
                  </a:txBody>
                  <a:tcPr/>
                </a:tc>
                <a:tc>
                  <a:txBody>
                    <a:bodyPr/>
                    <a:lstStyle/>
                    <a:p>
                      <a:pPr algn="ctr">
                        <a:defRPr sz="1800" b="1"/>
                      </a:pPr>
                      <a:r>
                        <a:t>Public School</a:t>
                      </a:r>
                    </a:p>
                  </a:txBody>
                  <a:tcPr/>
                </a:tc>
                <a:tc>
                  <a:txBody>
                    <a:bodyPr/>
                    <a:lstStyle/>
                    <a:p>
                      <a:pPr algn="ctr">
                        <a:defRPr sz="1800" b="1"/>
                      </a:pPr>
                      <a:r>
                        <a:t>Private School</a:t>
                      </a:r>
                    </a:p>
                  </a:txBody>
                  <a:tcPr/>
                </a:tc>
                <a:extLst>
                  <a:ext uri="{0D108BD9-81ED-4DB2-BD59-A6C34878D82A}">
                    <a16:rowId xmlns:a16="http://schemas.microsoft.com/office/drawing/2014/main" val="10001"/>
                  </a:ext>
                </a:extLst>
              </a:tr>
              <a:tr h="370840">
                <a:tc>
                  <a:txBody>
                    <a:bodyPr/>
                    <a:lstStyle/>
                    <a:p>
                      <a:pPr algn="ctr">
                        <a:defRPr sz="1800" b="1"/>
                      </a:pPr>
                      <a:r>
                        <a:t>Carry a Cell Phone</a:t>
                      </a:r>
                    </a:p>
                  </a:txBody>
                  <a:tcPr/>
                </a:tc>
                <a:tc>
                  <a:txBody>
                    <a:bodyPr/>
                    <a:lstStyle/>
                    <a:p>
                      <a:pPr algn="ctr"/>
                      <a:r>
                        <a:rPr sz="1800">
                          <a:latin typeface="Cambria Math"/>
                        </a:rPr>
                        <a:t>45</a:t>
                      </a:r>
                    </a:p>
                  </a:txBody>
                  <a:tcPr/>
                </a:tc>
                <a:tc>
                  <a:txBody>
                    <a:bodyPr/>
                    <a:lstStyle/>
                    <a:p>
                      <a:pPr algn="ctr"/>
                      <a:r>
                        <a:rPr sz="1800">
                          <a:latin typeface="Cambria Math"/>
                        </a:rPr>
                        <a:t>53</a:t>
                      </a:r>
                    </a:p>
                  </a:txBody>
                  <a:tcPr/>
                </a:tc>
                <a:extLst>
                  <a:ext uri="{0D108BD9-81ED-4DB2-BD59-A6C34878D82A}">
                    <a16:rowId xmlns:a16="http://schemas.microsoft.com/office/drawing/2014/main" val="10002"/>
                  </a:ext>
                </a:extLst>
              </a:tr>
              <a:tr h="370840">
                <a:tc>
                  <a:txBody>
                    <a:bodyPr/>
                    <a:lstStyle/>
                    <a:p>
                      <a:pPr algn="ctr">
                        <a:defRPr sz="1800" b="1"/>
                      </a:pPr>
                      <a:r>
                        <a:t>Do Not Carry a Cell Phone</a:t>
                      </a:r>
                    </a:p>
                  </a:txBody>
                  <a:tcPr/>
                </a:tc>
                <a:tc>
                  <a:txBody>
                    <a:bodyPr/>
                    <a:lstStyle/>
                    <a:p>
                      <a:pPr algn="ctr"/>
                      <a:r>
                        <a:rPr sz="1800">
                          <a:latin typeface="Cambria Math"/>
                        </a:rPr>
                        <a:t>31</a:t>
                      </a:r>
                    </a:p>
                  </a:txBody>
                  <a:tcPr/>
                </a:tc>
                <a:tc>
                  <a:txBody>
                    <a:bodyPr/>
                    <a:lstStyle/>
                    <a:p>
                      <a:pPr algn="ctr"/>
                      <a:r>
                        <a:rPr sz="1800" dirty="0">
                          <a:latin typeface="Cambria Math"/>
                        </a:rPr>
                        <a:t>25</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9.4.2: Constructing a Confidence Interval for the Difference between Two Population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Construct a </a:t>
                </a:r>
                <a14:m>
                  <m:oMath xmlns:m="http://schemas.openxmlformats.org/officeDocument/2006/math">
                    <m:r>
                      <a:rPr>
                        <a:latin typeface="Cambria Math" panose="02040503050406030204" pitchFamily="18" charset="0"/>
                      </a:rPr>
                      <m:t>90%</m:t>
                    </m:r>
                  </m:oMath>
                </a14:m>
                <a:r>
                  <a:rPr sz="2800"/>
                  <a:t> confidence interval for the true difference between the proportions of students who carry a cell phone at the two schools.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9.4.2: Constructing a Confidence Interval for the Difference between Two Population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a:defRPr b="1"/>
                </a:pPr>
                <a:r>
                  <a:rPr sz="2800" dirty="0"/>
                  <a:t>Step 1: Find the point estimate.</a:t>
                </a:r>
              </a:p>
              <a:p>
                <a:r>
                  <a:rPr sz="2800" dirty="0"/>
                  <a:t>Let Population 1 be students at the public school and Population 2 be students at the private school. Note that in order to calculate the sample proportions, we first need to know the total sizes of the samples. Here, we must calculate the sample sizes by adding the numbers of yes and no responses for each school. Thus, the sample size for the first sample (public school) is calculated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=45+31</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e>
                      </m:phant>
                      <m:r>
                        <a:rPr>
                          <a:latin typeface="Cambria Math" panose="02040503050406030204" pitchFamily="18" charset="0"/>
                        </a:rPr>
                        <m:t>=76</m:t>
                      </m:r>
                    </m:oMath>
                  </m:oMathPara>
                </a14:m>
                <a:endParaRPr sz="2800" dirty="0"/>
              </a:p>
              <a:p>
                <a:r>
                  <a:rPr sz="2800" dirty="0"/>
                  <a:t>The sample size for the second sample (private school) is found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=53+25</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e>
                      </m:phant>
                      <m:r>
                        <a:rPr>
                          <a:latin typeface="Cambria Math" panose="02040503050406030204" pitchFamily="18" charset="0"/>
                        </a:rPr>
                        <m:t>=78</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9.4.2: Constructing a Confidence Interval for the Difference between Two Population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Using these sample sizes to calculate the sample proportions of students who carry cell phones gives us the following.</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45</m:t>
                          </m:r>
                        </m:num>
                        <m:den>
                          <m:r>
                            <a:rPr>
                              <a:latin typeface="Cambria Math" panose="02040503050406030204" pitchFamily="18" charset="0"/>
                            </a:rPr>
                            <m:t>76</m:t>
                          </m:r>
                        </m:den>
                      </m:f>
                      <m:r>
                        <a:rPr>
                          <a:latin typeface="Cambria Math" panose="02040503050406030204" pitchFamily="18" charset="0"/>
                        </a:rPr>
                        <m:t>≈0.592105</m:t>
                      </m:r>
                    </m:oMath>
                  </m:oMathPara>
                </a14:m>
                <a:endParaRPr sz="2800" dirty="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53</m:t>
                          </m:r>
                        </m:num>
                        <m:den>
                          <m:r>
                            <a:rPr>
                              <a:latin typeface="Cambria Math" panose="02040503050406030204" pitchFamily="18" charset="0"/>
                            </a:rPr>
                            <m:t>78</m:t>
                          </m:r>
                        </m:den>
                      </m:f>
                      <m:r>
                        <a:rPr>
                          <a:latin typeface="Cambria Math" panose="02040503050406030204" pitchFamily="18" charset="0"/>
                        </a:rPr>
                        <m:t>≈0.679487</m:t>
                      </m:r>
                    </m:oMath>
                  </m:oMathPara>
                </a14:m>
                <a:endParaRPr sz="2800" dirty="0"/>
              </a:p>
              <a:p>
                <a:r>
                  <a:rPr sz="2800" dirty="0"/>
                  <a:t>Subtracting these two sample proportions produces the point estimate.</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r>
                        <a:rPr>
                          <a:latin typeface="Cambria Math" panose="02040503050406030204" pitchFamily="18" charset="0"/>
                        </a:rPr>
                        <m:t>=0.592105−0.679487</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phant>
                      <m:r>
                        <a:rPr>
                          <a:latin typeface="Cambria Math" panose="02040503050406030204" pitchFamily="18" charset="0"/>
                        </a:rPr>
                        <m:t>=−0.087382</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a:stretch>
              </a:blipFill>
            </p:spPr>
            <p:txBody>
              <a:bodyPr/>
              <a:lstStyle/>
              <a:p>
                <a:r>
                  <a:rPr lang="en-US">
                    <a:noFill/>
                  </a:rPr>
                  <a:t> </a:t>
                </a:r>
              </a:p>
            </p:txBody>
          </p:sp>
        </mc:Fallback>
      </mc:AlternateContent>
    </p:spTree>
    <p:extLst>
      <p:ext uri="{BB962C8B-B14F-4D97-AF65-F5344CB8AC3E}">
        <p14:creationId xmlns:p14="http://schemas.microsoft.com/office/powerpoint/2010/main" val="174960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956522"/>
              </a:xfrm>
            </p:spPr>
            <p:txBody>
              <a:bodyPr>
                <a:normAutofit/>
              </a:bodyPr>
              <a:lstStyle/>
              <a:p>
                <a:r>
                  <a:rPr sz="2800" b="1"/>
                  <a:t>Population Proportion</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𝑝</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𝑁</m:t>
                          </m:r>
                        </m:den>
                      </m:f>
                      <m:r>
                        <a:rPr>
                          <a:latin typeface="Cambria Math" panose="02040503050406030204" pitchFamily="18" charset="0"/>
                        </a:rPr>
                        <m:t>=</m:t>
                      </m:r>
                      <m:f>
                        <m:fPr>
                          <m:ctrlPr>
                            <a:rPr i="1">
                              <a:latin typeface="Cambria Math" panose="02040503050406030204" pitchFamily="18" charset="0"/>
                            </a:rPr>
                          </m:ctrlPr>
                        </m:fPr>
                        <m:num>
                          <m:r>
                            <m:rPr>
                              <m:nor/>
                            </m:rPr>
                            <a:rPr/>
                            <m:t># </m:t>
                          </m:r>
                          <m:r>
                            <m:rPr>
                              <m:nor/>
                            </m:rPr>
                            <a:rPr/>
                            <m:t>of</m:t>
                          </m:r>
                          <m:r>
                            <m:rPr>
                              <m:nor/>
                            </m:rPr>
                            <a:rPr/>
                            <m:t> </m:t>
                          </m:r>
                          <m:r>
                            <m:rPr>
                              <m:nor/>
                            </m:rPr>
                            <a:rPr/>
                            <m:t>successes</m:t>
                          </m:r>
                        </m:num>
                        <m:den>
                          <m:r>
                            <m:rPr>
                              <m:nor/>
                            </m:rPr>
                            <a:rPr/>
                            <m:t>population</m:t>
                          </m:r>
                          <m:r>
                            <m:rPr>
                              <m:nor/>
                            </m:rPr>
                            <a:rPr/>
                            <m:t> </m:t>
                          </m:r>
                          <m:r>
                            <m:rPr>
                              <m:nor/>
                            </m:rPr>
                            <a:rPr/>
                            <m:t>size</m:t>
                          </m:r>
                        </m:den>
                      </m:f>
                    </m:oMath>
                  </m:oMathPara>
                </a14:m>
                <a:endParaRPr sz="2800" b="1"/>
              </a:p>
              <a:p>
                <a:r>
                  <a:rPr sz="2800" b="1"/>
                  <a:t>Sample Proportion</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𝑛</m:t>
                          </m:r>
                        </m:den>
                      </m:f>
                      <m:r>
                        <a:rPr>
                          <a:latin typeface="Cambria Math" panose="02040503050406030204" pitchFamily="18" charset="0"/>
                        </a:rPr>
                        <m:t>=</m:t>
                      </m:r>
                      <m:f>
                        <m:fPr>
                          <m:ctrlPr>
                            <a:rPr i="1">
                              <a:latin typeface="Cambria Math" panose="02040503050406030204" pitchFamily="18" charset="0"/>
                            </a:rPr>
                          </m:ctrlPr>
                        </m:fPr>
                        <m:num>
                          <m:r>
                            <m:rPr>
                              <m:nor/>
                            </m:rPr>
                            <a:rPr/>
                            <m:t># </m:t>
                          </m:r>
                          <m:r>
                            <m:rPr>
                              <m:nor/>
                            </m:rPr>
                            <a:rPr/>
                            <m:t>of</m:t>
                          </m:r>
                          <m:r>
                            <m:rPr>
                              <m:nor/>
                            </m:rPr>
                            <a:rPr/>
                            <m:t> </m:t>
                          </m:r>
                          <m:r>
                            <m:rPr>
                              <m:nor/>
                            </m:rPr>
                            <a:rPr/>
                            <m:t>successes</m:t>
                          </m:r>
                        </m:num>
                        <m:den>
                          <m:r>
                            <m:rPr>
                              <m:nor/>
                            </m:rPr>
                            <a:rPr/>
                            <m:t>sample</m:t>
                          </m:r>
                          <m:r>
                            <m:rPr>
                              <m:nor/>
                            </m:rPr>
                            <a:rPr/>
                            <m:t> </m:t>
                          </m:r>
                          <m:r>
                            <m:rPr>
                              <m:nor/>
                            </m:rPr>
                            <a:rPr/>
                            <m:t>size</m:t>
                          </m:r>
                        </m:den>
                      </m:f>
                    </m:oMath>
                  </m:oMathPara>
                </a14:m>
                <a:endParaRPr sz="2800" b="1"/>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956522"/>
              </a:xfrm>
              <a:blipFill>
                <a:blip r:embed="rId2"/>
                <a:stretch>
                  <a:fillRect l="-1328" t="-163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9.4.2: Constructing a Confidence Interval for the Difference between Two Population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Step 2: Find the margin of error.</a:t>
                </a:r>
              </a:p>
              <a:p>
                <a:pPr>
                  <a:defRPr sz="2800"/>
                </a:pPr>
                <a:r>
                  <a:rPr sz="2800"/>
                  <a:t>Notice that the samples are independent of one another because the responses from the two groups do not correspond with one another. We can assume that the other necessary conditions are met to allow us to use the standard normal distribution to calculate the margin of error. Since we want to create a </a:t>
                </a:r>
                <a14:m>
                  <m:oMath xmlns:m="http://schemas.openxmlformats.org/officeDocument/2006/math">
                    <m:r>
                      <a:rPr>
                        <a:latin typeface="Cambria Math" panose="02040503050406030204" pitchFamily="18" charset="0"/>
                      </a:rPr>
                      <m:t>90%</m:t>
                    </m:r>
                  </m:oMath>
                </a14:m>
                <a:r>
                  <a:rPr sz="2800"/>
                  <a:t> confidence interval, we need to use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=1.645</m:t>
                    </m:r>
                  </m:oMath>
                </a14:m>
                <a:r>
                  <a:rPr sz="2800"/>
                  <a:t> as the critical value. Thus, the margin of error is calculated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d>
                                <m:dPr>
                                  <m:ctrlPr>
                                    <a:rPr i="1">
                                      <a:latin typeface="Cambria Math" panose="02040503050406030204" pitchFamily="18" charset="0"/>
                                    </a:rPr>
                                  </m:ctrlPr>
                                </m:dPr>
                                <m:e>
                                  <m:r>
                                    <a:rPr>
                                      <a:latin typeface="Cambria Math" panose="02040503050406030204" pitchFamily="18" charset="0"/>
                                    </a:rPr>
                                    <m:t>1−</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e>
                              </m:d>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1−</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=1.645</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0.592105</m:t>
                              </m:r>
                              <m:d>
                                <m:dPr>
                                  <m:ctrlPr>
                                    <a:rPr i="1">
                                      <a:latin typeface="Cambria Math" panose="02040503050406030204" pitchFamily="18" charset="0"/>
                                    </a:rPr>
                                  </m:ctrlPr>
                                </m:dPr>
                                <m:e>
                                  <m:r>
                                    <a:rPr>
                                      <a:latin typeface="Cambria Math" panose="02040503050406030204" pitchFamily="18" charset="0"/>
                                    </a:rPr>
                                    <m:t>1−0.592105</m:t>
                                  </m:r>
                                </m:e>
                              </m:d>
                            </m:num>
                            <m:den>
                              <m:r>
                                <a:rPr>
                                  <a:latin typeface="Cambria Math" panose="02040503050406030204" pitchFamily="18" charset="0"/>
                                </a:rPr>
                                <m:t>76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0.679487</m:t>
                              </m:r>
                              <m:d>
                                <m:dPr>
                                  <m:ctrlPr>
                                    <a:rPr i="1">
                                      <a:latin typeface="Cambria Math" panose="02040503050406030204" pitchFamily="18" charset="0"/>
                                    </a:rPr>
                                  </m:ctrlPr>
                                </m:dPr>
                                <m:e>
                                  <m:r>
                                    <a:rPr>
                                      <a:latin typeface="Cambria Math" panose="02040503050406030204" pitchFamily="18" charset="0"/>
                                    </a:rPr>
                                    <m:t>1−0.679487</m:t>
                                  </m:r>
                                </m:e>
                              </m:d>
                            </m:num>
                            <m:den>
                              <m:r>
                                <a:rPr>
                                  <a:latin typeface="Cambria Math" panose="02040503050406030204" pitchFamily="18" charset="0"/>
                                </a:rPr>
                                <m:t>78</m:t>
                              </m:r>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≈0.127102</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9.4.2: Constructing a Confidence Interval for the Difference between Two Population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sz="2800" dirty="0"/>
                  <a:t>Step 3: Subtract the margin of error from and add the margin of error to the point estimate.</a:t>
                </a:r>
              </a:p>
              <a:p>
                <a:pPr/>
                <a14:m>
                  <m:oMathPara xmlns:m="http://schemas.openxmlformats.org/officeDocument/2006/math">
                    <m:oMathParaPr>
                      <m:jc m:val="centerGroup"/>
                    </m:oMathParaPr>
                    <m:oMath xmlns:m="http://schemas.openxmlformats.org/officeDocument/2006/math">
                      <m:r>
                        <m:rPr>
                          <m:nor/>
                        </m:rPr>
                        <a:rPr/>
                        <m:t>Lower</m:t>
                      </m:r>
                      <m:r>
                        <m:rPr>
                          <m:nor/>
                        </m:rPr>
                        <a:rPr/>
                        <m:t> </m:t>
                      </m:r>
                      <m:r>
                        <m:rPr>
                          <m:nor/>
                        </m:rPr>
                        <a:rPr/>
                        <m:t>endpoint</m:t>
                      </m:r>
                      <m:r>
                        <m:rPr>
                          <m:nor/>
                        </m:rPr>
                        <a:rPr/>
                        <m:t>:</m:t>
                      </m:r>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=−0.087382−0.127102</m:t>
                      </m:r>
                    </m:oMath>
                    <m:oMath xmlns:m="http://schemas.openxmlformats.org/officeDocument/2006/math">
                      <m:phant>
                        <m:phantPr>
                          <m:show m:val="off"/>
                          <m:ctrlPr>
                            <a:rPr i="1">
                              <a:latin typeface="Cambria Math" panose="02040503050406030204" pitchFamily="18" charset="0"/>
                            </a:rPr>
                          </m:ctrlPr>
                        </m:phantPr>
                        <m:e>
                          <m:r>
                            <m:rPr>
                              <m:nor/>
                            </m:rPr>
                            <a:rPr/>
                            <m:t>Lower</m:t>
                          </m:r>
                          <m:r>
                            <m:rPr>
                              <m:nor/>
                            </m:rPr>
                            <a:rPr/>
                            <m:t> </m:t>
                          </m:r>
                          <m:r>
                            <m:rPr>
                              <m:nor/>
                            </m:rPr>
                            <a:rPr/>
                            <m:t>endpoint</m:t>
                          </m:r>
                          <m:r>
                            <m:rPr>
                              <m:nor/>
                            </m:rPr>
                            <a:rPr/>
                            <m:t>:</m:t>
                          </m:r>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≈−0.214</m:t>
                      </m:r>
                    </m:oMath>
                    <m:oMath xmlns:m="http://schemas.openxmlformats.org/officeDocument/2006/math">
                      <m:r>
                        <m:rPr>
                          <m:nor/>
                        </m:rPr>
                        <a:rPr/>
                        <m:t>Upper</m:t>
                      </m:r>
                      <m:r>
                        <m:rPr>
                          <m:nor/>
                        </m:rPr>
                        <a:rPr/>
                        <m:t> </m:t>
                      </m:r>
                      <m:r>
                        <m:rPr>
                          <m:nor/>
                        </m:rPr>
                        <a:rPr/>
                        <m:t>endpoint</m:t>
                      </m:r>
                      <m:r>
                        <m:rPr>
                          <m:nor/>
                        </m:rPr>
                        <a:rPr/>
                        <m:t>:</m:t>
                      </m:r>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=−0.087382+0.127102</m:t>
                      </m:r>
                    </m:oMath>
                    <m:oMath xmlns:m="http://schemas.openxmlformats.org/officeDocument/2006/math">
                      <m:phant>
                        <m:phantPr>
                          <m:show m:val="off"/>
                          <m:ctrlPr>
                            <a:rPr i="1">
                              <a:latin typeface="Cambria Math" panose="02040503050406030204" pitchFamily="18" charset="0"/>
                            </a:rPr>
                          </m:ctrlPr>
                        </m:phantPr>
                        <m:e>
                          <m:r>
                            <m:rPr>
                              <m:nor/>
                            </m:rPr>
                            <a:rPr/>
                            <m:t>Upper</m:t>
                          </m:r>
                          <m:r>
                            <m:rPr>
                              <m:nor/>
                            </m:rPr>
                            <a:rPr/>
                            <m:t> </m:t>
                          </m:r>
                          <m:r>
                            <m:rPr>
                              <m:nor/>
                            </m:rPr>
                            <a:rPr/>
                            <m:t>endpoint</m:t>
                          </m:r>
                          <m:r>
                            <m:rPr>
                              <m:nor/>
                            </m:rPr>
                            <a:rPr/>
                            <m:t>:</m:t>
                          </m:r>
                          <m:d>
                            <m:dPr>
                              <m:ctrlPr>
                                <a:rPr i="1">
                                  <a:latin typeface="Cambria Math" panose="02040503050406030204" pitchFamily="18" charset="0"/>
                                </a:rPr>
                              </m:ctrlPr>
                            </m:d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≈0.040</m:t>
                      </m:r>
                    </m:oMath>
                  </m:oMathPara>
                </a14:m>
                <a:endParaRPr dirty="0">
                  <a:latin typeface="Cambria Math" panose="02040503050406030204" pitchFamily="18" charset="0"/>
                </a:endParaRPr>
              </a:p>
              <a:p>
                <a:pPr>
                  <a:defRPr sz="2800"/>
                </a:pPr>
                <a:r>
                  <a:rPr sz="2800" dirty="0"/>
                  <a:t>Thus, the </a:t>
                </a:r>
                <a14:m>
                  <m:oMath xmlns:m="http://schemas.openxmlformats.org/officeDocument/2006/math">
                    <m:r>
                      <a:rPr>
                        <a:latin typeface="Cambria Math" panose="02040503050406030204" pitchFamily="18" charset="0"/>
                      </a:rPr>
                      <m:t>90%</m:t>
                    </m:r>
                  </m:oMath>
                </a14:m>
                <a:r>
                  <a:rPr sz="2800" dirty="0"/>
                  <a:t> confidence interval for the difference between the two population proportions ranges from </a:t>
                </a:r>
                <a14:m>
                  <m:oMath xmlns:m="http://schemas.openxmlformats.org/officeDocument/2006/math">
                    <m:r>
                      <a:rPr>
                        <a:latin typeface="Cambria Math" panose="02040503050406030204" pitchFamily="18" charset="0"/>
                      </a:rPr>
                      <m:t>−0.214</m:t>
                    </m:r>
                  </m:oMath>
                </a14:m>
                <a:r>
                  <a:rPr sz="2800" dirty="0"/>
                  <a:t> to </a:t>
                </a:r>
                <a:r>
                  <a:rPr sz="2800" dirty="0">
                    <a:latin typeface="Cambria Math"/>
                  </a:rPr>
                  <a:t>0.040</a:t>
                </a:r>
                <a:r>
                  <a:rPr sz="2800" dirty="0"/>
                  <a:t>. The confidence interval can be written mathematically using either inequality symbols or interval notation,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−0.214&lt;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&lt;0.040</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−0.214</m:t>
                          </m:r>
                          <m:r>
                            <m:rPr>
                              <m:nor/>
                            </m:rPr>
                            <a:rPr/>
                            <m:t>, </m:t>
                          </m:r>
                          <m:r>
                            <a:rPr>
                              <a:latin typeface="Cambria Math" panose="02040503050406030204" pitchFamily="18" charset="0"/>
                            </a:rPr>
                            <m:t>0.040</m:t>
                          </m: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170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9.4.2: Constructing a Confidence Interval for the Difference between Two Population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Therefore, we are </a:t>
                </a:r>
                <a14:m>
                  <m:oMath xmlns:m="http://schemas.openxmlformats.org/officeDocument/2006/math">
                    <m:r>
                      <a:rPr>
                        <a:latin typeface="Cambria Math" panose="02040503050406030204" pitchFamily="18" charset="0"/>
                      </a:rPr>
                      <m:t>90%</m:t>
                    </m:r>
                  </m:oMath>
                </a14:m>
                <a:r>
                  <a:rPr sz="2800" dirty="0"/>
                  <a:t> confident that the difference between the population proportions of students who carry cell phones at the public middle school and the private middle school is between </a:t>
                </a:r>
                <a14:m>
                  <m:oMath xmlns:m="http://schemas.openxmlformats.org/officeDocument/2006/math">
                    <m:r>
                      <a:rPr>
                        <a:latin typeface="Cambria Math" panose="02040503050406030204" pitchFamily="18" charset="0"/>
                      </a:rPr>
                      <m:t>−0.214</m:t>
                    </m:r>
                  </m:oMath>
                </a14:m>
                <a:r>
                  <a:rPr sz="2800" dirty="0"/>
                  <a:t> and </a:t>
                </a:r>
                <a:r>
                  <a:rPr sz="2800" dirty="0">
                    <a:latin typeface="Cambria Math"/>
                  </a:rPr>
                  <a:t>0.040</a:t>
                </a:r>
                <a:r>
                  <a:rPr sz="2800" dirty="0"/>
                  <a:t>. Since the confidence interval contains </a:t>
                </a:r>
                <a:r>
                  <a:rPr sz="2800" dirty="0">
                    <a:latin typeface="Cambria Math"/>
                  </a:rPr>
                  <a:t>0</a:t>
                </a:r>
                <a:r>
                  <a:rPr sz="2800" dirty="0"/>
                  <a:t>, there is not sufficient statistical evidence to indicate that the population proportions are different for the two schools. Thus, we cannot conclude that a smaller percentage of students at the public middle school carry cell phones.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168196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When calculations involve several steps, avoid rounding at intermediate calculations. If necessary, round intermediate calculations to at least six decimal places to avoid additional rounding errors in subsequent calculations.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9.4.3: Constructing a Confidence Interval for the Difference between Two Population Proportions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a:t>In order to determine if a new instructional technology improves students' scores, a professor wants to know if a larger percentage of students using the instructional technology passed the class than the percentage of students who did not use the new technology. Records show that </a:t>
                </a:r>
                <a:r>
                  <a:rPr sz="2800">
                    <a:latin typeface="Cambria Math"/>
                  </a:rPr>
                  <a:t>45</a:t>
                </a:r>
                <a:r>
                  <a:rPr sz="2800"/>
                  <a:t> out of </a:t>
                </a:r>
                <a:r>
                  <a:rPr sz="2800">
                    <a:latin typeface="Cambria Math"/>
                  </a:rPr>
                  <a:t>50</a:t>
                </a:r>
                <a:r>
                  <a:rPr sz="2800"/>
                  <a:t> randomly selected students who were in classes that used the instructional technology passed the class and </a:t>
                </a:r>
                <a:r>
                  <a:rPr sz="2800">
                    <a:latin typeface="Cambria Math"/>
                  </a:rPr>
                  <a:t>38</a:t>
                </a:r>
                <a:r>
                  <a:rPr sz="2800"/>
                  <a:t> out of </a:t>
                </a:r>
                <a:r>
                  <a:rPr sz="2800">
                    <a:latin typeface="Cambria Math"/>
                  </a:rPr>
                  <a:t>51</a:t>
                </a:r>
                <a:r>
                  <a:rPr sz="2800"/>
                  <a:t> randomly selected students who were in classes that did not use the instructional technology passed the class. Construct a </a:t>
                </a:r>
                <a14:m>
                  <m:oMath xmlns:m="http://schemas.openxmlformats.org/officeDocument/2006/math">
                    <m:r>
                      <a:rPr>
                        <a:latin typeface="Cambria Math" panose="02040503050406030204" pitchFamily="18" charset="0"/>
                      </a:rPr>
                      <m:t>95%</m:t>
                    </m:r>
                  </m:oMath>
                </a14:m>
                <a:r>
                  <a:rPr sz="2800"/>
                  <a:t> confidence interval for the true difference between the proportion of students using the technology who passed and the proportion of students not using the technology who passed.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9.4.3: Constructing a Confidence Interval for the Difference between Two Population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dirty="0"/>
                  <a:t>Solution</a:t>
                </a:r>
              </a:p>
              <a:p>
                <a:r>
                  <a:rPr sz="2800" dirty="0"/>
                  <a:t>Let's begin by assigning Population 1 to be those students who used the new technology and Population 2 to be those students who did not.</a:t>
                </a:r>
              </a:p>
              <a:p>
                <a:pPr>
                  <a:defRPr b="1"/>
                </a:pPr>
                <a:r>
                  <a:rPr sz="2800" dirty="0"/>
                  <a:t>By Hand:</a:t>
                </a:r>
              </a:p>
              <a:p>
                <a:pPr>
                  <a:defRPr b="1"/>
                </a:pPr>
                <a:r>
                  <a:rPr sz="2800" dirty="0"/>
                  <a:t>Step 1: Find the point estimate.</a:t>
                </a:r>
              </a:p>
              <a:p>
                <a:r>
                  <a:rPr sz="2800" dirty="0"/>
                  <a:t>Before we can find the point estimate we need to calculate the sample proportions. The sample proportion for Sample 1 (using instructional technology) is calculated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45</m:t>
                          </m:r>
                        </m:num>
                        <m:den>
                          <m:r>
                            <a:rPr>
                              <a:latin typeface="Cambria Math" panose="02040503050406030204" pitchFamily="18" charset="0"/>
                            </a:rPr>
                            <m:t>50</m:t>
                          </m:r>
                        </m:den>
                      </m:f>
                      <m:r>
                        <a:rPr>
                          <a:latin typeface="Cambria Math" panose="02040503050406030204" pitchFamily="18" charset="0"/>
                        </a:rPr>
                        <m:t>=0.9</m:t>
                      </m:r>
                    </m:oMath>
                  </m:oMathPara>
                </a14:m>
                <a:endParaRPr sz="2800" dirty="0"/>
              </a:p>
              <a:p>
                <a:r>
                  <a:rPr sz="2800" dirty="0"/>
                  <a:t>The sample proportion for Sample 2 (without the instructional technology) is found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38</m:t>
                          </m:r>
                        </m:num>
                        <m:den>
                          <m:r>
                            <a:rPr>
                              <a:latin typeface="Cambria Math" panose="02040503050406030204" pitchFamily="18" charset="0"/>
                            </a:rPr>
                            <m:t>51</m:t>
                          </m:r>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phant>
                      <m:r>
                        <a:rPr>
                          <a:latin typeface="Cambria Math" panose="02040503050406030204" pitchFamily="18" charset="0"/>
                        </a:rPr>
                        <m:t>≈0.745098</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9.4.3: Constructing a Confidence Interval for the Difference between Two Population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Now that we have the sample proportions, we can calculate the point estimate.</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r>
                        <a:rPr>
                          <a:latin typeface="Cambria Math" panose="02040503050406030204" pitchFamily="18" charset="0"/>
                        </a:rPr>
                        <m:t>=0.9−0.745098</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phant>
                      <m:r>
                        <a:rPr>
                          <a:latin typeface="Cambria Math" panose="02040503050406030204" pitchFamily="18" charset="0"/>
                        </a:rPr>
                        <m:t>=0.154902</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511471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9.4.3: Constructing a Confidence Interval for the Difference between Two Population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Step 2: Find the margin of error.</a:t>
                </a:r>
              </a:p>
              <a:p>
                <a:pPr>
                  <a:defRPr sz="2800"/>
                </a:pPr>
                <a:r>
                  <a:rPr sz="2800"/>
                  <a:t>Notice that the samples are indeed independent of one another. Because they are two separate groups of students, they are not connected in any way. We can assume that the other necessary conditions are met to allow us to use the standard normal distribution to calculate the margin of error. The level of confidence is </a:t>
                </a:r>
                <a14:m>
                  <m:oMath xmlns:m="http://schemas.openxmlformats.org/officeDocument/2006/math">
                    <m:r>
                      <a:rPr>
                        <a:latin typeface="Cambria Math" panose="02040503050406030204" pitchFamily="18" charset="0"/>
                      </a:rPr>
                      <m:t>𝑐</m:t>
                    </m:r>
                    <m:r>
                      <a:rPr>
                        <a:latin typeface="Cambria Math" panose="02040503050406030204" pitchFamily="18" charset="0"/>
                      </a:rPr>
                      <m:t>=0.95</m:t>
                    </m:r>
                  </m:oMath>
                </a14:m>
                <a:r>
                  <a:rPr sz="2800"/>
                  <a:t>, so the critical value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=1.96</m:t>
                    </m:r>
                  </m:oMath>
                </a14:m>
                <a:r>
                  <a:rPr sz="2800"/>
                  <a:t>. Substituting the values into the formula gives us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d>
                                <m:dPr>
                                  <m:ctrlPr>
                                    <a:rPr i="1">
                                      <a:latin typeface="Cambria Math" panose="02040503050406030204" pitchFamily="18" charset="0"/>
                                    </a:rPr>
                                  </m:ctrlPr>
                                </m:dPr>
                                <m:e>
                                  <m:r>
                                    <a:rPr>
                                      <a:latin typeface="Cambria Math" panose="02040503050406030204" pitchFamily="18" charset="0"/>
                                    </a:rPr>
                                    <m:t>1−</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e>
                              </m:d>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1−</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e>
                              </m:d>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=1.96</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0.9</m:t>
                              </m:r>
                              <m:d>
                                <m:dPr>
                                  <m:ctrlPr>
                                    <a:rPr i="1">
                                      <a:latin typeface="Cambria Math" panose="02040503050406030204" pitchFamily="18" charset="0"/>
                                    </a:rPr>
                                  </m:ctrlPr>
                                </m:dPr>
                                <m:e>
                                  <m:r>
                                    <a:rPr>
                                      <a:latin typeface="Cambria Math" panose="02040503050406030204" pitchFamily="18" charset="0"/>
                                    </a:rPr>
                                    <m:t>1−0.9</m:t>
                                  </m:r>
                                </m:e>
                              </m:d>
                            </m:num>
                            <m:den>
                              <m:r>
                                <a:rPr>
                                  <a:latin typeface="Cambria Math" panose="02040503050406030204" pitchFamily="18" charset="0"/>
                                </a:rPr>
                                <m:t>50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0.745098</m:t>
                              </m:r>
                              <m:d>
                                <m:dPr>
                                  <m:ctrlPr>
                                    <a:rPr i="1">
                                      <a:latin typeface="Cambria Math" panose="02040503050406030204" pitchFamily="18" charset="0"/>
                                    </a:rPr>
                                  </m:ctrlPr>
                                </m:dPr>
                                <m:e>
                                  <m:r>
                                    <a:rPr>
                                      <a:latin typeface="Cambria Math" panose="02040503050406030204" pitchFamily="18" charset="0"/>
                                    </a:rPr>
                                    <m:t>1−0.745098</m:t>
                                  </m:r>
                                </m:e>
                              </m:d>
                            </m:num>
                            <m:den>
                              <m:r>
                                <a:rPr>
                                  <a:latin typeface="Cambria Math" panose="02040503050406030204" pitchFamily="18" charset="0"/>
                                </a:rPr>
                                <m:t>51</m:t>
                              </m:r>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≈0.145675</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741"/>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9.4.3: Constructing a Confidence Interval for the Difference between Two Population Proportions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3: Subtract the margin of error from and add the margin of error to the point estimate.</a:t>
                </a:r>
              </a:p>
              <a:p>
                <a:pPr/>
                <a14:m>
                  <m:oMathPara xmlns:m="http://schemas.openxmlformats.org/officeDocument/2006/math">
                    <m:oMathParaPr>
                      <m:jc m:val="centerGroup"/>
                    </m:oMathParaPr>
                    <m:oMath xmlns:m="http://schemas.openxmlformats.org/officeDocument/2006/math">
                      <m:r>
                        <m:rPr>
                          <m:nor/>
                        </m:rPr>
                        <a:rPr sz="2400"/>
                        <m:t>Lower</m:t>
                      </m:r>
                      <m:r>
                        <m:rPr>
                          <m:nor/>
                        </m:rPr>
                        <a:rPr sz="2400"/>
                        <m:t> </m:t>
                      </m:r>
                      <m:r>
                        <m:rPr>
                          <m:nor/>
                        </m:rPr>
                        <a:rPr sz="2400"/>
                        <m:t>endpoint</m:t>
                      </m:r>
                      <m:r>
                        <m:rPr>
                          <m:nor/>
                        </m:rPr>
                        <a:rPr sz="2400"/>
                        <m:t>:</m:t>
                      </m:r>
                      <m:d>
                        <m:dPr>
                          <m:ctrlPr>
                            <a:rPr sz="2400" i="1">
                              <a:latin typeface="Cambria Math" panose="02040503050406030204" pitchFamily="18" charset="0"/>
                            </a:rPr>
                          </m:ctrlPr>
                        </m:dPr>
                        <m:e>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panose="02040503050406030204" pitchFamily="18" charset="0"/>
                                    </a:rPr>
                                    <m:t>𝑝</m:t>
                                  </m:r>
                                </m:e>
                              </m:acc>
                            </m:e>
                            <m:sub>
                              <m:r>
                                <a:rPr sz="2400">
                                  <a:latin typeface="Cambria Math" panose="02040503050406030204" pitchFamily="18" charset="0"/>
                                </a:rPr>
                                <m:t>1</m:t>
                              </m:r>
                            </m:sub>
                          </m:sSub>
                          <m:r>
                            <a:rPr sz="2400">
                              <a:latin typeface="Cambria Math" panose="02040503050406030204" pitchFamily="18" charset="0"/>
                            </a:rPr>
                            <m:t>−</m:t>
                          </m:r>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panose="02040503050406030204" pitchFamily="18" charset="0"/>
                                    </a:rPr>
                                    <m:t>𝑝</m:t>
                                  </m:r>
                                </m:e>
                              </m:acc>
                            </m:e>
                            <m:sub>
                              <m:r>
                                <a:rPr sz="2400">
                                  <a:latin typeface="Cambria Math" panose="02040503050406030204" pitchFamily="18" charset="0"/>
                                </a:rPr>
                                <m:t>2</m:t>
                              </m:r>
                            </m:sub>
                          </m:sSub>
                        </m:e>
                      </m:d>
                      <m:r>
                        <a:rPr sz="2400">
                          <a:latin typeface="Cambria Math" panose="02040503050406030204" pitchFamily="18" charset="0"/>
                        </a:rPr>
                        <m:t>−</m:t>
                      </m:r>
                      <m:r>
                        <a:rPr sz="2400">
                          <a:latin typeface="Cambria Math" panose="02040503050406030204" pitchFamily="18" charset="0"/>
                        </a:rPr>
                        <m:t>𝐸</m:t>
                      </m:r>
                      <m:r>
                        <a:rPr sz="2400">
                          <a:latin typeface="Cambria Math" panose="02040503050406030204" pitchFamily="18" charset="0"/>
                        </a:rPr>
                        <m:t>=0.154902−0.145675</m:t>
                      </m:r>
                    </m:oMath>
                    <m:oMath xmlns:m="http://schemas.openxmlformats.org/officeDocument/2006/math">
                      <m:phant>
                        <m:phantPr>
                          <m:show m:val="off"/>
                          <m:ctrlPr>
                            <a:rPr sz="2400" i="1">
                              <a:latin typeface="Cambria Math" panose="02040503050406030204" pitchFamily="18" charset="0"/>
                            </a:rPr>
                          </m:ctrlPr>
                        </m:phantPr>
                        <m:e>
                          <m:r>
                            <m:rPr>
                              <m:nor/>
                            </m:rPr>
                            <a:rPr sz="2400"/>
                            <m:t>Lower</m:t>
                          </m:r>
                          <m:r>
                            <m:rPr>
                              <m:nor/>
                            </m:rPr>
                            <a:rPr sz="2400"/>
                            <m:t> </m:t>
                          </m:r>
                          <m:r>
                            <m:rPr>
                              <m:nor/>
                            </m:rPr>
                            <a:rPr sz="2400"/>
                            <m:t>endpoint</m:t>
                          </m:r>
                          <m:r>
                            <m:rPr>
                              <m:nor/>
                            </m:rPr>
                            <a:rPr sz="2400"/>
                            <m:t>:</m:t>
                          </m:r>
                          <m:d>
                            <m:dPr>
                              <m:ctrlPr>
                                <a:rPr sz="2400" i="1">
                                  <a:latin typeface="Cambria Math" panose="02040503050406030204" pitchFamily="18" charset="0"/>
                                </a:rPr>
                              </m:ctrlPr>
                            </m:dPr>
                            <m:e>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panose="02040503050406030204" pitchFamily="18" charset="0"/>
                                        </a:rPr>
                                        <m:t>𝑝</m:t>
                                      </m:r>
                                    </m:e>
                                  </m:acc>
                                </m:e>
                                <m:sub>
                                  <m:r>
                                    <a:rPr sz="2400">
                                      <a:latin typeface="Cambria Math" panose="02040503050406030204" pitchFamily="18" charset="0"/>
                                    </a:rPr>
                                    <m:t>1</m:t>
                                  </m:r>
                                </m:sub>
                              </m:sSub>
                              <m:r>
                                <a:rPr sz="2400">
                                  <a:latin typeface="Cambria Math" panose="02040503050406030204" pitchFamily="18" charset="0"/>
                                </a:rPr>
                                <m:t>−</m:t>
                              </m:r>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panose="02040503050406030204" pitchFamily="18" charset="0"/>
                                        </a:rPr>
                                        <m:t>𝑝</m:t>
                                      </m:r>
                                    </m:e>
                                  </m:acc>
                                </m:e>
                                <m:sub>
                                  <m:r>
                                    <a:rPr sz="2400">
                                      <a:latin typeface="Cambria Math" panose="02040503050406030204" pitchFamily="18" charset="0"/>
                                    </a:rPr>
                                    <m:t>2</m:t>
                                  </m:r>
                                </m:sub>
                              </m:sSub>
                            </m:e>
                          </m:d>
                          <m:r>
                            <a:rPr sz="2400">
                              <a:latin typeface="Cambria Math" panose="02040503050406030204" pitchFamily="18" charset="0"/>
                            </a:rPr>
                            <m:t>−</m:t>
                          </m:r>
                          <m:r>
                            <a:rPr sz="2400">
                              <a:latin typeface="Cambria Math" panose="02040503050406030204" pitchFamily="18" charset="0"/>
                            </a:rPr>
                            <m:t>𝐸</m:t>
                          </m:r>
                        </m:e>
                      </m:phant>
                      <m:r>
                        <a:rPr sz="2400">
                          <a:latin typeface="Cambria Math" panose="02040503050406030204" pitchFamily="18" charset="0"/>
                        </a:rPr>
                        <m:t>≈0.009</m:t>
                      </m:r>
                    </m:oMath>
                    <m:oMath xmlns:m="http://schemas.openxmlformats.org/officeDocument/2006/math">
                      <m:r>
                        <m:rPr>
                          <m:nor/>
                        </m:rPr>
                        <a:rPr sz="2400"/>
                        <m:t>Upper</m:t>
                      </m:r>
                      <m:r>
                        <m:rPr>
                          <m:nor/>
                        </m:rPr>
                        <a:rPr sz="2400"/>
                        <m:t> </m:t>
                      </m:r>
                      <m:r>
                        <m:rPr>
                          <m:nor/>
                        </m:rPr>
                        <a:rPr sz="2400"/>
                        <m:t>endpoint</m:t>
                      </m:r>
                      <m:r>
                        <m:rPr>
                          <m:nor/>
                        </m:rPr>
                        <a:rPr sz="2400"/>
                        <m:t>:</m:t>
                      </m:r>
                      <m:d>
                        <m:dPr>
                          <m:ctrlPr>
                            <a:rPr sz="2400" i="1">
                              <a:latin typeface="Cambria Math" panose="02040503050406030204" pitchFamily="18" charset="0"/>
                            </a:rPr>
                          </m:ctrlPr>
                        </m:dPr>
                        <m:e>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panose="02040503050406030204" pitchFamily="18" charset="0"/>
                                    </a:rPr>
                                    <m:t>𝑝</m:t>
                                  </m:r>
                                </m:e>
                              </m:acc>
                            </m:e>
                            <m:sub>
                              <m:r>
                                <a:rPr sz="2400">
                                  <a:latin typeface="Cambria Math" panose="02040503050406030204" pitchFamily="18" charset="0"/>
                                </a:rPr>
                                <m:t>1</m:t>
                              </m:r>
                            </m:sub>
                          </m:sSub>
                          <m:r>
                            <a:rPr sz="2400">
                              <a:latin typeface="Cambria Math" panose="02040503050406030204" pitchFamily="18" charset="0"/>
                            </a:rPr>
                            <m:t>−</m:t>
                          </m:r>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panose="02040503050406030204" pitchFamily="18" charset="0"/>
                                    </a:rPr>
                                    <m:t>𝑝</m:t>
                                  </m:r>
                                </m:e>
                              </m:acc>
                            </m:e>
                            <m:sub>
                              <m:r>
                                <a:rPr sz="2400">
                                  <a:latin typeface="Cambria Math" panose="02040503050406030204" pitchFamily="18" charset="0"/>
                                </a:rPr>
                                <m:t>2</m:t>
                              </m:r>
                            </m:sub>
                          </m:sSub>
                        </m:e>
                      </m:d>
                      <m:r>
                        <a:rPr sz="2400">
                          <a:latin typeface="Cambria Math" panose="02040503050406030204" pitchFamily="18" charset="0"/>
                        </a:rPr>
                        <m:t>+</m:t>
                      </m:r>
                      <m:r>
                        <a:rPr sz="2400">
                          <a:latin typeface="Cambria Math" panose="02040503050406030204" pitchFamily="18" charset="0"/>
                        </a:rPr>
                        <m:t>𝐸</m:t>
                      </m:r>
                      <m:r>
                        <a:rPr sz="2400">
                          <a:latin typeface="Cambria Math" panose="02040503050406030204" pitchFamily="18" charset="0"/>
                        </a:rPr>
                        <m:t>=0.154902+0.145675</m:t>
                      </m:r>
                    </m:oMath>
                    <m:oMath xmlns:m="http://schemas.openxmlformats.org/officeDocument/2006/math">
                      <m:phant>
                        <m:phantPr>
                          <m:show m:val="off"/>
                          <m:ctrlPr>
                            <a:rPr sz="2400" i="1">
                              <a:latin typeface="Cambria Math" panose="02040503050406030204" pitchFamily="18" charset="0"/>
                            </a:rPr>
                          </m:ctrlPr>
                        </m:phantPr>
                        <m:e>
                          <m:r>
                            <m:rPr>
                              <m:nor/>
                            </m:rPr>
                            <a:rPr sz="2400"/>
                            <m:t>Upper</m:t>
                          </m:r>
                          <m:r>
                            <m:rPr>
                              <m:nor/>
                            </m:rPr>
                            <a:rPr sz="2400"/>
                            <m:t> </m:t>
                          </m:r>
                          <m:r>
                            <m:rPr>
                              <m:nor/>
                            </m:rPr>
                            <a:rPr sz="2400"/>
                            <m:t>endpoint</m:t>
                          </m:r>
                          <m:r>
                            <m:rPr>
                              <m:nor/>
                            </m:rPr>
                            <a:rPr sz="2400"/>
                            <m:t>:</m:t>
                          </m:r>
                          <m:d>
                            <m:dPr>
                              <m:ctrlPr>
                                <a:rPr sz="2400" i="1">
                                  <a:latin typeface="Cambria Math" panose="02040503050406030204" pitchFamily="18" charset="0"/>
                                </a:rPr>
                              </m:ctrlPr>
                            </m:dPr>
                            <m:e>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panose="02040503050406030204" pitchFamily="18" charset="0"/>
                                        </a:rPr>
                                        <m:t>𝑝</m:t>
                                      </m:r>
                                    </m:e>
                                  </m:acc>
                                </m:e>
                                <m:sub>
                                  <m:r>
                                    <a:rPr sz="2400">
                                      <a:latin typeface="Cambria Math" panose="02040503050406030204" pitchFamily="18" charset="0"/>
                                    </a:rPr>
                                    <m:t>1</m:t>
                                  </m:r>
                                </m:sub>
                              </m:sSub>
                              <m:r>
                                <a:rPr sz="2400">
                                  <a:latin typeface="Cambria Math" panose="02040503050406030204" pitchFamily="18" charset="0"/>
                                </a:rPr>
                                <m:t>−</m:t>
                              </m:r>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panose="02040503050406030204" pitchFamily="18" charset="0"/>
                                        </a:rPr>
                                        <m:t>𝑝</m:t>
                                      </m:r>
                                    </m:e>
                                  </m:acc>
                                </m:e>
                                <m:sub>
                                  <m:r>
                                    <a:rPr sz="2400">
                                      <a:latin typeface="Cambria Math" panose="02040503050406030204" pitchFamily="18" charset="0"/>
                                    </a:rPr>
                                    <m:t>2</m:t>
                                  </m:r>
                                </m:sub>
                              </m:sSub>
                            </m:e>
                          </m:d>
                          <m:r>
                            <a:rPr sz="2400">
                              <a:latin typeface="Cambria Math" panose="02040503050406030204" pitchFamily="18" charset="0"/>
                            </a:rPr>
                            <m:t>+</m:t>
                          </m:r>
                          <m:r>
                            <a:rPr sz="2400">
                              <a:latin typeface="Cambria Math" panose="02040503050406030204" pitchFamily="18" charset="0"/>
                            </a:rPr>
                            <m:t>𝐸</m:t>
                          </m:r>
                        </m:e>
                      </m:phant>
                      <m:r>
                        <a:rPr sz="2400">
                          <a:latin typeface="Cambria Math" panose="02040503050406030204" pitchFamily="18" charset="0"/>
                        </a:rPr>
                        <m:t>≈0.301</m:t>
                      </m:r>
                    </m:oMath>
                  </m:oMathPara>
                </a14:m>
                <a:endParaRPr sz="2400" dirty="0"/>
              </a:p>
              <a:p>
                <a:pPr>
                  <a:defRPr sz="2800"/>
                </a:pPr>
                <a:r>
                  <a:rPr sz="2800" dirty="0"/>
                  <a:t>Hence the </a:t>
                </a:r>
                <a14:m>
                  <m:oMath xmlns:m="http://schemas.openxmlformats.org/officeDocument/2006/math">
                    <m:r>
                      <a:rPr>
                        <a:latin typeface="Cambria Math" panose="02040503050406030204" pitchFamily="18" charset="0"/>
                      </a:rPr>
                      <m:t>95%</m:t>
                    </m:r>
                  </m:oMath>
                </a14:m>
                <a:r>
                  <a:rPr sz="2800" dirty="0"/>
                  <a:t> confidence interval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0.009</m:t>
                        </m:r>
                        <m:r>
                          <m:rPr>
                            <m:nor/>
                          </m:rPr>
                          <a:rPr/>
                          <m:t>, </m:t>
                        </m:r>
                        <m:r>
                          <a:rPr>
                            <a:latin typeface="Cambria Math" panose="02040503050406030204" pitchFamily="18" charset="0"/>
                          </a:rPr>
                          <m:t>0.301</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9.4.3: Constructing a Confidence Interval for the Difference between Two Population Proportions (cont.)</a:t>
            </a:r>
          </a:p>
        </p:txBody>
      </p:sp>
      <p:sp>
        <p:nvSpPr>
          <p:cNvPr id="3" name="Text Placeholder 2"/>
          <p:cNvSpPr>
            <a:spLocks noGrp="1"/>
          </p:cNvSpPr>
          <p:nvPr>
            <p:ph type="body" sz="quarter" idx="10"/>
          </p:nvPr>
        </p:nvSpPr>
        <p:spPr/>
        <p:txBody>
          <a:bodyPr>
            <a:normAutofit fontScale="92500" lnSpcReduction="20000"/>
          </a:bodyPr>
          <a:lstStyle/>
          <a:p>
            <a:pPr>
              <a:defRPr b="1"/>
            </a:pPr>
            <a:r>
              <a:rPr sz="2800"/>
              <a:t>TI-83/84 Method:</a:t>
            </a:r>
          </a:p>
          <a:p>
            <a:r>
              <a:rPr sz="2800"/>
              <a:t>To calculate the confidence interval for the difference between two proportions on the calculator, we don't need to find the individual sample proportions; we just need to enter the number of successes and the sample size for each sample, as well as the level of confidence. Press </a:t>
            </a:r>
            <a:r>
              <a:rPr sz="2800" b="1"/>
              <a:t>STAT</a:t>
            </a:r>
            <a:r>
              <a:rPr sz="2800"/>
              <a:t>, scroll to </a:t>
            </a:r>
            <a:r>
              <a:rPr sz="2800" b="1"/>
              <a:t>TESTS</a:t>
            </a:r>
            <a:r>
              <a:rPr sz="2800"/>
              <a:t>, and then choose option </a:t>
            </a:r>
            <a:r>
              <a:rPr sz="2800" b="1"/>
              <a:t>2-PropZInt</a:t>
            </a:r>
            <a:r>
              <a:rPr sz="2800"/>
              <a:t>. </a:t>
            </a:r>
            <a:r>
              <a:rPr sz="2800" b="1"/>
              <a:t>x1</a:t>
            </a:r>
            <a:r>
              <a:rPr sz="2800"/>
              <a:t> is the number of successes from the first sample and </a:t>
            </a:r>
            <a:r>
              <a:rPr sz="2800" b="1"/>
              <a:t>n1</a:t>
            </a:r>
            <a:r>
              <a:rPr sz="2800"/>
              <a:t> is the first sample's size. Similarly, </a:t>
            </a:r>
            <a:r>
              <a:rPr sz="2800" b="1"/>
              <a:t>x2</a:t>
            </a:r>
            <a:r>
              <a:rPr sz="2800"/>
              <a:t> is the number of successes from the second sample and </a:t>
            </a:r>
            <a:r>
              <a:rPr sz="2800" b="1"/>
              <a:t>n2</a:t>
            </a:r>
            <a:r>
              <a:rPr sz="2800"/>
              <a:t> is the second sample's size. As usual, </a:t>
            </a:r>
            <a:r>
              <a:rPr sz="2800" b="1"/>
              <a:t>C-Level</a:t>
            </a:r>
            <a:r>
              <a:rPr sz="2800"/>
              <a:t> is the confidence level, which must be entered as a decimal. The data should be entered as shown in the first screenshot below. After you select </a:t>
            </a:r>
            <a:r>
              <a:rPr sz="2800" b="1"/>
              <a:t>Calculate</a:t>
            </a:r>
            <a:r>
              <a:rPr sz="2800"/>
              <a:t> and press </a:t>
            </a:r>
            <a:r>
              <a:rPr sz="2800" b="1"/>
              <a:t>ENTER</a:t>
            </a:r>
            <a:r>
              <a:rPr sz="2800"/>
              <a:t>, the results will be displayed on the screen as shown in the second screenshot below.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92500" lnSpcReduction="10000"/>
              </a:bodyPr>
              <a:lstStyle/>
              <a:p>
                <a:r>
                  <a:rPr sz="2800" b="1" dirty="0"/>
                  <a:t>Properties of a Binomial Distribution</a:t>
                </a:r>
              </a:p>
              <a:p>
                <a:pPr marL="514350" indent="-514350">
                  <a:buFont typeface="+mj-lt"/>
                  <a:buAutoNum type="arabicPeriod"/>
                  <a:defRPr sz="2800"/>
                </a:pPr>
                <a:r>
                  <a:rPr dirty="0"/>
                  <a:t>​</a:t>
                </a:r>
                <a:r>
                  <a:rPr sz="2800" dirty="0"/>
                  <a:t>The experiment consists of a fixed number, </a:t>
                </a:r>
                <a14:m>
                  <m:oMath xmlns:m="http://schemas.openxmlformats.org/officeDocument/2006/math">
                    <m:r>
                      <a:rPr>
                        <a:latin typeface="Cambria Math" panose="02040503050406030204" pitchFamily="18" charset="0"/>
                      </a:rPr>
                      <m:t>𝑛</m:t>
                    </m:r>
                  </m:oMath>
                </a14:m>
                <a:r>
                  <a:rPr sz="2800" dirty="0"/>
                  <a:t>, of identical trials.</a:t>
                </a:r>
              </a:p>
              <a:p>
                <a:pPr marL="514350" indent="-514350">
                  <a:buFont typeface="+mj-lt"/>
                  <a:buAutoNum type="arabicPeriod" startAt="2"/>
                  <a:defRPr sz="2800"/>
                </a:pPr>
                <a:r>
                  <a:rPr dirty="0"/>
                  <a:t>​</a:t>
                </a:r>
                <a:r>
                  <a:rPr sz="2800" dirty="0"/>
                  <a:t>Each trial is independent of the others.</a:t>
                </a:r>
              </a:p>
              <a:p>
                <a:pPr marL="514350" indent="-514350">
                  <a:buFont typeface="+mj-lt"/>
                  <a:buAutoNum type="arabicPeriod" startAt="3"/>
                  <a:defRPr sz="2800"/>
                </a:pPr>
                <a:r>
                  <a:rPr dirty="0"/>
                  <a:t>​</a:t>
                </a:r>
                <a:r>
                  <a:rPr sz="2800" dirty="0"/>
                  <a:t>For each trial, there are only two possible outcomes. For counting purposes, one outcome is labeled a success, and the other a failure.</a:t>
                </a:r>
              </a:p>
              <a:p>
                <a:pPr marL="514350" indent="-514350">
                  <a:buFont typeface="+mj-lt"/>
                  <a:buAutoNum type="arabicPeriod" startAt="4"/>
                  <a:defRPr sz="2800"/>
                </a:pPr>
                <a:r>
                  <a:rPr dirty="0"/>
                  <a:t>​</a:t>
                </a:r>
                <a:r>
                  <a:rPr sz="2800" dirty="0"/>
                  <a:t>For every trial, the probability of getting a success is called </a:t>
                </a:r>
                <a14:m>
                  <m:oMath xmlns:m="http://schemas.openxmlformats.org/officeDocument/2006/math">
                    <m:r>
                      <a:rPr>
                        <a:latin typeface="Cambria Math" panose="02040503050406030204" pitchFamily="18" charset="0"/>
                      </a:rPr>
                      <m:t>𝑝</m:t>
                    </m:r>
                  </m:oMath>
                </a14:m>
                <a:r>
                  <a:rPr sz="2800" dirty="0"/>
                  <a:t>. The probability of getting a failure is then </a:t>
                </a:r>
                <a:br>
                  <a:rPr lang="en-US" sz="2800" dirty="0"/>
                </a:br>
                <a14:m>
                  <m:oMath xmlns:m="http://schemas.openxmlformats.org/officeDocument/2006/math">
                    <m:r>
                      <a:rPr>
                        <a:latin typeface="Cambria Math" panose="02040503050406030204" pitchFamily="18" charset="0"/>
                      </a:rPr>
                      <m:t>1−</m:t>
                    </m:r>
                    <m:r>
                      <a:rPr>
                        <a:latin typeface="Cambria Math" panose="02040503050406030204" pitchFamily="18" charset="0"/>
                      </a:rPr>
                      <m:t>𝑝</m:t>
                    </m:r>
                  </m:oMath>
                </a14:m>
                <a:r>
                  <a:rPr sz="2800" dirty="0"/>
                  <a:t>.</a:t>
                </a:r>
              </a:p>
              <a:p>
                <a:pPr marL="514350" indent="-514350">
                  <a:buFont typeface="+mj-lt"/>
                  <a:buAutoNum type="arabicPeriod" startAt="5"/>
                  <a:defRPr sz="2800"/>
                </a:pPr>
                <a:r>
                  <a:rPr dirty="0"/>
                  <a:t>​</a:t>
                </a:r>
                <a:r>
                  <a:rPr sz="2800" dirty="0"/>
                  <a:t>The binomial random variable, </a:t>
                </a:r>
                <a14:m>
                  <m:oMath xmlns:m="http://schemas.openxmlformats.org/officeDocument/2006/math">
                    <m:r>
                      <a:rPr>
                        <a:latin typeface="Cambria Math" panose="02040503050406030204" pitchFamily="18" charset="0"/>
                      </a:rPr>
                      <m:t>𝑋</m:t>
                    </m:r>
                  </m:oMath>
                </a14:m>
                <a:r>
                  <a:rPr sz="2800" dirty="0"/>
                  <a:t>, counts the number of successes in </a:t>
                </a:r>
                <a14:m>
                  <m:oMath xmlns:m="http://schemas.openxmlformats.org/officeDocument/2006/math">
                    <m:r>
                      <a:rPr>
                        <a:latin typeface="Cambria Math" panose="02040503050406030204" pitchFamily="18" charset="0"/>
                      </a:rPr>
                      <m:t>𝑛</m:t>
                    </m:r>
                  </m:oMath>
                </a14:m>
                <a:r>
                  <a:rPr sz="2800" dirty="0"/>
                  <a:t> trials.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a:stretch>
                  <a:fillRect l="-1181" t="-1772" r="-959" b="-253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9.4.3: Constructing a Confidence Interval for the Difference between Two Population Proportions (cont.)</a:t>
            </a:r>
          </a:p>
        </p:txBody>
      </p:sp>
      <p:pic>
        <p:nvPicPr>
          <p:cNvPr id="5" name="Content Placeholder 4">
            <a:extLst>
              <a:ext uri="{FF2B5EF4-FFF2-40B4-BE49-F238E27FC236}">
                <a16:creationId xmlns:a16="http://schemas.microsoft.com/office/drawing/2014/main" id="{32BB6248-E68C-41BC-B7EC-230F9AA10FE9}"/>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9.4.3: Constructing a Confidence Interval for the Difference between Two Population Proportions (cont.)</a:t>
            </a:r>
          </a:p>
        </p:txBody>
      </p:sp>
      <p:pic>
        <p:nvPicPr>
          <p:cNvPr id="5" name="Content Placeholder 4">
            <a:extLst>
              <a:ext uri="{FF2B5EF4-FFF2-40B4-BE49-F238E27FC236}">
                <a16:creationId xmlns:a16="http://schemas.microsoft.com/office/drawing/2014/main" id="{3F2C59D9-8D86-40FE-A3AD-C213C6A658AD}"/>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9.4.3: Constructing a Confidence Interval for the Difference between Two Population Proportions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Notice that the calculator gives the same interval as the interval that is calculated by hand, but with more decimal places.</a:t>
                </a:r>
              </a:p>
              <a:p>
                <a:r>
                  <a:rPr sz="2800" dirty="0"/>
                  <a:t>The confidence interval can be written mathematically using either inequality symbols or interval notation, as shown below.</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0.009&lt;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&lt;0.301</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0.009</m:t>
                          </m:r>
                          <m:r>
                            <m:rPr>
                              <m:nor/>
                            </m:rPr>
                            <a:rPr/>
                            <m:t>, </m:t>
                          </m:r>
                          <m:r>
                            <a:rPr>
                              <a:latin typeface="Cambria Math" panose="02040503050406030204" pitchFamily="18" charset="0"/>
                            </a:rPr>
                            <m:t>0.301</m:t>
                          </m:r>
                        </m:e>
                      </m:d>
                    </m:oMath>
                  </m:oMathPara>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9.4.3: Constructing a Confidence Interval for the Difference between Two Population Proportions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Therefore, we are </a:t>
                </a:r>
                <a14:m>
                  <m:oMath xmlns:m="http://schemas.openxmlformats.org/officeDocument/2006/math">
                    <m:r>
                      <a:rPr lang="en-US">
                        <a:latin typeface="Cambria Math" panose="02040503050406030204" pitchFamily="18" charset="0"/>
                      </a:rPr>
                      <m:t>95%</m:t>
                    </m:r>
                  </m:oMath>
                </a14:m>
                <a:r>
                  <a:rPr lang="en-US" dirty="0"/>
                  <a:t> confident that the percentage of students who passed the class is between </a:t>
                </a:r>
                <a14:m>
                  <m:oMath xmlns:m="http://schemas.openxmlformats.org/officeDocument/2006/math">
                    <m:r>
                      <a:rPr lang="en-US">
                        <a:latin typeface="Cambria Math" panose="02040503050406030204" pitchFamily="18" charset="0"/>
                      </a:rPr>
                      <m:t>0.9%</m:t>
                    </m:r>
                  </m:oMath>
                </a14:m>
                <a:r>
                  <a:rPr lang="en-US" dirty="0"/>
                  <a:t> and </a:t>
                </a:r>
                <a14:m>
                  <m:oMath xmlns:m="http://schemas.openxmlformats.org/officeDocument/2006/math">
                    <m:r>
                      <a:rPr lang="en-US">
                        <a:latin typeface="Cambria Math" panose="02040503050406030204" pitchFamily="18" charset="0"/>
                      </a:rPr>
                      <m:t>30.1%</m:t>
                    </m:r>
                  </m:oMath>
                </a14:m>
                <a:r>
                  <a:rPr lang="en-US" dirty="0"/>
                  <a:t> higher for the population of students who used the new instructional technology (Population 1) than for the population of students who did not use the technology (Population 2). Thus, with </a:t>
                </a:r>
                <a14:m>
                  <m:oMath xmlns:m="http://schemas.openxmlformats.org/officeDocument/2006/math">
                    <m:r>
                      <a:rPr lang="en-US">
                        <a:latin typeface="Cambria Math" panose="02040503050406030204" pitchFamily="18" charset="0"/>
                      </a:rPr>
                      <m:t>95%</m:t>
                    </m:r>
                  </m:oMath>
                </a14:m>
                <a:r>
                  <a:rPr lang="en-US" dirty="0"/>
                  <a:t> confidence, the professor can conclude that the new instructional technology does improve students' scores.</a:t>
                </a:r>
              </a:p>
              <a:p>
                <a:pPr algn="ct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extLst>
      <p:ext uri="{BB962C8B-B14F-4D97-AF65-F5344CB8AC3E}">
        <p14:creationId xmlns:p14="http://schemas.microsoft.com/office/powerpoint/2010/main" val="2133342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dirty="0"/>
              <a:t>For further instructions on computing a confidence interval using technology, visit stat.hawkeslearning.com and see </a:t>
            </a:r>
            <a:r>
              <a:rPr b="1" dirty="0"/>
              <a:t>Technology Instructions &gt; Confidence Intervals &gt; Two Sample Proportions z-Interval</a:t>
            </a:r>
            <a:r>
              <a:rPr sz="28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9.4.1: Calculating Sample Proportions and Verifying Sample Size Conditions</a:t>
            </a:r>
          </a:p>
        </p:txBody>
      </p:sp>
      <p:sp>
        <p:nvSpPr>
          <p:cNvPr id="3" name="Text Placeholder 2"/>
          <p:cNvSpPr>
            <a:spLocks noGrp="1"/>
          </p:cNvSpPr>
          <p:nvPr>
            <p:ph type="body" sz="quarter" idx="10"/>
          </p:nvPr>
        </p:nvSpPr>
        <p:spPr/>
        <p:txBody>
          <a:bodyPr>
            <a:normAutofit/>
          </a:bodyPr>
          <a:lstStyle/>
          <a:p>
            <a:r>
              <a:rPr sz="2800"/>
              <a:t>Suppose that you wish to compare the proportions of registered voters who are college graduates in two different towns. You take a random sample of registered voters from each town and record the numbers of college graduates versus non-college graduates in each sample. The following table summarizes your results.</a:t>
            </a:r>
          </a:p>
        </p:txBody>
      </p:sp>
      <p:graphicFrame>
        <p:nvGraphicFramePr>
          <p:cNvPr id="4" name="Table Placeholder 2">
            <a:extLst>
              <a:ext uri="{FF2B5EF4-FFF2-40B4-BE49-F238E27FC236}">
                <a16:creationId xmlns:a16="http://schemas.microsoft.com/office/drawing/2014/main" id="{3F02BD76-F9EF-455E-9836-FC2FC06D1232}"/>
              </a:ext>
            </a:extLst>
          </p:cNvPr>
          <p:cNvGraphicFramePr>
            <a:graphicFrameLocks/>
          </p:cNvGraphicFramePr>
          <p:nvPr>
            <p:extLst>
              <p:ext uri="{D42A27DB-BD31-4B8C-83A1-F6EECF244321}">
                <p14:modId xmlns:p14="http://schemas.microsoft.com/office/powerpoint/2010/main" val="2144746384"/>
              </p:ext>
            </p:extLst>
          </p:nvPr>
        </p:nvGraphicFramePr>
        <p:xfrm>
          <a:off x="457200" y="4191000"/>
          <a:ext cx="82296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Voters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endParaRPr/>
                    </a:p>
                  </a:txBody>
                  <a:tcPr/>
                </a:tc>
                <a:tc>
                  <a:txBody>
                    <a:bodyPr/>
                    <a:lstStyle/>
                    <a:p>
                      <a:pPr algn="ctr">
                        <a:defRPr sz="1800" b="1"/>
                      </a:pPr>
                      <a:r>
                        <a:t>College Graduates</a:t>
                      </a:r>
                    </a:p>
                  </a:txBody>
                  <a:tcPr/>
                </a:tc>
                <a:tc>
                  <a:txBody>
                    <a:bodyPr/>
                    <a:lstStyle/>
                    <a:p>
                      <a:pPr algn="ctr">
                        <a:defRPr sz="1800" b="1"/>
                      </a:pPr>
                      <a:r>
                        <a:t>Not College Graduates</a:t>
                      </a:r>
                    </a:p>
                  </a:txBody>
                  <a:tcPr/>
                </a:tc>
                <a:extLst>
                  <a:ext uri="{0D108BD9-81ED-4DB2-BD59-A6C34878D82A}">
                    <a16:rowId xmlns:a16="http://schemas.microsoft.com/office/drawing/2014/main" val="10001"/>
                  </a:ext>
                </a:extLst>
              </a:tr>
              <a:tr h="370840">
                <a:tc>
                  <a:txBody>
                    <a:bodyPr/>
                    <a:lstStyle/>
                    <a:p>
                      <a:pPr algn="ctr">
                        <a:defRPr sz="1800" b="1"/>
                      </a:pPr>
                      <a:r>
                        <a:t>Jasper</a:t>
                      </a:r>
                    </a:p>
                  </a:txBody>
                  <a:tcPr/>
                </a:tc>
                <a:tc>
                  <a:txBody>
                    <a:bodyPr/>
                    <a:lstStyle/>
                    <a:p>
                      <a:pPr algn="ctr"/>
                      <a:r>
                        <a:rPr sz="1800">
                          <a:latin typeface="Cambria Math"/>
                        </a:rPr>
                        <a:t>45</a:t>
                      </a:r>
                    </a:p>
                  </a:txBody>
                  <a:tcPr/>
                </a:tc>
                <a:tc>
                  <a:txBody>
                    <a:bodyPr/>
                    <a:lstStyle/>
                    <a:p>
                      <a:pPr algn="ctr"/>
                      <a:r>
                        <a:rPr sz="1800">
                          <a:latin typeface="Cambria Math"/>
                        </a:rPr>
                        <a:t>37</a:t>
                      </a:r>
                    </a:p>
                  </a:txBody>
                  <a:tcPr/>
                </a:tc>
                <a:extLst>
                  <a:ext uri="{0D108BD9-81ED-4DB2-BD59-A6C34878D82A}">
                    <a16:rowId xmlns:a16="http://schemas.microsoft.com/office/drawing/2014/main" val="10002"/>
                  </a:ext>
                </a:extLst>
              </a:tr>
              <a:tr h="370840">
                <a:tc>
                  <a:txBody>
                    <a:bodyPr/>
                    <a:lstStyle/>
                    <a:p>
                      <a:pPr algn="ctr">
                        <a:defRPr sz="1800" b="1"/>
                      </a:pPr>
                      <a:r>
                        <a:t>Marietta</a:t>
                      </a:r>
                    </a:p>
                  </a:txBody>
                  <a:tcPr/>
                </a:tc>
                <a:tc>
                  <a:txBody>
                    <a:bodyPr/>
                    <a:lstStyle/>
                    <a:p>
                      <a:pPr algn="ctr"/>
                      <a:r>
                        <a:rPr sz="1800">
                          <a:latin typeface="Cambria Math"/>
                        </a:rPr>
                        <a:t>32</a:t>
                      </a:r>
                    </a:p>
                  </a:txBody>
                  <a:tcPr/>
                </a:tc>
                <a:tc>
                  <a:txBody>
                    <a:bodyPr/>
                    <a:lstStyle/>
                    <a:p>
                      <a:pPr algn="ctr"/>
                      <a:r>
                        <a:rPr sz="1800" dirty="0">
                          <a:latin typeface="Cambria Math"/>
                        </a:rPr>
                        <a:t>28</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9.4.1: Calculating Sample Proportions and Verifying Sample Size Conditions (cont.)</a:t>
            </a:r>
          </a:p>
        </p:txBody>
      </p:sp>
      <p:sp>
        <p:nvSpPr>
          <p:cNvPr id="3" name="Text Placeholder 2"/>
          <p:cNvSpPr>
            <a:spLocks noGrp="1"/>
          </p:cNvSpPr>
          <p:nvPr>
            <p:ph type="body" sz="quarter" idx="10"/>
          </p:nvPr>
        </p:nvSpPr>
        <p:spPr/>
        <p:txBody>
          <a:bodyPr>
            <a:normAutofit/>
          </a:bodyPr>
          <a:lstStyle/>
          <a:p>
            <a:r>
              <a:rPr sz="2800"/>
              <a:t>Calculate the sample proportion for each town and verify that the samples are large enough to use the normal distribution to compare the population proportions.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9.4.1: Calculating Sample Proportions and Verifying Sample Size Conditions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dirty="0"/>
                  <a:t>Solution</a:t>
                </a:r>
              </a:p>
              <a:p>
                <a:r>
                  <a:rPr sz="2800" dirty="0"/>
                  <a:t>Let Population 1 be registered voters in Jasper and Population 2 be registered voters in Marietta. Begin by finding the sample size for each town. The size of each sample is the sum of the numbers of college graduates and non-college graduates.</a:t>
                </a:r>
              </a:p>
              <a:p>
                <a:r>
                  <a:rPr sz="2800" dirty="0"/>
                  <a:t>For the first sample, from Jasper, the sample size is calculated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=45+37</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e>
                      </m:phant>
                      <m:r>
                        <a:rPr>
                          <a:latin typeface="Cambria Math" panose="02040503050406030204" pitchFamily="18" charset="0"/>
                        </a:rPr>
                        <m:t>=82</m:t>
                      </m:r>
                    </m:oMath>
                  </m:oMathPara>
                </a14:m>
                <a:endParaRPr sz="2800" dirty="0"/>
              </a:p>
              <a:p>
                <a:r>
                  <a:rPr sz="2800" dirty="0"/>
                  <a:t>For the second sample, from Marietta, the sample size is found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=32+28</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e>
                      </m:phant>
                      <m:r>
                        <a:rPr>
                          <a:latin typeface="Cambria Math" panose="02040503050406030204" pitchFamily="18" charset="0"/>
                        </a:rPr>
                        <m:t>=60</m:t>
                      </m:r>
                    </m:oMath>
                  </m:oMathPara>
                </a14:m>
                <a:endParaRPr sz="2800" dirty="0"/>
              </a:p>
              <a:p>
                <a:r>
                  <a:rPr sz="2800" dirty="0"/>
                  <a:t>The sample proportions of registered voters who are college graduates are found by dividing the number of college graduates in each sample by the sample size. Thus, the sample proportions are calculated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593"/>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9.4.1: Calculating Sample Proportions and Verifying Sample Size Conditions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dirty="0"/>
                  <a:t>Sample 1:</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45</m:t>
                          </m:r>
                        </m:num>
                        <m:den>
                          <m:r>
                            <a:rPr>
                              <a:latin typeface="Cambria Math" panose="02040503050406030204" pitchFamily="18" charset="0"/>
                            </a:rPr>
                            <m:t>82</m:t>
                          </m:r>
                        </m:den>
                      </m:f>
                      <m:r>
                        <a:rPr>
                          <a:latin typeface="Cambria Math" panose="02040503050406030204" pitchFamily="18" charset="0"/>
                        </a:rPr>
                        <m:t>≈0.548780</m:t>
                      </m:r>
                    </m:oMath>
                  </m:oMathPara>
                </a14:m>
                <a:endParaRPr sz="2800" dirty="0"/>
              </a:p>
              <a:p>
                <a:r>
                  <a:rPr sz="2800" dirty="0"/>
                  <a:t>Sample 2:</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𝑝</m:t>
                              </m:r>
                            </m:e>
                          </m:acc>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32</m:t>
                          </m:r>
                        </m:num>
                        <m:den>
                          <m:r>
                            <a:rPr>
                              <a:latin typeface="Cambria Math" panose="02040503050406030204" pitchFamily="18" charset="0"/>
                            </a:rPr>
                            <m:t>60</m:t>
                          </m:r>
                        </m:den>
                      </m:f>
                      <m:r>
                        <a:rPr>
                          <a:latin typeface="Cambria Math" panose="02040503050406030204" pitchFamily="18" charset="0"/>
                        </a:rPr>
                        <m:t>≈0.533333</m:t>
                      </m:r>
                    </m:oMath>
                  </m:oMathPara>
                </a14:m>
                <a:endParaRPr sz="2800" dirty="0"/>
              </a:p>
              <a:p>
                <a:r>
                  <a:rPr sz="2800" dirty="0"/>
                  <a:t>Next, verify that these samples are large enough to use the normal distribution to compare the population proportions by making sure that the products of the sample sizes and the proportions are all greater than or equal to ten. The products are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04"/>
                </a:stretch>
              </a:blipFill>
            </p:spPr>
            <p:txBody>
              <a:bodyPr/>
              <a:lstStyle/>
              <a:p>
                <a:r>
                  <a:rPr lang="en-US">
                    <a:noFill/>
                  </a:rPr>
                  <a:t> </a:t>
                </a:r>
              </a:p>
            </p:txBody>
          </p:sp>
        </mc:Fallback>
      </mc:AlternateContent>
    </p:spTree>
    <p:extLst>
      <p:ext uri="{BB962C8B-B14F-4D97-AF65-F5344CB8AC3E}">
        <p14:creationId xmlns:p14="http://schemas.microsoft.com/office/powerpoint/2010/main" val="93880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9.4.1: Calculating Sample Proportions and Verifying Sample Size Conditions (cont.)</a:t>
            </a:r>
          </a:p>
        </p:txBody>
      </p:sp>
      <p:sp>
        <p:nvSpPr>
          <p:cNvPr id="3" name="Text Placeholder 2"/>
          <p:cNvSpPr>
            <a:spLocks noGrp="1"/>
          </p:cNvSpPr>
          <p:nvPr>
            <p:ph type="body" sz="quarter" idx="10"/>
          </p:nvPr>
        </p:nvSpPr>
        <p:spPr/>
        <p:txBody>
          <a:bodyPr>
            <a:normAutofit/>
          </a:bodyPr>
          <a:lstStyle/>
          <a:p>
            <a:r>
              <a:rPr sz="2800" dirty="0"/>
              <a:t>Next, verify that these samples are large enough to use the normal distribution to compare the population proportions by making sure that the products of the sample sizes and the proportions are all greater than or equal to ten. The products are as follows.</a:t>
            </a:r>
          </a:p>
          <a:p>
            <a:r>
              <a:rPr sz="2800" dirty="0"/>
              <a:t>Sample 1:</a:t>
            </a:r>
          </a:p>
          <a:p>
            <a:pPr algn="ctr"/>
            <a:endParaRPr lang="en-US" dirty="0"/>
          </a:p>
          <a:p>
            <a:pPr algn="ctr"/>
            <a:r>
              <a:rPr dirty="0"/>
              <a: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181569346"/>
                  </p:ext>
                </p:extLst>
              </p:nvPr>
            </p:nvGraphicFramePr>
            <p:xfrm>
              <a:off x="1524000" y="3581400"/>
              <a:ext cx="5562600" cy="1981200"/>
            </p:xfrm>
            <a:graphic>
              <a:graphicData uri="http://schemas.openxmlformats.org/drawingml/2006/table">
                <a:tbl>
                  <a:tblPr firstRow="1" bandRow="1">
                    <a:tableStyleId>{2D5ABB26-0587-4C30-8999-92F81FD0307C}</a:tableStyleId>
                  </a:tblPr>
                  <a:tblGrid>
                    <a:gridCol w="2156927">
                      <a:extLst>
                        <a:ext uri="{9D8B030D-6E8A-4147-A177-3AD203B41FA5}">
                          <a16:colId xmlns:a16="http://schemas.microsoft.com/office/drawing/2014/main" val="20000"/>
                        </a:ext>
                      </a:extLst>
                    </a:gridCol>
                    <a:gridCol w="3405673">
                      <a:extLst>
                        <a:ext uri="{9D8B030D-6E8A-4147-A177-3AD203B41FA5}">
                          <a16:colId xmlns:a16="http://schemas.microsoft.com/office/drawing/2014/main" val="20001"/>
                        </a:ext>
                      </a:extLst>
                    </a:gridCol>
                  </a:tblGrid>
                  <a:tr h="990600">
                    <a:tc>
                      <a:txBody>
                        <a:bodyPr/>
                        <a:lstStyle/>
                        <a:p>
                          <a:pPr algn="r">
                            <a:defRPr sz="16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𝑛</m:t>
                                  </m:r>
                                </m:e>
                                <m:sub>
                                  <m:r>
                                    <a:rPr sz="2400">
                                      <a:latin typeface="Cambria Math"/>
                                    </a:rPr>
                                    <m:t>1</m:t>
                                  </m:r>
                                </m:sub>
                              </m:sSub>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a:rPr>
                                        <m:t>𝑝</m:t>
                                      </m:r>
                                    </m:e>
                                  </m:acc>
                                </m:e>
                                <m:sub>
                                  <m:r>
                                    <a:rPr sz="2400">
                                      <a:latin typeface="Cambria Math"/>
                                    </a:rPr>
                                    <m:t>1</m:t>
                                  </m:r>
                                </m:sub>
                              </m:sSub>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=82</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45</m:t>
                                      </m:r>
                                    </m:num>
                                    <m:den>
                                      <m:r>
                                        <a:rPr sz="2400">
                                          <a:latin typeface="Cambria Math"/>
                                        </a:rPr>
                                        <m:t>82</m:t>
                                      </m:r>
                                    </m:den>
                                  </m:f>
                                </m:e>
                              </m:d>
                              <m:r>
                                <a:rPr sz="2400">
                                  <a:latin typeface="Cambria Math"/>
                                </a:rPr>
                                <m:t>=45≥10</m:t>
                              </m:r>
                            </m:oMath>
                          </a14:m>
                          <a:endParaRPr sz="2400" dirty="0"/>
                        </a:p>
                      </a:txBody>
                      <a:tcPr marL="36576" marR="36576" marT="36576" marB="36576" anchor="ctr"/>
                    </a:tc>
                    <a:extLst>
                      <a:ext uri="{0D108BD9-81ED-4DB2-BD59-A6C34878D82A}">
                        <a16:rowId xmlns:a16="http://schemas.microsoft.com/office/drawing/2014/main" val="10000"/>
                      </a:ext>
                    </a:extLst>
                  </a:tr>
                  <a:tr h="990600">
                    <a:tc>
                      <a:txBody>
                        <a:bodyPr/>
                        <a:lstStyle/>
                        <a:p>
                          <a:pPr algn="r">
                            <a:defRPr sz="16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𝑛</m:t>
                                  </m:r>
                                </m:e>
                                <m:sub>
                                  <m:r>
                                    <a:rPr sz="2400">
                                      <a:latin typeface="Cambria Math"/>
                                    </a:rPr>
                                    <m:t>1</m:t>
                                  </m:r>
                                </m:sub>
                              </m:sSub>
                              <m:d>
                                <m:dPr>
                                  <m:ctrlPr>
                                    <a:rPr sz="2400" i="1">
                                      <a:latin typeface="Cambria Math" panose="02040503050406030204" pitchFamily="18" charset="0"/>
                                    </a:rPr>
                                  </m:ctrlPr>
                                </m:dPr>
                                <m:e>
                                  <m:r>
                                    <a:rPr sz="2400">
                                      <a:latin typeface="Cambria Math"/>
                                    </a:rPr>
                                    <m:t>1−</m:t>
                                  </m:r>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a:rPr>
                                            <m:t>𝑝</m:t>
                                          </m:r>
                                        </m:e>
                                      </m:acc>
                                    </m:e>
                                    <m:sub>
                                      <m:r>
                                        <a:rPr sz="2400">
                                          <a:latin typeface="Cambria Math"/>
                                        </a:rPr>
                                        <m:t>1</m:t>
                                      </m:r>
                                    </m:sub>
                                  </m:sSub>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=82</m:t>
                              </m:r>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45</m:t>
                                      </m:r>
                                    </m:num>
                                    <m:den>
                                      <m:r>
                                        <a:rPr sz="2400">
                                          <a:latin typeface="Cambria Math"/>
                                        </a:rPr>
                                        <m:t>82</m:t>
                                      </m:r>
                                    </m:den>
                                  </m:f>
                                </m:e>
                              </m:d>
                              <m:r>
                                <a:rPr sz="2400">
                                  <a:latin typeface="Cambria Math"/>
                                </a:rPr>
                                <m:t>=37≥10</m:t>
                              </m:r>
                            </m:oMath>
                          </a14:m>
                          <a:endParaRPr sz="24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181569346"/>
                  </p:ext>
                </p:extLst>
              </p:nvPr>
            </p:nvGraphicFramePr>
            <p:xfrm>
              <a:off x="1524000" y="3581400"/>
              <a:ext cx="5562600" cy="1981200"/>
            </p:xfrm>
            <a:graphic>
              <a:graphicData uri="http://schemas.openxmlformats.org/drawingml/2006/table">
                <a:tbl>
                  <a:tblPr firstRow="1" bandRow="1">
                    <a:tableStyleId>{2D5ABB26-0587-4C30-8999-92F81FD0307C}</a:tableStyleId>
                  </a:tblPr>
                  <a:tblGrid>
                    <a:gridCol w="2156927">
                      <a:extLst>
                        <a:ext uri="{9D8B030D-6E8A-4147-A177-3AD203B41FA5}">
                          <a16:colId xmlns:a16="http://schemas.microsoft.com/office/drawing/2014/main" val="20000"/>
                        </a:ext>
                      </a:extLst>
                    </a:gridCol>
                    <a:gridCol w="3405673">
                      <a:extLst>
                        <a:ext uri="{9D8B030D-6E8A-4147-A177-3AD203B41FA5}">
                          <a16:colId xmlns:a16="http://schemas.microsoft.com/office/drawing/2014/main" val="20001"/>
                        </a:ext>
                      </a:extLst>
                    </a:gridCol>
                  </a:tblGrid>
                  <a:tr h="990600">
                    <a:tc>
                      <a:txBody>
                        <a:bodyPr/>
                        <a:lstStyle/>
                        <a:p>
                          <a:endParaRPr lang="en-US"/>
                        </a:p>
                      </a:txBody>
                      <a:tcPr marL="36576" marR="36576" marT="36576" marB="36576" anchor="ctr">
                        <a:blipFill>
                          <a:blip r:embed="rId2"/>
                          <a:stretch>
                            <a:fillRect r="-157910" b="-100000"/>
                          </a:stretch>
                        </a:blipFill>
                      </a:tcPr>
                    </a:tc>
                    <a:tc>
                      <a:txBody>
                        <a:bodyPr/>
                        <a:lstStyle/>
                        <a:p>
                          <a:endParaRPr lang="en-US"/>
                        </a:p>
                      </a:txBody>
                      <a:tcPr marL="36576" marR="36576" marT="36576" marB="36576" anchor="ctr">
                        <a:blipFill>
                          <a:blip r:embed="rId2"/>
                          <a:stretch>
                            <a:fillRect l="-63327" b="-100000"/>
                          </a:stretch>
                        </a:blipFill>
                      </a:tcPr>
                    </a:tc>
                    <a:extLst>
                      <a:ext uri="{0D108BD9-81ED-4DB2-BD59-A6C34878D82A}">
                        <a16:rowId xmlns:a16="http://schemas.microsoft.com/office/drawing/2014/main" val="10000"/>
                      </a:ext>
                    </a:extLst>
                  </a:tr>
                  <a:tr h="990600">
                    <a:tc>
                      <a:txBody>
                        <a:bodyPr/>
                        <a:lstStyle/>
                        <a:p>
                          <a:endParaRPr lang="en-US"/>
                        </a:p>
                      </a:txBody>
                      <a:tcPr marL="36576" marR="36576" marT="36576" marB="36576" anchor="ctr">
                        <a:blipFill>
                          <a:blip r:embed="rId2"/>
                          <a:stretch>
                            <a:fillRect t="-100000" r="-157910"/>
                          </a:stretch>
                        </a:blipFill>
                      </a:tcPr>
                    </a:tc>
                    <a:tc>
                      <a:txBody>
                        <a:bodyPr/>
                        <a:lstStyle/>
                        <a:p>
                          <a:endParaRPr lang="en-US"/>
                        </a:p>
                      </a:txBody>
                      <a:tcPr marL="36576" marR="36576" marT="36576" marB="36576" anchor="ctr">
                        <a:blipFill>
                          <a:blip r:embed="rId2"/>
                          <a:stretch>
                            <a:fillRect l="-63327" t="-100000"/>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050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9.4.1: Calculating Sample Proportions and Verifying Sample Size Conditions (cont.)</a:t>
            </a:r>
          </a:p>
        </p:txBody>
      </p:sp>
      <p:sp>
        <p:nvSpPr>
          <p:cNvPr id="3" name="Text Placeholder 2"/>
          <p:cNvSpPr>
            <a:spLocks noGrp="1"/>
          </p:cNvSpPr>
          <p:nvPr>
            <p:ph type="body" sz="quarter" idx="10"/>
          </p:nvPr>
        </p:nvSpPr>
        <p:spPr/>
        <p:txBody>
          <a:bodyPr>
            <a:normAutofit/>
          </a:bodyPr>
          <a:lstStyle/>
          <a:p>
            <a:r>
              <a:rPr dirty="0"/>
              <a:t>​</a:t>
            </a:r>
            <a:r>
              <a:rPr sz="2800" dirty="0"/>
              <a:t>Sample 2:</a:t>
            </a:r>
          </a:p>
          <a:p>
            <a:pPr algn="ctr"/>
            <a:r>
              <a:rPr dirty="0"/>
              <a:t>​</a:t>
            </a:r>
            <a:endParaRPr lang="en-US" dirty="0"/>
          </a:p>
          <a:p>
            <a:pPr algn="ctr"/>
            <a:endParaRPr lang="en-US" dirty="0"/>
          </a:p>
          <a:p>
            <a:pPr algn="ctr"/>
            <a:endParaRPr lang="en-US" dirty="0"/>
          </a:p>
          <a:p>
            <a:pPr algn="ctr"/>
            <a:endParaRPr lang="en-US" dirty="0"/>
          </a:p>
          <a:p>
            <a:pPr algn="ctr"/>
            <a:endParaRPr dirty="0"/>
          </a:p>
          <a:p>
            <a:pPr algn="l"/>
            <a:r>
              <a:rPr sz="2800" dirty="0"/>
              <a:t>Because these are independent samples and all four products are greater than or equal to ten, the normal distribution can be used to compare the population proportions.</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92682015"/>
                  </p:ext>
                </p:extLst>
              </p:nvPr>
            </p:nvGraphicFramePr>
            <p:xfrm>
              <a:off x="1943100" y="1524000"/>
              <a:ext cx="5257800" cy="2057400"/>
            </p:xfrm>
            <a:graphic>
              <a:graphicData uri="http://schemas.openxmlformats.org/drawingml/2006/table">
                <a:tbl>
                  <a:tblPr firstRow="1" bandRow="1">
                    <a:tableStyleId>{2D5ABB26-0587-4C30-8999-92F81FD0307C}</a:tableStyleId>
                  </a:tblPr>
                  <a:tblGrid>
                    <a:gridCol w="1533525">
                      <a:extLst>
                        <a:ext uri="{9D8B030D-6E8A-4147-A177-3AD203B41FA5}">
                          <a16:colId xmlns:a16="http://schemas.microsoft.com/office/drawing/2014/main" val="20000"/>
                        </a:ext>
                      </a:extLst>
                    </a:gridCol>
                    <a:gridCol w="3724275">
                      <a:extLst>
                        <a:ext uri="{9D8B030D-6E8A-4147-A177-3AD203B41FA5}">
                          <a16:colId xmlns:a16="http://schemas.microsoft.com/office/drawing/2014/main" val="20001"/>
                        </a:ext>
                      </a:extLst>
                    </a:gridCol>
                  </a:tblGrid>
                  <a:tr h="1028700">
                    <a:tc>
                      <a:txBody>
                        <a:bodyPr/>
                        <a:lstStyle/>
                        <a:p>
                          <a:pPr algn="r">
                            <a:defRPr sz="16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𝑛</m:t>
                                  </m:r>
                                </m:e>
                                <m:sub>
                                  <m:r>
                                    <a:rPr sz="2400">
                                      <a:latin typeface="Cambria Math"/>
                                    </a:rPr>
                                    <m:t>2</m:t>
                                  </m:r>
                                </m:sub>
                              </m:sSub>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a:rPr>
                                        <m:t>𝑝</m:t>
                                      </m:r>
                                    </m:e>
                                  </m:acc>
                                </m:e>
                                <m:sub>
                                  <m:r>
                                    <a:rPr sz="2400">
                                      <a:latin typeface="Cambria Math"/>
                                    </a:rPr>
                                    <m:t>2</m:t>
                                  </m:r>
                                </m:sub>
                              </m:sSub>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=60</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32</m:t>
                                      </m:r>
                                    </m:num>
                                    <m:den>
                                      <m:r>
                                        <a:rPr sz="2400">
                                          <a:latin typeface="Cambria Math"/>
                                        </a:rPr>
                                        <m:t>60</m:t>
                                      </m:r>
                                    </m:den>
                                  </m:f>
                                </m:e>
                              </m:d>
                              <m:r>
                                <a:rPr sz="2400">
                                  <a:latin typeface="Cambria Math"/>
                                </a:rPr>
                                <m:t>=32≥10</m:t>
                              </m:r>
                            </m:oMath>
                          </a14:m>
                          <a:endParaRPr sz="2400" dirty="0"/>
                        </a:p>
                      </a:txBody>
                      <a:tcPr marL="36576" marR="36576" marT="36576" marB="36576" anchor="ctr"/>
                    </a:tc>
                    <a:extLst>
                      <a:ext uri="{0D108BD9-81ED-4DB2-BD59-A6C34878D82A}">
                        <a16:rowId xmlns:a16="http://schemas.microsoft.com/office/drawing/2014/main" val="10000"/>
                      </a:ext>
                    </a:extLst>
                  </a:tr>
                  <a:tr h="1028700">
                    <a:tc>
                      <a:txBody>
                        <a:bodyPr/>
                        <a:lstStyle/>
                        <a:p>
                          <a:pPr algn="r">
                            <a:defRPr sz="16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𝑛</m:t>
                                  </m:r>
                                </m:e>
                                <m:sub>
                                  <m:r>
                                    <a:rPr sz="2400">
                                      <a:latin typeface="Cambria Math"/>
                                    </a:rPr>
                                    <m:t>2</m:t>
                                  </m:r>
                                </m:sub>
                              </m:sSub>
                              <m:d>
                                <m:dPr>
                                  <m:ctrlPr>
                                    <a:rPr sz="2400" i="1">
                                      <a:latin typeface="Cambria Math" panose="02040503050406030204" pitchFamily="18" charset="0"/>
                                    </a:rPr>
                                  </m:ctrlPr>
                                </m:dPr>
                                <m:e>
                                  <m:r>
                                    <a:rPr sz="2400">
                                      <a:latin typeface="Cambria Math"/>
                                    </a:rPr>
                                    <m:t>1−</m:t>
                                  </m:r>
                                  <m:sSub>
                                    <m:sSubPr>
                                      <m:ctrlPr>
                                        <a:rPr sz="2400" i="1">
                                          <a:latin typeface="Cambria Math" panose="02040503050406030204" pitchFamily="18" charset="0"/>
                                        </a:rPr>
                                      </m:ctrlPr>
                                    </m:sSubPr>
                                    <m:e>
                                      <m:acc>
                                        <m:accPr>
                                          <m:chr m:val="̂"/>
                                          <m:ctrlPr>
                                            <a:rPr sz="2400" i="1">
                                              <a:latin typeface="Cambria Math" panose="02040503050406030204" pitchFamily="18" charset="0"/>
                                            </a:rPr>
                                          </m:ctrlPr>
                                        </m:accPr>
                                        <m:e>
                                          <m:r>
                                            <a:rPr sz="2400">
                                              <a:latin typeface="Cambria Math"/>
                                            </a:rPr>
                                            <m:t>𝑝</m:t>
                                          </m:r>
                                        </m:e>
                                      </m:acc>
                                    </m:e>
                                    <m:sub>
                                      <m:r>
                                        <a:rPr sz="2400">
                                          <a:latin typeface="Cambria Math"/>
                                        </a:rPr>
                                        <m:t>2</m:t>
                                      </m:r>
                                    </m:sub>
                                  </m:sSub>
                                </m:e>
                              </m:d>
                            </m:oMath>
                          </a14:m>
                          <a:endParaRPr sz="240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=60</m:t>
                              </m:r>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32</m:t>
                                      </m:r>
                                    </m:num>
                                    <m:den>
                                      <m:r>
                                        <a:rPr sz="2400">
                                          <a:latin typeface="Cambria Math"/>
                                        </a:rPr>
                                        <m:t>60</m:t>
                                      </m:r>
                                    </m:den>
                                  </m:f>
                                </m:e>
                              </m:d>
                              <m:r>
                                <a:rPr sz="2400">
                                  <a:latin typeface="Cambria Math"/>
                                </a:rPr>
                                <m:t>=28≥10</m:t>
                              </m:r>
                            </m:oMath>
                          </a14:m>
                          <a:endParaRPr sz="24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92682015"/>
                  </p:ext>
                </p:extLst>
              </p:nvPr>
            </p:nvGraphicFramePr>
            <p:xfrm>
              <a:off x="1943100" y="1524000"/>
              <a:ext cx="5257800" cy="2057400"/>
            </p:xfrm>
            <a:graphic>
              <a:graphicData uri="http://schemas.openxmlformats.org/drawingml/2006/table">
                <a:tbl>
                  <a:tblPr firstRow="1" bandRow="1">
                    <a:tableStyleId>{2D5ABB26-0587-4C30-8999-92F81FD0307C}</a:tableStyleId>
                  </a:tblPr>
                  <a:tblGrid>
                    <a:gridCol w="1533525">
                      <a:extLst>
                        <a:ext uri="{9D8B030D-6E8A-4147-A177-3AD203B41FA5}">
                          <a16:colId xmlns:a16="http://schemas.microsoft.com/office/drawing/2014/main" val="20000"/>
                        </a:ext>
                      </a:extLst>
                    </a:gridCol>
                    <a:gridCol w="3724275">
                      <a:extLst>
                        <a:ext uri="{9D8B030D-6E8A-4147-A177-3AD203B41FA5}">
                          <a16:colId xmlns:a16="http://schemas.microsoft.com/office/drawing/2014/main" val="20001"/>
                        </a:ext>
                      </a:extLst>
                    </a:gridCol>
                  </a:tblGrid>
                  <a:tr h="1028700">
                    <a:tc>
                      <a:txBody>
                        <a:bodyPr/>
                        <a:lstStyle/>
                        <a:p>
                          <a:endParaRPr lang="en-US"/>
                        </a:p>
                      </a:txBody>
                      <a:tcPr marL="36576" marR="36576" marT="36576" marB="36576" anchor="ctr">
                        <a:blipFill>
                          <a:blip r:embed="rId2"/>
                          <a:stretch>
                            <a:fillRect r="-242857" b="-100000"/>
                          </a:stretch>
                        </a:blipFill>
                      </a:tcPr>
                    </a:tc>
                    <a:tc>
                      <a:txBody>
                        <a:bodyPr/>
                        <a:lstStyle/>
                        <a:p>
                          <a:endParaRPr lang="en-US"/>
                        </a:p>
                      </a:txBody>
                      <a:tcPr marL="36576" marR="36576" marT="36576" marB="36576" anchor="ctr">
                        <a:blipFill>
                          <a:blip r:embed="rId2"/>
                          <a:stretch>
                            <a:fillRect l="-41176" b="-100000"/>
                          </a:stretch>
                        </a:blipFill>
                      </a:tcPr>
                    </a:tc>
                    <a:extLst>
                      <a:ext uri="{0D108BD9-81ED-4DB2-BD59-A6C34878D82A}">
                        <a16:rowId xmlns:a16="http://schemas.microsoft.com/office/drawing/2014/main" val="10000"/>
                      </a:ext>
                    </a:extLst>
                  </a:tr>
                  <a:tr h="1028700">
                    <a:tc>
                      <a:txBody>
                        <a:bodyPr/>
                        <a:lstStyle/>
                        <a:p>
                          <a:endParaRPr lang="en-US"/>
                        </a:p>
                      </a:txBody>
                      <a:tcPr marL="36576" marR="36576" marT="36576" marB="36576" anchor="ctr">
                        <a:blipFill>
                          <a:blip r:embed="rId2"/>
                          <a:stretch>
                            <a:fillRect t="-100000" r="-242857"/>
                          </a:stretch>
                        </a:blipFill>
                      </a:tcPr>
                    </a:tc>
                    <a:tc>
                      <a:txBody>
                        <a:bodyPr/>
                        <a:lstStyle/>
                        <a:p>
                          <a:endParaRPr lang="en-US"/>
                        </a:p>
                      </a:txBody>
                      <a:tcPr marL="36576" marR="36576" marT="36576" marB="36576" anchor="ctr">
                        <a:blipFill>
                          <a:blip r:embed="rId2"/>
                          <a:stretch>
                            <a:fillRect l="-41176" t="-100000"/>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59294745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2275</Words>
  <Application>Microsoft Office PowerPoint</Application>
  <PresentationFormat>On-screen Show (4:3)</PresentationFormat>
  <Paragraphs>163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Arial</vt:lpstr>
      <vt:lpstr>Courier New</vt:lpstr>
      <vt:lpstr>Cambria Math</vt:lpstr>
      <vt:lpstr>Office Theme</vt:lpstr>
      <vt:lpstr>Section 9.4</vt:lpstr>
      <vt:lpstr>Memory Booster</vt:lpstr>
      <vt:lpstr>Memory Booster</vt:lpstr>
      <vt:lpstr>Example 9.4.1: Calculating Sample Proportions and Verifying Sample Size Conditions</vt:lpstr>
      <vt:lpstr>Example 9.4.1: Calculating Sample Proportions and Verifying Sample Size Conditions (cont.)</vt:lpstr>
      <vt:lpstr>Example 9.4.1: Calculating Sample Proportions and Verifying Sample Size Conditions (cont.)</vt:lpstr>
      <vt:lpstr>Example 9.4.1: Calculating Sample Proportions and Verifying Sample Size Conditions (cont.)</vt:lpstr>
      <vt:lpstr>Example 9.4.1: Calculating Sample Proportions and Verifying Sample Size Conditions (cont.)</vt:lpstr>
      <vt:lpstr>Example 9.4.1: Calculating Sample Proportions and Verifying Sample Size Conditions (cont.)</vt:lpstr>
      <vt:lpstr>Memory Booster</vt:lpstr>
      <vt:lpstr>Formula: Margin of Error of a Confidence Interval for the Difference between Two Population Proportions</vt:lpstr>
      <vt:lpstr>Rounding Rule</vt:lpstr>
      <vt:lpstr>Formula: Confidence Interval for the Difference between Two Population Proportions</vt:lpstr>
      <vt:lpstr>Rounding Rule</vt:lpstr>
      <vt:lpstr>Memory Booster:</vt:lpstr>
      <vt:lpstr>Example 9.4.2: Constructing a Confidence Interval for the Difference between Two Population Proportions</vt:lpstr>
      <vt:lpstr>Example 9.4.2: Constructing a Confidence Interval for the Difference between Two Population Proportions (cont.)</vt:lpstr>
      <vt:lpstr>Example 9.4.2: Constructing a Confidence Interval for the Difference between Two Population Proportions (cont.)</vt:lpstr>
      <vt:lpstr>Example 9.4.2: Constructing a Confidence Interval for the Difference between Two Population Proportions (cont.)</vt:lpstr>
      <vt:lpstr>Example 9.4.2: Constructing a Confidence Interval for the Difference between Two Population Proportions (cont.)</vt:lpstr>
      <vt:lpstr>Example 9.4.2: Constructing a Confidence Interval for the Difference between Two Population Proportions (cont.)</vt:lpstr>
      <vt:lpstr>Example 9.4.2: Constructing a Confidence Interval for the Difference between Two Population Proportions (cont.)</vt:lpstr>
      <vt:lpstr>Rounding Rule</vt:lpstr>
      <vt:lpstr>Example 9.4.3: Constructing a Confidence Interval for the Difference between Two Population Proportions</vt:lpstr>
      <vt:lpstr>Example 9.4.3: Constructing a Confidence Interval for the Difference between Two Population Proportions (cont.)</vt:lpstr>
      <vt:lpstr>Example 9.4.3: Constructing a Confidence Interval for the Difference between Two Population Proportions (cont.)</vt:lpstr>
      <vt:lpstr>Example 9.4.3: Constructing a Confidence Interval for the Difference between Two Population Proportions (cont.)</vt:lpstr>
      <vt:lpstr>Example 9.4.3: Constructing a Confidence Interval for the Difference between Two Population Proportions (cont.)</vt:lpstr>
      <vt:lpstr>Example 9.4.3: Constructing a Confidence Interval for the Difference between Two Population Proportions (cont.)</vt:lpstr>
      <vt:lpstr>Example 9.4.3: Constructing a Confidence Interval for the Difference between Two Population Proportions (cont.)</vt:lpstr>
      <vt:lpstr>Example 9.4.3: Constructing a Confidence Interval for the Difference between Two Population Proportions (cont.)</vt:lpstr>
      <vt:lpstr>Example 9.4.3: Constructing a Confidence Interval for the Difference between Two Population Proportions (cont.)</vt:lpstr>
      <vt:lpstr>Example 9.4.3: Constructing a Confidence Interval for the Difference between Two Population Proportions (cont.)</vt:lpstr>
      <vt:lpstr>Technology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123</cp:revision>
  <dcterms:created xsi:type="dcterms:W3CDTF">2013-04-26T14:43:13Z</dcterms:created>
  <dcterms:modified xsi:type="dcterms:W3CDTF">2020-06-02T20:54:35Z</dcterms:modified>
</cp:coreProperties>
</file>