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8" r:id="rId25"/>
    <p:sldId id="279" r:id="rId26"/>
    <p:sldId id="280" r:id="rId27"/>
    <p:sldId id="281" r:id="rId28"/>
    <p:sldId id="282" r:id="rId29"/>
    <p:sldId id="283" r:id="rId30"/>
    <p:sldId id="284" r:id="rId31"/>
    <p:sldId id="286"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3"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Comparing Two Population Variances</a:t>
            </a:r>
          </a:p>
        </p:txBody>
      </p:sp>
      <p:sp>
        <p:nvSpPr>
          <p:cNvPr id="3" name="Title 2"/>
          <p:cNvSpPr>
            <a:spLocks noGrp="1"/>
          </p:cNvSpPr>
          <p:nvPr>
            <p:ph type="title"/>
          </p:nvPr>
        </p:nvSpPr>
        <p:spPr/>
        <p:txBody>
          <a:bodyPr/>
          <a:lstStyle/>
          <a:p>
            <a:r>
              <a:t>Section 9.5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9.5.1: Calculating the Point Estimate for Comparing Two Population Variances and Finding Critical </a:t>
            </a:r>
            <a:r>
              <a:rPr sz="2400" i="1" dirty="0"/>
              <a:t>F</a:t>
            </a:r>
            <a:r>
              <a:rPr sz="2400"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To find the critical value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a:t> we use similar methods. Thus,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0.975</m:t>
                        </m:r>
                      </m:sub>
                    </m:sSub>
                    <m:r>
                      <a:rPr>
                        <a:latin typeface="Cambria Math" panose="02040503050406030204" pitchFamily="18" charset="0"/>
                      </a:rPr>
                      <m:t>=0.3907</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9.5.1: Calculating the Point Estimate for Comparing Two Population Variances and Finding Critical </a:t>
            </a:r>
            <a:r>
              <a:rPr sz="2400" i="1" dirty="0"/>
              <a:t>F</a:t>
            </a:r>
            <a:r>
              <a:rPr sz="2400" dirty="0"/>
              <a:t>-Values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20201063"/>
                  </p:ext>
                </p:extLst>
              </p:nvPr>
            </p:nvGraphicFramePr>
            <p:xfrm>
              <a:off x="457200" y="1105523"/>
              <a:ext cx="8229600" cy="445008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gridSpan="11">
                      <a:txBody>
                        <a:bodyPr/>
                        <a:lstStyle/>
                        <a:p>
                          <a:pPr algn="ctr">
                            <a:defRPr sz="1800" b="1"/>
                          </a:pPr>
                          <a:r>
                            <a:rPr sz="1800"/>
                            <a:t>Critical Values of </a:t>
                          </a:r>
                          <a14:m>
                            <m:oMath xmlns:m="http://schemas.openxmlformats.org/officeDocument/2006/math">
                              <m:r>
                                <a:rPr sz="1800">
                                  <a:latin typeface="Cambria Math"/>
                                </a:rPr>
                                <m:t>𝐹</m:t>
                              </m:r>
                            </m:oMath>
                          </a14:m>
                          <a:r>
                            <a:rPr sz="1800"/>
                            <a:t> (Area = 0.975)</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solidFill>
                          <a:srgbClr val="CCCFD7"/>
                        </a:solidFill>
                      </a:tcPr>
                    </a:tc>
                    <a:tc hMerge="1">
                      <a:txBody>
                        <a:bodyPr/>
                        <a:lstStyle/>
                        <a:p>
                          <a:endParaRPr/>
                        </a:p>
                      </a:txBody>
                      <a:tcPr/>
                    </a:tc>
                    <a:tc gridSpan="9">
                      <a:txBody>
                        <a:bodyPr/>
                        <a:lstStyle/>
                        <a:p>
                          <a:pPr algn="ctr">
                            <a:defRPr sz="1400" b="1">
                              <a:solidFill>
                                <a:schemeClr val="tx1"/>
                              </a:solidFill>
                            </a:defRPr>
                          </a:pPr>
                          <a:r>
                            <a:t>Numerator Degrees of Freedom</a:t>
                          </a:r>
                        </a:p>
                      </a:txBody>
                      <a:tcPr>
                        <a:lnL w="12700" cap="flat" cmpd="sng" algn="ctr">
                          <a:solidFill>
                            <a:schemeClr val="tx1"/>
                          </a:solidFill>
                          <a:prstDash val="solid"/>
                          <a:round/>
                          <a:headEnd type="none" w="med" len="med"/>
                          <a:tailEnd type="none" w="med" len="med"/>
                        </a:lnL>
                        <a:solidFill>
                          <a:srgbClr val="CCCFD7"/>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370840">
                    <a:tc gridSpan="2">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a:tc>
                    <a:tc>
                      <a:txBody>
                        <a:bodyPr/>
                        <a:lstStyle/>
                        <a:p>
                          <a:pPr algn="ctr">
                            <a:defRPr b="1">
                              <a:solidFill>
                                <a:schemeClr val="tx1"/>
                              </a:solidFill>
                            </a:defRPr>
                          </a:pPr>
                          <a:r>
                            <a:rPr sz="1400">
                              <a:latin typeface="Cambria Math"/>
                            </a:rPr>
                            <a:t>10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11</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12</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13</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14</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16</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rowSpan="9">
                      <a:txBody>
                        <a:bodyPr/>
                        <a:lstStyle/>
                        <a:p>
                          <a:pPr algn="ctr">
                            <a:defRPr b="1">
                              <a:solidFill>
                                <a:schemeClr val="tx1"/>
                              </a:solidFill>
                            </a:defRPr>
                          </a:pPr>
                          <a:r>
                            <a:rPr dirty="0"/>
                            <a:t>Denominator Degrees of Freedom</a:t>
                          </a:r>
                        </a:p>
                      </a:txBody>
                      <a:tcPr vert="vert270" anchor="ctr">
                        <a:lnT w="12700" cap="flat" cmpd="sng" algn="ctr">
                          <a:solidFill>
                            <a:schemeClr val="tx1"/>
                          </a:solidFill>
                          <a:prstDash val="solid"/>
                          <a:round/>
                          <a:headEnd type="none" w="med" len="med"/>
                          <a:tailEnd type="none" w="med" len="med"/>
                        </a:lnT>
                      </a:tcPr>
                    </a:tc>
                    <a:tc>
                      <a:txBody>
                        <a:bodyPr/>
                        <a:lstStyle/>
                        <a:p>
                          <a:pPr algn="ctr">
                            <a:defRPr b="1">
                              <a:solidFill>
                                <a:schemeClr val="tx1"/>
                              </a:solidFill>
                            </a:defRPr>
                          </a:pPr>
                          <a:r>
                            <a:rPr sz="1400">
                              <a:latin typeface="Cambria Math"/>
                            </a:rPr>
                            <a:t>21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0.2938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0.3114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0.3271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0.3410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0.3536</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0.3649</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0.3752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0.3846</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0.3932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vMerge="1">
                      <a:txBody>
                        <a:bodyPr/>
                        <a:lstStyle/>
                        <a:p>
                          <a:endParaRPr/>
                        </a:p>
                      </a:txBody>
                      <a:tcPr/>
                    </a:tc>
                    <a:tc>
                      <a:txBody>
                        <a:bodyPr/>
                        <a:lstStyle/>
                        <a:p>
                          <a:pPr algn="ctr">
                            <a:defRPr b="1">
                              <a:solidFill>
                                <a:schemeClr val="tx1"/>
                              </a:solidFill>
                            </a:defRPr>
                          </a:pPr>
                          <a:r>
                            <a:rPr sz="1400">
                              <a:latin typeface="Cambria Math"/>
                            </a:rPr>
                            <a:t>22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0.2950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0.3128</a:t>
                          </a:r>
                        </a:p>
                      </a:txBody>
                      <a:tcPr/>
                    </a:tc>
                    <a:tc>
                      <a:txBody>
                        <a:bodyPr/>
                        <a:lstStyle/>
                        <a:p>
                          <a:pPr algn="ctr">
                            <a:defRPr>
                              <a:solidFill>
                                <a:schemeClr val="tx1"/>
                              </a:solidFill>
                            </a:defRPr>
                          </a:pPr>
                          <a:r>
                            <a:rPr sz="1400">
                              <a:latin typeface="Cambria Math"/>
                            </a:rPr>
                            <a:t>0.3286</a:t>
                          </a:r>
                        </a:p>
                      </a:txBody>
                      <a:tcPr/>
                    </a:tc>
                    <a:tc>
                      <a:txBody>
                        <a:bodyPr/>
                        <a:lstStyle/>
                        <a:p>
                          <a:pPr algn="ctr">
                            <a:defRPr>
                              <a:solidFill>
                                <a:schemeClr val="tx1"/>
                              </a:solidFill>
                            </a:defRPr>
                          </a:pPr>
                          <a:r>
                            <a:rPr sz="1400">
                              <a:latin typeface="Cambria Math"/>
                            </a:rPr>
                            <a:t>0.3427</a:t>
                          </a:r>
                        </a:p>
                      </a:txBody>
                      <a:tcPr/>
                    </a:tc>
                    <a:tc>
                      <a:txBody>
                        <a:bodyPr/>
                        <a:lstStyle/>
                        <a:p>
                          <a:pPr algn="ctr">
                            <a:defRPr>
                              <a:solidFill>
                                <a:schemeClr val="tx1"/>
                              </a:solidFill>
                            </a:defRPr>
                          </a:pPr>
                          <a:r>
                            <a:rPr sz="1400">
                              <a:latin typeface="Cambria Math"/>
                            </a:rPr>
                            <a:t>0.3554</a:t>
                          </a:r>
                        </a:p>
                      </a:txBody>
                      <a:tcPr/>
                    </a:tc>
                    <a:tc>
                      <a:txBody>
                        <a:bodyPr/>
                        <a:lstStyle/>
                        <a:p>
                          <a:pPr algn="ctr">
                            <a:defRPr>
                              <a:solidFill>
                                <a:schemeClr val="tx1"/>
                              </a:solidFill>
                            </a:defRPr>
                          </a:pPr>
                          <a:r>
                            <a:rPr sz="1400">
                              <a:latin typeface="Cambria Math"/>
                            </a:rPr>
                            <a:t>0.3668</a:t>
                          </a:r>
                        </a:p>
                      </a:txBody>
                      <a:tcPr/>
                    </a:tc>
                    <a:tc>
                      <a:txBody>
                        <a:bodyPr/>
                        <a:lstStyle/>
                        <a:p>
                          <a:pPr algn="ctr">
                            <a:defRPr>
                              <a:solidFill>
                                <a:schemeClr val="tx1"/>
                              </a:solidFill>
                            </a:defRPr>
                          </a:pPr>
                          <a:r>
                            <a:rPr sz="1400">
                              <a:latin typeface="Cambria Math"/>
                            </a:rPr>
                            <a:t>0.3773</a:t>
                          </a:r>
                        </a:p>
                      </a:txBody>
                      <a:tcPr/>
                    </a:tc>
                    <a:tc>
                      <a:txBody>
                        <a:bodyPr/>
                        <a:lstStyle/>
                        <a:p>
                          <a:pPr algn="ctr">
                            <a:defRPr>
                              <a:solidFill>
                                <a:schemeClr val="tx1"/>
                              </a:solidFill>
                            </a:defRPr>
                          </a:pPr>
                          <a:r>
                            <a:rPr sz="1400">
                              <a:latin typeface="Cambria Math"/>
                            </a:rPr>
                            <a:t>0.3868</a:t>
                          </a:r>
                        </a:p>
                      </a:txBody>
                      <a:tcPr>
                        <a:solidFill>
                          <a:srgbClr val="92D050"/>
                        </a:solidFill>
                      </a:tcPr>
                    </a:tc>
                    <a:tc>
                      <a:txBody>
                        <a:bodyPr/>
                        <a:lstStyle/>
                        <a:p>
                          <a:pPr algn="ctr">
                            <a:defRPr>
                              <a:solidFill>
                                <a:schemeClr val="tx1"/>
                              </a:solidFill>
                            </a:defRPr>
                          </a:pPr>
                          <a:r>
                            <a:rPr sz="1400">
                              <a:latin typeface="Cambria Math"/>
                            </a:rPr>
                            <a:t>0.3955</a:t>
                          </a:r>
                        </a:p>
                      </a:txBody>
                      <a:tcPr/>
                    </a:tc>
                    <a:extLst>
                      <a:ext uri="{0D108BD9-81ED-4DB2-BD59-A6C34878D82A}">
                        <a16:rowId xmlns:a16="http://schemas.microsoft.com/office/drawing/2014/main" val="10004"/>
                      </a:ext>
                    </a:extLst>
                  </a:tr>
                  <a:tr h="370840">
                    <a:tc vMerge="1">
                      <a:txBody>
                        <a:bodyPr/>
                        <a:lstStyle/>
                        <a:p>
                          <a:endParaRPr/>
                        </a:p>
                      </a:txBody>
                      <a:tcPr/>
                    </a:tc>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0.2961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0.3140</a:t>
                          </a:r>
                        </a:p>
                      </a:txBody>
                      <a:tcPr/>
                    </a:tc>
                    <a:tc>
                      <a:txBody>
                        <a:bodyPr/>
                        <a:lstStyle/>
                        <a:p>
                          <a:pPr algn="ctr">
                            <a:defRPr>
                              <a:solidFill>
                                <a:schemeClr val="tx1"/>
                              </a:solidFill>
                            </a:defRPr>
                          </a:pPr>
                          <a:r>
                            <a:rPr sz="1400">
                              <a:latin typeface="Cambria Math"/>
                            </a:rPr>
                            <a:t>0.3300</a:t>
                          </a:r>
                        </a:p>
                      </a:txBody>
                      <a:tcPr/>
                    </a:tc>
                    <a:tc>
                      <a:txBody>
                        <a:bodyPr/>
                        <a:lstStyle/>
                        <a:p>
                          <a:pPr algn="ctr">
                            <a:defRPr>
                              <a:solidFill>
                                <a:schemeClr val="tx1"/>
                              </a:solidFill>
                            </a:defRPr>
                          </a:pPr>
                          <a:r>
                            <a:rPr sz="1400">
                              <a:latin typeface="Cambria Math"/>
                            </a:rPr>
                            <a:t>0.3442</a:t>
                          </a:r>
                        </a:p>
                      </a:txBody>
                      <a:tcPr/>
                    </a:tc>
                    <a:tc>
                      <a:txBody>
                        <a:bodyPr/>
                        <a:lstStyle/>
                        <a:p>
                          <a:pPr algn="ctr">
                            <a:defRPr>
                              <a:solidFill>
                                <a:schemeClr val="tx1"/>
                              </a:solidFill>
                            </a:defRPr>
                          </a:pPr>
                          <a:r>
                            <a:rPr sz="1400">
                              <a:latin typeface="Cambria Math"/>
                            </a:rPr>
                            <a:t>0.3570</a:t>
                          </a:r>
                        </a:p>
                      </a:txBody>
                      <a:tcPr/>
                    </a:tc>
                    <a:tc>
                      <a:txBody>
                        <a:bodyPr/>
                        <a:lstStyle/>
                        <a:p>
                          <a:pPr algn="ctr">
                            <a:defRPr>
                              <a:solidFill>
                                <a:schemeClr val="tx1"/>
                              </a:solidFill>
                            </a:defRPr>
                          </a:pPr>
                          <a:r>
                            <a:rPr sz="1400">
                              <a:latin typeface="Cambria Math"/>
                            </a:rPr>
                            <a:t>0.3686</a:t>
                          </a:r>
                        </a:p>
                      </a:txBody>
                      <a:tcPr/>
                    </a:tc>
                    <a:tc>
                      <a:txBody>
                        <a:bodyPr/>
                        <a:lstStyle/>
                        <a:p>
                          <a:pPr algn="ctr">
                            <a:defRPr>
                              <a:solidFill>
                                <a:schemeClr val="tx1"/>
                              </a:solidFill>
                            </a:defRPr>
                          </a:pPr>
                          <a:r>
                            <a:rPr sz="1400">
                              <a:latin typeface="Cambria Math"/>
                            </a:rPr>
                            <a:t>0.3792</a:t>
                          </a:r>
                        </a:p>
                      </a:txBody>
                      <a:tcPr/>
                    </a:tc>
                    <a:tc>
                      <a:txBody>
                        <a:bodyPr/>
                        <a:lstStyle/>
                        <a:p>
                          <a:pPr algn="ctr">
                            <a:defRPr>
                              <a:solidFill>
                                <a:schemeClr val="tx1"/>
                              </a:solidFill>
                            </a:defRPr>
                          </a:pPr>
                          <a:r>
                            <a:rPr sz="1400">
                              <a:latin typeface="Cambria Math"/>
                            </a:rPr>
                            <a:t>0.3888</a:t>
                          </a:r>
                        </a:p>
                      </a:txBody>
                      <a:tcPr>
                        <a:solidFill>
                          <a:srgbClr val="92D050"/>
                        </a:solidFill>
                      </a:tcPr>
                    </a:tc>
                    <a:tc>
                      <a:txBody>
                        <a:bodyPr/>
                        <a:lstStyle/>
                        <a:p>
                          <a:pPr algn="ctr">
                            <a:defRPr>
                              <a:solidFill>
                                <a:schemeClr val="tx1"/>
                              </a:solidFill>
                            </a:defRPr>
                          </a:pPr>
                          <a:r>
                            <a:rPr sz="1400">
                              <a:latin typeface="Cambria Math"/>
                            </a:rPr>
                            <a:t>0.3976</a:t>
                          </a:r>
                        </a:p>
                      </a:txBody>
                      <a:tcPr/>
                    </a:tc>
                    <a:extLst>
                      <a:ext uri="{0D108BD9-81ED-4DB2-BD59-A6C34878D82A}">
                        <a16:rowId xmlns:a16="http://schemas.microsoft.com/office/drawing/2014/main" val="10005"/>
                      </a:ext>
                    </a:extLst>
                  </a:tr>
                  <a:tr h="370840">
                    <a:tc vMerge="1">
                      <a:txBody>
                        <a:bodyPr/>
                        <a:lstStyle/>
                        <a:p>
                          <a:endParaRPr/>
                        </a:p>
                      </a:txBody>
                      <a:tcPr/>
                    </a:tc>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0.2971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0.3152</a:t>
                          </a:r>
                        </a:p>
                      </a:txBody>
                      <a:tcPr>
                        <a:solidFill>
                          <a:srgbClr val="92D050"/>
                        </a:solidFill>
                      </a:tcPr>
                    </a:tc>
                    <a:tc>
                      <a:txBody>
                        <a:bodyPr/>
                        <a:lstStyle/>
                        <a:p>
                          <a:pPr algn="ctr">
                            <a:defRPr>
                              <a:solidFill>
                                <a:schemeClr val="tx1"/>
                              </a:solidFill>
                            </a:defRPr>
                          </a:pPr>
                          <a:r>
                            <a:rPr sz="1400">
                              <a:latin typeface="Cambria Math"/>
                            </a:rPr>
                            <a:t>0.3313</a:t>
                          </a:r>
                        </a:p>
                      </a:txBody>
                      <a:tcPr>
                        <a:solidFill>
                          <a:srgbClr val="92D050"/>
                        </a:solidFill>
                      </a:tcPr>
                    </a:tc>
                    <a:tc>
                      <a:txBody>
                        <a:bodyPr/>
                        <a:lstStyle/>
                        <a:p>
                          <a:pPr algn="ctr">
                            <a:defRPr>
                              <a:solidFill>
                                <a:schemeClr val="tx1"/>
                              </a:solidFill>
                            </a:defRPr>
                          </a:pPr>
                          <a:r>
                            <a:rPr sz="1400">
                              <a:latin typeface="Cambria Math"/>
                            </a:rPr>
                            <a:t>0.3456</a:t>
                          </a:r>
                        </a:p>
                      </a:txBody>
                      <a:tcPr>
                        <a:solidFill>
                          <a:srgbClr val="92D050"/>
                        </a:solidFill>
                      </a:tcPr>
                    </a:tc>
                    <a:tc>
                      <a:txBody>
                        <a:bodyPr/>
                        <a:lstStyle/>
                        <a:p>
                          <a:pPr algn="ctr">
                            <a:defRPr>
                              <a:solidFill>
                                <a:schemeClr val="tx1"/>
                              </a:solidFill>
                            </a:defRPr>
                          </a:pPr>
                          <a:r>
                            <a:rPr sz="1400">
                              <a:latin typeface="Cambria Math"/>
                            </a:rPr>
                            <a:t>0.3586</a:t>
                          </a:r>
                        </a:p>
                      </a:txBody>
                      <a:tcPr>
                        <a:solidFill>
                          <a:srgbClr val="92D050"/>
                        </a:solidFill>
                      </a:tcPr>
                    </a:tc>
                    <a:tc>
                      <a:txBody>
                        <a:bodyPr/>
                        <a:lstStyle/>
                        <a:p>
                          <a:pPr algn="ctr">
                            <a:defRPr>
                              <a:solidFill>
                                <a:schemeClr val="tx1"/>
                              </a:solidFill>
                            </a:defRPr>
                          </a:pPr>
                          <a:r>
                            <a:rPr sz="1400">
                              <a:latin typeface="Cambria Math"/>
                            </a:rPr>
                            <a:t>0.3703</a:t>
                          </a:r>
                        </a:p>
                      </a:txBody>
                      <a:tcPr>
                        <a:solidFill>
                          <a:srgbClr val="92D050"/>
                        </a:solidFill>
                      </a:tcPr>
                    </a:tc>
                    <a:tc>
                      <a:txBody>
                        <a:bodyPr/>
                        <a:lstStyle/>
                        <a:p>
                          <a:pPr algn="ctr">
                            <a:defRPr>
                              <a:solidFill>
                                <a:schemeClr val="tx1"/>
                              </a:solidFill>
                            </a:defRPr>
                          </a:pPr>
                          <a:r>
                            <a:rPr sz="1400">
                              <a:latin typeface="Cambria Math"/>
                            </a:rPr>
                            <a:t>0.3809</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0.3907</a:t>
                          </a:r>
                        </a:p>
                      </a:txBody>
                      <a:tcPr>
                        <a:solidFill>
                          <a:srgbClr val="FFFF00"/>
                        </a:solidFill>
                      </a:tcPr>
                    </a:tc>
                    <a:tc>
                      <a:txBody>
                        <a:bodyPr/>
                        <a:lstStyle/>
                        <a:p>
                          <a:pPr algn="ctr">
                            <a:defRPr>
                              <a:solidFill>
                                <a:schemeClr val="tx1"/>
                              </a:solidFill>
                            </a:defRPr>
                          </a:pPr>
                          <a:r>
                            <a:rPr sz="1400">
                              <a:latin typeface="Cambria Math"/>
                            </a:rPr>
                            <a:t>0.3996</a:t>
                          </a:r>
                        </a:p>
                      </a:txBody>
                      <a:tcPr>
                        <a:solidFill>
                          <a:srgbClr val="92D050"/>
                        </a:solidFill>
                      </a:tcPr>
                    </a:tc>
                    <a:extLst>
                      <a:ext uri="{0D108BD9-81ED-4DB2-BD59-A6C34878D82A}">
                        <a16:rowId xmlns:a16="http://schemas.microsoft.com/office/drawing/2014/main" val="10006"/>
                      </a:ext>
                    </a:extLst>
                  </a:tr>
                  <a:tr h="370840">
                    <a:tc vMerge="1">
                      <a:txBody>
                        <a:bodyPr/>
                        <a:lstStyle/>
                        <a:p>
                          <a:endParaRPr/>
                        </a:p>
                      </a:txBody>
                      <a:tcPr/>
                    </a:tc>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0.2981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0.3163</a:t>
                          </a:r>
                        </a:p>
                      </a:txBody>
                      <a:tcPr/>
                    </a:tc>
                    <a:tc>
                      <a:txBody>
                        <a:bodyPr/>
                        <a:lstStyle/>
                        <a:p>
                          <a:pPr algn="ctr">
                            <a:defRPr>
                              <a:solidFill>
                                <a:schemeClr val="tx1"/>
                              </a:solidFill>
                            </a:defRPr>
                          </a:pPr>
                          <a:r>
                            <a:rPr sz="1400">
                              <a:latin typeface="Cambria Math"/>
                            </a:rPr>
                            <a:t>0.3325</a:t>
                          </a:r>
                        </a:p>
                      </a:txBody>
                      <a:tcPr/>
                    </a:tc>
                    <a:tc>
                      <a:txBody>
                        <a:bodyPr/>
                        <a:lstStyle/>
                        <a:p>
                          <a:pPr algn="ctr">
                            <a:defRPr>
                              <a:solidFill>
                                <a:schemeClr val="tx1"/>
                              </a:solidFill>
                            </a:defRPr>
                          </a:pPr>
                          <a:r>
                            <a:rPr sz="1400">
                              <a:latin typeface="Cambria Math"/>
                            </a:rPr>
                            <a:t>0.3470</a:t>
                          </a:r>
                        </a:p>
                      </a:txBody>
                      <a:tcPr/>
                    </a:tc>
                    <a:tc>
                      <a:txBody>
                        <a:bodyPr/>
                        <a:lstStyle/>
                        <a:p>
                          <a:pPr algn="ctr">
                            <a:defRPr>
                              <a:solidFill>
                                <a:schemeClr val="tx1"/>
                              </a:solidFill>
                            </a:defRPr>
                          </a:pPr>
                          <a:r>
                            <a:rPr sz="1400">
                              <a:latin typeface="Cambria Math"/>
                            </a:rPr>
                            <a:t>0.3600</a:t>
                          </a:r>
                        </a:p>
                      </a:txBody>
                      <a:tcPr/>
                    </a:tc>
                    <a:tc>
                      <a:txBody>
                        <a:bodyPr/>
                        <a:lstStyle/>
                        <a:p>
                          <a:pPr algn="ctr">
                            <a:defRPr>
                              <a:solidFill>
                                <a:schemeClr val="tx1"/>
                              </a:solidFill>
                            </a:defRPr>
                          </a:pPr>
                          <a:r>
                            <a:rPr sz="1400">
                              <a:latin typeface="Cambria Math"/>
                            </a:rPr>
                            <a:t>0.3718</a:t>
                          </a:r>
                        </a:p>
                      </a:txBody>
                      <a:tcPr/>
                    </a:tc>
                    <a:tc>
                      <a:txBody>
                        <a:bodyPr/>
                        <a:lstStyle/>
                        <a:p>
                          <a:pPr algn="ctr">
                            <a:defRPr>
                              <a:solidFill>
                                <a:schemeClr val="tx1"/>
                              </a:solidFill>
                            </a:defRPr>
                          </a:pPr>
                          <a:r>
                            <a:rPr sz="1400">
                              <a:latin typeface="Cambria Math"/>
                            </a:rPr>
                            <a:t>0.3826</a:t>
                          </a:r>
                        </a:p>
                      </a:txBody>
                      <a:tcPr/>
                    </a:tc>
                    <a:tc>
                      <a:txBody>
                        <a:bodyPr/>
                        <a:lstStyle/>
                        <a:p>
                          <a:pPr algn="ctr">
                            <a:defRPr>
                              <a:solidFill>
                                <a:schemeClr val="tx1"/>
                              </a:solidFill>
                            </a:defRPr>
                          </a:pPr>
                          <a:r>
                            <a:rPr sz="1400">
                              <a:latin typeface="Cambria Math"/>
                            </a:rPr>
                            <a:t>0.3924</a:t>
                          </a:r>
                        </a:p>
                      </a:txBody>
                      <a:tcPr>
                        <a:solidFill>
                          <a:srgbClr val="92D050"/>
                        </a:solidFill>
                      </a:tcPr>
                    </a:tc>
                    <a:tc>
                      <a:txBody>
                        <a:bodyPr/>
                        <a:lstStyle/>
                        <a:p>
                          <a:pPr algn="ctr">
                            <a:defRPr>
                              <a:solidFill>
                                <a:schemeClr val="tx1"/>
                              </a:solidFill>
                            </a:defRPr>
                          </a:pPr>
                          <a:r>
                            <a:rPr sz="1400">
                              <a:latin typeface="Cambria Math"/>
                            </a:rPr>
                            <a:t>0.4014</a:t>
                          </a:r>
                        </a:p>
                      </a:txBody>
                      <a:tcPr/>
                    </a:tc>
                    <a:extLst>
                      <a:ext uri="{0D108BD9-81ED-4DB2-BD59-A6C34878D82A}">
                        <a16:rowId xmlns:a16="http://schemas.microsoft.com/office/drawing/2014/main" val="10007"/>
                      </a:ext>
                    </a:extLst>
                  </a:tr>
                  <a:tr h="370840">
                    <a:tc vMerge="1">
                      <a:txBody>
                        <a:bodyPr/>
                        <a:lstStyle/>
                        <a:p>
                          <a:endParaRPr/>
                        </a:p>
                      </a:txBody>
                      <a:tcPr/>
                    </a:tc>
                    <a:tc>
                      <a:txBody>
                        <a:bodyPr/>
                        <a:lstStyle/>
                        <a:p>
                          <a:pPr algn="ctr">
                            <a:defRPr b="1">
                              <a:solidFill>
                                <a:schemeClr val="tx1"/>
                              </a:solidFill>
                            </a:defRPr>
                          </a:pPr>
                          <a:r>
                            <a:rPr sz="1400">
                              <a:latin typeface="Cambria Math"/>
                            </a:rPr>
                            <a:t>26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0.2990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0.3173</a:t>
                          </a:r>
                        </a:p>
                      </a:txBody>
                      <a:tcPr/>
                    </a:tc>
                    <a:tc>
                      <a:txBody>
                        <a:bodyPr/>
                        <a:lstStyle/>
                        <a:p>
                          <a:pPr algn="ctr">
                            <a:defRPr>
                              <a:solidFill>
                                <a:schemeClr val="tx1"/>
                              </a:solidFill>
                            </a:defRPr>
                          </a:pPr>
                          <a:r>
                            <a:rPr sz="1400">
                              <a:latin typeface="Cambria Math"/>
                            </a:rPr>
                            <a:t>0.3336</a:t>
                          </a:r>
                        </a:p>
                      </a:txBody>
                      <a:tcPr/>
                    </a:tc>
                    <a:tc>
                      <a:txBody>
                        <a:bodyPr/>
                        <a:lstStyle/>
                        <a:p>
                          <a:pPr algn="ctr">
                            <a:defRPr>
                              <a:solidFill>
                                <a:schemeClr val="tx1"/>
                              </a:solidFill>
                            </a:defRPr>
                          </a:pPr>
                          <a:r>
                            <a:rPr sz="1400">
                              <a:latin typeface="Cambria Math"/>
                            </a:rPr>
                            <a:t>0.3482</a:t>
                          </a:r>
                        </a:p>
                      </a:txBody>
                      <a:tcPr/>
                    </a:tc>
                    <a:tc>
                      <a:txBody>
                        <a:bodyPr/>
                        <a:lstStyle/>
                        <a:p>
                          <a:pPr algn="ctr">
                            <a:defRPr>
                              <a:solidFill>
                                <a:schemeClr val="tx1"/>
                              </a:solidFill>
                            </a:defRPr>
                          </a:pPr>
                          <a:r>
                            <a:rPr sz="1400">
                              <a:latin typeface="Cambria Math"/>
                            </a:rPr>
                            <a:t>0.3614</a:t>
                          </a:r>
                        </a:p>
                      </a:txBody>
                      <a:tcPr/>
                    </a:tc>
                    <a:tc>
                      <a:txBody>
                        <a:bodyPr/>
                        <a:lstStyle/>
                        <a:p>
                          <a:pPr algn="ctr">
                            <a:defRPr>
                              <a:solidFill>
                                <a:schemeClr val="tx1"/>
                              </a:solidFill>
                            </a:defRPr>
                          </a:pPr>
                          <a:r>
                            <a:rPr sz="1400">
                              <a:latin typeface="Cambria Math"/>
                            </a:rPr>
                            <a:t>0.3733</a:t>
                          </a:r>
                        </a:p>
                      </a:txBody>
                      <a:tcPr/>
                    </a:tc>
                    <a:tc>
                      <a:txBody>
                        <a:bodyPr/>
                        <a:lstStyle/>
                        <a:p>
                          <a:pPr algn="ctr">
                            <a:defRPr>
                              <a:solidFill>
                                <a:schemeClr val="tx1"/>
                              </a:solidFill>
                            </a:defRPr>
                          </a:pPr>
                          <a:r>
                            <a:rPr sz="1400">
                              <a:latin typeface="Cambria Math"/>
                            </a:rPr>
                            <a:t>0.3841</a:t>
                          </a:r>
                        </a:p>
                      </a:txBody>
                      <a:tcPr/>
                    </a:tc>
                    <a:tc>
                      <a:txBody>
                        <a:bodyPr/>
                        <a:lstStyle/>
                        <a:p>
                          <a:pPr algn="ctr">
                            <a:defRPr>
                              <a:solidFill>
                                <a:schemeClr val="tx1"/>
                              </a:solidFill>
                            </a:defRPr>
                          </a:pPr>
                          <a:r>
                            <a:rPr sz="1400">
                              <a:latin typeface="Cambria Math"/>
                            </a:rPr>
                            <a:t>0.3940</a:t>
                          </a:r>
                        </a:p>
                      </a:txBody>
                      <a:tcPr>
                        <a:solidFill>
                          <a:srgbClr val="92D050"/>
                        </a:solidFill>
                      </a:tcPr>
                    </a:tc>
                    <a:tc>
                      <a:txBody>
                        <a:bodyPr/>
                        <a:lstStyle/>
                        <a:p>
                          <a:pPr algn="ctr">
                            <a:defRPr>
                              <a:solidFill>
                                <a:schemeClr val="tx1"/>
                              </a:solidFill>
                            </a:defRPr>
                          </a:pPr>
                          <a:r>
                            <a:rPr sz="1400">
                              <a:latin typeface="Cambria Math"/>
                            </a:rPr>
                            <a:t>0.4031</a:t>
                          </a:r>
                        </a:p>
                      </a:txBody>
                      <a:tcPr/>
                    </a:tc>
                    <a:extLst>
                      <a:ext uri="{0D108BD9-81ED-4DB2-BD59-A6C34878D82A}">
                        <a16:rowId xmlns:a16="http://schemas.microsoft.com/office/drawing/2014/main" val="10008"/>
                      </a:ext>
                    </a:extLst>
                  </a:tr>
                  <a:tr h="370840">
                    <a:tc vMerge="1">
                      <a:txBody>
                        <a:bodyPr/>
                        <a:lstStyle/>
                        <a:p>
                          <a:endParaRPr/>
                        </a:p>
                      </a:txBody>
                      <a:tcPr/>
                    </a:tc>
                    <a:tc>
                      <a:txBody>
                        <a:bodyPr/>
                        <a:lstStyle/>
                        <a:p>
                          <a:pPr algn="ctr">
                            <a:defRPr b="1">
                              <a:solidFill>
                                <a:schemeClr val="tx1"/>
                              </a:solidFill>
                            </a:defRPr>
                          </a:pPr>
                          <a:r>
                            <a:rPr sz="1400">
                              <a:latin typeface="Cambria Math"/>
                            </a:rPr>
                            <a:t>27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0.2998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0.3183</a:t>
                          </a:r>
                        </a:p>
                      </a:txBody>
                      <a:tcPr/>
                    </a:tc>
                    <a:tc>
                      <a:txBody>
                        <a:bodyPr/>
                        <a:lstStyle/>
                        <a:p>
                          <a:pPr algn="ctr">
                            <a:defRPr>
                              <a:solidFill>
                                <a:schemeClr val="tx1"/>
                              </a:solidFill>
                            </a:defRPr>
                          </a:pPr>
                          <a:r>
                            <a:rPr sz="1400">
                              <a:latin typeface="Cambria Math"/>
                            </a:rPr>
                            <a:t>0.3347</a:t>
                          </a:r>
                        </a:p>
                      </a:txBody>
                      <a:tcPr/>
                    </a:tc>
                    <a:tc>
                      <a:txBody>
                        <a:bodyPr/>
                        <a:lstStyle/>
                        <a:p>
                          <a:pPr algn="ctr">
                            <a:defRPr>
                              <a:solidFill>
                                <a:schemeClr val="tx1"/>
                              </a:solidFill>
                            </a:defRPr>
                          </a:pPr>
                          <a:r>
                            <a:rPr sz="1400">
                              <a:latin typeface="Cambria Math"/>
                            </a:rPr>
                            <a:t>0.3494</a:t>
                          </a:r>
                        </a:p>
                      </a:txBody>
                      <a:tcPr/>
                    </a:tc>
                    <a:tc>
                      <a:txBody>
                        <a:bodyPr/>
                        <a:lstStyle/>
                        <a:p>
                          <a:pPr algn="ctr">
                            <a:defRPr>
                              <a:solidFill>
                                <a:schemeClr val="tx1"/>
                              </a:solidFill>
                            </a:defRPr>
                          </a:pPr>
                          <a:r>
                            <a:rPr sz="1400">
                              <a:latin typeface="Cambria Math"/>
                            </a:rPr>
                            <a:t>0.3626</a:t>
                          </a:r>
                        </a:p>
                      </a:txBody>
                      <a:tcPr/>
                    </a:tc>
                    <a:tc>
                      <a:txBody>
                        <a:bodyPr/>
                        <a:lstStyle/>
                        <a:p>
                          <a:pPr algn="ctr">
                            <a:defRPr>
                              <a:solidFill>
                                <a:schemeClr val="tx1"/>
                              </a:solidFill>
                            </a:defRPr>
                          </a:pPr>
                          <a:r>
                            <a:rPr sz="1400">
                              <a:latin typeface="Cambria Math"/>
                            </a:rPr>
                            <a:t>0.3746</a:t>
                          </a:r>
                        </a:p>
                      </a:txBody>
                      <a:tcPr/>
                    </a:tc>
                    <a:tc>
                      <a:txBody>
                        <a:bodyPr/>
                        <a:lstStyle/>
                        <a:p>
                          <a:pPr algn="ctr">
                            <a:defRPr>
                              <a:solidFill>
                                <a:schemeClr val="tx1"/>
                              </a:solidFill>
                            </a:defRPr>
                          </a:pPr>
                          <a:r>
                            <a:rPr sz="1400">
                              <a:latin typeface="Cambria Math"/>
                            </a:rPr>
                            <a:t>0.3856</a:t>
                          </a:r>
                        </a:p>
                      </a:txBody>
                      <a:tcPr/>
                    </a:tc>
                    <a:tc>
                      <a:txBody>
                        <a:bodyPr/>
                        <a:lstStyle/>
                        <a:p>
                          <a:pPr algn="ctr">
                            <a:defRPr>
                              <a:solidFill>
                                <a:schemeClr val="tx1"/>
                              </a:solidFill>
                            </a:defRPr>
                          </a:pPr>
                          <a:r>
                            <a:rPr sz="1400">
                              <a:latin typeface="Cambria Math"/>
                            </a:rPr>
                            <a:t>0.3956</a:t>
                          </a:r>
                        </a:p>
                      </a:txBody>
                      <a:tcPr>
                        <a:solidFill>
                          <a:srgbClr val="92D050"/>
                        </a:solidFill>
                      </a:tcPr>
                    </a:tc>
                    <a:tc>
                      <a:txBody>
                        <a:bodyPr/>
                        <a:lstStyle/>
                        <a:p>
                          <a:pPr algn="ctr">
                            <a:defRPr>
                              <a:solidFill>
                                <a:schemeClr val="tx1"/>
                              </a:solidFill>
                            </a:defRPr>
                          </a:pPr>
                          <a:r>
                            <a:rPr sz="1400">
                              <a:latin typeface="Cambria Math"/>
                            </a:rPr>
                            <a:t>0.4048</a:t>
                          </a:r>
                        </a:p>
                      </a:txBody>
                      <a:tcPr/>
                    </a:tc>
                    <a:extLst>
                      <a:ext uri="{0D108BD9-81ED-4DB2-BD59-A6C34878D82A}">
                        <a16:rowId xmlns:a16="http://schemas.microsoft.com/office/drawing/2014/main" val="10009"/>
                      </a:ext>
                    </a:extLst>
                  </a:tr>
                  <a:tr h="370840">
                    <a:tc vMerge="1">
                      <a:txBody>
                        <a:bodyPr/>
                        <a:lstStyle/>
                        <a:p>
                          <a:endParaRPr/>
                        </a:p>
                      </a:txBody>
                      <a:tcPr/>
                    </a:tc>
                    <a:tc>
                      <a:txBody>
                        <a:bodyPr/>
                        <a:lstStyle/>
                        <a:p>
                          <a:pPr algn="ctr">
                            <a:defRPr b="1">
                              <a:solidFill>
                                <a:schemeClr val="tx1"/>
                              </a:solidFill>
                            </a:defRPr>
                          </a:pPr>
                          <a:r>
                            <a:rPr sz="1400">
                              <a:latin typeface="Cambria Math"/>
                            </a:rPr>
                            <a:t>28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0.3006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0.3191</a:t>
                          </a:r>
                        </a:p>
                      </a:txBody>
                      <a:tcPr/>
                    </a:tc>
                    <a:tc>
                      <a:txBody>
                        <a:bodyPr/>
                        <a:lstStyle/>
                        <a:p>
                          <a:pPr algn="ctr">
                            <a:defRPr>
                              <a:solidFill>
                                <a:schemeClr val="tx1"/>
                              </a:solidFill>
                            </a:defRPr>
                          </a:pPr>
                          <a:r>
                            <a:rPr sz="1400">
                              <a:latin typeface="Cambria Math"/>
                            </a:rPr>
                            <a:t>0.3357</a:t>
                          </a:r>
                        </a:p>
                      </a:txBody>
                      <a:tcPr/>
                    </a:tc>
                    <a:tc>
                      <a:txBody>
                        <a:bodyPr/>
                        <a:lstStyle/>
                        <a:p>
                          <a:pPr algn="ctr">
                            <a:defRPr>
                              <a:solidFill>
                                <a:schemeClr val="tx1"/>
                              </a:solidFill>
                            </a:defRPr>
                          </a:pPr>
                          <a:r>
                            <a:rPr sz="1400">
                              <a:latin typeface="Cambria Math"/>
                            </a:rPr>
                            <a:t>0.3505</a:t>
                          </a:r>
                        </a:p>
                      </a:txBody>
                      <a:tcPr/>
                    </a:tc>
                    <a:tc>
                      <a:txBody>
                        <a:bodyPr/>
                        <a:lstStyle/>
                        <a:p>
                          <a:pPr algn="ctr">
                            <a:defRPr>
                              <a:solidFill>
                                <a:schemeClr val="tx1"/>
                              </a:solidFill>
                            </a:defRPr>
                          </a:pPr>
                          <a:r>
                            <a:rPr sz="1400">
                              <a:latin typeface="Cambria Math"/>
                            </a:rPr>
                            <a:t>0.3638</a:t>
                          </a:r>
                        </a:p>
                      </a:txBody>
                      <a:tcPr/>
                    </a:tc>
                    <a:tc>
                      <a:txBody>
                        <a:bodyPr/>
                        <a:lstStyle/>
                        <a:p>
                          <a:pPr algn="ctr">
                            <a:defRPr>
                              <a:solidFill>
                                <a:schemeClr val="tx1"/>
                              </a:solidFill>
                            </a:defRPr>
                          </a:pPr>
                          <a:r>
                            <a:rPr sz="1400">
                              <a:latin typeface="Cambria Math"/>
                            </a:rPr>
                            <a:t>0.3759</a:t>
                          </a:r>
                        </a:p>
                      </a:txBody>
                      <a:tcPr/>
                    </a:tc>
                    <a:tc>
                      <a:txBody>
                        <a:bodyPr/>
                        <a:lstStyle/>
                        <a:p>
                          <a:pPr algn="ctr">
                            <a:defRPr>
                              <a:solidFill>
                                <a:schemeClr val="tx1"/>
                              </a:solidFill>
                            </a:defRPr>
                          </a:pPr>
                          <a:r>
                            <a:rPr sz="1400">
                              <a:latin typeface="Cambria Math"/>
                            </a:rPr>
                            <a:t>0.3869</a:t>
                          </a:r>
                        </a:p>
                      </a:txBody>
                      <a:tcPr/>
                    </a:tc>
                    <a:tc>
                      <a:txBody>
                        <a:bodyPr/>
                        <a:lstStyle/>
                        <a:p>
                          <a:pPr algn="ctr">
                            <a:defRPr>
                              <a:solidFill>
                                <a:schemeClr val="tx1"/>
                              </a:solidFill>
                            </a:defRPr>
                          </a:pPr>
                          <a:r>
                            <a:rPr sz="1400">
                              <a:latin typeface="Cambria Math"/>
                            </a:rPr>
                            <a:t>0.3970</a:t>
                          </a:r>
                        </a:p>
                      </a:txBody>
                      <a:tcPr>
                        <a:solidFill>
                          <a:srgbClr val="92D050"/>
                        </a:solidFill>
                      </a:tcPr>
                    </a:tc>
                    <a:tc>
                      <a:txBody>
                        <a:bodyPr/>
                        <a:lstStyle/>
                        <a:p>
                          <a:pPr algn="ctr">
                            <a:defRPr>
                              <a:solidFill>
                                <a:schemeClr val="tx1"/>
                              </a:solidFill>
                            </a:defRPr>
                          </a:pPr>
                          <a:r>
                            <a:rPr sz="1400">
                              <a:latin typeface="Cambria Math"/>
                            </a:rPr>
                            <a:t>0.4063</a:t>
                          </a:r>
                        </a:p>
                      </a:txBody>
                      <a:tcPr/>
                    </a:tc>
                    <a:extLst>
                      <a:ext uri="{0D108BD9-81ED-4DB2-BD59-A6C34878D82A}">
                        <a16:rowId xmlns:a16="http://schemas.microsoft.com/office/drawing/2014/main" val="10010"/>
                      </a:ext>
                    </a:extLst>
                  </a:tr>
                  <a:tr h="370840">
                    <a:tc vMerge="1">
                      <a:txBody>
                        <a:bodyPr/>
                        <a:lstStyle/>
                        <a:p>
                          <a:endParaRPr/>
                        </a:p>
                      </a:txBody>
                      <a:tcPr/>
                    </a:tc>
                    <a:tc>
                      <a:txBody>
                        <a:bodyPr/>
                        <a:lstStyle/>
                        <a:p>
                          <a:pPr algn="ctr">
                            <a:defRPr b="1">
                              <a:solidFill>
                                <a:schemeClr val="tx1"/>
                              </a:solidFill>
                            </a:defRPr>
                          </a:pPr>
                          <a:r>
                            <a:rPr sz="1400">
                              <a:latin typeface="Cambria Math"/>
                            </a:rPr>
                            <a:t>29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0.3013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0.3200</a:t>
                          </a:r>
                        </a:p>
                      </a:txBody>
                      <a:tcPr/>
                    </a:tc>
                    <a:tc>
                      <a:txBody>
                        <a:bodyPr/>
                        <a:lstStyle/>
                        <a:p>
                          <a:pPr algn="ctr">
                            <a:defRPr>
                              <a:solidFill>
                                <a:schemeClr val="tx1"/>
                              </a:solidFill>
                            </a:defRPr>
                          </a:pPr>
                          <a:r>
                            <a:rPr sz="1400">
                              <a:latin typeface="Cambria Math"/>
                            </a:rPr>
                            <a:t>0.3366</a:t>
                          </a:r>
                        </a:p>
                      </a:txBody>
                      <a:tcPr/>
                    </a:tc>
                    <a:tc>
                      <a:txBody>
                        <a:bodyPr/>
                        <a:lstStyle/>
                        <a:p>
                          <a:pPr algn="ctr">
                            <a:defRPr>
                              <a:solidFill>
                                <a:schemeClr val="tx1"/>
                              </a:solidFill>
                            </a:defRPr>
                          </a:pPr>
                          <a:r>
                            <a:rPr sz="1400">
                              <a:latin typeface="Cambria Math"/>
                            </a:rPr>
                            <a:t>0.3515</a:t>
                          </a:r>
                        </a:p>
                      </a:txBody>
                      <a:tcPr/>
                    </a:tc>
                    <a:tc>
                      <a:txBody>
                        <a:bodyPr/>
                        <a:lstStyle/>
                        <a:p>
                          <a:pPr algn="ctr">
                            <a:defRPr>
                              <a:solidFill>
                                <a:schemeClr val="tx1"/>
                              </a:solidFill>
                            </a:defRPr>
                          </a:pPr>
                          <a:r>
                            <a:rPr sz="1400">
                              <a:latin typeface="Cambria Math"/>
                            </a:rPr>
                            <a:t>0.3649</a:t>
                          </a:r>
                        </a:p>
                      </a:txBody>
                      <a:tcPr/>
                    </a:tc>
                    <a:tc>
                      <a:txBody>
                        <a:bodyPr/>
                        <a:lstStyle/>
                        <a:p>
                          <a:pPr algn="ctr">
                            <a:defRPr>
                              <a:solidFill>
                                <a:schemeClr val="tx1"/>
                              </a:solidFill>
                            </a:defRPr>
                          </a:pPr>
                          <a:r>
                            <a:rPr sz="1400">
                              <a:latin typeface="Cambria Math"/>
                            </a:rPr>
                            <a:t>0.3771</a:t>
                          </a:r>
                        </a:p>
                      </a:txBody>
                      <a:tcPr/>
                    </a:tc>
                    <a:tc>
                      <a:txBody>
                        <a:bodyPr/>
                        <a:lstStyle/>
                        <a:p>
                          <a:pPr algn="ctr">
                            <a:defRPr>
                              <a:solidFill>
                                <a:schemeClr val="tx1"/>
                              </a:solidFill>
                            </a:defRPr>
                          </a:pPr>
                          <a:r>
                            <a:rPr sz="1400">
                              <a:latin typeface="Cambria Math"/>
                            </a:rPr>
                            <a:t>0.3882</a:t>
                          </a:r>
                        </a:p>
                      </a:txBody>
                      <a:tcPr/>
                    </a:tc>
                    <a:tc>
                      <a:txBody>
                        <a:bodyPr/>
                        <a:lstStyle/>
                        <a:p>
                          <a:pPr algn="ctr">
                            <a:defRPr>
                              <a:solidFill>
                                <a:schemeClr val="tx1"/>
                              </a:solidFill>
                            </a:defRPr>
                          </a:pPr>
                          <a:r>
                            <a:rPr sz="1400">
                              <a:latin typeface="Cambria Math"/>
                            </a:rPr>
                            <a:t>0.3984</a:t>
                          </a:r>
                        </a:p>
                      </a:txBody>
                      <a:tcPr>
                        <a:solidFill>
                          <a:srgbClr val="92D050"/>
                        </a:solidFill>
                      </a:tcPr>
                    </a:tc>
                    <a:tc>
                      <a:txBody>
                        <a:bodyPr/>
                        <a:lstStyle/>
                        <a:p>
                          <a:pPr algn="ctr">
                            <a:defRPr>
                              <a:solidFill>
                                <a:schemeClr val="tx1"/>
                              </a:solidFill>
                            </a:defRPr>
                          </a:pPr>
                          <a:r>
                            <a:rPr sz="1400" dirty="0">
                              <a:latin typeface="Cambria Math"/>
                            </a:rPr>
                            <a:t>0.4077</a:t>
                          </a:r>
                        </a:p>
                      </a:txBody>
                      <a:tcPr/>
                    </a:tc>
                    <a:extLst>
                      <a:ext uri="{0D108BD9-81ED-4DB2-BD59-A6C34878D82A}">
                        <a16:rowId xmlns:a16="http://schemas.microsoft.com/office/drawing/2014/main" val="10011"/>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20201063"/>
                  </p:ext>
                </p:extLst>
              </p:nvPr>
            </p:nvGraphicFramePr>
            <p:xfrm>
              <a:off x="457200" y="1105523"/>
              <a:ext cx="8229600" cy="445008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gridSpan="11">
                      <a:txBody>
                        <a:bodyPr/>
                        <a:lstStyle/>
                        <a:p>
                          <a:endParaRPr lang="en-US"/>
                        </a:p>
                      </a:txBody>
                      <a:tcPr>
                        <a:blipFill>
                          <a:blip r:embed="rId2"/>
                          <a:stretch>
                            <a:fillRect l="-148" t="-8197" r="-370" b="-1101639"/>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solidFill>
                          <a:srgbClr val="CCCFD7"/>
                        </a:solidFill>
                      </a:tcPr>
                    </a:tc>
                    <a:tc hMerge="1">
                      <a:txBody>
                        <a:bodyPr/>
                        <a:lstStyle/>
                        <a:p>
                          <a:endParaRPr/>
                        </a:p>
                      </a:txBody>
                      <a:tcPr/>
                    </a:tc>
                    <a:tc gridSpan="9">
                      <a:txBody>
                        <a:bodyPr/>
                        <a:lstStyle/>
                        <a:p>
                          <a:pPr algn="ctr">
                            <a:defRPr sz="1400" b="1">
                              <a:solidFill>
                                <a:schemeClr val="tx1"/>
                              </a:solidFill>
                            </a:defRPr>
                          </a:pPr>
                          <a:r>
                            <a:t>Numerator Degrees of Freedom</a:t>
                          </a:r>
                        </a:p>
                      </a:txBody>
                      <a:tcPr>
                        <a:lnL w="12700" cap="flat" cmpd="sng" algn="ctr">
                          <a:solidFill>
                            <a:schemeClr val="tx1"/>
                          </a:solidFill>
                          <a:prstDash val="solid"/>
                          <a:round/>
                          <a:headEnd type="none" w="med" len="med"/>
                          <a:tailEnd type="none" w="med" len="med"/>
                        </a:lnL>
                        <a:solidFill>
                          <a:srgbClr val="CCCFD7"/>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370840">
                    <a:tc gridSpan="2">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a:tc>
                    <a:tc>
                      <a:txBody>
                        <a:bodyPr/>
                        <a:lstStyle/>
                        <a:p>
                          <a:pPr algn="ctr">
                            <a:defRPr b="1">
                              <a:solidFill>
                                <a:schemeClr val="tx1"/>
                              </a:solidFill>
                            </a:defRPr>
                          </a:pPr>
                          <a:r>
                            <a:rPr sz="1400">
                              <a:latin typeface="Cambria Math"/>
                            </a:rPr>
                            <a:t>10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11</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12</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13</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14</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16</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rowSpan="9">
                      <a:txBody>
                        <a:bodyPr/>
                        <a:lstStyle/>
                        <a:p>
                          <a:pPr algn="ctr">
                            <a:defRPr b="1">
                              <a:solidFill>
                                <a:schemeClr val="tx1"/>
                              </a:solidFill>
                            </a:defRPr>
                          </a:pPr>
                          <a:r>
                            <a:rPr dirty="0"/>
                            <a:t>Denominator Degrees of Freedom</a:t>
                          </a:r>
                        </a:p>
                      </a:txBody>
                      <a:tcPr vert="vert270" anchor="ctr">
                        <a:lnT w="12700" cap="flat" cmpd="sng" algn="ctr">
                          <a:solidFill>
                            <a:schemeClr val="tx1"/>
                          </a:solidFill>
                          <a:prstDash val="solid"/>
                          <a:round/>
                          <a:headEnd type="none" w="med" len="med"/>
                          <a:tailEnd type="none" w="med" len="med"/>
                        </a:lnT>
                      </a:tcPr>
                    </a:tc>
                    <a:tc>
                      <a:txBody>
                        <a:bodyPr/>
                        <a:lstStyle/>
                        <a:p>
                          <a:pPr algn="ctr">
                            <a:defRPr b="1">
                              <a:solidFill>
                                <a:schemeClr val="tx1"/>
                              </a:solidFill>
                            </a:defRPr>
                          </a:pPr>
                          <a:r>
                            <a:rPr sz="1400">
                              <a:latin typeface="Cambria Math"/>
                            </a:rPr>
                            <a:t>21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0.2938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0.3114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0.3271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0.3410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0.3536</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0.3649</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0.3752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0.3846</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0.3932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vMerge="1">
                      <a:txBody>
                        <a:bodyPr/>
                        <a:lstStyle/>
                        <a:p>
                          <a:endParaRPr/>
                        </a:p>
                      </a:txBody>
                      <a:tcPr/>
                    </a:tc>
                    <a:tc>
                      <a:txBody>
                        <a:bodyPr/>
                        <a:lstStyle/>
                        <a:p>
                          <a:pPr algn="ctr">
                            <a:defRPr b="1">
                              <a:solidFill>
                                <a:schemeClr val="tx1"/>
                              </a:solidFill>
                            </a:defRPr>
                          </a:pPr>
                          <a:r>
                            <a:rPr sz="1400">
                              <a:latin typeface="Cambria Math"/>
                            </a:rPr>
                            <a:t>22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0.2950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0.3128</a:t>
                          </a:r>
                        </a:p>
                      </a:txBody>
                      <a:tcPr/>
                    </a:tc>
                    <a:tc>
                      <a:txBody>
                        <a:bodyPr/>
                        <a:lstStyle/>
                        <a:p>
                          <a:pPr algn="ctr">
                            <a:defRPr>
                              <a:solidFill>
                                <a:schemeClr val="tx1"/>
                              </a:solidFill>
                            </a:defRPr>
                          </a:pPr>
                          <a:r>
                            <a:rPr sz="1400">
                              <a:latin typeface="Cambria Math"/>
                            </a:rPr>
                            <a:t>0.3286</a:t>
                          </a:r>
                        </a:p>
                      </a:txBody>
                      <a:tcPr/>
                    </a:tc>
                    <a:tc>
                      <a:txBody>
                        <a:bodyPr/>
                        <a:lstStyle/>
                        <a:p>
                          <a:pPr algn="ctr">
                            <a:defRPr>
                              <a:solidFill>
                                <a:schemeClr val="tx1"/>
                              </a:solidFill>
                            </a:defRPr>
                          </a:pPr>
                          <a:r>
                            <a:rPr sz="1400">
                              <a:latin typeface="Cambria Math"/>
                            </a:rPr>
                            <a:t>0.3427</a:t>
                          </a:r>
                        </a:p>
                      </a:txBody>
                      <a:tcPr/>
                    </a:tc>
                    <a:tc>
                      <a:txBody>
                        <a:bodyPr/>
                        <a:lstStyle/>
                        <a:p>
                          <a:pPr algn="ctr">
                            <a:defRPr>
                              <a:solidFill>
                                <a:schemeClr val="tx1"/>
                              </a:solidFill>
                            </a:defRPr>
                          </a:pPr>
                          <a:r>
                            <a:rPr sz="1400">
                              <a:latin typeface="Cambria Math"/>
                            </a:rPr>
                            <a:t>0.3554</a:t>
                          </a:r>
                        </a:p>
                      </a:txBody>
                      <a:tcPr/>
                    </a:tc>
                    <a:tc>
                      <a:txBody>
                        <a:bodyPr/>
                        <a:lstStyle/>
                        <a:p>
                          <a:pPr algn="ctr">
                            <a:defRPr>
                              <a:solidFill>
                                <a:schemeClr val="tx1"/>
                              </a:solidFill>
                            </a:defRPr>
                          </a:pPr>
                          <a:r>
                            <a:rPr sz="1400">
                              <a:latin typeface="Cambria Math"/>
                            </a:rPr>
                            <a:t>0.3668</a:t>
                          </a:r>
                        </a:p>
                      </a:txBody>
                      <a:tcPr/>
                    </a:tc>
                    <a:tc>
                      <a:txBody>
                        <a:bodyPr/>
                        <a:lstStyle/>
                        <a:p>
                          <a:pPr algn="ctr">
                            <a:defRPr>
                              <a:solidFill>
                                <a:schemeClr val="tx1"/>
                              </a:solidFill>
                            </a:defRPr>
                          </a:pPr>
                          <a:r>
                            <a:rPr sz="1400">
                              <a:latin typeface="Cambria Math"/>
                            </a:rPr>
                            <a:t>0.3773</a:t>
                          </a:r>
                        </a:p>
                      </a:txBody>
                      <a:tcPr/>
                    </a:tc>
                    <a:tc>
                      <a:txBody>
                        <a:bodyPr/>
                        <a:lstStyle/>
                        <a:p>
                          <a:pPr algn="ctr">
                            <a:defRPr>
                              <a:solidFill>
                                <a:schemeClr val="tx1"/>
                              </a:solidFill>
                            </a:defRPr>
                          </a:pPr>
                          <a:r>
                            <a:rPr sz="1400">
                              <a:latin typeface="Cambria Math"/>
                            </a:rPr>
                            <a:t>0.3868</a:t>
                          </a:r>
                        </a:p>
                      </a:txBody>
                      <a:tcPr>
                        <a:solidFill>
                          <a:srgbClr val="92D050"/>
                        </a:solidFill>
                      </a:tcPr>
                    </a:tc>
                    <a:tc>
                      <a:txBody>
                        <a:bodyPr/>
                        <a:lstStyle/>
                        <a:p>
                          <a:pPr algn="ctr">
                            <a:defRPr>
                              <a:solidFill>
                                <a:schemeClr val="tx1"/>
                              </a:solidFill>
                            </a:defRPr>
                          </a:pPr>
                          <a:r>
                            <a:rPr sz="1400">
                              <a:latin typeface="Cambria Math"/>
                            </a:rPr>
                            <a:t>0.3955</a:t>
                          </a:r>
                        </a:p>
                      </a:txBody>
                      <a:tcPr/>
                    </a:tc>
                    <a:extLst>
                      <a:ext uri="{0D108BD9-81ED-4DB2-BD59-A6C34878D82A}">
                        <a16:rowId xmlns:a16="http://schemas.microsoft.com/office/drawing/2014/main" val="10004"/>
                      </a:ext>
                    </a:extLst>
                  </a:tr>
                  <a:tr h="370840">
                    <a:tc vMerge="1">
                      <a:txBody>
                        <a:bodyPr/>
                        <a:lstStyle/>
                        <a:p>
                          <a:endParaRPr/>
                        </a:p>
                      </a:txBody>
                      <a:tcPr/>
                    </a:tc>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0.2961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0.3140</a:t>
                          </a:r>
                        </a:p>
                      </a:txBody>
                      <a:tcPr/>
                    </a:tc>
                    <a:tc>
                      <a:txBody>
                        <a:bodyPr/>
                        <a:lstStyle/>
                        <a:p>
                          <a:pPr algn="ctr">
                            <a:defRPr>
                              <a:solidFill>
                                <a:schemeClr val="tx1"/>
                              </a:solidFill>
                            </a:defRPr>
                          </a:pPr>
                          <a:r>
                            <a:rPr sz="1400">
                              <a:latin typeface="Cambria Math"/>
                            </a:rPr>
                            <a:t>0.3300</a:t>
                          </a:r>
                        </a:p>
                      </a:txBody>
                      <a:tcPr/>
                    </a:tc>
                    <a:tc>
                      <a:txBody>
                        <a:bodyPr/>
                        <a:lstStyle/>
                        <a:p>
                          <a:pPr algn="ctr">
                            <a:defRPr>
                              <a:solidFill>
                                <a:schemeClr val="tx1"/>
                              </a:solidFill>
                            </a:defRPr>
                          </a:pPr>
                          <a:r>
                            <a:rPr sz="1400">
                              <a:latin typeface="Cambria Math"/>
                            </a:rPr>
                            <a:t>0.3442</a:t>
                          </a:r>
                        </a:p>
                      </a:txBody>
                      <a:tcPr/>
                    </a:tc>
                    <a:tc>
                      <a:txBody>
                        <a:bodyPr/>
                        <a:lstStyle/>
                        <a:p>
                          <a:pPr algn="ctr">
                            <a:defRPr>
                              <a:solidFill>
                                <a:schemeClr val="tx1"/>
                              </a:solidFill>
                            </a:defRPr>
                          </a:pPr>
                          <a:r>
                            <a:rPr sz="1400">
                              <a:latin typeface="Cambria Math"/>
                            </a:rPr>
                            <a:t>0.3570</a:t>
                          </a:r>
                        </a:p>
                      </a:txBody>
                      <a:tcPr/>
                    </a:tc>
                    <a:tc>
                      <a:txBody>
                        <a:bodyPr/>
                        <a:lstStyle/>
                        <a:p>
                          <a:pPr algn="ctr">
                            <a:defRPr>
                              <a:solidFill>
                                <a:schemeClr val="tx1"/>
                              </a:solidFill>
                            </a:defRPr>
                          </a:pPr>
                          <a:r>
                            <a:rPr sz="1400">
                              <a:latin typeface="Cambria Math"/>
                            </a:rPr>
                            <a:t>0.3686</a:t>
                          </a:r>
                        </a:p>
                      </a:txBody>
                      <a:tcPr/>
                    </a:tc>
                    <a:tc>
                      <a:txBody>
                        <a:bodyPr/>
                        <a:lstStyle/>
                        <a:p>
                          <a:pPr algn="ctr">
                            <a:defRPr>
                              <a:solidFill>
                                <a:schemeClr val="tx1"/>
                              </a:solidFill>
                            </a:defRPr>
                          </a:pPr>
                          <a:r>
                            <a:rPr sz="1400">
                              <a:latin typeface="Cambria Math"/>
                            </a:rPr>
                            <a:t>0.3792</a:t>
                          </a:r>
                        </a:p>
                      </a:txBody>
                      <a:tcPr/>
                    </a:tc>
                    <a:tc>
                      <a:txBody>
                        <a:bodyPr/>
                        <a:lstStyle/>
                        <a:p>
                          <a:pPr algn="ctr">
                            <a:defRPr>
                              <a:solidFill>
                                <a:schemeClr val="tx1"/>
                              </a:solidFill>
                            </a:defRPr>
                          </a:pPr>
                          <a:r>
                            <a:rPr sz="1400">
                              <a:latin typeface="Cambria Math"/>
                            </a:rPr>
                            <a:t>0.3888</a:t>
                          </a:r>
                        </a:p>
                      </a:txBody>
                      <a:tcPr>
                        <a:solidFill>
                          <a:srgbClr val="92D050"/>
                        </a:solidFill>
                      </a:tcPr>
                    </a:tc>
                    <a:tc>
                      <a:txBody>
                        <a:bodyPr/>
                        <a:lstStyle/>
                        <a:p>
                          <a:pPr algn="ctr">
                            <a:defRPr>
                              <a:solidFill>
                                <a:schemeClr val="tx1"/>
                              </a:solidFill>
                            </a:defRPr>
                          </a:pPr>
                          <a:r>
                            <a:rPr sz="1400">
                              <a:latin typeface="Cambria Math"/>
                            </a:rPr>
                            <a:t>0.3976</a:t>
                          </a:r>
                        </a:p>
                      </a:txBody>
                      <a:tcPr/>
                    </a:tc>
                    <a:extLst>
                      <a:ext uri="{0D108BD9-81ED-4DB2-BD59-A6C34878D82A}">
                        <a16:rowId xmlns:a16="http://schemas.microsoft.com/office/drawing/2014/main" val="10005"/>
                      </a:ext>
                    </a:extLst>
                  </a:tr>
                  <a:tr h="370840">
                    <a:tc vMerge="1">
                      <a:txBody>
                        <a:bodyPr/>
                        <a:lstStyle/>
                        <a:p>
                          <a:endParaRPr/>
                        </a:p>
                      </a:txBody>
                      <a:tcPr/>
                    </a:tc>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0.2971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0.3152</a:t>
                          </a:r>
                        </a:p>
                      </a:txBody>
                      <a:tcPr>
                        <a:solidFill>
                          <a:srgbClr val="92D050"/>
                        </a:solidFill>
                      </a:tcPr>
                    </a:tc>
                    <a:tc>
                      <a:txBody>
                        <a:bodyPr/>
                        <a:lstStyle/>
                        <a:p>
                          <a:pPr algn="ctr">
                            <a:defRPr>
                              <a:solidFill>
                                <a:schemeClr val="tx1"/>
                              </a:solidFill>
                            </a:defRPr>
                          </a:pPr>
                          <a:r>
                            <a:rPr sz="1400">
                              <a:latin typeface="Cambria Math"/>
                            </a:rPr>
                            <a:t>0.3313</a:t>
                          </a:r>
                        </a:p>
                      </a:txBody>
                      <a:tcPr>
                        <a:solidFill>
                          <a:srgbClr val="92D050"/>
                        </a:solidFill>
                      </a:tcPr>
                    </a:tc>
                    <a:tc>
                      <a:txBody>
                        <a:bodyPr/>
                        <a:lstStyle/>
                        <a:p>
                          <a:pPr algn="ctr">
                            <a:defRPr>
                              <a:solidFill>
                                <a:schemeClr val="tx1"/>
                              </a:solidFill>
                            </a:defRPr>
                          </a:pPr>
                          <a:r>
                            <a:rPr sz="1400">
                              <a:latin typeface="Cambria Math"/>
                            </a:rPr>
                            <a:t>0.3456</a:t>
                          </a:r>
                        </a:p>
                      </a:txBody>
                      <a:tcPr>
                        <a:solidFill>
                          <a:srgbClr val="92D050"/>
                        </a:solidFill>
                      </a:tcPr>
                    </a:tc>
                    <a:tc>
                      <a:txBody>
                        <a:bodyPr/>
                        <a:lstStyle/>
                        <a:p>
                          <a:pPr algn="ctr">
                            <a:defRPr>
                              <a:solidFill>
                                <a:schemeClr val="tx1"/>
                              </a:solidFill>
                            </a:defRPr>
                          </a:pPr>
                          <a:r>
                            <a:rPr sz="1400">
                              <a:latin typeface="Cambria Math"/>
                            </a:rPr>
                            <a:t>0.3586</a:t>
                          </a:r>
                        </a:p>
                      </a:txBody>
                      <a:tcPr>
                        <a:solidFill>
                          <a:srgbClr val="92D050"/>
                        </a:solidFill>
                      </a:tcPr>
                    </a:tc>
                    <a:tc>
                      <a:txBody>
                        <a:bodyPr/>
                        <a:lstStyle/>
                        <a:p>
                          <a:pPr algn="ctr">
                            <a:defRPr>
                              <a:solidFill>
                                <a:schemeClr val="tx1"/>
                              </a:solidFill>
                            </a:defRPr>
                          </a:pPr>
                          <a:r>
                            <a:rPr sz="1400">
                              <a:latin typeface="Cambria Math"/>
                            </a:rPr>
                            <a:t>0.3703</a:t>
                          </a:r>
                        </a:p>
                      </a:txBody>
                      <a:tcPr>
                        <a:solidFill>
                          <a:srgbClr val="92D050"/>
                        </a:solidFill>
                      </a:tcPr>
                    </a:tc>
                    <a:tc>
                      <a:txBody>
                        <a:bodyPr/>
                        <a:lstStyle/>
                        <a:p>
                          <a:pPr algn="ctr">
                            <a:defRPr>
                              <a:solidFill>
                                <a:schemeClr val="tx1"/>
                              </a:solidFill>
                            </a:defRPr>
                          </a:pPr>
                          <a:r>
                            <a:rPr sz="1400">
                              <a:latin typeface="Cambria Math"/>
                            </a:rPr>
                            <a:t>0.3809</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0.3907</a:t>
                          </a:r>
                        </a:p>
                      </a:txBody>
                      <a:tcPr>
                        <a:solidFill>
                          <a:srgbClr val="FFFF00"/>
                        </a:solidFill>
                      </a:tcPr>
                    </a:tc>
                    <a:tc>
                      <a:txBody>
                        <a:bodyPr/>
                        <a:lstStyle/>
                        <a:p>
                          <a:pPr algn="ctr">
                            <a:defRPr>
                              <a:solidFill>
                                <a:schemeClr val="tx1"/>
                              </a:solidFill>
                            </a:defRPr>
                          </a:pPr>
                          <a:r>
                            <a:rPr sz="1400">
                              <a:latin typeface="Cambria Math"/>
                            </a:rPr>
                            <a:t>0.3996</a:t>
                          </a:r>
                        </a:p>
                      </a:txBody>
                      <a:tcPr>
                        <a:solidFill>
                          <a:srgbClr val="92D050"/>
                        </a:solidFill>
                      </a:tcPr>
                    </a:tc>
                    <a:extLst>
                      <a:ext uri="{0D108BD9-81ED-4DB2-BD59-A6C34878D82A}">
                        <a16:rowId xmlns:a16="http://schemas.microsoft.com/office/drawing/2014/main" val="10006"/>
                      </a:ext>
                    </a:extLst>
                  </a:tr>
                  <a:tr h="370840">
                    <a:tc vMerge="1">
                      <a:txBody>
                        <a:bodyPr/>
                        <a:lstStyle/>
                        <a:p>
                          <a:endParaRPr/>
                        </a:p>
                      </a:txBody>
                      <a:tcPr/>
                    </a:tc>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0.2981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0.3163</a:t>
                          </a:r>
                        </a:p>
                      </a:txBody>
                      <a:tcPr/>
                    </a:tc>
                    <a:tc>
                      <a:txBody>
                        <a:bodyPr/>
                        <a:lstStyle/>
                        <a:p>
                          <a:pPr algn="ctr">
                            <a:defRPr>
                              <a:solidFill>
                                <a:schemeClr val="tx1"/>
                              </a:solidFill>
                            </a:defRPr>
                          </a:pPr>
                          <a:r>
                            <a:rPr sz="1400">
                              <a:latin typeface="Cambria Math"/>
                            </a:rPr>
                            <a:t>0.3325</a:t>
                          </a:r>
                        </a:p>
                      </a:txBody>
                      <a:tcPr/>
                    </a:tc>
                    <a:tc>
                      <a:txBody>
                        <a:bodyPr/>
                        <a:lstStyle/>
                        <a:p>
                          <a:pPr algn="ctr">
                            <a:defRPr>
                              <a:solidFill>
                                <a:schemeClr val="tx1"/>
                              </a:solidFill>
                            </a:defRPr>
                          </a:pPr>
                          <a:r>
                            <a:rPr sz="1400">
                              <a:latin typeface="Cambria Math"/>
                            </a:rPr>
                            <a:t>0.3470</a:t>
                          </a:r>
                        </a:p>
                      </a:txBody>
                      <a:tcPr/>
                    </a:tc>
                    <a:tc>
                      <a:txBody>
                        <a:bodyPr/>
                        <a:lstStyle/>
                        <a:p>
                          <a:pPr algn="ctr">
                            <a:defRPr>
                              <a:solidFill>
                                <a:schemeClr val="tx1"/>
                              </a:solidFill>
                            </a:defRPr>
                          </a:pPr>
                          <a:r>
                            <a:rPr sz="1400">
                              <a:latin typeface="Cambria Math"/>
                            </a:rPr>
                            <a:t>0.3600</a:t>
                          </a:r>
                        </a:p>
                      </a:txBody>
                      <a:tcPr/>
                    </a:tc>
                    <a:tc>
                      <a:txBody>
                        <a:bodyPr/>
                        <a:lstStyle/>
                        <a:p>
                          <a:pPr algn="ctr">
                            <a:defRPr>
                              <a:solidFill>
                                <a:schemeClr val="tx1"/>
                              </a:solidFill>
                            </a:defRPr>
                          </a:pPr>
                          <a:r>
                            <a:rPr sz="1400">
                              <a:latin typeface="Cambria Math"/>
                            </a:rPr>
                            <a:t>0.3718</a:t>
                          </a:r>
                        </a:p>
                      </a:txBody>
                      <a:tcPr/>
                    </a:tc>
                    <a:tc>
                      <a:txBody>
                        <a:bodyPr/>
                        <a:lstStyle/>
                        <a:p>
                          <a:pPr algn="ctr">
                            <a:defRPr>
                              <a:solidFill>
                                <a:schemeClr val="tx1"/>
                              </a:solidFill>
                            </a:defRPr>
                          </a:pPr>
                          <a:r>
                            <a:rPr sz="1400">
                              <a:latin typeface="Cambria Math"/>
                            </a:rPr>
                            <a:t>0.3826</a:t>
                          </a:r>
                        </a:p>
                      </a:txBody>
                      <a:tcPr/>
                    </a:tc>
                    <a:tc>
                      <a:txBody>
                        <a:bodyPr/>
                        <a:lstStyle/>
                        <a:p>
                          <a:pPr algn="ctr">
                            <a:defRPr>
                              <a:solidFill>
                                <a:schemeClr val="tx1"/>
                              </a:solidFill>
                            </a:defRPr>
                          </a:pPr>
                          <a:r>
                            <a:rPr sz="1400">
                              <a:latin typeface="Cambria Math"/>
                            </a:rPr>
                            <a:t>0.3924</a:t>
                          </a:r>
                        </a:p>
                      </a:txBody>
                      <a:tcPr>
                        <a:solidFill>
                          <a:srgbClr val="92D050"/>
                        </a:solidFill>
                      </a:tcPr>
                    </a:tc>
                    <a:tc>
                      <a:txBody>
                        <a:bodyPr/>
                        <a:lstStyle/>
                        <a:p>
                          <a:pPr algn="ctr">
                            <a:defRPr>
                              <a:solidFill>
                                <a:schemeClr val="tx1"/>
                              </a:solidFill>
                            </a:defRPr>
                          </a:pPr>
                          <a:r>
                            <a:rPr sz="1400">
                              <a:latin typeface="Cambria Math"/>
                            </a:rPr>
                            <a:t>0.4014</a:t>
                          </a:r>
                        </a:p>
                      </a:txBody>
                      <a:tcPr/>
                    </a:tc>
                    <a:extLst>
                      <a:ext uri="{0D108BD9-81ED-4DB2-BD59-A6C34878D82A}">
                        <a16:rowId xmlns:a16="http://schemas.microsoft.com/office/drawing/2014/main" val="10007"/>
                      </a:ext>
                    </a:extLst>
                  </a:tr>
                  <a:tr h="370840">
                    <a:tc vMerge="1">
                      <a:txBody>
                        <a:bodyPr/>
                        <a:lstStyle/>
                        <a:p>
                          <a:endParaRPr/>
                        </a:p>
                      </a:txBody>
                      <a:tcPr/>
                    </a:tc>
                    <a:tc>
                      <a:txBody>
                        <a:bodyPr/>
                        <a:lstStyle/>
                        <a:p>
                          <a:pPr algn="ctr">
                            <a:defRPr b="1">
                              <a:solidFill>
                                <a:schemeClr val="tx1"/>
                              </a:solidFill>
                            </a:defRPr>
                          </a:pPr>
                          <a:r>
                            <a:rPr sz="1400">
                              <a:latin typeface="Cambria Math"/>
                            </a:rPr>
                            <a:t>26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0.2990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0.3173</a:t>
                          </a:r>
                        </a:p>
                      </a:txBody>
                      <a:tcPr/>
                    </a:tc>
                    <a:tc>
                      <a:txBody>
                        <a:bodyPr/>
                        <a:lstStyle/>
                        <a:p>
                          <a:pPr algn="ctr">
                            <a:defRPr>
                              <a:solidFill>
                                <a:schemeClr val="tx1"/>
                              </a:solidFill>
                            </a:defRPr>
                          </a:pPr>
                          <a:r>
                            <a:rPr sz="1400">
                              <a:latin typeface="Cambria Math"/>
                            </a:rPr>
                            <a:t>0.3336</a:t>
                          </a:r>
                        </a:p>
                      </a:txBody>
                      <a:tcPr/>
                    </a:tc>
                    <a:tc>
                      <a:txBody>
                        <a:bodyPr/>
                        <a:lstStyle/>
                        <a:p>
                          <a:pPr algn="ctr">
                            <a:defRPr>
                              <a:solidFill>
                                <a:schemeClr val="tx1"/>
                              </a:solidFill>
                            </a:defRPr>
                          </a:pPr>
                          <a:r>
                            <a:rPr sz="1400">
                              <a:latin typeface="Cambria Math"/>
                            </a:rPr>
                            <a:t>0.3482</a:t>
                          </a:r>
                        </a:p>
                      </a:txBody>
                      <a:tcPr/>
                    </a:tc>
                    <a:tc>
                      <a:txBody>
                        <a:bodyPr/>
                        <a:lstStyle/>
                        <a:p>
                          <a:pPr algn="ctr">
                            <a:defRPr>
                              <a:solidFill>
                                <a:schemeClr val="tx1"/>
                              </a:solidFill>
                            </a:defRPr>
                          </a:pPr>
                          <a:r>
                            <a:rPr sz="1400">
                              <a:latin typeface="Cambria Math"/>
                            </a:rPr>
                            <a:t>0.3614</a:t>
                          </a:r>
                        </a:p>
                      </a:txBody>
                      <a:tcPr/>
                    </a:tc>
                    <a:tc>
                      <a:txBody>
                        <a:bodyPr/>
                        <a:lstStyle/>
                        <a:p>
                          <a:pPr algn="ctr">
                            <a:defRPr>
                              <a:solidFill>
                                <a:schemeClr val="tx1"/>
                              </a:solidFill>
                            </a:defRPr>
                          </a:pPr>
                          <a:r>
                            <a:rPr sz="1400">
                              <a:latin typeface="Cambria Math"/>
                            </a:rPr>
                            <a:t>0.3733</a:t>
                          </a:r>
                        </a:p>
                      </a:txBody>
                      <a:tcPr/>
                    </a:tc>
                    <a:tc>
                      <a:txBody>
                        <a:bodyPr/>
                        <a:lstStyle/>
                        <a:p>
                          <a:pPr algn="ctr">
                            <a:defRPr>
                              <a:solidFill>
                                <a:schemeClr val="tx1"/>
                              </a:solidFill>
                            </a:defRPr>
                          </a:pPr>
                          <a:r>
                            <a:rPr sz="1400">
                              <a:latin typeface="Cambria Math"/>
                            </a:rPr>
                            <a:t>0.3841</a:t>
                          </a:r>
                        </a:p>
                      </a:txBody>
                      <a:tcPr/>
                    </a:tc>
                    <a:tc>
                      <a:txBody>
                        <a:bodyPr/>
                        <a:lstStyle/>
                        <a:p>
                          <a:pPr algn="ctr">
                            <a:defRPr>
                              <a:solidFill>
                                <a:schemeClr val="tx1"/>
                              </a:solidFill>
                            </a:defRPr>
                          </a:pPr>
                          <a:r>
                            <a:rPr sz="1400">
                              <a:latin typeface="Cambria Math"/>
                            </a:rPr>
                            <a:t>0.3940</a:t>
                          </a:r>
                        </a:p>
                      </a:txBody>
                      <a:tcPr>
                        <a:solidFill>
                          <a:srgbClr val="92D050"/>
                        </a:solidFill>
                      </a:tcPr>
                    </a:tc>
                    <a:tc>
                      <a:txBody>
                        <a:bodyPr/>
                        <a:lstStyle/>
                        <a:p>
                          <a:pPr algn="ctr">
                            <a:defRPr>
                              <a:solidFill>
                                <a:schemeClr val="tx1"/>
                              </a:solidFill>
                            </a:defRPr>
                          </a:pPr>
                          <a:r>
                            <a:rPr sz="1400">
                              <a:latin typeface="Cambria Math"/>
                            </a:rPr>
                            <a:t>0.4031</a:t>
                          </a:r>
                        </a:p>
                      </a:txBody>
                      <a:tcPr/>
                    </a:tc>
                    <a:extLst>
                      <a:ext uri="{0D108BD9-81ED-4DB2-BD59-A6C34878D82A}">
                        <a16:rowId xmlns:a16="http://schemas.microsoft.com/office/drawing/2014/main" val="10008"/>
                      </a:ext>
                    </a:extLst>
                  </a:tr>
                  <a:tr h="370840">
                    <a:tc vMerge="1">
                      <a:txBody>
                        <a:bodyPr/>
                        <a:lstStyle/>
                        <a:p>
                          <a:endParaRPr/>
                        </a:p>
                      </a:txBody>
                      <a:tcPr/>
                    </a:tc>
                    <a:tc>
                      <a:txBody>
                        <a:bodyPr/>
                        <a:lstStyle/>
                        <a:p>
                          <a:pPr algn="ctr">
                            <a:defRPr b="1">
                              <a:solidFill>
                                <a:schemeClr val="tx1"/>
                              </a:solidFill>
                            </a:defRPr>
                          </a:pPr>
                          <a:r>
                            <a:rPr sz="1400">
                              <a:latin typeface="Cambria Math"/>
                            </a:rPr>
                            <a:t>27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0.2998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0.3183</a:t>
                          </a:r>
                        </a:p>
                      </a:txBody>
                      <a:tcPr/>
                    </a:tc>
                    <a:tc>
                      <a:txBody>
                        <a:bodyPr/>
                        <a:lstStyle/>
                        <a:p>
                          <a:pPr algn="ctr">
                            <a:defRPr>
                              <a:solidFill>
                                <a:schemeClr val="tx1"/>
                              </a:solidFill>
                            </a:defRPr>
                          </a:pPr>
                          <a:r>
                            <a:rPr sz="1400">
                              <a:latin typeface="Cambria Math"/>
                            </a:rPr>
                            <a:t>0.3347</a:t>
                          </a:r>
                        </a:p>
                      </a:txBody>
                      <a:tcPr/>
                    </a:tc>
                    <a:tc>
                      <a:txBody>
                        <a:bodyPr/>
                        <a:lstStyle/>
                        <a:p>
                          <a:pPr algn="ctr">
                            <a:defRPr>
                              <a:solidFill>
                                <a:schemeClr val="tx1"/>
                              </a:solidFill>
                            </a:defRPr>
                          </a:pPr>
                          <a:r>
                            <a:rPr sz="1400">
                              <a:latin typeface="Cambria Math"/>
                            </a:rPr>
                            <a:t>0.3494</a:t>
                          </a:r>
                        </a:p>
                      </a:txBody>
                      <a:tcPr/>
                    </a:tc>
                    <a:tc>
                      <a:txBody>
                        <a:bodyPr/>
                        <a:lstStyle/>
                        <a:p>
                          <a:pPr algn="ctr">
                            <a:defRPr>
                              <a:solidFill>
                                <a:schemeClr val="tx1"/>
                              </a:solidFill>
                            </a:defRPr>
                          </a:pPr>
                          <a:r>
                            <a:rPr sz="1400">
                              <a:latin typeface="Cambria Math"/>
                            </a:rPr>
                            <a:t>0.3626</a:t>
                          </a:r>
                        </a:p>
                      </a:txBody>
                      <a:tcPr/>
                    </a:tc>
                    <a:tc>
                      <a:txBody>
                        <a:bodyPr/>
                        <a:lstStyle/>
                        <a:p>
                          <a:pPr algn="ctr">
                            <a:defRPr>
                              <a:solidFill>
                                <a:schemeClr val="tx1"/>
                              </a:solidFill>
                            </a:defRPr>
                          </a:pPr>
                          <a:r>
                            <a:rPr sz="1400">
                              <a:latin typeface="Cambria Math"/>
                            </a:rPr>
                            <a:t>0.3746</a:t>
                          </a:r>
                        </a:p>
                      </a:txBody>
                      <a:tcPr/>
                    </a:tc>
                    <a:tc>
                      <a:txBody>
                        <a:bodyPr/>
                        <a:lstStyle/>
                        <a:p>
                          <a:pPr algn="ctr">
                            <a:defRPr>
                              <a:solidFill>
                                <a:schemeClr val="tx1"/>
                              </a:solidFill>
                            </a:defRPr>
                          </a:pPr>
                          <a:r>
                            <a:rPr sz="1400">
                              <a:latin typeface="Cambria Math"/>
                            </a:rPr>
                            <a:t>0.3856</a:t>
                          </a:r>
                        </a:p>
                      </a:txBody>
                      <a:tcPr/>
                    </a:tc>
                    <a:tc>
                      <a:txBody>
                        <a:bodyPr/>
                        <a:lstStyle/>
                        <a:p>
                          <a:pPr algn="ctr">
                            <a:defRPr>
                              <a:solidFill>
                                <a:schemeClr val="tx1"/>
                              </a:solidFill>
                            </a:defRPr>
                          </a:pPr>
                          <a:r>
                            <a:rPr sz="1400">
                              <a:latin typeface="Cambria Math"/>
                            </a:rPr>
                            <a:t>0.3956</a:t>
                          </a:r>
                        </a:p>
                      </a:txBody>
                      <a:tcPr>
                        <a:solidFill>
                          <a:srgbClr val="92D050"/>
                        </a:solidFill>
                      </a:tcPr>
                    </a:tc>
                    <a:tc>
                      <a:txBody>
                        <a:bodyPr/>
                        <a:lstStyle/>
                        <a:p>
                          <a:pPr algn="ctr">
                            <a:defRPr>
                              <a:solidFill>
                                <a:schemeClr val="tx1"/>
                              </a:solidFill>
                            </a:defRPr>
                          </a:pPr>
                          <a:r>
                            <a:rPr sz="1400">
                              <a:latin typeface="Cambria Math"/>
                            </a:rPr>
                            <a:t>0.4048</a:t>
                          </a:r>
                        </a:p>
                      </a:txBody>
                      <a:tcPr/>
                    </a:tc>
                    <a:extLst>
                      <a:ext uri="{0D108BD9-81ED-4DB2-BD59-A6C34878D82A}">
                        <a16:rowId xmlns:a16="http://schemas.microsoft.com/office/drawing/2014/main" val="10009"/>
                      </a:ext>
                    </a:extLst>
                  </a:tr>
                  <a:tr h="370840">
                    <a:tc vMerge="1">
                      <a:txBody>
                        <a:bodyPr/>
                        <a:lstStyle/>
                        <a:p>
                          <a:endParaRPr/>
                        </a:p>
                      </a:txBody>
                      <a:tcPr/>
                    </a:tc>
                    <a:tc>
                      <a:txBody>
                        <a:bodyPr/>
                        <a:lstStyle/>
                        <a:p>
                          <a:pPr algn="ctr">
                            <a:defRPr b="1">
                              <a:solidFill>
                                <a:schemeClr val="tx1"/>
                              </a:solidFill>
                            </a:defRPr>
                          </a:pPr>
                          <a:r>
                            <a:rPr sz="1400">
                              <a:latin typeface="Cambria Math"/>
                            </a:rPr>
                            <a:t>28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0.3006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0.3191</a:t>
                          </a:r>
                        </a:p>
                      </a:txBody>
                      <a:tcPr/>
                    </a:tc>
                    <a:tc>
                      <a:txBody>
                        <a:bodyPr/>
                        <a:lstStyle/>
                        <a:p>
                          <a:pPr algn="ctr">
                            <a:defRPr>
                              <a:solidFill>
                                <a:schemeClr val="tx1"/>
                              </a:solidFill>
                            </a:defRPr>
                          </a:pPr>
                          <a:r>
                            <a:rPr sz="1400">
                              <a:latin typeface="Cambria Math"/>
                            </a:rPr>
                            <a:t>0.3357</a:t>
                          </a:r>
                        </a:p>
                      </a:txBody>
                      <a:tcPr/>
                    </a:tc>
                    <a:tc>
                      <a:txBody>
                        <a:bodyPr/>
                        <a:lstStyle/>
                        <a:p>
                          <a:pPr algn="ctr">
                            <a:defRPr>
                              <a:solidFill>
                                <a:schemeClr val="tx1"/>
                              </a:solidFill>
                            </a:defRPr>
                          </a:pPr>
                          <a:r>
                            <a:rPr sz="1400">
                              <a:latin typeface="Cambria Math"/>
                            </a:rPr>
                            <a:t>0.3505</a:t>
                          </a:r>
                        </a:p>
                      </a:txBody>
                      <a:tcPr/>
                    </a:tc>
                    <a:tc>
                      <a:txBody>
                        <a:bodyPr/>
                        <a:lstStyle/>
                        <a:p>
                          <a:pPr algn="ctr">
                            <a:defRPr>
                              <a:solidFill>
                                <a:schemeClr val="tx1"/>
                              </a:solidFill>
                            </a:defRPr>
                          </a:pPr>
                          <a:r>
                            <a:rPr sz="1400">
                              <a:latin typeface="Cambria Math"/>
                            </a:rPr>
                            <a:t>0.3638</a:t>
                          </a:r>
                        </a:p>
                      </a:txBody>
                      <a:tcPr/>
                    </a:tc>
                    <a:tc>
                      <a:txBody>
                        <a:bodyPr/>
                        <a:lstStyle/>
                        <a:p>
                          <a:pPr algn="ctr">
                            <a:defRPr>
                              <a:solidFill>
                                <a:schemeClr val="tx1"/>
                              </a:solidFill>
                            </a:defRPr>
                          </a:pPr>
                          <a:r>
                            <a:rPr sz="1400">
                              <a:latin typeface="Cambria Math"/>
                            </a:rPr>
                            <a:t>0.3759</a:t>
                          </a:r>
                        </a:p>
                      </a:txBody>
                      <a:tcPr/>
                    </a:tc>
                    <a:tc>
                      <a:txBody>
                        <a:bodyPr/>
                        <a:lstStyle/>
                        <a:p>
                          <a:pPr algn="ctr">
                            <a:defRPr>
                              <a:solidFill>
                                <a:schemeClr val="tx1"/>
                              </a:solidFill>
                            </a:defRPr>
                          </a:pPr>
                          <a:r>
                            <a:rPr sz="1400">
                              <a:latin typeface="Cambria Math"/>
                            </a:rPr>
                            <a:t>0.3869</a:t>
                          </a:r>
                        </a:p>
                      </a:txBody>
                      <a:tcPr/>
                    </a:tc>
                    <a:tc>
                      <a:txBody>
                        <a:bodyPr/>
                        <a:lstStyle/>
                        <a:p>
                          <a:pPr algn="ctr">
                            <a:defRPr>
                              <a:solidFill>
                                <a:schemeClr val="tx1"/>
                              </a:solidFill>
                            </a:defRPr>
                          </a:pPr>
                          <a:r>
                            <a:rPr sz="1400">
                              <a:latin typeface="Cambria Math"/>
                            </a:rPr>
                            <a:t>0.3970</a:t>
                          </a:r>
                        </a:p>
                      </a:txBody>
                      <a:tcPr>
                        <a:solidFill>
                          <a:srgbClr val="92D050"/>
                        </a:solidFill>
                      </a:tcPr>
                    </a:tc>
                    <a:tc>
                      <a:txBody>
                        <a:bodyPr/>
                        <a:lstStyle/>
                        <a:p>
                          <a:pPr algn="ctr">
                            <a:defRPr>
                              <a:solidFill>
                                <a:schemeClr val="tx1"/>
                              </a:solidFill>
                            </a:defRPr>
                          </a:pPr>
                          <a:r>
                            <a:rPr sz="1400">
                              <a:latin typeface="Cambria Math"/>
                            </a:rPr>
                            <a:t>0.4063</a:t>
                          </a:r>
                        </a:p>
                      </a:txBody>
                      <a:tcPr/>
                    </a:tc>
                    <a:extLst>
                      <a:ext uri="{0D108BD9-81ED-4DB2-BD59-A6C34878D82A}">
                        <a16:rowId xmlns:a16="http://schemas.microsoft.com/office/drawing/2014/main" val="10010"/>
                      </a:ext>
                    </a:extLst>
                  </a:tr>
                  <a:tr h="370840">
                    <a:tc vMerge="1">
                      <a:txBody>
                        <a:bodyPr/>
                        <a:lstStyle/>
                        <a:p>
                          <a:endParaRPr/>
                        </a:p>
                      </a:txBody>
                      <a:tcPr/>
                    </a:tc>
                    <a:tc>
                      <a:txBody>
                        <a:bodyPr/>
                        <a:lstStyle/>
                        <a:p>
                          <a:pPr algn="ctr">
                            <a:defRPr b="1">
                              <a:solidFill>
                                <a:schemeClr val="tx1"/>
                              </a:solidFill>
                            </a:defRPr>
                          </a:pPr>
                          <a:r>
                            <a:rPr sz="1400">
                              <a:latin typeface="Cambria Math"/>
                            </a:rPr>
                            <a:t>29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0.3013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0.3200</a:t>
                          </a:r>
                        </a:p>
                      </a:txBody>
                      <a:tcPr/>
                    </a:tc>
                    <a:tc>
                      <a:txBody>
                        <a:bodyPr/>
                        <a:lstStyle/>
                        <a:p>
                          <a:pPr algn="ctr">
                            <a:defRPr>
                              <a:solidFill>
                                <a:schemeClr val="tx1"/>
                              </a:solidFill>
                            </a:defRPr>
                          </a:pPr>
                          <a:r>
                            <a:rPr sz="1400">
                              <a:latin typeface="Cambria Math"/>
                            </a:rPr>
                            <a:t>0.3366</a:t>
                          </a:r>
                        </a:p>
                      </a:txBody>
                      <a:tcPr/>
                    </a:tc>
                    <a:tc>
                      <a:txBody>
                        <a:bodyPr/>
                        <a:lstStyle/>
                        <a:p>
                          <a:pPr algn="ctr">
                            <a:defRPr>
                              <a:solidFill>
                                <a:schemeClr val="tx1"/>
                              </a:solidFill>
                            </a:defRPr>
                          </a:pPr>
                          <a:r>
                            <a:rPr sz="1400">
                              <a:latin typeface="Cambria Math"/>
                            </a:rPr>
                            <a:t>0.3515</a:t>
                          </a:r>
                        </a:p>
                      </a:txBody>
                      <a:tcPr/>
                    </a:tc>
                    <a:tc>
                      <a:txBody>
                        <a:bodyPr/>
                        <a:lstStyle/>
                        <a:p>
                          <a:pPr algn="ctr">
                            <a:defRPr>
                              <a:solidFill>
                                <a:schemeClr val="tx1"/>
                              </a:solidFill>
                            </a:defRPr>
                          </a:pPr>
                          <a:r>
                            <a:rPr sz="1400">
                              <a:latin typeface="Cambria Math"/>
                            </a:rPr>
                            <a:t>0.3649</a:t>
                          </a:r>
                        </a:p>
                      </a:txBody>
                      <a:tcPr/>
                    </a:tc>
                    <a:tc>
                      <a:txBody>
                        <a:bodyPr/>
                        <a:lstStyle/>
                        <a:p>
                          <a:pPr algn="ctr">
                            <a:defRPr>
                              <a:solidFill>
                                <a:schemeClr val="tx1"/>
                              </a:solidFill>
                            </a:defRPr>
                          </a:pPr>
                          <a:r>
                            <a:rPr sz="1400">
                              <a:latin typeface="Cambria Math"/>
                            </a:rPr>
                            <a:t>0.3771</a:t>
                          </a:r>
                        </a:p>
                      </a:txBody>
                      <a:tcPr/>
                    </a:tc>
                    <a:tc>
                      <a:txBody>
                        <a:bodyPr/>
                        <a:lstStyle/>
                        <a:p>
                          <a:pPr algn="ctr">
                            <a:defRPr>
                              <a:solidFill>
                                <a:schemeClr val="tx1"/>
                              </a:solidFill>
                            </a:defRPr>
                          </a:pPr>
                          <a:r>
                            <a:rPr sz="1400">
                              <a:latin typeface="Cambria Math"/>
                            </a:rPr>
                            <a:t>0.3882</a:t>
                          </a:r>
                        </a:p>
                      </a:txBody>
                      <a:tcPr/>
                    </a:tc>
                    <a:tc>
                      <a:txBody>
                        <a:bodyPr/>
                        <a:lstStyle/>
                        <a:p>
                          <a:pPr algn="ctr">
                            <a:defRPr>
                              <a:solidFill>
                                <a:schemeClr val="tx1"/>
                              </a:solidFill>
                            </a:defRPr>
                          </a:pPr>
                          <a:r>
                            <a:rPr sz="1400">
                              <a:latin typeface="Cambria Math"/>
                            </a:rPr>
                            <a:t>0.3984</a:t>
                          </a:r>
                        </a:p>
                      </a:txBody>
                      <a:tcPr>
                        <a:solidFill>
                          <a:srgbClr val="92D050"/>
                        </a:solidFill>
                      </a:tcPr>
                    </a:tc>
                    <a:tc>
                      <a:txBody>
                        <a:bodyPr/>
                        <a:lstStyle/>
                        <a:p>
                          <a:pPr algn="ctr">
                            <a:defRPr>
                              <a:solidFill>
                                <a:schemeClr val="tx1"/>
                              </a:solidFill>
                            </a:defRPr>
                          </a:pPr>
                          <a:r>
                            <a:rPr sz="1400" dirty="0">
                              <a:latin typeface="Cambria Math"/>
                            </a:rPr>
                            <a:t>0.4077</a:t>
                          </a:r>
                        </a:p>
                      </a:txBody>
                      <a:tcPr/>
                    </a:tc>
                    <a:extLst>
                      <a:ext uri="{0D108BD9-81ED-4DB2-BD59-A6C34878D82A}">
                        <a16:rowId xmlns:a16="http://schemas.microsoft.com/office/drawing/2014/main" val="10011"/>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Confidence Interval for the Ratio of Two Population Variances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fontScale="70000" lnSpcReduction="20000"/>
              </a:bodyPr>
              <a:lstStyle/>
              <a:p>
                <a:r>
                  <a:rPr sz="2800"/>
                  <a:t>When the samples taken are independent, simple random samples and both population distributions are approximately normal, a confidence interval for the ratio of two population variances is given by</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den>
                          </m:f>
                        </m:e>
                      </m:d>
                      <m:r>
                        <a:rPr>
                          <a:latin typeface="Cambria Math" panose="02040503050406030204" pitchFamily="18" charset="0"/>
                        </a:rPr>
                        <m:t>&lt;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den>
                      </m:f>
                      <m:r>
                        <a:rPr>
                          <a:latin typeface="Cambria Math" panose="02040503050406030204" pitchFamily="18" charset="0"/>
                        </a:rPr>
                        <m:t>&lt;</m:t>
                      </m:r>
                      <m:d>
                        <m:dPr>
                          <m:ctrlPr>
                            <a:rPr i="1">
                              <a:latin typeface="Cambria Math" panose="02040503050406030204" pitchFamily="18" charset="0"/>
                            </a:rPr>
                          </m:ctrlPr>
                        </m:dPr>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den>
                          </m:f>
                        </m:e>
                      </m:d>
                    </m:oMath>
                  </m:oMathPara>
                </a14:m>
                <a:endParaRPr sz="2800"/>
              </a:p>
              <a:p>
                <a:pPr>
                  <a:defRPr sz="2800"/>
                </a:pPr>
                <a:r>
                  <a:rPr sz="2800"/>
                  <a:t>where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oMath>
                </a14:m>
                <a:r>
                  <a:rPr sz="280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oMath>
                </a14:m>
                <a:r>
                  <a:rPr sz="2800"/>
                  <a:t> are the two sample variances, with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oMath>
                </a14:m>
                <a:r>
                  <a:rPr sz="2800"/>
                  <a:t>,</a:t>
                </a:r>
              </a:p>
              <a:p>
                <a14:m>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oMath>
                </a14:m>
                <a:r>
                  <a:rPr sz="2800"/>
                  <a:t> is the point estimate for the ratio of the population variances, </a:t>
                </a:r>
                <a14:m>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den>
                    </m:f>
                  </m:oMath>
                </a14:m>
                <a:r>
                  <a:rPr sz="2800"/>
                  <a:t>,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a:t> are the critical values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a:t>, such that the area under the </a:t>
                </a:r>
                <a14:m>
                  <m:oMath xmlns:m="http://schemas.openxmlformats.org/officeDocument/2006/math">
                    <m:r>
                      <a:rPr>
                        <a:latin typeface="Cambria Math" panose="02040503050406030204" pitchFamily="18" charset="0"/>
                      </a:rPr>
                      <m:t>𝐹</m:t>
                    </m:r>
                  </m:oMath>
                </a14:m>
                <a:r>
                  <a:rPr sz="2800"/>
                  <a:t>-distribution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 and the area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a:t> is equal to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a:t>
                </a:r>
              </a:p>
              <a:p>
                <a:pPr>
                  <a:defRPr sz="2800"/>
                </a:pPr>
                <a:r>
                  <a:rPr sz="2800"/>
                  <a:t>The </a:t>
                </a:r>
                <a14:m>
                  <m:oMath xmlns:m="http://schemas.openxmlformats.org/officeDocument/2006/math">
                    <m:r>
                      <a:rPr>
                        <a:latin typeface="Cambria Math" panose="02040503050406030204" pitchFamily="18" charset="0"/>
                      </a:rPr>
                      <m:t>𝐹</m:t>
                    </m:r>
                  </m:oMath>
                </a14:m>
                <a:r>
                  <a:rPr sz="2800"/>
                  <a:t>-distribution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oMath>
                </a14:m>
                <a:r>
                  <a:rPr sz="2800"/>
                  <a:t> degrees of freedom for the numerator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oMath>
                </a14:m>
                <a:r>
                  <a:rPr sz="2800"/>
                  <a:t> degrees of freedom for the denominator,</a:t>
                </a:r>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a:t> are the two sample sizes.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2"/>
                <a:stretch>
                  <a:fillRect l="-590" t="-1788" r="-95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Round the endpoints of a confidence interval for the ratio of two population variances or standard deviations to four decimal places.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Confidence Interval for the Ratio of Two Population Standard Deviations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09122"/>
              </a:xfrm>
            </p:spPr>
            <p:txBody>
              <a:bodyPr>
                <a:normAutofit fontScale="70000" lnSpcReduction="20000"/>
              </a:bodyPr>
              <a:lstStyle/>
              <a:p>
                <a:r>
                  <a:rPr sz="2800"/>
                  <a:t>When the samples taken are independent, simple random samples and both population distributions are approximately normal, a confidence interval for the ratio of two population standard deviations is given by</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rad>
                            </m:den>
                          </m:f>
                        </m:e>
                      </m:d>
                      <m:r>
                        <a:rPr>
                          <a:latin typeface="Cambria Math" panose="02040503050406030204" pitchFamily="18" charset="0"/>
                        </a:rPr>
                        <m:t>&lt;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2</m:t>
                              </m:r>
                            </m:sub>
                          </m:sSub>
                        </m:den>
                      </m:f>
                      <m:r>
                        <a:rPr>
                          <a:latin typeface="Cambria Math" panose="02040503050406030204" pitchFamily="18" charset="0"/>
                        </a:rPr>
                        <m:t>&lt;</m:t>
                      </m:r>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e>
                              </m:rad>
                            </m:den>
                          </m:f>
                        </m:e>
                      </m: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a:t> are the two sample standard deviations,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a:t>,</a:t>
                </a:r>
              </a:p>
              <a:p>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den>
                    </m:f>
                  </m:oMath>
                </a14:m>
                <a:r>
                  <a:rPr sz="2800"/>
                  <a:t> is the point estimate for the ratio of the population standard deviations,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2</m:t>
                            </m:r>
                          </m:sub>
                        </m:sSub>
                      </m:den>
                    </m:f>
                  </m:oMath>
                </a14:m>
                <a:r>
                  <a:rPr sz="2800"/>
                  <a:t>,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a:t> are the critical values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a:t>, such that the area under the </a:t>
                </a:r>
                <a14:m>
                  <m:oMath xmlns:m="http://schemas.openxmlformats.org/officeDocument/2006/math">
                    <m:r>
                      <a:rPr>
                        <a:latin typeface="Cambria Math" panose="02040503050406030204" pitchFamily="18" charset="0"/>
                      </a:rPr>
                      <m:t>𝐹</m:t>
                    </m:r>
                  </m:oMath>
                </a14:m>
                <a:r>
                  <a:rPr sz="2800"/>
                  <a:t>-distribution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 and the area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a:t> is equal to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a:t>
                </a:r>
              </a:p>
              <a:p>
                <a:pPr>
                  <a:defRPr sz="2800"/>
                </a:pPr>
                <a:r>
                  <a:rPr sz="2800"/>
                  <a:t>The </a:t>
                </a:r>
                <a14:m>
                  <m:oMath xmlns:m="http://schemas.openxmlformats.org/officeDocument/2006/math">
                    <m:r>
                      <a:rPr>
                        <a:latin typeface="Cambria Math" panose="02040503050406030204" pitchFamily="18" charset="0"/>
                      </a:rPr>
                      <m:t>𝐹</m:t>
                    </m:r>
                  </m:oMath>
                </a14:m>
                <a:r>
                  <a:rPr sz="2800"/>
                  <a:t>-distribution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oMath>
                </a14:m>
                <a:r>
                  <a:rPr sz="2800"/>
                  <a:t> degrees of freedom for the numerator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oMath>
                </a14:m>
                <a:r>
                  <a:rPr sz="2800"/>
                  <a:t> degrees of freedom for the denominator,</a:t>
                </a:r>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a:t> are the two sample sizes.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09122"/>
              </a:xfrm>
              <a:blipFill>
                <a:blip r:embed="rId2"/>
                <a:stretch>
                  <a:fillRect l="-590" t="-1673" r="-959" b="-64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Procedure: Constructing a Confidence Interval for the Ratio of Two Population Variances (or Standard Deviations)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lnSpcReduction="10000"/>
              </a:bodyPr>
              <a:lstStyle/>
              <a:p>
                <a:pPr marL="514350" indent="-514350">
                  <a:buFont typeface="+mj-lt"/>
                  <a:buAutoNum type="arabicPeriod"/>
                  <a:defRPr sz="2800"/>
                </a:pPr>
                <a:r>
                  <a:t>​</a:t>
                </a:r>
                <a:r>
                  <a:rPr sz="2800"/>
                  <a:t>Find the point estimate, </a:t>
                </a:r>
                <a14:m>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oMath>
                </a14:m>
                <a:r>
                  <a:rPr sz="2800"/>
                  <a:t> (or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den>
                    </m:f>
                  </m:oMath>
                </a14:m>
                <a:r>
                  <a:rPr sz="2800"/>
                  <a:t>).</a:t>
                </a:r>
              </a:p>
              <a:p>
                <a:pPr marL="514350" indent="-514350">
                  <a:buFont typeface="+mj-lt"/>
                  <a:buAutoNum type="arabicPeriod" startAt="2"/>
                  <a:defRPr sz="2800"/>
                </a:pPr>
                <a:r>
                  <a:t>​</a:t>
                </a:r>
                <a:r>
                  <a:rPr sz="2800"/>
                  <a:t>Based on the level of confidence given, calculate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a:t>
                </a:r>
              </a:p>
              <a:p>
                <a:pPr marL="514350" indent="-514350">
                  <a:buFont typeface="+mj-lt"/>
                  <a:buAutoNum type="arabicPeriod" startAt="3"/>
                  <a:defRPr sz="2800"/>
                </a:pPr>
                <a:r>
                  <a:t>​</a:t>
                </a:r>
                <a:r>
                  <a:rPr sz="2800"/>
                  <a:t>Use the </a:t>
                </a:r>
                <a14:m>
                  <m:oMath xmlns:m="http://schemas.openxmlformats.org/officeDocument/2006/math">
                    <m:r>
                      <a:rPr>
                        <a:latin typeface="Cambria Math" panose="02040503050406030204" pitchFamily="18" charset="0"/>
                      </a:rPr>
                      <m:t>𝐹</m:t>
                    </m:r>
                  </m:oMath>
                </a14:m>
                <a:r>
                  <a:rPr sz="2800"/>
                  <a:t>-distribution table to find the critical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a:t>, for a distribution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oMath>
                </a14:m>
                <a:r>
                  <a:rPr sz="2800"/>
                  <a:t> degrees of freedom for the numerator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oMath>
                </a14:m>
                <a:r>
                  <a:rPr sz="2800"/>
                  <a:t> degrees of freedom for the denominator.</a:t>
                </a:r>
              </a:p>
              <a:p>
                <a:pPr marL="514350" indent="-514350">
                  <a:buFont typeface="+mj-lt"/>
                  <a:buAutoNum type="arabicPeriod" startAt="4"/>
                  <a:defRPr sz="2800"/>
                </a:pPr>
                <a:r>
                  <a:t>​</a:t>
                </a:r>
                <a:r>
                  <a:rPr sz="2800"/>
                  <a:t>Substitute the necessary values into the formula for the confidence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1402" r="-1181" b="-1995"/>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9.5.2: Constructing a Confidence Interval for the Ratio of Two Population Variances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a:t>Suppose that a quality control inspector wants to make sure that two different machines are filling soda cans with the same level of precision. Specifically, she wants to ensure that the population variances of the amounts of soda per can are the same for the two machines. Random samples of cans filled by the two machines are taken, the amount of soda in each can is measured in milliliters, and the variance of the amounts of soda is calculated for each sample. A sample of </a:t>
                </a:r>
                <a:r>
                  <a:rPr sz="2800">
                    <a:latin typeface="Cambria Math"/>
                  </a:rPr>
                  <a:t>16</a:t>
                </a:r>
                <a:r>
                  <a:rPr sz="2800"/>
                  <a:t> cans from Machine A has a sample variance of </a:t>
                </a:r>
                <a:r>
                  <a:rPr sz="2800">
                    <a:latin typeface="Cambria Math"/>
                  </a:rPr>
                  <a:t>0.93</a:t>
                </a:r>
                <a:r>
                  <a:rPr sz="2800"/>
                  <a:t>, while a sample of </a:t>
                </a:r>
                <a:r>
                  <a:rPr sz="2800">
                    <a:latin typeface="Cambria Math"/>
                  </a:rPr>
                  <a:t>18</a:t>
                </a:r>
                <a:r>
                  <a:rPr sz="2800"/>
                  <a:t> cans from Machine B has a sample variance of </a:t>
                </a:r>
                <a:r>
                  <a:rPr sz="2800">
                    <a:latin typeface="Cambria Math"/>
                  </a:rPr>
                  <a:t>0.36</a:t>
                </a:r>
                <a:r>
                  <a:rPr sz="2800"/>
                  <a:t>. Assuming that both populations are normally distributed, construct a </a:t>
                </a:r>
                <a14:m>
                  <m:oMath xmlns:m="http://schemas.openxmlformats.org/officeDocument/2006/math">
                    <m:r>
                      <a:rPr>
                        <a:latin typeface="Cambria Math" panose="02040503050406030204" pitchFamily="18" charset="0"/>
                      </a:rPr>
                      <m:t>90%</m:t>
                    </m:r>
                  </m:oMath>
                </a14:m>
                <a:r>
                  <a:rPr sz="2800"/>
                  <a:t> confidence interval for the ratio of the population variances.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07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9.5.2: Constructing a Confidence Interval for the Ratio of Two Population Variances (cont.)</a:t>
            </a:r>
          </a:p>
        </p:txBody>
      </p:sp>
      <p:sp>
        <p:nvSpPr>
          <p:cNvPr id="3" name="Text Placeholder 2"/>
          <p:cNvSpPr>
            <a:spLocks noGrp="1"/>
          </p:cNvSpPr>
          <p:nvPr>
            <p:ph type="body" sz="quarter" idx="10"/>
          </p:nvPr>
        </p:nvSpPr>
        <p:spPr/>
        <p:txBody>
          <a:bodyPr>
            <a:normAutofit/>
          </a:bodyPr>
          <a:lstStyle/>
          <a:p>
            <a:r>
              <a:rPr sz="2800" b="1"/>
              <a:t>Solution</a:t>
            </a:r>
          </a:p>
          <a:p>
            <a:r>
              <a:rPr sz="2800"/>
              <a:t>We first need to check that the three conditions are met in order to compare the variances. We are told that the samples are random samples and that the populations are normally distributed. The samples must also be independent of one another. Notice that this is the case in the experiment since the samples are drawn from two separate machines. We then begin by listing the information that was given in the problem. We will call the sample from Machine A Sample 1 since its variance is larger.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9.5.2: Constructing a Confidence Interval for the Ratio of Two Population Variances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525816017"/>
              </p:ext>
            </p:extLst>
          </p:nvPr>
        </p:nvGraphicFramePr>
        <p:xfrm>
          <a:off x="457200" y="1105522"/>
          <a:ext cx="8229600" cy="1395807"/>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42278">
                <a:tc>
                  <a:txBody>
                    <a:bodyPr/>
                    <a:lstStyle/>
                    <a:p>
                      <a:pPr algn="ctr">
                        <a:defRPr sz="1800" b="1"/>
                      </a:pPr>
                      <a:r>
                        <a:rPr dirty="0"/>
                        <a:t>Machine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rPr dirty="0"/>
                        <a:t>Machine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0047">
                <a:tc>
                  <a:txBody>
                    <a:bodyPr/>
                    <a:lstStyle/>
                    <a:p>
                      <a:pPr algn="ctr"/>
                      <a: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61809371"/>
                  </p:ext>
                </p:extLst>
              </p:nvPr>
            </p:nvGraphicFramePr>
            <p:xfrm>
              <a:off x="533400" y="1449688"/>
              <a:ext cx="3657600" cy="1127876"/>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63938">
                    <a:tc>
                      <a:txBody>
                        <a:bodyPr/>
                        <a:lstStyle/>
                        <a:p>
                          <a:pPr algn="r">
                            <a:defRPr sz="1600"/>
                          </a:pPr>
                          <a:r>
                            <a:rPr sz="2000" dirty="0"/>
                            <a:t>​</a:t>
                          </a:r>
                          <a14:m>
                            <m:oMath xmlns:m="http://schemas.openxmlformats.org/officeDocument/2006/math">
                              <m:sSub>
                                <m:sSubPr>
                                  <m:ctrlPr>
                                    <a:rPr sz="2000" i="1">
                                      <a:latin typeface="Cambria Math" panose="02040503050406030204" pitchFamily="18" charset="0"/>
                                    </a:rPr>
                                  </m:ctrlPr>
                                </m:sSubPr>
                                <m:e>
                                  <m:r>
                                    <a:rPr sz="2000">
                                      <a:latin typeface="Cambria Math"/>
                                    </a:rPr>
                                    <m:t>𝑛</m:t>
                                  </m:r>
                                </m:e>
                                <m:sub>
                                  <m:r>
                                    <a:rPr sz="2000">
                                      <a:latin typeface="Cambria Math"/>
                                    </a:rPr>
                                    <m:t>1</m:t>
                                  </m:r>
                                </m:sub>
                              </m:sSub>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=16</m:t>
                              </m:r>
                            </m:oMath>
                          </a14:m>
                          <a:endParaRPr sz="2000" dirty="0"/>
                        </a:p>
                      </a:txBody>
                      <a:tcPr marL="36576" marR="36576" marT="36576" marB="36576" anchor="ctr"/>
                    </a:tc>
                    <a:extLst>
                      <a:ext uri="{0D108BD9-81ED-4DB2-BD59-A6C34878D82A}">
                        <a16:rowId xmlns:a16="http://schemas.microsoft.com/office/drawing/2014/main" val="10000"/>
                      </a:ext>
                    </a:extLst>
                  </a:tr>
                  <a:tr h="563938">
                    <a:tc>
                      <a:txBody>
                        <a:bodyPr/>
                        <a:lstStyle/>
                        <a:p>
                          <a:pPr algn="r">
                            <a:defRPr sz="1600"/>
                          </a:pPr>
                          <a:r>
                            <a:rPr sz="2000"/>
                            <a:t>​</a:t>
                          </a:r>
                          <a14:m>
                            <m:oMath xmlns:m="http://schemas.openxmlformats.org/officeDocument/2006/math">
                              <m:sSubSup>
                                <m:sSubSupPr>
                                  <m:ctrlPr>
                                    <a:rPr sz="2000" i="1">
                                      <a:latin typeface="Cambria Math" panose="02040503050406030204" pitchFamily="18" charset="0"/>
                                    </a:rPr>
                                  </m:ctrlPr>
                                </m:sSubSupPr>
                                <m:e>
                                  <m:r>
                                    <a:rPr sz="2000">
                                      <a:latin typeface="Cambria Math"/>
                                    </a:rPr>
                                    <m:t>𝑠</m:t>
                                  </m:r>
                                </m:e>
                                <m:sub>
                                  <m:r>
                                    <a:rPr sz="2000">
                                      <a:latin typeface="Cambria Math"/>
                                    </a:rPr>
                                    <m:t>1</m:t>
                                  </m:r>
                                </m:sub>
                                <m:sup>
                                  <m:r>
                                    <a:rPr sz="2000">
                                      <a:latin typeface="Cambria Math"/>
                                    </a:rPr>
                                    <m:t>2</m:t>
                                  </m:r>
                                </m:sup>
                              </m:sSubSup>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=0.93</m:t>
                              </m:r>
                            </m:oMath>
                          </a14:m>
                          <a:endParaRPr sz="20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61809371"/>
                  </p:ext>
                </p:extLst>
              </p:nvPr>
            </p:nvGraphicFramePr>
            <p:xfrm>
              <a:off x="533400" y="1449688"/>
              <a:ext cx="3657600" cy="1127876"/>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63938">
                    <a:tc>
                      <a:txBody>
                        <a:bodyPr/>
                        <a:lstStyle/>
                        <a:p>
                          <a:endParaRPr lang="en-US"/>
                        </a:p>
                      </a:txBody>
                      <a:tcPr marL="36576" marR="36576" marT="36576" marB="36576" anchor="ctr">
                        <a:blipFill>
                          <a:blip r:embed="rId2"/>
                          <a:stretch>
                            <a:fillRect r="-99668" b="-105376"/>
                          </a:stretch>
                        </a:blipFill>
                      </a:tcPr>
                    </a:tc>
                    <a:tc>
                      <a:txBody>
                        <a:bodyPr/>
                        <a:lstStyle/>
                        <a:p>
                          <a:endParaRPr lang="en-US"/>
                        </a:p>
                      </a:txBody>
                      <a:tcPr marL="36576" marR="36576" marT="36576" marB="36576" anchor="ctr">
                        <a:blipFill>
                          <a:blip r:embed="rId2"/>
                          <a:stretch>
                            <a:fillRect l="-100333" b="-105376"/>
                          </a:stretch>
                        </a:blipFill>
                      </a:tcPr>
                    </a:tc>
                    <a:extLst>
                      <a:ext uri="{0D108BD9-81ED-4DB2-BD59-A6C34878D82A}">
                        <a16:rowId xmlns:a16="http://schemas.microsoft.com/office/drawing/2014/main" val="10000"/>
                      </a:ext>
                    </a:extLst>
                  </a:tr>
                  <a:tr h="563938">
                    <a:tc>
                      <a:txBody>
                        <a:bodyPr/>
                        <a:lstStyle/>
                        <a:p>
                          <a:endParaRPr lang="en-US"/>
                        </a:p>
                      </a:txBody>
                      <a:tcPr marL="36576" marR="36576" marT="36576" marB="36576" anchor="ctr">
                        <a:blipFill>
                          <a:blip r:embed="rId2"/>
                          <a:stretch>
                            <a:fillRect t="-100000" r="-99668" b="-5376"/>
                          </a:stretch>
                        </a:blipFill>
                      </a:tcPr>
                    </a:tc>
                    <a:tc>
                      <a:txBody>
                        <a:bodyPr/>
                        <a:lstStyle/>
                        <a:p>
                          <a:endParaRPr lang="en-US"/>
                        </a:p>
                      </a:txBody>
                      <a:tcPr marL="36576" marR="36576" marT="36576" marB="36576" anchor="ctr">
                        <a:blipFill>
                          <a:blip r:embed="rId2"/>
                          <a:stretch>
                            <a:fillRect l="-100333" t="-100000" b="-5376"/>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506081612"/>
                  </p:ext>
                </p:extLst>
              </p:nvPr>
            </p:nvGraphicFramePr>
            <p:xfrm>
              <a:off x="4610100" y="1371356"/>
              <a:ext cx="3657600" cy="1127876"/>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63938">
                    <a:tc>
                      <a:txBody>
                        <a:bodyPr/>
                        <a:lstStyle/>
                        <a:p>
                          <a:pPr algn="r">
                            <a:defRPr sz="1600"/>
                          </a:pPr>
                          <a:r>
                            <a:rPr sz="2000" dirty="0"/>
                            <a:t>​</a:t>
                          </a:r>
                          <a14:m>
                            <m:oMath xmlns:m="http://schemas.openxmlformats.org/officeDocument/2006/math">
                              <m:sSub>
                                <m:sSubPr>
                                  <m:ctrlPr>
                                    <a:rPr sz="2000" i="1">
                                      <a:latin typeface="Cambria Math" panose="02040503050406030204" pitchFamily="18" charset="0"/>
                                    </a:rPr>
                                  </m:ctrlPr>
                                </m:sSubPr>
                                <m:e>
                                  <m:r>
                                    <a:rPr sz="2000">
                                      <a:latin typeface="Cambria Math"/>
                                    </a:rPr>
                                    <m:t>𝑛</m:t>
                                  </m:r>
                                </m:e>
                                <m:sub>
                                  <m:r>
                                    <a:rPr sz="2000">
                                      <a:latin typeface="Cambria Math"/>
                                    </a:rPr>
                                    <m:t>2</m:t>
                                  </m:r>
                                </m:sub>
                              </m:sSub>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=18</m:t>
                              </m:r>
                            </m:oMath>
                          </a14:m>
                          <a:endParaRPr sz="2000" dirty="0"/>
                        </a:p>
                      </a:txBody>
                      <a:tcPr marL="36576" marR="36576" marT="36576" marB="36576" anchor="ctr"/>
                    </a:tc>
                    <a:extLst>
                      <a:ext uri="{0D108BD9-81ED-4DB2-BD59-A6C34878D82A}">
                        <a16:rowId xmlns:a16="http://schemas.microsoft.com/office/drawing/2014/main" val="10000"/>
                      </a:ext>
                    </a:extLst>
                  </a:tr>
                  <a:tr h="563938">
                    <a:tc>
                      <a:txBody>
                        <a:bodyPr/>
                        <a:lstStyle/>
                        <a:p>
                          <a:pPr algn="r">
                            <a:defRPr sz="1600"/>
                          </a:pPr>
                          <a:r>
                            <a:rPr sz="2000"/>
                            <a:t>​</a:t>
                          </a:r>
                          <a14:m>
                            <m:oMath xmlns:m="http://schemas.openxmlformats.org/officeDocument/2006/math">
                              <m:sSubSup>
                                <m:sSubSupPr>
                                  <m:ctrlPr>
                                    <a:rPr sz="2000" i="1">
                                      <a:latin typeface="Cambria Math" panose="02040503050406030204" pitchFamily="18" charset="0"/>
                                    </a:rPr>
                                  </m:ctrlPr>
                                </m:sSubSupPr>
                                <m:e>
                                  <m:r>
                                    <a:rPr sz="2000">
                                      <a:latin typeface="Cambria Math"/>
                                    </a:rPr>
                                    <m:t>𝑠</m:t>
                                  </m:r>
                                </m:e>
                                <m:sub>
                                  <m:r>
                                    <a:rPr sz="2000">
                                      <a:latin typeface="Cambria Math"/>
                                    </a:rPr>
                                    <m:t>2</m:t>
                                  </m:r>
                                </m:sub>
                                <m:sup>
                                  <m:r>
                                    <a:rPr sz="2000">
                                      <a:latin typeface="Cambria Math"/>
                                    </a:rPr>
                                    <m:t>2</m:t>
                                  </m:r>
                                </m:sup>
                              </m:sSubSup>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=0.36</m:t>
                              </m:r>
                            </m:oMath>
                          </a14:m>
                          <a:endParaRPr sz="20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506081612"/>
                  </p:ext>
                </p:extLst>
              </p:nvPr>
            </p:nvGraphicFramePr>
            <p:xfrm>
              <a:off x="4610100" y="1371356"/>
              <a:ext cx="3657600" cy="1127876"/>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63938">
                    <a:tc>
                      <a:txBody>
                        <a:bodyPr/>
                        <a:lstStyle/>
                        <a:p>
                          <a:endParaRPr lang="en-US"/>
                        </a:p>
                      </a:txBody>
                      <a:tcPr marL="36576" marR="36576" marT="36576" marB="36576" anchor="ctr">
                        <a:blipFill>
                          <a:blip r:embed="rId3"/>
                          <a:stretch>
                            <a:fillRect r="-99668" b="-105376"/>
                          </a:stretch>
                        </a:blipFill>
                      </a:tcPr>
                    </a:tc>
                    <a:tc>
                      <a:txBody>
                        <a:bodyPr/>
                        <a:lstStyle/>
                        <a:p>
                          <a:endParaRPr lang="en-US"/>
                        </a:p>
                      </a:txBody>
                      <a:tcPr marL="36576" marR="36576" marT="36576" marB="36576" anchor="ctr">
                        <a:blipFill>
                          <a:blip r:embed="rId3"/>
                          <a:stretch>
                            <a:fillRect l="-100333" b="-105376"/>
                          </a:stretch>
                        </a:blipFill>
                      </a:tcPr>
                    </a:tc>
                    <a:extLst>
                      <a:ext uri="{0D108BD9-81ED-4DB2-BD59-A6C34878D82A}">
                        <a16:rowId xmlns:a16="http://schemas.microsoft.com/office/drawing/2014/main" val="10000"/>
                      </a:ext>
                    </a:extLst>
                  </a:tr>
                  <a:tr h="563938">
                    <a:tc>
                      <a:txBody>
                        <a:bodyPr/>
                        <a:lstStyle/>
                        <a:p>
                          <a:endParaRPr lang="en-US"/>
                        </a:p>
                      </a:txBody>
                      <a:tcPr marL="36576" marR="36576" marT="36576" marB="36576" anchor="ctr">
                        <a:blipFill>
                          <a:blip r:embed="rId3"/>
                          <a:stretch>
                            <a:fillRect t="-100000" r="-99668" b="-5376"/>
                          </a:stretch>
                        </a:blipFill>
                      </a:tcPr>
                    </a:tc>
                    <a:tc>
                      <a:txBody>
                        <a:bodyPr/>
                        <a:lstStyle/>
                        <a:p>
                          <a:endParaRPr lang="en-US"/>
                        </a:p>
                      </a:txBody>
                      <a:tcPr marL="36576" marR="36576" marT="36576" marB="36576" anchor="ctr">
                        <a:blipFill>
                          <a:blip r:embed="rId3"/>
                          <a:stretch>
                            <a:fillRect l="-100333" t="-100000" b="-5376"/>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9.5.2: Constructing a Confidence Interval for the Ratio of Two Population Variances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Step 1: Find the point estimate, </a:t>
                </a:r>
                <a14:m>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oMath>
                </a14:m>
                <a:r>
                  <a:rPr sz="2800"/>
                  <a:t>.</a:t>
                </a:r>
              </a:p>
              <a:p>
                <a:r>
                  <a:rPr sz="2800"/>
                  <a:t>The point estimate is the ratio of the sample variances.</a:t>
                </a:r>
              </a:p>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0.93</m:t>
                          </m:r>
                        </m:num>
                        <m:den>
                          <m:r>
                            <a:rPr>
                              <a:latin typeface="Cambria Math" panose="02040503050406030204" pitchFamily="18" charset="0"/>
                            </a:rPr>
                            <m:t>0.36</m:t>
                          </m:r>
                        </m:den>
                      </m:f>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e>
                      </m:phant>
                      <m:r>
                        <a:rPr>
                          <a:latin typeface="Cambria Math" panose="02040503050406030204" pitchFamily="18" charset="0"/>
                        </a:rPr>
                        <m:t>≈2.583333</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75322"/>
              </a:xfrm>
            </p:spPr>
            <p:txBody>
              <a:bodyPr>
                <a:normAutofit/>
              </a:bodyPr>
              <a:lstStyle/>
              <a:p>
                <a:pPr>
                  <a:defRPr sz="2800"/>
                </a:pPr>
                <a:r>
                  <a:rPr sz="2800"/>
                  <a:t>Use the larger of the two sample variances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oMath>
                </a14:m>
                <a:r>
                  <a:rPr sz="2800"/>
                  <a:t> to simplify calculations.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75322"/>
              </a:xfrm>
              <a:blipFill>
                <a:blip r:embed="rId2"/>
                <a:stretch>
                  <a:fillRect l="-1328" t="-4242" b="-127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9.5.2: Constructing a Confidence Interval for the Ratio of Two Population Variances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b="1"/>
                </a:pPr>
                <a:r>
                  <a:rPr sz="2800" dirty="0"/>
                  <a:t>Step 2: Based on the level of confidence given, calculate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pPr>
                  <a:defRPr sz="2800"/>
                </a:pPr>
                <a:r>
                  <a:rPr sz="2800" dirty="0"/>
                  <a:t>We know that </a:t>
                </a:r>
                <a14:m>
                  <m:oMath xmlns:m="http://schemas.openxmlformats.org/officeDocument/2006/math">
                    <m:r>
                      <a:rPr>
                        <a:latin typeface="Cambria Math" panose="02040503050406030204" pitchFamily="18" charset="0"/>
                      </a:rPr>
                      <m:t>𝑐</m:t>
                    </m:r>
                    <m:r>
                      <a:rPr>
                        <a:latin typeface="Cambria Math" panose="02040503050406030204" pitchFamily="18" charset="0"/>
                      </a:rPr>
                      <m:t>=0.90</m:t>
                    </m:r>
                  </m:oMath>
                </a14:m>
                <a:r>
                  <a:rPr sz="2800" dirty="0"/>
                  <a:t>; therefore </a:t>
                </a:r>
                <a:br>
                  <a:rPr lang="en-US" sz="2800" dirty="0"/>
                </a:br>
                <a14:m>
                  <m:oMath xmlns:m="http://schemas.openxmlformats.org/officeDocument/2006/math">
                    <m:r>
                      <a:rPr>
                        <a:latin typeface="Cambria Math" panose="02040503050406030204" pitchFamily="18" charset="0"/>
                      </a:rPr>
                      <m:t>𝛼</m:t>
                    </m:r>
                    <m:r>
                      <a:rPr>
                        <a:latin typeface="Cambria Math" panose="02040503050406030204" pitchFamily="18" charset="0"/>
                      </a:rPr>
                      <m:t>=1−0.90=0.10</m:t>
                    </m:r>
                  </m:oMath>
                </a14:m>
                <a:r>
                  <a:rPr sz="2800" dirty="0"/>
                  <a:t>. Then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0.10</m:t>
                        </m:r>
                      </m:num>
                      <m:den>
                        <m:r>
                          <a:rPr>
                            <a:latin typeface="Cambria Math" panose="02040503050406030204" pitchFamily="18" charset="0"/>
                          </a:rPr>
                          <m:t>2</m:t>
                        </m:r>
                      </m:den>
                    </m:f>
                    <m:r>
                      <a:rPr>
                        <a:latin typeface="Cambria Math" panose="02040503050406030204" pitchFamily="18" charset="0"/>
                      </a:rPr>
                      <m:t>=0.05</m:t>
                    </m:r>
                  </m:oMath>
                </a14:m>
                <a:r>
                  <a:rPr sz="2800" dirty="0"/>
                  <a:t>. Also,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=1−0.05=0.95</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9.5.2: Constructing a Confidence Interval for the Ratio of Two Population Variances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b="1"/>
                </a:pPr>
                <a:r>
                  <a:rPr sz="2800" dirty="0"/>
                  <a:t>Step 3: Use the </a:t>
                </a:r>
                <a14:m>
                  <m:oMath xmlns:m="http://schemas.openxmlformats.org/officeDocument/2006/math">
                    <m:r>
                      <a:rPr>
                        <a:latin typeface="Cambria Math" panose="02040503050406030204" pitchFamily="18" charset="0"/>
                      </a:rPr>
                      <m:t>𝐹</m:t>
                    </m:r>
                  </m:oMath>
                </a14:m>
                <a:r>
                  <a:rPr sz="2800" dirty="0"/>
                  <a:t>-distribution table to find the critical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dirty="0"/>
                  <a:t>.</a:t>
                </a:r>
              </a:p>
              <a:p>
                <a:pPr>
                  <a:defRPr sz="2800"/>
                </a:pPr>
                <a:r>
                  <a:rPr sz="2800" dirty="0"/>
                  <a:t>We need to find the critical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dirty="0"/>
                  <a:t>, for the </a:t>
                </a:r>
                <a14:m>
                  <m:oMath xmlns:m="http://schemas.openxmlformats.org/officeDocument/2006/math">
                    <m:r>
                      <a:rPr>
                        <a:latin typeface="Cambria Math" panose="02040503050406030204" pitchFamily="18" charset="0"/>
                      </a:rPr>
                      <m:t>𝐹</m:t>
                    </m:r>
                  </m:oMath>
                </a14:m>
                <a:r>
                  <a:rPr sz="2800" dirty="0"/>
                  <a:t>-distribution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−1=15</m:t>
                    </m:r>
                  </m:oMath>
                </a14:m>
                <a:r>
                  <a:rPr sz="2800" dirty="0"/>
                  <a:t> numerator degrees of freedom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−1=17</m:t>
                    </m:r>
                  </m:oMath>
                </a14:m>
                <a:r>
                  <a:rPr sz="2800" dirty="0"/>
                  <a:t> denominator degrees of freedom. Using the row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=17</m:t>
                    </m:r>
                  </m:oMath>
                </a14:m>
                <a:r>
                  <a:rPr sz="2800" dirty="0"/>
                  <a:t> and the column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=15</m:t>
                    </m:r>
                  </m:oMath>
                </a14:m>
                <a:r>
                  <a:rPr sz="2800" dirty="0"/>
                  <a:t> in the table for an area of </a:t>
                </a:r>
                <a:br>
                  <a:rPr lang="en-US" sz="2800" dirty="0"/>
                </a:b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=0.05</m:t>
                    </m:r>
                  </m:oMath>
                </a14:m>
                <a:r>
                  <a:rPr sz="2800" dirty="0"/>
                  <a:t> in the right tail gives us </a:t>
                </a:r>
                <a:br>
                  <a:rPr lang="en-US" i="1" dirty="0">
                    <a:latin typeface="Cambria Math" panose="02040503050406030204" pitchFamily="18" charset="0"/>
                  </a:rPr>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0.05</m:t>
                        </m:r>
                      </m:sub>
                    </m:sSub>
                    <m:r>
                      <a:rPr>
                        <a:latin typeface="Cambria Math" panose="02040503050406030204" pitchFamily="18" charset="0"/>
                      </a:rPr>
                      <m:t>=2.3077</m:t>
                    </m:r>
                  </m:oMath>
                </a14:m>
                <a:r>
                  <a:rPr sz="2800" dirty="0"/>
                  <a:t>. Using the row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=17</m:t>
                    </m:r>
                  </m:oMath>
                </a14:m>
                <a:r>
                  <a:rPr sz="2800" dirty="0"/>
                  <a:t> and the column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=15</m:t>
                    </m:r>
                  </m:oMath>
                </a14:m>
                <a:r>
                  <a:rPr sz="2800" dirty="0"/>
                  <a:t> in the table for an area of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=0.95</m:t>
                    </m:r>
                  </m:oMath>
                </a14:m>
                <a:r>
                  <a:rPr sz="2800" dirty="0"/>
                  <a:t> gives 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0.95</m:t>
                        </m:r>
                      </m:sub>
                    </m:sSub>
                    <m:r>
                      <a:rPr>
                        <a:latin typeface="Cambria Math" panose="02040503050406030204" pitchFamily="18" charset="0"/>
                      </a:rPr>
                      <m:t>=0.4222</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37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87"/>
            <a:ext cx="8229600" cy="914400"/>
          </a:xfrm>
        </p:spPr>
        <p:txBody>
          <a:bodyPr>
            <a:normAutofit fontScale="90000"/>
          </a:bodyPr>
          <a:lstStyle/>
          <a:p>
            <a:pPr>
              <a:defRPr sz="3200"/>
            </a:pPr>
            <a:r>
              <a:t>Example 9.5.2: Constructing a Confidence Interval for the Ratio of Two Population Variances (cont.)</a:t>
            </a:r>
          </a:p>
        </p:txBody>
      </p:sp>
      <p:sp>
        <p:nvSpPr>
          <p:cNvPr id="3" name="Text Placeholder 2"/>
          <p:cNvSpPr>
            <a:spLocks noGrp="1"/>
          </p:cNvSpPr>
          <p:nvPr>
            <p:ph type="body" sz="quarter" idx="10"/>
          </p:nvPr>
        </p:nvSpPr>
        <p:spPr/>
        <p:txBody>
          <a:bodyPr>
            <a:normAutofit/>
          </a:bodyPr>
          <a:lstStyle/>
          <a:p>
            <a:pPr>
              <a:defRPr b="1"/>
            </a:pPr>
            <a:r>
              <a:rPr sz="2800" dirty="0"/>
              <a:t>Step 4: Substitute the necessary values into the formula for the confidence interval.</a:t>
            </a:r>
          </a:p>
          <a:p>
            <a:r>
              <a:rPr sz="2800" dirty="0"/>
              <a:t>Substituting the values into the formula for a confidence interval for the ratio of two population variances gives us the following.</a:t>
            </a:r>
          </a:p>
          <a:p>
            <a:pPr algn="ctr"/>
            <a:r>
              <a:rPr dirty="0"/>
              <a:t>​</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499462227"/>
                  </p:ext>
                </p:extLst>
              </p:nvPr>
            </p:nvGraphicFramePr>
            <p:xfrm>
              <a:off x="457200" y="3412273"/>
              <a:ext cx="7239000" cy="2567354"/>
            </p:xfrm>
            <a:graphic>
              <a:graphicData uri="http://schemas.openxmlformats.org/drawingml/2006/table">
                <a:tbl>
                  <a:tblPr firstRow="1" bandRow="1">
                    <a:tableStyleId>{2D5ABB26-0587-4C30-8999-92F81FD0307C}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991122">
                    <a:tc>
                      <a:txBody>
                        <a:bodyPr/>
                        <a:lstStyle/>
                        <a:p>
                          <a:pPr algn="r">
                            <a:defRPr sz="1600"/>
                          </a:pPr>
                          <a:r>
                            <a:rPr sz="2200" dirty="0"/>
                            <a:t>​</a:t>
                          </a:r>
                          <a14:m>
                            <m:oMath xmlns:m="http://schemas.openxmlformats.org/officeDocument/2006/math">
                              <m:d>
                                <m:dPr>
                                  <m:ctrlPr>
                                    <a:rPr sz="2200" i="1">
                                      <a:latin typeface="Cambria Math" panose="02040503050406030204" pitchFamily="18" charset="0"/>
                                    </a:rPr>
                                  </m:ctrlPr>
                                </m:dPr>
                                <m:e>
                                  <m:f>
                                    <m:fPr>
                                      <m:ctrlPr>
                                        <a:rPr sz="2200" i="1">
                                          <a:latin typeface="Cambria Math" panose="02040503050406030204" pitchFamily="18" charset="0"/>
                                        </a:rPr>
                                      </m:ctrlPr>
                                    </m:fPr>
                                    <m:num>
                                      <m:sSubSup>
                                        <m:sSubSupPr>
                                          <m:ctrlPr>
                                            <a:rPr sz="2200" i="1">
                                              <a:latin typeface="Cambria Math" panose="02040503050406030204" pitchFamily="18" charset="0"/>
                                            </a:rPr>
                                          </m:ctrlPr>
                                        </m:sSubSupPr>
                                        <m:e>
                                          <m:r>
                                            <a:rPr sz="2200">
                                              <a:latin typeface="Cambria Math"/>
                                            </a:rPr>
                                            <m:t>𝑠</m:t>
                                          </m:r>
                                        </m:e>
                                        <m:sub>
                                          <m:r>
                                            <a:rPr sz="2200">
                                              <a:latin typeface="Cambria Math"/>
                                            </a:rPr>
                                            <m:t>1</m:t>
                                          </m:r>
                                        </m:sub>
                                        <m:sup>
                                          <m:r>
                                            <a:rPr sz="2200">
                                              <a:latin typeface="Cambria Math"/>
                                            </a:rPr>
                                            <m:t>2</m:t>
                                          </m:r>
                                        </m:sup>
                                      </m:sSubSup>
                                    </m:num>
                                    <m:den>
                                      <m:sSubSup>
                                        <m:sSubSupPr>
                                          <m:ctrlPr>
                                            <a:rPr sz="2200" i="1">
                                              <a:latin typeface="Cambria Math" panose="02040503050406030204" pitchFamily="18" charset="0"/>
                                            </a:rPr>
                                          </m:ctrlPr>
                                        </m:sSubSupPr>
                                        <m:e>
                                          <m:r>
                                            <a:rPr sz="2200">
                                              <a:latin typeface="Cambria Math"/>
                                            </a:rPr>
                                            <m:t>𝑠</m:t>
                                          </m:r>
                                        </m:e>
                                        <m:sub>
                                          <m:r>
                                            <a:rPr sz="2200">
                                              <a:latin typeface="Cambria Math"/>
                                            </a:rPr>
                                            <m:t>2</m:t>
                                          </m:r>
                                        </m:sub>
                                        <m:sup>
                                          <m:r>
                                            <a:rPr sz="2200">
                                              <a:latin typeface="Cambria Math"/>
                                            </a:rPr>
                                            <m:t>2</m:t>
                                          </m:r>
                                        </m:sup>
                                      </m:sSubSup>
                                    </m:den>
                                  </m:f>
                                  <m:r>
                                    <a:rPr sz="2200">
                                      <a:latin typeface="Cambria Math"/>
                                    </a:rPr>
                                    <m:t>⋅</m:t>
                                  </m:r>
                                  <m:f>
                                    <m:fPr>
                                      <m:ctrlPr>
                                        <a:rPr sz="2200" i="1">
                                          <a:latin typeface="Cambria Math" panose="02040503050406030204" pitchFamily="18" charset="0"/>
                                        </a:rPr>
                                      </m:ctrlPr>
                                    </m:fPr>
                                    <m:num>
                                      <m:r>
                                        <a:rPr sz="2200">
                                          <a:latin typeface="Cambria Math"/>
                                        </a:rPr>
                                        <m:t>1</m:t>
                                      </m:r>
                                    </m:num>
                                    <m:den>
                                      <m:sSub>
                                        <m:sSubPr>
                                          <m:ctrlPr>
                                            <a:rPr sz="2200" i="1">
                                              <a:latin typeface="Cambria Math" panose="02040503050406030204" pitchFamily="18" charset="0"/>
                                            </a:rPr>
                                          </m:ctrlPr>
                                        </m:sSubPr>
                                        <m:e>
                                          <m:r>
                                            <a:rPr sz="2200">
                                              <a:latin typeface="Cambria Math"/>
                                            </a:rPr>
                                            <m:t>𝐹</m:t>
                                          </m:r>
                                        </m:e>
                                        <m:sub>
                                          <m:f>
                                            <m:fPr>
                                              <m:type m:val="skw"/>
                                              <m:ctrlPr>
                                                <a:rPr sz="2200" i="1">
                                                  <a:latin typeface="Cambria Math" panose="02040503050406030204" pitchFamily="18" charset="0"/>
                                                </a:rPr>
                                              </m:ctrlPr>
                                            </m:fPr>
                                            <m:num>
                                              <m:r>
                                                <a:rPr sz="2200">
                                                  <a:latin typeface="Cambria Math"/>
                                                </a:rPr>
                                                <m:t>𝛼</m:t>
                                              </m:r>
                                            </m:num>
                                            <m:den>
                                              <m:r>
                                                <a:rPr sz="2200">
                                                  <a:latin typeface="Cambria Math"/>
                                                </a:rPr>
                                                <m:t>2</m:t>
                                              </m:r>
                                            </m:den>
                                          </m:f>
                                        </m:sub>
                                      </m:sSub>
                                    </m:den>
                                  </m:f>
                                </m:e>
                              </m:d>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&lt;</m:t>
                              </m:r>
                              <m:f>
                                <m:fPr>
                                  <m:ctrlPr>
                                    <a:rPr sz="2200" i="1">
                                      <a:latin typeface="Cambria Math" panose="02040503050406030204" pitchFamily="18" charset="0"/>
                                    </a:rPr>
                                  </m:ctrlPr>
                                </m:fPr>
                                <m:num>
                                  <m:sSubSup>
                                    <m:sSubSupPr>
                                      <m:ctrlPr>
                                        <a:rPr sz="2200" i="1">
                                          <a:latin typeface="Cambria Math" panose="02040503050406030204" pitchFamily="18" charset="0"/>
                                        </a:rPr>
                                      </m:ctrlPr>
                                    </m:sSubSupPr>
                                    <m:e>
                                      <m:r>
                                        <a:rPr sz="2200">
                                          <a:latin typeface="Cambria Math"/>
                                        </a:rPr>
                                        <m:t>𝜎</m:t>
                                      </m:r>
                                    </m:e>
                                    <m:sub>
                                      <m:r>
                                        <a:rPr sz="2200">
                                          <a:latin typeface="Cambria Math"/>
                                        </a:rPr>
                                        <m:t>1</m:t>
                                      </m:r>
                                    </m:sub>
                                    <m:sup>
                                      <m:r>
                                        <a:rPr sz="2200">
                                          <a:latin typeface="Cambria Math"/>
                                        </a:rPr>
                                        <m:t>2</m:t>
                                      </m:r>
                                    </m:sup>
                                  </m:sSubSup>
                                </m:num>
                                <m:den>
                                  <m:sSubSup>
                                    <m:sSubSupPr>
                                      <m:ctrlPr>
                                        <a:rPr sz="2200" i="1">
                                          <a:latin typeface="Cambria Math" panose="02040503050406030204" pitchFamily="18" charset="0"/>
                                        </a:rPr>
                                      </m:ctrlPr>
                                    </m:sSubSupPr>
                                    <m:e>
                                      <m:r>
                                        <a:rPr sz="2200">
                                          <a:latin typeface="Cambria Math"/>
                                        </a:rPr>
                                        <m:t>𝜎</m:t>
                                      </m:r>
                                    </m:e>
                                    <m:sub>
                                      <m:r>
                                        <a:rPr sz="2200">
                                          <a:latin typeface="Cambria Math"/>
                                        </a:rPr>
                                        <m:t>2</m:t>
                                      </m:r>
                                    </m:sub>
                                    <m:sup>
                                      <m:r>
                                        <a:rPr sz="2200">
                                          <a:latin typeface="Cambria Math"/>
                                        </a:rPr>
                                        <m:t>2</m:t>
                                      </m:r>
                                    </m:sup>
                                  </m:sSubSup>
                                </m:den>
                              </m:f>
                              <m:r>
                                <a:rPr sz="2200">
                                  <a:latin typeface="Cambria Math"/>
                                </a:rPr>
                                <m:t>&lt;</m:t>
                              </m:r>
                              <m:d>
                                <m:dPr>
                                  <m:ctrlPr>
                                    <a:rPr sz="2200" i="1">
                                      <a:latin typeface="Cambria Math" panose="02040503050406030204" pitchFamily="18" charset="0"/>
                                    </a:rPr>
                                  </m:ctrlPr>
                                </m:dPr>
                                <m:e>
                                  <m:f>
                                    <m:fPr>
                                      <m:ctrlPr>
                                        <a:rPr sz="2200" i="1">
                                          <a:latin typeface="Cambria Math" panose="02040503050406030204" pitchFamily="18" charset="0"/>
                                        </a:rPr>
                                      </m:ctrlPr>
                                    </m:fPr>
                                    <m:num>
                                      <m:sSubSup>
                                        <m:sSubSupPr>
                                          <m:ctrlPr>
                                            <a:rPr sz="2200" i="1">
                                              <a:latin typeface="Cambria Math" panose="02040503050406030204" pitchFamily="18" charset="0"/>
                                            </a:rPr>
                                          </m:ctrlPr>
                                        </m:sSubSupPr>
                                        <m:e>
                                          <m:r>
                                            <a:rPr sz="2200">
                                              <a:latin typeface="Cambria Math"/>
                                            </a:rPr>
                                            <m:t>𝑠</m:t>
                                          </m:r>
                                        </m:e>
                                        <m:sub>
                                          <m:r>
                                            <a:rPr sz="2200">
                                              <a:latin typeface="Cambria Math"/>
                                            </a:rPr>
                                            <m:t>1</m:t>
                                          </m:r>
                                        </m:sub>
                                        <m:sup>
                                          <m:r>
                                            <a:rPr sz="2200">
                                              <a:latin typeface="Cambria Math"/>
                                            </a:rPr>
                                            <m:t>2</m:t>
                                          </m:r>
                                        </m:sup>
                                      </m:sSubSup>
                                    </m:num>
                                    <m:den>
                                      <m:sSubSup>
                                        <m:sSubSupPr>
                                          <m:ctrlPr>
                                            <a:rPr sz="2200" i="1">
                                              <a:latin typeface="Cambria Math" panose="02040503050406030204" pitchFamily="18" charset="0"/>
                                            </a:rPr>
                                          </m:ctrlPr>
                                        </m:sSubSupPr>
                                        <m:e>
                                          <m:r>
                                            <a:rPr sz="2200">
                                              <a:latin typeface="Cambria Math"/>
                                            </a:rPr>
                                            <m:t>𝑠</m:t>
                                          </m:r>
                                        </m:e>
                                        <m:sub>
                                          <m:r>
                                            <a:rPr sz="2200">
                                              <a:latin typeface="Cambria Math"/>
                                            </a:rPr>
                                            <m:t>2</m:t>
                                          </m:r>
                                        </m:sub>
                                        <m:sup>
                                          <m:r>
                                            <a:rPr sz="2200">
                                              <a:latin typeface="Cambria Math"/>
                                            </a:rPr>
                                            <m:t>2</m:t>
                                          </m:r>
                                        </m:sup>
                                      </m:sSubSup>
                                    </m:den>
                                  </m:f>
                                  <m:r>
                                    <a:rPr sz="2200">
                                      <a:latin typeface="Cambria Math"/>
                                    </a:rPr>
                                    <m:t>⋅</m:t>
                                  </m:r>
                                  <m:f>
                                    <m:fPr>
                                      <m:ctrlPr>
                                        <a:rPr sz="2200" i="1">
                                          <a:latin typeface="Cambria Math" panose="02040503050406030204" pitchFamily="18" charset="0"/>
                                        </a:rPr>
                                      </m:ctrlPr>
                                    </m:fPr>
                                    <m:num>
                                      <m:r>
                                        <a:rPr sz="2200">
                                          <a:latin typeface="Cambria Math"/>
                                        </a:rPr>
                                        <m:t>1</m:t>
                                      </m:r>
                                    </m:num>
                                    <m:den>
                                      <m:sSub>
                                        <m:sSubPr>
                                          <m:ctrlPr>
                                            <a:rPr sz="2200" i="1">
                                              <a:latin typeface="Cambria Math" panose="02040503050406030204" pitchFamily="18" charset="0"/>
                                            </a:rPr>
                                          </m:ctrlPr>
                                        </m:sSubPr>
                                        <m:e>
                                          <m:r>
                                            <a:rPr sz="2200">
                                              <a:latin typeface="Cambria Math"/>
                                            </a:rPr>
                                            <m:t>𝐹</m:t>
                                          </m:r>
                                        </m:e>
                                        <m:sub>
                                          <m:d>
                                            <m:dPr>
                                              <m:ctrlPr>
                                                <a:rPr sz="2200" i="1">
                                                  <a:latin typeface="Cambria Math" panose="02040503050406030204" pitchFamily="18" charset="0"/>
                                                </a:rPr>
                                              </m:ctrlPr>
                                            </m:dPr>
                                            <m:e>
                                              <m:r>
                                                <a:rPr sz="2200">
                                                  <a:latin typeface="Cambria Math"/>
                                                </a:rPr>
                                                <m:t>1−</m:t>
                                              </m:r>
                                              <m:f>
                                                <m:fPr>
                                                  <m:type m:val="skw"/>
                                                  <m:ctrlPr>
                                                    <a:rPr sz="2200" i="1">
                                                      <a:latin typeface="Cambria Math" panose="02040503050406030204" pitchFamily="18" charset="0"/>
                                                    </a:rPr>
                                                  </m:ctrlPr>
                                                </m:fPr>
                                                <m:num>
                                                  <m:r>
                                                    <a:rPr sz="2200">
                                                      <a:latin typeface="Cambria Math"/>
                                                    </a:rPr>
                                                    <m:t>𝛼</m:t>
                                                  </m:r>
                                                </m:num>
                                                <m:den>
                                                  <m:r>
                                                    <a:rPr sz="2200">
                                                      <a:latin typeface="Cambria Math"/>
                                                    </a:rPr>
                                                    <m:t>2</m:t>
                                                  </m:r>
                                                </m:den>
                                              </m:f>
                                            </m:e>
                                          </m:d>
                                        </m:sub>
                                      </m:sSub>
                                    </m:den>
                                  </m:f>
                                </m:e>
                              </m:d>
                            </m:oMath>
                          </a14:m>
                          <a:endParaRPr sz="2200" dirty="0"/>
                        </a:p>
                      </a:txBody>
                      <a:tcPr marL="36576" marR="36576" marT="36576" marB="36576" anchor="ctr"/>
                    </a:tc>
                    <a:extLst>
                      <a:ext uri="{0D108BD9-81ED-4DB2-BD59-A6C34878D82A}">
                        <a16:rowId xmlns:a16="http://schemas.microsoft.com/office/drawing/2014/main" val="10000"/>
                      </a:ext>
                    </a:extLst>
                  </a:tr>
                  <a:tr h="788116">
                    <a:tc>
                      <a:txBody>
                        <a:bodyPr/>
                        <a:lstStyle/>
                        <a:p>
                          <a:pPr algn="r">
                            <a:defRPr sz="1600"/>
                          </a:pPr>
                          <a:r>
                            <a:rPr sz="2200" dirty="0"/>
                            <a:t>​</a:t>
                          </a:r>
                          <a14:m>
                            <m:oMath xmlns:m="http://schemas.openxmlformats.org/officeDocument/2006/math">
                              <m:d>
                                <m:dPr>
                                  <m:ctrlPr>
                                    <a:rPr sz="2200" i="1">
                                      <a:latin typeface="Cambria Math" panose="02040503050406030204" pitchFamily="18" charset="0"/>
                                    </a:rPr>
                                  </m:ctrlPr>
                                </m:dPr>
                                <m:e>
                                  <m:r>
                                    <a:rPr sz="2200">
                                      <a:latin typeface="Cambria Math"/>
                                    </a:rPr>
                                    <m:t>2.583333⋅</m:t>
                                  </m:r>
                                  <m:f>
                                    <m:fPr>
                                      <m:ctrlPr>
                                        <a:rPr sz="2200" i="1">
                                          <a:latin typeface="Cambria Math" panose="02040503050406030204" pitchFamily="18" charset="0"/>
                                        </a:rPr>
                                      </m:ctrlPr>
                                    </m:fPr>
                                    <m:num>
                                      <m:r>
                                        <a:rPr sz="2200">
                                          <a:latin typeface="Cambria Math"/>
                                        </a:rPr>
                                        <m:t>1</m:t>
                                      </m:r>
                                    </m:num>
                                    <m:den>
                                      <m:r>
                                        <a:rPr sz="2200">
                                          <a:latin typeface="Cambria Math"/>
                                        </a:rPr>
                                        <m:t>2.3077</m:t>
                                      </m:r>
                                    </m:den>
                                  </m:f>
                                </m:e>
                              </m:d>
                            </m:oMath>
                          </a14:m>
                          <a:endParaRPr sz="2200" dirty="0"/>
                        </a:p>
                      </a:txBody>
                      <a:tcPr marL="36576" marR="36576" marT="36576" marB="36576" anchor="ctr"/>
                    </a:tc>
                    <a:tc>
                      <a:txBody>
                        <a:bodyPr/>
                        <a:lstStyle/>
                        <a:p>
                          <a:pPr algn="l">
                            <a:defRPr sz="1600"/>
                          </a:pPr>
                          <a:r>
                            <a:rPr sz="2200"/>
                            <a:t>​</a:t>
                          </a:r>
                          <a14:m>
                            <m:oMath xmlns:m="http://schemas.openxmlformats.org/officeDocument/2006/math">
                              <m:r>
                                <a:rPr sz="2200">
                                  <a:latin typeface="Cambria Math"/>
                                </a:rPr>
                                <m:t>&lt;</m:t>
                              </m:r>
                              <m:f>
                                <m:fPr>
                                  <m:ctrlPr>
                                    <a:rPr sz="2200" i="1">
                                      <a:latin typeface="Cambria Math" panose="02040503050406030204" pitchFamily="18" charset="0"/>
                                    </a:rPr>
                                  </m:ctrlPr>
                                </m:fPr>
                                <m:num>
                                  <m:sSubSup>
                                    <m:sSubSupPr>
                                      <m:ctrlPr>
                                        <a:rPr sz="2200" i="1">
                                          <a:latin typeface="Cambria Math" panose="02040503050406030204" pitchFamily="18" charset="0"/>
                                        </a:rPr>
                                      </m:ctrlPr>
                                    </m:sSubSupPr>
                                    <m:e>
                                      <m:r>
                                        <a:rPr sz="2200">
                                          <a:latin typeface="Cambria Math"/>
                                        </a:rPr>
                                        <m:t>𝜎</m:t>
                                      </m:r>
                                    </m:e>
                                    <m:sub>
                                      <m:r>
                                        <a:rPr sz="2200">
                                          <a:latin typeface="Cambria Math"/>
                                        </a:rPr>
                                        <m:t>1</m:t>
                                      </m:r>
                                    </m:sub>
                                    <m:sup>
                                      <m:r>
                                        <a:rPr sz="2200">
                                          <a:latin typeface="Cambria Math"/>
                                        </a:rPr>
                                        <m:t>2</m:t>
                                      </m:r>
                                    </m:sup>
                                  </m:sSubSup>
                                </m:num>
                                <m:den>
                                  <m:sSubSup>
                                    <m:sSubSupPr>
                                      <m:ctrlPr>
                                        <a:rPr sz="2200" i="1">
                                          <a:latin typeface="Cambria Math" panose="02040503050406030204" pitchFamily="18" charset="0"/>
                                        </a:rPr>
                                      </m:ctrlPr>
                                    </m:sSubSupPr>
                                    <m:e>
                                      <m:r>
                                        <a:rPr sz="2200">
                                          <a:latin typeface="Cambria Math"/>
                                        </a:rPr>
                                        <m:t>𝜎</m:t>
                                      </m:r>
                                    </m:e>
                                    <m:sub>
                                      <m:r>
                                        <a:rPr sz="2200">
                                          <a:latin typeface="Cambria Math"/>
                                        </a:rPr>
                                        <m:t>2</m:t>
                                      </m:r>
                                    </m:sub>
                                    <m:sup>
                                      <m:r>
                                        <a:rPr sz="2200">
                                          <a:latin typeface="Cambria Math"/>
                                        </a:rPr>
                                        <m:t>2</m:t>
                                      </m:r>
                                    </m:sup>
                                  </m:sSubSup>
                                </m:den>
                              </m:f>
                              <m:r>
                                <a:rPr sz="2200">
                                  <a:latin typeface="Cambria Math"/>
                                </a:rPr>
                                <m:t>&lt;</m:t>
                              </m:r>
                              <m:d>
                                <m:dPr>
                                  <m:ctrlPr>
                                    <a:rPr sz="2200" i="1">
                                      <a:latin typeface="Cambria Math" panose="02040503050406030204" pitchFamily="18" charset="0"/>
                                    </a:rPr>
                                  </m:ctrlPr>
                                </m:dPr>
                                <m:e>
                                  <m:r>
                                    <a:rPr sz="2200">
                                      <a:latin typeface="Cambria Math"/>
                                    </a:rPr>
                                    <m:t>2.583333⋅</m:t>
                                  </m:r>
                                  <m:f>
                                    <m:fPr>
                                      <m:ctrlPr>
                                        <a:rPr sz="2200" i="1">
                                          <a:latin typeface="Cambria Math" panose="02040503050406030204" pitchFamily="18" charset="0"/>
                                        </a:rPr>
                                      </m:ctrlPr>
                                    </m:fPr>
                                    <m:num>
                                      <m:r>
                                        <a:rPr sz="2200">
                                          <a:latin typeface="Cambria Math"/>
                                        </a:rPr>
                                        <m:t>1</m:t>
                                      </m:r>
                                    </m:num>
                                    <m:den>
                                      <m:r>
                                        <a:rPr sz="2200">
                                          <a:latin typeface="Cambria Math"/>
                                        </a:rPr>
                                        <m:t>0.4222</m:t>
                                      </m:r>
                                    </m:den>
                                  </m:f>
                                </m:e>
                              </m:d>
                            </m:oMath>
                          </a14:m>
                          <a:endParaRPr sz="2200"/>
                        </a:p>
                      </a:txBody>
                      <a:tcPr marL="36576" marR="36576" marT="36576" marB="36576" anchor="ctr"/>
                    </a:tc>
                    <a:extLst>
                      <a:ext uri="{0D108BD9-81ED-4DB2-BD59-A6C34878D82A}">
                        <a16:rowId xmlns:a16="http://schemas.microsoft.com/office/drawing/2014/main" val="10001"/>
                      </a:ext>
                    </a:extLst>
                  </a:tr>
                  <a:tr h="788116">
                    <a:tc>
                      <a:txBody>
                        <a:bodyPr/>
                        <a:lstStyle/>
                        <a:p>
                          <a:pPr algn="r">
                            <a:defRPr sz="1600"/>
                          </a:pPr>
                          <a:r>
                            <a:rPr sz="2200" dirty="0"/>
                            <a:t>​</a:t>
                          </a:r>
                          <a14:m>
                            <m:oMath xmlns:m="http://schemas.openxmlformats.org/officeDocument/2006/math">
                              <m:r>
                                <a:rPr sz="2200">
                                  <a:latin typeface="Cambria Math"/>
                                </a:rPr>
                                <m:t>1.1194</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&lt;</m:t>
                              </m:r>
                              <m:f>
                                <m:fPr>
                                  <m:ctrlPr>
                                    <a:rPr sz="2200" i="1">
                                      <a:latin typeface="Cambria Math" panose="02040503050406030204" pitchFamily="18" charset="0"/>
                                    </a:rPr>
                                  </m:ctrlPr>
                                </m:fPr>
                                <m:num>
                                  <m:sSubSup>
                                    <m:sSubSupPr>
                                      <m:ctrlPr>
                                        <a:rPr sz="2200" i="1">
                                          <a:latin typeface="Cambria Math" panose="02040503050406030204" pitchFamily="18" charset="0"/>
                                        </a:rPr>
                                      </m:ctrlPr>
                                    </m:sSubSupPr>
                                    <m:e>
                                      <m:r>
                                        <a:rPr sz="2200">
                                          <a:latin typeface="Cambria Math"/>
                                        </a:rPr>
                                        <m:t>𝜎</m:t>
                                      </m:r>
                                    </m:e>
                                    <m:sub>
                                      <m:r>
                                        <a:rPr sz="2200">
                                          <a:latin typeface="Cambria Math"/>
                                        </a:rPr>
                                        <m:t>1</m:t>
                                      </m:r>
                                    </m:sub>
                                    <m:sup>
                                      <m:r>
                                        <a:rPr sz="2200">
                                          <a:latin typeface="Cambria Math"/>
                                        </a:rPr>
                                        <m:t>2</m:t>
                                      </m:r>
                                    </m:sup>
                                  </m:sSubSup>
                                </m:num>
                                <m:den>
                                  <m:sSubSup>
                                    <m:sSubSupPr>
                                      <m:ctrlPr>
                                        <a:rPr sz="2200" i="1">
                                          <a:latin typeface="Cambria Math" panose="02040503050406030204" pitchFamily="18" charset="0"/>
                                        </a:rPr>
                                      </m:ctrlPr>
                                    </m:sSubSupPr>
                                    <m:e>
                                      <m:r>
                                        <a:rPr sz="2200">
                                          <a:latin typeface="Cambria Math"/>
                                        </a:rPr>
                                        <m:t>𝜎</m:t>
                                      </m:r>
                                    </m:e>
                                    <m:sub>
                                      <m:r>
                                        <a:rPr sz="2200">
                                          <a:latin typeface="Cambria Math"/>
                                        </a:rPr>
                                        <m:t>2</m:t>
                                      </m:r>
                                    </m:sub>
                                    <m:sup>
                                      <m:r>
                                        <a:rPr sz="2200">
                                          <a:latin typeface="Cambria Math"/>
                                        </a:rPr>
                                        <m:t>2</m:t>
                                      </m:r>
                                    </m:sup>
                                  </m:sSubSup>
                                </m:den>
                              </m:f>
                              <m:r>
                                <a:rPr sz="2200">
                                  <a:latin typeface="Cambria Math"/>
                                </a:rPr>
                                <m:t>&lt;6.1187</m:t>
                              </m:r>
                            </m:oMath>
                          </a14:m>
                          <a:endParaRPr sz="22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499462227"/>
                  </p:ext>
                </p:extLst>
              </p:nvPr>
            </p:nvGraphicFramePr>
            <p:xfrm>
              <a:off x="457200" y="3412273"/>
              <a:ext cx="7239000" cy="2567354"/>
            </p:xfrm>
            <a:graphic>
              <a:graphicData uri="http://schemas.openxmlformats.org/drawingml/2006/table">
                <a:tbl>
                  <a:tblPr firstRow="1" bandRow="1">
                    <a:tableStyleId>{2D5ABB26-0587-4C30-8999-92F81FD0307C}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991122">
                    <a:tc>
                      <a:txBody>
                        <a:bodyPr/>
                        <a:lstStyle/>
                        <a:p>
                          <a:endParaRPr lang="en-US"/>
                        </a:p>
                      </a:txBody>
                      <a:tcPr marL="36576" marR="36576" marT="36576" marB="36576" anchor="ctr">
                        <a:blipFill>
                          <a:blip r:embed="rId2"/>
                          <a:stretch>
                            <a:fillRect r="-100000" b="-158896"/>
                          </a:stretch>
                        </a:blipFill>
                      </a:tcPr>
                    </a:tc>
                    <a:tc>
                      <a:txBody>
                        <a:bodyPr/>
                        <a:lstStyle/>
                        <a:p>
                          <a:endParaRPr lang="en-US"/>
                        </a:p>
                      </a:txBody>
                      <a:tcPr marL="36576" marR="36576" marT="36576" marB="36576" anchor="ctr">
                        <a:blipFill>
                          <a:blip r:embed="rId2"/>
                          <a:stretch>
                            <a:fillRect l="-100000" b="-158896"/>
                          </a:stretch>
                        </a:blipFill>
                      </a:tcPr>
                    </a:tc>
                    <a:extLst>
                      <a:ext uri="{0D108BD9-81ED-4DB2-BD59-A6C34878D82A}">
                        <a16:rowId xmlns:a16="http://schemas.microsoft.com/office/drawing/2014/main" val="10000"/>
                      </a:ext>
                    </a:extLst>
                  </a:tr>
                  <a:tr h="788116">
                    <a:tc>
                      <a:txBody>
                        <a:bodyPr/>
                        <a:lstStyle/>
                        <a:p>
                          <a:endParaRPr lang="en-US"/>
                        </a:p>
                      </a:txBody>
                      <a:tcPr marL="36576" marR="36576" marT="36576" marB="36576" anchor="ctr">
                        <a:blipFill>
                          <a:blip r:embed="rId2"/>
                          <a:stretch>
                            <a:fillRect t="-126357" r="-100000" b="-100775"/>
                          </a:stretch>
                        </a:blipFill>
                      </a:tcPr>
                    </a:tc>
                    <a:tc>
                      <a:txBody>
                        <a:bodyPr/>
                        <a:lstStyle/>
                        <a:p>
                          <a:endParaRPr lang="en-US"/>
                        </a:p>
                      </a:txBody>
                      <a:tcPr marL="36576" marR="36576" marT="36576" marB="36576" anchor="ctr">
                        <a:blipFill>
                          <a:blip r:embed="rId2"/>
                          <a:stretch>
                            <a:fillRect l="-100000" t="-126357" b="-100775"/>
                          </a:stretch>
                        </a:blipFill>
                      </a:tcPr>
                    </a:tc>
                    <a:extLst>
                      <a:ext uri="{0D108BD9-81ED-4DB2-BD59-A6C34878D82A}">
                        <a16:rowId xmlns:a16="http://schemas.microsoft.com/office/drawing/2014/main" val="10001"/>
                      </a:ext>
                    </a:extLst>
                  </a:tr>
                  <a:tr h="788116">
                    <a:tc>
                      <a:txBody>
                        <a:bodyPr/>
                        <a:lstStyle/>
                        <a:p>
                          <a:endParaRPr lang="en-US"/>
                        </a:p>
                      </a:txBody>
                      <a:tcPr marL="36576" marR="36576" marT="36576" marB="36576" anchor="ctr">
                        <a:blipFill>
                          <a:blip r:embed="rId2"/>
                          <a:stretch>
                            <a:fillRect t="-224615" r="-100000"/>
                          </a:stretch>
                        </a:blipFill>
                      </a:tcPr>
                    </a:tc>
                    <a:tc>
                      <a:txBody>
                        <a:bodyPr/>
                        <a:lstStyle/>
                        <a:p>
                          <a:endParaRPr lang="en-US"/>
                        </a:p>
                      </a:txBody>
                      <a:tcPr marL="36576" marR="36576" marT="36576" marB="36576" anchor="ctr">
                        <a:blipFill>
                          <a:blip r:embed="rId2"/>
                          <a:stretch>
                            <a:fillRect l="-100000" t="-224615"/>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9.5.2: Constructing a Confidence Interval for the Ratio of Two Population Variances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Using interval notation, the </a:t>
                </a:r>
                <a14:m>
                  <m:oMath xmlns:m="http://schemas.openxmlformats.org/officeDocument/2006/math">
                    <m:r>
                      <a:rPr>
                        <a:latin typeface="Cambria Math" panose="02040503050406030204" pitchFamily="18" charset="0"/>
                      </a:rPr>
                      <m:t>90%</m:t>
                    </m:r>
                  </m:oMath>
                </a14:m>
                <a:r>
                  <a:rPr sz="2800" dirty="0"/>
                  <a:t> confidence interval for the ratio of the population variances can also be written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1.1194</m:t>
                        </m:r>
                        <m:r>
                          <m:rPr>
                            <m:nor/>
                          </m:rPr>
                          <a:rPr/>
                          <m:t>, </m:t>
                        </m:r>
                        <m:r>
                          <a:rPr>
                            <a:latin typeface="Cambria Math" panose="02040503050406030204" pitchFamily="18" charset="0"/>
                          </a:rPr>
                          <m:t>6.1187</m:t>
                        </m:r>
                      </m:e>
                    </m:d>
                  </m:oMath>
                </a14:m>
                <a:r>
                  <a:rPr sz="2800" dirty="0"/>
                  <a:t>.</a:t>
                </a:r>
              </a:p>
              <a:p>
                <a:pPr>
                  <a:defRPr sz="2800"/>
                </a:pPr>
                <a:r>
                  <a:rPr sz="2800" dirty="0"/>
                  <a:t>We are comparing the two population variances to see if they are equal. If they are equal, their ratio would equal </a:t>
                </a:r>
                <a:r>
                  <a:rPr sz="2800" dirty="0">
                    <a:latin typeface="Cambria Math"/>
                  </a:rPr>
                  <a:t>1</a:t>
                </a:r>
                <a:r>
                  <a:rPr sz="2800" dirty="0"/>
                  <a:t>. Since both endpoints of the confidence interval are greater than </a:t>
                </a:r>
                <a:r>
                  <a:rPr sz="2800" dirty="0">
                    <a:latin typeface="Cambria Math"/>
                  </a:rPr>
                  <a:t>1</a:t>
                </a:r>
                <a:r>
                  <a:rPr sz="2800" dirty="0"/>
                  <a:t>, the sample data provide evidence at the </a:t>
                </a:r>
                <a14:m>
                  <m:oMath xmlns:m="http://schemas.openxmlformats.org/officeDocument/2006/math">
                    <m:r>
                      <a:rPr>
                        <a:latin typeface="Cambria Math" panose="02040503050406030204" pitchFamily="18" charset="0"/>
                      </a:rPr>
                      <m:t>90%</m:t>
                    </m:r>
                  </m:oMath>
                </a14:m>
                <a:r>
                  <a:rPr sz="2800" dirty="0"/>
                  <a:t> level of confidence that the population variance of the amounts of soda per can is greater for cans filled by Machine A than for cans filled by Machine B.</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b="-1595"/>
                </a:stretch>
              </a:blipFill>
            </p:spPr>
            <p:txBody>
              <a:bodyPr/>
              <a:lstStyle/>
              <a:p>
                <a:r>
                  <a:rPr lang="en-US">
                    <a:noFill/>
                  </a:rPr>
                  <a:t> </a:t>
                </a:r>
              </a:p>
            </p:txBody>
          </p:sp>
        </mc:Fallback>
      </mc:AlternateContent>
    </p:spTree>
    <p:extLst>
      <p:ext uri="{BB962C8B-B14F-4D97-AF65-F5344CB8AC3E}">
        <p14:creationId xmlns:p14="http://schemas.microsoft.com/office/powerpoint/2010/main" val="1804029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9.5.3: Constructing a Confidence Interval for the Ratio of Two Population Standard Deviations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a:t>A Family Nurse Practitioner (FNP) is comparing the variability of normal body temperatures for infants and adults. She wants to know if the population standard deviation of normal body temperatures is the same for infants as for adults. A simple random sample of </a:t>
                </a:r>
                <a:r>
                  <a:rPr sz="2800">
                    <a:latin typeface="Cambria Math"/>
                  </a:rPr>
                  <a:t>28</a:t>
                </a:r>
                <a:r>
                  <a:rPr sz="2800"/>
                  <a:t> of her infant patients' normal body temperatures, measured in degrees Fahrenheit, reveals that they have a sample standard deviation of </a:t>
                </a:r>
                <a14:m>
                  <m:oMath xmlns:m="http://schemas.openxmlformats.org/officeDocument/2006/math">
                    <m:r>
                      <a:rPr>
                        <a:latin typeface="Cambria Math" panose="02040503050406030204" pitchFamily="18" charset="0"/>
                      </a:rPr>
                      <m:t>0.567℉</m:t>
                    </m:r>
                  </m:oMath>
                </a14:m>
                <a:r>
                  <a:rPr sz="2800"/>
                  <a:t>. A simple random sample of </a:t>
                </a:r>
                <a:r>
                  <a:rPr sz="2800">
                    <a:latin typeface="Cambria Math"/>
                  </a:rPr>
                  <a:t>25</a:t>
                </a:r>
                <a:r>
                  <a:rPr sz="2800"/>
                  <a:t> of her adult patients' normal body temperatures, also measured in degrees Fahrenheit, have a sample standard deviation of </a:t>
                </a:r>
                <a14:m>
                  <m:oMath xmlns:m="http://schemas.openxmlformats.org/officeDocument/2006/math">
                    <m:r>
                      <a:rPr>
                        <a:latin typeface="Cambria Math" panose="02040503050406030204" pitchFamily="18" charset="0"/>
                      </a:rPr>
                      <m:t>0.663℉</m:t>
                    </m:r>
                  </m:oMath>
                </a14:m>
                <a:r>
                  <a:rPr sz="2800"/>
                  <a:t>. Assuming that both populations are normally distributed, construct a </a:t>
                </a:r>
                <a14:m>
                  <m:oMath xmlns:m="http://schemas.openxmlformats.org/officeDocument/2006/math">
                    <m:r>
                      <a:rPr>
                        <a:latin typeface="Cambria Math" panose="02040503050406030204" pitchFamily="18" charset="0"/>
                      </a:rPr>
                      <m:t>95%</m:t>
                    </m:r>
                  </m:oMath>
                </a14:m>
                <a:r>
                  <a:rPr sz="2800"/>
                  <a:t> confidence interval for the ratio of the population standard deviations.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9.5.3: Constructing a Confidence Interval for the Ratio of Two Population Standard Deviations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a:defRPr sz="2800"/>
                </a:pPr>
                <a:r>
                  <a:rPr sz="2800"/>
                  <a:t>First, let's make sure the conditions are met. We are told that the samples are randomly selected and that both populations are normally distributed. Also, we can safely assume that the data are independent since infants and adults are two separate populations. For these reasons the </a:t>
                </a:r>
                <a14:m>
                  <m:oMath xmlns:m="http://schemas.openxmlformats.org/officeDocument/2006/math">
                    <m:r>
                      <a:rPr>
                        <a:latin typeface="Cambria Math" panose="02040503050406030204" pitchFamily="18" charset="0"/>
                      </a:rPr>
                      <m:t>𝐹</m:t>
                    </m:r>
                  </m:oMath>
                </a14:m>
                <a:r>
                  <a:rPr sz="2800"/>
                  <a:t> distribution is appropriate. Next, let's list the information that is given in the problem, just as we did in the previous example. Let's call the sample of adults Sample 1 since its standard deviation is larger. Thus, we will label the sample of infants Sample 2.</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92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9.5.3: Constructing a Confidence Interval for the Ratio of Two Population Standard Deviations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048082938"/>
              </p:ext>
            </p:extLst>
          </p:nvPr>
        </p:nvGraphicFramePr>
        <p:xfrm>
          <a:off x="457200" y="1105522"/>
          <a:ext cx="8229600" cy="1568494"/>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42278">
                <a:tc>
                  <a:txBody>
                    <a:bodyPr/>
                    <a:lstStyle/>
                    <a:p>
                      <a:pPr algn="ctr">
                        <a:defRPr sz="1800" b="1"/>
                      </a:pPr>
                      <a:r>
                        <a:t>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rPr dirty="0"/>
                        <a:t>Infants: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02734">
                <a:tc>
                  <a:txBody>
                    <a:bodyPr/>
                    <a:lstStyle/>
                    <a:p>
                      <a:pPr algn="ctr"/>
                      <a: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702797393"/>
                  </p:ext>
                </p:extLst>
              </p:nvPr>
            </p:nvGraphicFramePr>
            <p:xfrm>
              <a:off x="457200" y="1371600"/>
              <a:ext cx="3657600" cy="127541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37709">
                    <a:tc>
                      <a:txBody>
                        <a:bodyPr/>
                        <a:lstStyle/>
                        <a:p>
                          <a:pPr algn="r">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1</m:t>
                                  </m:r>
                                </m:sub>
                              </m:sSub>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=25</m:t>
                              </m:r>
                            </m:oMath>
                          </a14:m>
                          <a:endParaRPr sz="2400" dirty="0"/>
                        </a:p>
                      </a:txBody>
                      <a:tcPr marL="36576" marR="36576" marT="36576" marB="36576" anchor="ctr"/>
                    </a:tc>
                    <a:extLst>
                      <a:ext uri="{0D108BD9-81ED-4DB2-BD59-A6C34878D82A}">
                        <a16:rowId xmlns:a16="http://schemas.microsoft.com/office/drawing/2014/main" val="10000"/>
                      </a:ext>
                    </a:extLst>
                  </a:tr>
                  <a:tr h="637709">
                    <a:tc>
                      <a:txBody>
                        <a:bodyPr/>
                        <a:lstStyle/>
                        <a:p>
                          <a:pPr algn="r">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𝑠</m:t>
                                  </m:r>
                                </m:e>
                                <m:sub>
                                  <m:r>
                                    <a:rPr sz="2400">
                                      <a:latin typeface="Cambria Math"/>
                                    </a:rPr>
                                    <m:t>1</m:t>
                                  </m:r>
                                </m:sub>
                              </m:sSub>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=0.663</m:t>
                              </m:r>
                            </m:oMath>
                          </a14:m>
                          <a:endParaRPr sz="24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702797393"/>
                  </p:ext>
                </p:extLst>
              </p:nvPr>
            </p:nvGraphicFramePr>
            <p:xfrm>
              <a:off x="457200" y="1371600"/>
              <a:ext cx="3657600" cy="127541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37709">
                    <a:tc>
                      <a:txBody>
                        <a:bodyPr/>
                        <a:lstStyle/>
                        <a:p>
                          <a:endParaRPr lang="en-US"/>
                        </a:p>
                      </a:txBody>
                      <a:tcPr marL="36576" marR="36576" marT="36576" marB="36576" anchor="ctr">
                        <a:blipFill>
                          <a:blip r:embed="rId2"/>
                          <a:stretch>
                            <a:fillRect r="-100000" b="-106667"/>
                          </a:stretch>
                        </a:blipFill>
                      </a:tcPr>
                    </a:tc>
                    <a:tc>
                      <a:txBody>
                        <a:bodyPr/>
                        <a:lstStyle/>
                        <a:p>
                          <a:endParaRPr lang="en-US"/>
                        </a:p>
                      </a:txBody>
                      <a:tcPr marL="36576" marR="36576" marT="36576" marB="36576" anchor="ctr">
                        <a:blipFill>
                          <a:blip r:embed="rId2"/>
                          <a:stretch>
                            <a:fillRect l="-100000" b="-106667"/>
                          </a:stretch>
                        </a:blipFill>
                      </a:tcPr>
                    </a:tc>
                    <a:extLst>
                      <a:ext uri="{0D108BD9-81ED-4DB2-BD59-A6C34878D82A}">
                        <a16:rowId xmlns:a16="http://schemas.microsoft.com/office/drawing/2014/main" val="10000"/>
                      </a:ext>
                    </a:extLst>
                  </a:tr>
                  <a:tr h="637709">
                    <a:tc>
                      <a:txBody>
                        <a:bodyPr/>
                        <a:lstStyle/>
                        <a:p>
                          <a:endParaRPr lang="en-US"/>
                        </a:p>
                      </a:txBody>
                      <a:tcPr marL="36576" marR="36576" marT="36576" marB="36576" anchor="ctr">
                        <a:blipFill>
                          <a:blip r:embed="rId2"/>
                          <a:stretch>
                            <a:fillRect t="-100000" r="-100000" b="-6667"/>
                          </a:stretch>
                        </a:blipFill>
                      </a:tcPr>
                    </a:tc>
                    <a:tc>
                      <a:txBody>
                        <a:bodyPr/>
                        <a:lstStyle/>
                        <a:p>
                          <a:endParaRPr lang="en-US"/>
                        </a:p>
                      </a:txBody>
                      <a:tcPr marL="36576" marR="36576" marT="36576" marB="36576" anchor="ctr">
                        <a:blipFill>
                          <a:blip r:embed="rId2"/>
                          <a:stretch>
                            <a:fillRect l="-100000" t="-100000" b="-6667"/>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99541362"/>
                  </p:ext>
                </p:extLst>
              </p:nvPr>
            </p:nvGraphicFramePr>
            <p:xfrm>
              <a:off x="4572000" y="1453861"/>
              <a:ext cx="3657600" cy="127541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37709">
                    <a:tc>
                      <a:txBody>
                        <a:bodyPr/>
                        <a:lstStyle/>
                        <a:p>
                          <a:pPr algn="r">
                            <a:defRPr sz="16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2</m:t>
                                  </m:r>
                                </m:sub>
                              </m:sSub>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=28</m:t>
                              </m:r>
                            </m:oMath>
                          </a14:m>
                          <a:endParaRPr sz="2400" dirty="0"/>
                        </a:p>
                      </a:txBody>
                      <a:tcPr marL="36576" marR="36576" marT="36576" marB="36576" anchor="ctr"/>
                    </a:tc>
                    <a:extLst>
                      <a:ext uri="{0D108BD9-81ED-4DB2-BD59-A6C34878D82A}">
                        <a16:rowId xmlns:a16="http://schemas.microsoft.com/office/drawing/2014/main" val="10000"/>
                      </a:ext>
                    </a:extLst>
                  </a:tr>
                  <a:tr h="637709">
                    <a:tc>
                      <a:txBody>
                        <a:bodyPr/>
                        <a:lstStyle/>
                        <a:p>
                          <a:pPr algn="r">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𝑠</m:t>
                                  </m:r>
                                </m:e>
                                <m:sub>
                                  <m:r>
                                    <a:rPr sz="2400">
                                      <a:latin typeface="Cambria Math"/>
                                    </a:rPr>
                                    <m:t>2</m:t>
                                  </m:r>
                                </m:sub>
                              </m:sSub>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=0.567</m:t>
                              </m:r>
                            </m:oMath>
                          </a14:m>
                          <a:endParaRPr sz="24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99541362"/>
                  </p:ext>
                </p:extLst>
              </p:nvPr>
            </p:nvGraphicFramePr>
            <p:xfrm>
              <a:off x="4572000" y="1453861"/>
              <a:ext cx="3657600" cy="127541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37709">
                    <a:tc>
                      <a:txBody>
                        <a:bodyPr/>
                        <a:lstStyle/>
                        <a:p>
                          <a:endParaRPr lang="en-US"/>
                        </a:p>
                      </a:txBody>
                      <a:tcPr marL="36576" marR="36576" marT="36576" marB="36576" anchor="ctr">
                        <a:blipFill>
                          <a:blip r:embed="rId3"/>
                          <a:stretch>
                            <a:fillRect r="-100000" b="-107619"/>
                          </a:stretch>
                        </a:blipFill>
                      </a:tcPr>
                    </a:tc>
                    <a:tc>
                      <a:txBody>
                        <a:bodyPr/>
                        <a:lstStyle/>
                        <a:p>
                          <a:endParaRPr lang="en-US"/>
                        </a:p>
                      </a:txBody>
                      <a:tcPr marL="36576" marR="36576" marT="36576" marB="36576" anchor="ctr">
                        <a:blipFill>
                          <a:blip r:embed="rId3"/>
                          <a:stretch>
                            <a:fillRect l="-100000" b="-107619"/>
                          </a:stretch>
                        </a:blipFill>
                      </a:tcPr>
                    </a:tc>
                    <a:extLst>
                      <a:ext uri="{0D108BD9-81ED-4DB2-BD59-A6C34878D82A}">
                        <a16:rowId xmlns:a16="http://schemas.microsoft.com/office/drawing/2014/main" val="10000"/>
                      </a:ext>
                    </a:extLst>
                  </a:tr>
                  <a:tr h="637709">
                    <a:tc>
                      <a:txBody>
                        <a:bodyPr/>
                        <a:lstStyle/>
                        <a:p>
                          <a:endParaRPr lang="en-US"/>
                        </a:p>
                      </a:txBody>
                      <a:tcPr marL="36576" marR="36576" marT="36576" marB="36576" anchor="ctr">
                        <a:blipFill>
                          <a:blip r:embed="rId3"/>
                          <a:stretch>
                            <a:fillRect t="-100000" r="-100000" b="-7619"/>
                          </a:stretch>
                        </a:blipFill>
                      </a:tcPr>
                    </a:tc>
                    <a:tc>
                      <a:txBody>
                        <a:bodyPr/>
                        <a:lstStyle/>
                        <a:p>
                          <a:endParaRPr lang="en-US"/>
                        </a:p>
                      </a:txBody>
                      <a:tcPr marL="36576" marR="36576" marT="36576" marB="36576" anchor="ctr">
                        <a:blipFill>
                          <a:blip r:embed="rId3"/>
                          <a:stretch>
                            <a:fillRect l="-100000" t="-100000" b="-761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9.5.3: Constructing a Confidence Interval for the Ratio of Two Population Standard Deviations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1: Find the point estimate.</a:t>
                </a:r>
              </a:p>
              <a:p>
                <a:r>
                  <a:rPr sz="2800"/>
                  <a:t>The point estimate is the ratio of the sample standard deviations, which is calculated as follows.</a:t>
                </a:r>
              </a:p>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0.663</m:t>
                          </m:r>
                        </m:num>
                        <m:den>
                          <m:r>
                            <a:rPr>
                              <a:latin typeface="Cambria Math" panose="02040503050406030204" pitchFamily="18" charset="0"/>
                            </a:rPr>
                            <m:t>0.567</m:t>
                          </m:r>
                        </m:den>
                      </m:f>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den>
                          </m:f>
                        </m:e>
                      </m:phant>
                      <m:r>
                        <a:rPr>
                          <a:latin typeface="Cambria Math" panose="02040503050406030204" pitchFamily="18" charset="0"/>
                        </a:rPr>
                        <m:t>≈1.169312</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9.5.3: Constructing a Confidence Interval for the Ratio of Two Population Standard Deviations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Step 2: Based on the level of confidence given, calculate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pPr>
                  <a:defRPr sz="2800"/>
                </a:pPr>
                <a:r>
                  <a:rPr sz="2800" dirty="0"/>
                  <a:t>We know that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dirty="0"/>
                  <a:t>; therefore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𝛼</m:t>
                    </m:r>
                    <m:r>
                      <a:rPr>
                        <a:latin typeface="Cambria Math" panose="02040503050406030204" pitchFamily="18" charset="0"/>
                      </a:rPr>
                      <m:t>=1−0.95=0.05</m:t>
                    </m:r>
                  </m:oMath>
                </a14:m>
                <a:r>
                  <a:rPr sz="2800" dirty="0"/>
                  <a:t>. Then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0.05</m:t>
                        </m:r>
                      </m:num>
                      <m:den>
                        <m:r>
                          <a:rPr>
                            <a:latin typeface="Cambria Math" panose="02040503050406030204" pitchFamily="18" charset="0"/>
                          </a:rPr>
                          <m:t>2</m:t>
                        </m:r>
                      </m:den>
                    </m:f>
                    <m:r>
                      <a:rPr>
                        <a:latin typeface="Cambria Math" panose="02040503050406030204" pitchFamily="18" charset="0"/>
                      </a:rPr>
                      <m:t>=0.025</m:t>
                    </m:r>
                  </m:oMath>
                </a14:m>
                <a:r>
                  <a:rPr sz="2800" dirty="0"/>
                  <a:t>. Also, </a:t>
                </a:r>
                <a:br>
                  <a:rPr lang="en-US" sz="2800" dirty="0"/>
                </a:b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=1−0.025=0.975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9.5.3: Constructing a Confidence Interval for the Ratio of Two Population Standard Deviations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b="1"/>
                </a:pPr>
                <a:r>
                  <a:rPr sz="2800"/>
                  <a:t>Step 3: Use the </a:t>
                </a:r>
                <a14:m>
                  <m:oMath xmlns:m="http://schemas.openxmlformats.org/officeDocument/2006/math">
                    <m:r>
                      <a:rPr>
                        <a:latin typeface="Cambria Math" panose="02040503050406030204" pitchFamily="18" charset="0"/>
                      </a:rPr>
                      <m:t>𝐹</m:t>
                    </m:r>
                  </m:oMath>
                </a14:m>
                <a:r>
                  <a:rPr sz="2800"/>
                  <a:t>-distribution table to find the critical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a:t>.</a:t>
                </a:r>
              </a:p>
              <a:p>
                <a:pPr>
                  <a:defRPr sz="2800"/>
                </a:pPr>
                <a:r>
                  <a:rPr sz="2800"/>
                  <a:t>Next, we need to find the critical </a:t>
                </a:r>
                <a14:m>
                  <m:oMath xmlns:m="http://schemas.openxmlformats.org/officeDocument/2006/math">
                    <m:r>
                      <a:rPr>
                        <a:latin typeface="Cambria Math" panose="02040503050406030204" pitchFamily="18" charset="0"/>
                      </a:rPr>
                      <m:t>𝐹</m:t>
                    </m:r>
                  </m:oMath>
                </a14:m>
                <a:r>
                  <a:rPr sz="2800"/>
                  <a:t>-values for the </a:t>
                </a:r>
                <a14:m>
                  <m:oMath xmlns:m="http://schemas.openxmlformats.org/officeDocument/2006/math">
                    <m:r>
                      <a:rPr>
                        <a:latin typeface="Cambria Math" panose="02040503050406030204" pitchFamily="18" charset="0"/>
                      </a:rPr>
                      <m:t>𝐹</m:t>
                    </m:r>
                  </m:oMath>
                </a14:m>
                <a:r>
                  <a:rPr sz="2800"/>
                  <a:t>-distribution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=24</m:t>
                    </m:r>
                  </m:oMath>
                </a14:m>
                <a:r>
                  <a:rPr sz="2800"/>
                  <a:t> numerator degrees of freedom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=27</m:t>
                    </m:r>
                  </m:oMath>
                </a14:m>
                <a:r>
                  <a:rPr sz="2800"/>
                  <a:t> denominator degrees of freedom. Using the row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=27</m:t>
                    </m:r>
                  </m:oMath>
                </a14:m>
                <a:r>
                  <a:rPr sz="2800"/>
                  <a:t> and the column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=24</m:t>
                    </m:r>
                  </m:oMath>
                </a14:m>
                <a:r>
                  <a:rPr sz="2800"/>
                  <a:t> in the table for an area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=0.025</m:t>
                    </m:r>
                  </m:oMath>
                </a14:m>
                <a:r>
                  <a:rPr sz="2800"/>
                  <a:t> in the right tail gives 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0.025</m:t>
                        </m:r>
                      </m:sub>
                    </m:sSub>
                    <m:r>
                      <a:rPr>
                        <a:latin typeface="Cambria Math" panose="02040503050406030204" pitchFamily="18" charset="0"/>
                      </a:rPr>
                      <m:t>=2.1946</m:t>
                    </m:r>
                  </m:oMath>
                </a14:m>
                <a:r>
                  <a:rPr sz="2800"/>
                  <a:t>. Using the row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=27</m:t>
                    </m:r>
                  </m:oMath>
                </a14:m>
                <a:r>
                  <a:rPr sz="2800"/>
                  <a:t> and the column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=24</m:t>
                    </m:r>
                  </m:oMath>
                </a14:m>
                <a:r>
                  <a:rPr sz="2800"/>
                  <a:t> in the table for an area of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=0.975</m:t>
                    </m:r>
                  </m:oMath>
                </a14:m>
                <a:r>
                  <a:rPr sz="2800"/>
                  <a:t> gives 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0.975</m:t>
                        </m:r>
                      </m:sub>
                    </m:sSub>
                    <m:r>
                      <a:rPr>
                        <a:latin typeface="Cambria Math" panose="02040503050406030204" pitchFamily="18" charset="0"/>
                      </a:rPr>
                      <m:t>=0.4472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37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Point Estimate for Comparing Two Population Variances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870922"/>
              </a:xfrm>
            </p:spPr>
            <p:txBody>
              <a:bodyPr>
                <a:normAutofit/>
              </a:bodyPr>
              <a:lstStyle/>
              <a:p>
                <a:r>
                  <a:rPr sz="2800"/>
                  <a:t>The point estimate that is used to construct a confidence interval for comparing two population variances is the ratio of the two sample variances given by</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oMath>
                  </m:oMathPara>
                </a14:m>
                <a:endParaRPr sz="2800"/>
              </a:p>
              <a:p>
                <a:pPr>
                  <a:defRPr sz="2800"/>
                </a:pPr>
                <a:r>
                  <a:rPr sz="2800"/>
                  <a:t>where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oMath>
                </a14:m>
                <a:r>
                  <a:rPr sz="280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oMath>
                </a14:m>
                <a:r>
                  <a:rPr sz="2800"/>
                  <a:t> are the two sample variances, with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870922"/>
              </a:xfrm>
              <a:blipFill>
                <a:blip r:embed="rId2"/>
                <a:stretch>
                  <a:fillRect l="-1328" t="-1250" r="-110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9.5.3: Constructing a Confidence Interval for the Ratio of Two Population Standard Deviations (cont.)</a:t>
            </a:r>
          </a:p>
        </p:txBody>
      </p:sp>
      <p:sp>
        <p:nvSpPr>
          <p:cNvPr id="3" name="Text Placeholder 2"/>
          <p:cNvSpPr>
            <a:spLocks noGrp="1"/>
          </p:cNvSpPr>
          <p:nvPr>
            <p:ph type="body" sz="quarter" idx="10"/>
          </p:nvPr>
        </p:nvSpPr>
        <p:spPr/>
        <p:txBody>
          <a:bodyPr>
            <a:normAutofit/>
          </a:bodyPr>
          <a:lstStyle/>
          <a:p>
            <a:pPr>
              <a:defRPr b="1"/>
            </a:pPr>
            <a:r>
              <a:rPr sz="2800" dirty="0"/>
              <a:t>Step 4: Substitute the necessary values into the formula for the confidence interval.</a:t>
            </a:r>
          </a:p>
          <a:p>
            <a:r>
              <a:rPr sz="2800" dirty="0"/>
              <a:t>Substituting the values into the formula for a confidence interval for the ratio of two population standard deviations gives us the following.</a:t>
            </a:r>
          </a:p>
          <a:p>
            <a:pPr algn="ctr"/>
            <a:r>
              <a:rPr dirty="0"/>
              <a:t>​</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558381046"/>
                  </p:ext>
                </p:extLst>
              </p:nvPr>
            </p:nvGraphicFramePr>
            <p:xfrm>
              <a:off x="457200" y="3436434"/>
              <a:ext cx="7162800" cy="2473200"/>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013276">
                    <a:tc>
                      <a:txBody>
                        <a:bodyPr/>
                        <a:lstStyle/>
                        <a:p>
                          <a:pPr algn="r">
                            <a:defRPr sz="1600"/>
                          </a:pPr>
                          <a:r>
                            <a:rPr sz="2300" dirty="0"/>
                            <a:t>​</a:t>
                          </a:r>
                          <a14:m>
                            <m:oMath xmlns:m="http://schemas.openxmlformats.org/officeDocument/2006/math">
                              <m:d>
                                <m:dPr>
                                  <m:ctrlPr>
                                    <a:rPr sz="2300" i="1">
                                      <a:latin typeface="Cambria Math" panose="02040503050406030204" pitchFamily="18" charset="0"/>
                                    </a:rPr>
                                  </m:ctrlPr>
                                </m:dPr>
                                <m:e>
                                  <m:f>
                                    <m:fPr>
                                      <m:ctrlPr>
                                        <a:rPr sz="2300" i="1">
                                          <a:latin typeface="Cambria Math" panose="02040503050406030204" pitchFamily="18" charset="0"/>
                                        </a:rPr>
                                      </m:ctrlPr>
                                    </m:fPr>
                                    <m:num>
                                      <m:sSub>
                                        <m:sSubPr>
                                          <m:ctrlPr>
                                            <a:rPr sz="2300" i="1">
                                              <a:latin typeface="Cambria Math" panose="02040503050406030204" pitchFamily="18" charset="0"/>
                                            </a:rPr>
                                          </m:ctrlPr>
                                        </m:sSubPr>
                                        <m:e>
                                          <m:r>
                                            <a:rPr sz="2300">
                                              <a:latin typeface="Cambria Math"/>
                                            </a:rPr>
                                            <m:t>𝑠</m:t>
                                          </m:r>
                                        </m:e>
                                        <m:sub>
                                          <m:r>
                                            <a:rPr sz="2300">
                                              <a:latin typeface="Cambria Math"/>
                                            </a:rPr>
                                            <m:t>1</m:t>
                                          </m:r>
                                        </m:sub>
                                      </m:sSub>
                                    </m:num>
                                    <m:den>
                                      <m:sSub>
                                        <m:sSubPr>
                                          <m:ctrlPr>
                                            <a:rPr sz="2300" i="1">
                                              <a:latin typeface="Cambria Math" panose="02040503050406030204" pitchFamily="18" charset="0"/>
                                            </a:rPr>
                                          </m:ctrlPr>
                                        </m:sSubPr>
                                        <m:e>
                                          <m:r>
                                            <a:rPr sz="2300">
                                              <a:latin typeface="Cambria Math"/>
                                            </a:rPr>
                                            <m:t>𝑠</m:t>
                                          </m:r>
                                        </m:e>
                                        <m:sub>
                                          <m:r>
                                            <a:rPr sz="2300">
                                              <a:latin typeface="Cambria Math"/>
                                            </a:rPr>
                                            <m:t>2</m:t>
                                          </m:r>
                                        </m:sub>
                                      </m:sSub>
                                    </m:den>
                                  </m:f>
                                  <m:r>
                                    <a:rPr sz="2300">
                                      <a:latin typeface="Cambria Math"/>
                                    </a:rPr>
                                    <m:t>⋅</m:t>
                                  </m:r>
                                  <m:f>
                                    <m:fPr>
                                      <m:ctrlPr>
                                        <a:rPr sz="2300" i="1">
                                          <a:latin typeface="Cambria Math" panose="02040503050406030204" pitchFamily="18" charset="0"/>
                                        </a:rPr>
                                      </m:ctrlPr>
                                    </m:fPr>
                                    <m:num>
                                      <m:r>
                                        <a:rPr sz="2300">
                                          <a:latin typeface="Cambria Math"/>
                                        </a:rPr>
                                        <m:t>1</m:t>
                                      </m:r>
                                    </m:num>
                                    <m:den>
                                      <m:rad>
                                        <m:radPr>
                                          <m:degHide m:val="on"/>
                                          <m:ctrlPr>
                                            <a:rPr sz="2300" i="1">
                                              <a:latin typeface="Cambria Math" panose="02040503050406030204" pitchFamily="18" charset="0"/>
                                            </a:rPr>
                                          </m:ctrlPr>
                                        </m:radPr>
                                        <m:deg/>
                                        <m:e>
                                          <m:sSub>
                                            <m:sSubPr>
                                              <m:ctrlPr>
                                                <a:rPr sz="2300" i="1">
                                                  <a:latin typeface="Cambria Math" panose="02040503050406030204" pitchFamily="18" charset="0"/>
                                                </a:rPr>
                                              </m:ctrlPr>
                                            </m:sSubPr>
                                            <m:e>
                                              <m:r>
                                                <a:rPr sz="2300">
                                                  <a:latin typeface="Cambria Math"/>
                                                </a:rPr>
                                                <m:t>𝐹</m:t>
                                              </m:r>
                                            </m:e>
                                            <m:sub>
                                              <m:f>
                                                <m:fPr>
                                                  <m:type m:val="skw"/>
                                                  <m:ctrlPr>
                                                    <a:rPr sz="2300" i="1">
                                                      <a:latin typeface="Cambria Math" panose="02040503050406030204" pitchFamily="18" charset="0"/>
                                                    </a:rPr>
                                                  </m:ctrlPr>
                                                </m:fPr>
                                                <m:num>
                                                  <m:r>
                                                    <a:rPr sz="2300">
                                                      <a:latin typeface="Cambria Math"/>
                                                    </a:rPr>
                                                    <m:t>𝛼</m:t>
                                                  </m:r>
                                                </m:num>
                                                <m:den>
                                                  <m:r>
                                                    <a:rPr sz="2300">
                                                      <a:latin typeface="Cambria Math"/>
                                                    </a:rPr>
                                                    <m:t>2</m:t>
                                                  </m:r>
                                                </m:den>
                                              </m:f>
                                            </m:sub>
                                          </m:sSub>
                                        </m:e>
                                      </m:rad>
                                    </m:den>
                                  </m:f>
                                </m:e>
                              </m:d>
                            </m:oMath>
                          </a14:m>
                          <a:endParaRPr sz="2300" dirty="0"/>
                        </a:p>
                      </a:txBody>
                      <a:tcPr marL="36576" marR="36576" marT="36576" marB="36576" anchor="ctr"/>
                    </a:tc>
                    <a:tc>
                      <a:txBody>
                        <a:bodyPr/>
                        <a:lstStyle/>
                        <a:p>
                          <a:pPr algn="l">
                            <a:defRPr sz="1600"/>
                          </a:pPr>
                          <a:r>
                            <a:rPr sz="2300"/>
                            <a:t>​</a:t>
                          </a:r>
                          <a14:m>
                            <m:oMath xmlns:m="http://schemas.openxmlformats.org/officeDocument/2006/math">
                              <m:r>
                                <a:rPr sz="2300">
                                  <a:latin typeface="Cambria Math"/>
                                </a:rPr>
                                <m:t>&lt;</m:t>
                              </m:r>
                              <m:f>
                                <m:fPr>
                                  <m:ctrlPr>
                                    <a:rPr sz="2300" i="1">
                                      <a:latin typeface="Cambria Math" panose="02040503050406030204" pitchFamily="18" charset="0"/>
                                    </a:rPr>
                                  </m:ctrlPr>
                                </m:fPr>
                                <m:num>
                                  <m:sSub>
                                    <m:sSubPr>
                                      <m:ctrlPr>
                                        <a:rPr sz="2300" i="1">
                                          <a:latin typeface="Cambria Math" panose="02040503050406030204" pitchFamily="18" charset="0"/>
                                        </a:rPr>
                                      </m:ctrlPr>
                                    </m:sSubPr>
                                    <m:e>
                                      <m:r>
                                        <a:rPr sz="2300">
                                          <a:latin typeface="Cambria Math"/>
                                        </a:rPr>
                                        <m:t>𝜎</m:t>
                                      </m:r>
                                    </m:e>
                                    <m:sub>
                                      <m:r>
                                        <a:rPr sz="2300">
                                          <a:latin typeface="Cambria Math"/>
                                        </a:rPr>
                                        <m:t>1</m:t>
                                      </m:r>
                                    </m:sub>
                                  </m:sSub>
                                </m:num>
                                <m:den>
                                  <m:sSub>
                                    <m:sSubPr>
                                      <m:ctrlPr>
                                        <a:rPr sz="2300" i="1">
                                          <a:latin typeface="Cambria Math" panose="02040503050406030204" pitchFamily="18" charset="0"/>
                                        </a:rPr>
                                      </m:ctrlPr>
                                    </m:sSubPr>
                                    <m:e>
                                      <m:r>
                                        <a:rPr sz="2300">
                                          <a:latin typeface="Cambria Math"/>
                                        </a:rPr>
                                        <m:t>𝜎</m:t>
                                      </m:r>
                                    </m:e>
                                    <m:sub>
                                      <m:r>
                                        <a:rPr sz="2300">
                                          <a:latin typeface="Cambria Math"/>
                                        </a:rPr>
                                        <m:t>2</m:t>
                                      </m:r>
                                    </m:sub>
                                  </m:sSub>
                                </m:den>
                              </m:f>
                              <m:r>
                                <a:rPr sz="2300">
                                  <a:latin typeface="Cambria Math"/>
                                </a:rPr>
                                <m:t>&lt;</m:t>
                              </m:r>
                              <m:d>
                                <m:dPr>
                                  <m:ctrlPr>
                                    <a:rPr sz="2300" i="1">
                                      <a:latin typeface="Cambria Math" panose="02040503050406030204" pitchFamily="18" charset="0"/>
                                    </a:rPr>
                                  </m:ctrlPr>
                                </m:dPr>
                                <m:e>
                                  <m:f>
                                    <m:fPr>
                                      <m:ctrlPr>
                                        <a:rPr sz="2300" i="1">
                                          <a:latin typeface="Cambria Math" panose="02040503050406030204" pitchFamily="18" charset="0"/>
                                        </a:rPr>
                                      </m:ctrlPr>
                                    </m:fPr>
                                    <m:num>
                                      <m:sSub>
                                        <m:sSubPr>
                                          <m:ctrlPr>
                                            <a:rPr sz="2300" i="1">
                                              <a:latin typeface="Cambria Math" panose="02040503050406030204" pitchFamily="18" charset="0"/>
                                            </a:rPr>
                                          </m:ctrlPr>
                                        </m:sSubPr>
                                        <m:e>
                                          <m:r>
                                            <a:rPr sz="2300">
                                              <a:latin typeface="Cambria Math"/>
                                            </a:rPr>
                                            <m:t>𝑠</m:t>
                                          </m:r>
                                        </m:e>
                                        <m:sub>
                                          <m:r>
                                            <a:rPr sz="2300">
                                              <a:latin typeface="Cambria Math"/>
                                            </a:rPr>
                                            <m:t>1</m:t>
                                          </m:r>
                                        </m:sub>
                                      </m:sSub>
                                    </m:num>
                                    <m:den>
                                      <m:sSub>
                                        <m:sSubPr>
                                          <m:ctrlPr>
                                            <a:rPr sz="2300" i="1">
                                              <a:latin typeface="Cambria Math" panose="02040503050406030204" pitchFamily="18" charset="0"/>
                                            </a:rPr>
                                          </m:ctrlPr>
                                        </m:sSubPr>
                                        <m:e>
                                          <m:r>
                                            <a:rPr sz="2300">
                                              <a:latin typeface="Cambria Math"/>
                                            </a:rPr>
                                            <m:t>𝑠</m:t>
                                          </m:r>
                                        </m:e>
                                        <m:sub>
                                          <m:r>
                                            <a:rPr sz="2300">
                                              <a:latin typeface="Cambria Math"/>
                                            </a:rPr>
                                            <m:t>2</m:t>
                                          </m:r>
                                        </m:sub>
                                      </m:sSub>
                                    </m:den>
                                  </m:f>
                                  <m:r>
                                    <a:rPr sz="2300">
                                      <a:latin typeface="Cambria Math"/>
                                    </a:rPr>
                                    <m:t>⋅</m:t>
                                  </m:r>
                                  <m:f>
                                    <m:fPr>
                                      <m:ctrlPr>
                                        <a:rPr sz="2300" i="1">
                                          <a:latin typeface="Cambria Math" panose="02040503050406030204" pitchFamily="18" charset="0"/>
                                        </a:rPr>
                                      </m:ctrlPr>
                                    </m:fPr>
                                    <m:num>
                                      <m:r>
                                        <a:rPr sz="2300">
                                          <a:latin typeface="Cambria Math"/>
                                        </a:rPr>
                                        <m:t>1</m:t>
                                      </m:r>
                                    </m:num>
                                    <m:den>
                                      <m:rad>
                                        <m:radPr>
                                          <m:degHide m:val="on"/>
                                          <m:ctrlPr>
                                            <a:rPr sz="2300" i="1">
                                              <a:latin typeface="Cambria Math" panose="02040503050406030204" pitchFamily="18" charset="0"/>
                                            </a:rPr>
                                          </m:ctrlPr>
                                        </m:radPr>
                                        <m:deg/>
                                        <m:e>
                                          <m:sSub>
                                            <m:sSubPr>
                                              <m:ctrlPr>
                                                <a:rPr sz="2300" i="1">
                                                  <a:latin typeface="Cambria Math" panose="02040503050406030204" pitchFamily="18" charset="0"/>
                                                </a:rPr>
                                              </m:ctrlPr>
                                            </m:sSubPr>
                                            <m:e>
                                              <m:r>
                                                <a:rPr sz="2300">
                                                  <a:latin typeface="Cambria Math"/>
                                                </a:rPr>
                                                <m:t>𝐹</m:t>
                                              </m:r>
                                            </m:e>
                                            <m:sub>
                                              <m:d>
                                                <m:dPr>
                                                  <m:ctrlPr>
                                                    <a:rPr sz="2300" i="1">
                                                      <a:latin typeface="Cambria Math" panose="02040503050406030204" pitchFamily="18" charset="0"/>
                                                    </a:rPr>
                                                  </m:ctrlPr>
                                                </m:dPr>
                                                <m:e>
                                                  <m:r>
                                                    <a:rPr sz="2300">
                                                      <a:latin typeface="Cambria Math"/>
                                                    </a:rPr>
                                                    <m:t>1−</m:t>
                                                  </m:r>
                                                  <m:f>
                                                    <m:fPr>
                                                      <m:type m:val="skw"/>
                                                      <m:ctrlPr>
                                                        <a:rPr sz="2300" i="1">
                                                          <a:latin typeface="Cambria Math" panose="02040503050406030204" pitchFamily="18" charset="0"/>
                                                        </a:rPr>
                                                      </m:ctrlPr>
                                                    </m:fPr>
                                                    <m:num>
                                                      <m:r>
                                                        <a:rPr sz="2300">
                                                          <a:latin typeface="Cambria Math"/>
                                                        </a:rPr>
                                                        <m:t>𝛼</m:t>
                                                      </m:r>
                                                    </m:num>
                                                    <m:den>
                                                      <m:r>
                                                        <a:rPr sz="2300">
                                                          <a:latin typeface="Cambria Math"/>
                                                        </a:rPr>
                                                        <m:t>2</m:t>
                                                      </m:r>
                                                    </m:den>
                                                  </m:f>
                                                </m:e>
                                              </m:d>
                                            </m:sub>
                                          </m:sSub>
                                        </m:e>
                                      </m:rad>
                                    </m:den>
                                  </m:f>
                                </m:e>
                              </m:d>
                            </m:oMath>
                          </a14:m>
                          <a:endParaRPr sz="2300"/>
                        </a:p>
                      </a:txBody>
                      <a:tcPr marL="36576" marR="36576" marT="36576" marB="36576" anchor="ctr"/>
                    </a:tc>
                    <a:extLst>
                      <a:ext uri="{0D108BD9-81ED-4DB2-BD59-A6C34878D82A}">
                        <a16:rowId xmlns:a16="http://schemas.microsoft.com/office/drawing/2014/main" val="10000"/>
                      </a:ext>
                    </a:extLst>
                  </a:tr>
                  <a:tr h="742296">
                    <a:tc>
                      <a:txBody>
                        <a:bodyPr/>
                        <a:lstStyle/>
                        <a:p>
                          <a:pPr algn="r">
                            <a:defRPr sz="1600"/>
                          </a:pPr>
                          <a:r>
                            <a:rPr sz="2300"/>
                            <a:t>​</a:t>
                          </a:r>
                          <a14:m>
                            <m:oMath xmlns:m="http://schemas.openxmlformats.org/officeDocument/2006/math">
                              <m:d>
                                <m:dPr>
                                  <m:ctrlPr>
                                    <a:rPr sz="2300" i="1">
                                      <a:latin typeface="Cambria Math" panose="02040503050406030204" pitchFamily="18" charset="0"/>
                                    </a:rPr>
                                  </m:ctrlPr>
                                </m:dPr>
                                <m:e>
                                  <m:r>
                                    <a:rPr sz="2300">
                                      <a:latin typeface="Cambria Math"/>
                                    </a:rPr>
                                    <m:t>1.169312⋅</m:t>
                                  </m:r>
                                  <m:f>
                                    <m:fPr>
                                      <m:ctrlPr>
                                        <a:rPr sz="2300" i="1">
                                          <a:latin typeface="Cambria Math" panose="02040503050406030204" pitchFamily="18" charset="0"/>
                                        </a:rPr>
                                      </m:ctrlPr>
                                    </m:fPr>
                                    <m:num>
                                      <m:r>
                                        <a:rPr sz="2300">
                                          <a:latin typeface="Cambria Math"/>
                                        </a:rPr>
                                        <m:t>1</m:t>
                                      </m:r>
                                    </m:num>
                                    <m:den>
                                      <m:rad>
                                        <m:radPr>
                                          <m:degHide m:val="on"/>
                                          <m:ctrlPr>
                                            <a:rPr sz="2300" i="1">
                                              <a:latin typeface="Cambria Math" panose="02040503050406030204" pitchFamily="18" charset="0"/>
                                            </a:rPr>
                                          </m:ctrlPr>
                                        </m:radPr>
                                        <m:deg/>
                                        <m:e>
                                          <m:r>
                                            <a:rPr sz="2300">
                                              <a:latin typeface="Cambria Math"/>
                                            </a:rPr>
                                            <m:t>2.1946</m:t>
                                          </m:r>
                                        </m:e>
                                      </m:rad>
                                    </m:den>
                                  </m:f>
                                </m:e>
                              </m:d>
                            </m:oMath>
                          </a14:m>
                          <a:endParaRPr sz="2300"/>
                        </a:p>
                      </a:txBody>
                      <a:tcPr marL="36576" marR="36576" marT="36576" marB="36576" anchor="ctr"/>
                    </a:tc>
                    <a:tc>
                      <a:txBody>
                        <a:bodyPr/>
                        <a:lstStyle/>
                        <a:p>
                          <a:pPr algn="l">
                            <a:defRPr sz="1600"/>
                          </a:pPr>
                          <a:r>
                            <a:rPr sz="2300" dirty="0"/>
                            <a:t>​</a:t>
                          </a:r>
                          <a14:m>
                            <m:oMath xmlns:m="http://schemas.openxmlformats.org/officeDocument/2006/math">
                              <m:r>
                                <a:rPr sz="2300">
                                  <a:latin typeface="Cambria Math"/>
                                </a:rPr>
                                <m:t>&lt;</m:t>
                              </m:r>
                              <m:f>
                                <m:fPr>
                                  <m:ctrlPr>
                                    <a:rPr sz="2300" i="1">
                                      <a:latin typeface="Cambria Math" panose="02040503050406030204" pitchFamily="18" charset="0"/>
                                    </a:rPr>
                                  </m:ctrlPr>
                                </m:fPr>
                                <m:num>
                                  <m:sSub>
                                    <m:sSubPr>
                                      <m:ctrlPr>
                                        <a:rPr sz="2300" i="1">
                                          <a:latin typeface="Cambria Math" panose="02040503050406030204" pitchFamily="18" charset="0"/>
                                        </a:rPr>
                                      </m:ctrlPr>
                                    </m:sSubPr>
                                    <m:e>
                                      <m:r>
                                        <a:rPr sz="2300">
                                          <a:latin typeface="Cambria Math"/>
                                        </a:rPr>
                                        <m:t>𝜎</m:t>
                                      </m:r>
                                    </m:e>
                                    <m:sub>
                                      <m:r>
                                        <a:rPr sz="2300">
                                          <a:latin typeface="Cambria Math"/>
                                        </a:rPr>
                                        <m:t>1</m:t>
                                      </m:r>
                                    </m:sub>
                                  </m:sSub>
                                </m:num>
                                <m:den>
                                  <m:sSub>
                                    <m:sSubPr>
                                      <m:ctrlPr>
                                        <a:rPr sz="2300" i="1">
                                          <a:latin typeface="Cambria Math" panose="02040503050406030204" pitchFamily="18" charset="0"/>
                                        </a:rPr>
                                      </m:ctrlPr>
                                    </m:sSubPr>
                                    <m:e>
                                      <m:r>
                                        <a:rPr sz="2300">
                                          <a:latin typeface="Cambria Math"/>
                                        </a:rPr>
                                        <m:t>𝜎</m:t>
                                      </m:r>
                                    </m:e>
                                    <m:sub>
                                      <m:r>
                                        <a:rPr sz="2300">
                                          <a:latin typeface="Cambria Math"/>
                                        </a:rPr>
                                        <m:t>2</m:t>
                                      </m:r>
                                    </m:sub>
                                  </m:sSub>
                                </m:den>
                              </m:f>
                              <m:r>
                                <a:rPr sz="2300">
                                  <a:latin typeface="Cambria Math"/>
                                </a:rPr>
                                <m:t>&lt;</m:t>
                              </m:r>
                              <m:d>
                                <m:dPr>
                                  <m:ctrlPr>
                                    <a:rPr sz="2300" i="1">
                                      <a:latin typeface="Cambria Math" panose="02040503050406030204" pitchFamily="18" charset="0"/>
                                    </a:rPr>
                                  </m:ctrlPr>
                                </m:dPr>
                                <m:e>
                                  <m:r>
                                    <a:rPr sz="2300">
                                      <a:latin typeface="Cambria Math"/>
                                    </a:rPr>
                                    <m:t>1.169312⋅</m:t>
                                  </m:r>
                                  <m:f>
                                    <m:fPr>
                                      <m:ctrlPr>
                                        <a:rPr sz="2300" i="1">
                                          <a:latin typeface="Cambria Math" panose="02040503050406030204" pitchFamily="18" charset="0"/>
                                        </a:rPr>
                                      </m:ctrlPr>
                                    </m:fPr>
                                    <m:num>
                                      <m:r>
                                        <a:rPr sz="2300">
                                          <a:latin typeface="Cambria Math"/>
                                        </a:rPr>
                                        <m:t>1</m:t>
                                      </m:r>
                                    </m:num>
                                    <m:den>
                                      <m:rad>
                                        <m:radPr>
                                          <m:degHide m:val="on"/>
                                          <m:ctrlPr>
                                            <a:rPr sz="2300" i="1">
                                              <a:latin typeface="Cambria Math" panose="02040503050406030204" pitchFamily="18" charset="0"/>
                                            </a:rPr>
                                          </m:ctrlPr>
                                        </m:radPr>
                                        <m:deg/>
                                        <m:e>
                                          <m:r>
                                            <a:rPr sz="2300">
                                              <a:latin typeface="Cambria Math"/>
                                            </a:rPr>
                                            <m:t>0.4472</m:t>
                                          </m:r>
                                        </m:e>
                                      </m:rad>
                                    </m:den>
                                  </m:f>
                                </m:e>
                              </m:d>
                            </m:oMath>
                          </a14:m>
                          <a:endParaRPr sz="2300" dirty="0"/>
                        </a:p>
                      </a:txBody>
                      <a:tcPr marL="36576" marR="36576" marT="36576" marB="36576" anchor="ctr"/>
                    </a:tc>
                    <a:extLst>
                      <a:ext uri="{0D108BD9-81ED-4DB2-BD59-A6C34878D82A}">
                        <a16:rowId xmlns:a16="http://schemas.microsoft.com/office/drawing/2014/main" val="10001"/>
                      </a:ext>
                    </a:extLst>
                  </a:tr>
                  <a:tr h="717628">
                    <a:tc>
                      <a:txBody>
                        <a:bodyPr/>
                        <a:lstStyle/>
                        <a:p>
                          <a:pPr algn="r">
                            <a:defRPr sz="1600"/>
                          </a:pPr>
                          <a:r>
                            <a:rPr sz="2300"/>
                            <a:t>​</a:t>
                          </a:r>
                          <a14:m>
                            <m:oMath xmlns:m="http://schemas.openxmlformats.org/officeDocument/2006/math">
                              <m:r>
                                <a:rPr sz="2300">
                                  <a:latin typeface="Cambria Math"/>
                                </a:rPr>
                                <m:t>0.7893</m:t>
                              </m:r>
                            </m:oMath>
                          </a14:m>
                          <a:endParaRPr sz="2300"/>
                        </a:p>
                      </a:txBody>
                      <a:tcPr marL="36576" marR="36576" marT="36576" marB="36576" anchor="ctr"/>
                    </a:tc>
                    <a:tc>
                      <a:txBody>
                        <a:bodyPr/>
                        <a:lstStyle/>
                        <a:p>
                          <a:pPr algn="l">
                            <a:defRPr sz="1600"/>
                          </a:pPr>
                          <a:r>
                            <a:rPr sz="2300" dirty="0"/>
                            <a:t>​</a:t>
                          </a:r>
                          <a14:m>
                            <m:oMath xmlns:m="http://schemas.openxmlformats.org/officeDocument/2006/math">
                              <m:r>
                                <a:rPr sz="2300">
                                  <a:latin typeface="Cambria Math"/>
                                </a:rPr>
                                <m:t>&lt;</m:t>
                              </m:r>
                              <m:f>
                                <m:fPr>
                                  <m:ctrlPr>
                                    <a:rPr sz="2300" i="1">
                                      <a:latin typeface="Cambria Math" panose="02040503050406030204" pitchFamily="18" charset="0"/>
                                    </a:rPr>
                                  </m:ctrlPr>
                                </m:fPr>
                                <m:num>
                                  <m:sSub>
                                    <m:sSubPr>
                                      <m:ctrlPr>
                                        <a:rPr sz="2300" i="1">
                                          <a:latin typeface="Cambria Math" panose="02040503050406030204" pitchFamily="18" charset="0"/>
                                        </a:rPr>
                                      </m:ctrlPr>
                                    </m:sSubPr>
                                    <m:e>
                                      <m:r>
                                        <a:rPr sz="2300">
                                          <a:latin typeface="Cambria Math"/>
                                        </a:rPr>
                                        <m:t>𝜎</m:t>
                                      </m:r>
                                    </m:e>
                                    <m:sub>
                                      <m:r>
                                        <a:rPr sz="2300">
                                          <a:latin typeface="Cambria Math"/>
                                        </a:rPr>
                                        <m:t>1</m:t>
                                      </m:r>
                                    </m:sub>
                                  </m:sSub>
                                </m:num>
                                <m:den>
                                  <m:sSub>
                                    <m:sSubPr>
                                      <m:ctrlPr>
                                        <a:rPr sz="2300" i="1">
                                          <a:latin typeface="Cambria Math" panose="02040503050406030204" pitchFamily="18" charset="0"/>
                                        </a:rPr>
                                      </m:ctrlPr>
                                    </m:sSubPr>
                                    <m:e>
                                      <m:r>
                                        <a:rPr sz="2300">
                                          <a:latin typeface="Cambria Math"/>
                                        </a:rPr>
                                        <m:t>𝜎</m:t>
                                      </m:r>
                                    </m:e>
                                    <m:sub>
                                      <m:r>
                                        <a:rPr sz="2300">
                                          <a:latin typeface="Cambria Math"/>
                                        </a:rPr>
                                        <m:t>2</m:t>
                                      </m:r>
                                    </m:sub>
                                  </m:sSub>
                                </m:den>
                              </m:f>
                              <m:r>
                                <a:rPr sz="2300">
                                  <a:latin typeface="Cambria Math"/>
                                </a:rPr>
                                <m:t>&lt;1.7486</m:t>
                              </m:r>
                            </m:oMath>
                          </a14:m>
                          <a:endParaRPr sz="23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558381046"/>
                  </p:ext>
                </p:extLst>
              </p:nvPr>
            </p:nvGraphicFramePr>
            <p:xfrm>
              <a:off x="457200" y="3436434"/>
              <a:ext cx="7162800" cy="2473200"/>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013276">
                    <a:tc>
                      <a:txBody>
                        <a:bodyPr/>
                        <a:lstStyle/>
                        <a:p>
                          <a:endParaRPr lang="en-US"/>
                        </a:p>
                      </a:txBody>
                      <a:tcPr marL="36576" marR="36576" marT="36576" marB="36576" anchor="ctr">
                        <a:blipFill>
                          <a:blip r:embed="rId2"/>
                          <a:stretch>
                            <a:fillRect r="-99830" b="-143713"/>
                          </a:stretch>
                        </a:blipFill>
                      </a:tcPr>
                    </a:tc>
                    <a:tc>
                      <a:txBody>
                        <a:bodyPr/>
                        <a:lstStyle/>
                        <a:p>
                          <a:endParaRPr lang="en-US"/>
                        </a:p>
                      </a:txBody>
                      <a:tcPr marL="36576" marR="36576" marT="36576" marB="36576" anchor="ctr">
                        <a:blipFill>
                          <a:blip r:embed="rId2"/>
                          <a:stretch>
                            <a:fillRect l="-100170" b="-143713"/>
                          </a:stretch>
                        </a:blipFill>
                      </a:tcPr>
                    </a:tc>
                    <a:extLst>
                      <a:ext uri="{0D108BD9-81ED-4DB2-BD59-A6C34878D82A}">
                        <a16:rowId xmlns:a16="http://schemas.microsoft.com/office/drawing/2014/main" val="10000"/>
                      </a:ext>
                    </a:extLst>
                  </a:tr>
                  <a:tr h="742296">
                    <a:tc>
                      <a:txBody>
                        <a:bodyPr/>
                        <a:lstStyle/>
                        <a:p>
                          <a:endParaRPr lang="en-US"/>
                        </a:p>
                      </a:txBody>
                      <a:tcPr marL="36576" marR="36576" marT="36576" marB="36576" anchor="ctr">
                        <a:blipFill>
                          <a:blip r:embed="rId2"/>
                          <a:stretch>
                            <a:fillRect t="-136885" r="-99830" b="-96721"/>
                          </a:stretch>
                        </a:blipFill>
                      </a:tcPr>
                    </a:tc>
                    <a:tc>
                      <a:txBody>
                        <a:bodyPr/>
                        <a:lstStyle/>
                        <a:p>
                          <a:endParaRPr lang="en-US"/>
                        </a:p>
                      </a:txBody>
                      <a:tcPr marL="36576" marR="36576" marT="36576" marB="36576" anchor="ctr">
                        <a:blipFill>
                          <a:blip r:embed="rId2"/>
                          <a:stretch>
                            <a:fillRect l="-100170" t="-136885" b="-96721"/>
                          </a:stretch>
                        </a:blipFill>
                      </a:tcPr>
                    </a:tc>
                    <a:extLst>
                      <a:ext uri="{0D108BD9-81ED-4DB2-BD59-A6C34878D82A}">
                        <a16:rowId xmlns:a16="http://schemas.microsoft.com/office/drawing/2014/main" val="10001"/>
                      </a:ext>
                    </a:extLst>
                  </a:tr>
                  <a:tr h="717628">
                    <a:tc>
                      <a:txBody>
                        <a:bodyPr/>
                        <a:lstStyle/>
                        <a:p>
                          <a:endParaRPr lang="en-US"/>
                        </a:p>
                      </a:txBody>
                      <a:tcPr marL="36576" marR="36576" marT="36576" marB="36576" anchor="ctr">
                        <a:blipFill>
                          <a:blip r:embed="rId2"/>
                          <a:stretch>
                            <a:fillRect t="-244915" r="-99830"/>
                          </a:stretch>
                        </a:blipFill>
                      </a:tcPr>
                    </a:tc>
                    <a:tc>
                      <a:txBody>
                        <a:bodyPr/>
                        <a:lstStyle/>
                        <a:p>
                          <a:endParaRPr lang="en-US"/>
                        </a:p>
                      </a:txBody>
                      <a:tcPr marL="36576" marR="36576" marT="36576" marB="36576" anchor="ctr">
                        <a:blipFill>
                          <a:blip r:embed="rId2"/>
                          <a:stretch>
                            <a:fillRect l="-100170" t="-244915"/>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9.5.3: Constructing a Confidence Interval for the Ratio of Two Population Standard Deviations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Using interval notation, the </a:t>
                </a:r>
                <a14:m>
                  <m:oMath xmlns:m="http://schemas.openxmlformats.org/officeDocument/2006/math">
                    <m:r>
                      <a:rPr>
                        <a:latin typeface="Cambria Math" panose="02040503050406030204" pitchFamily="18" charset="0"/>
                      </a:rPr>
                      <m:t>95%</m:t>
                    </m:r>
                  </m:oMath>
                </a14:m>
                <a:r>
                  <a:rPr sz="2800" dirty="0"/>
                  <a:t> confidence interval for the ratio of the population standard deviations can also be written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0.7893</m:t>
                        </m:r>
                        <m:r>
                          <m:rPr>
                            <m:nor/>
                          </m:rPr>
                          <a:rPr/>
                          <m:t>, </m:t>
                        </m:r>
                        <m:r>
                          <a:rPr>
                            <a:latin typeface="Cambria Math" panose="02040503050406030204" pitchFamily="18" charset="0"/>
                          </a:rPr>
                          <m:t>1.7486</m:t>
                        </m:r>
                      </m:e>
                    </m:d>
                  </m:oMath>
                </a14:m>
                <a:r>
                  <a:rPr sz="2800" dirty="0"/>
                  <a:t>.</a:t>
                </a:r>
              </a:p>
              <a:p>
                <a:pPr>
                  <a:defRPr sz="2800"/>
                </a:pPr>
                <a:r>
                  <a:rPr sz="2800" dirty="0"/>
                  <a:t>Since a ratio of </a:t>
                </a:r>
                <a:r>
                  <a:rPr sz="2800" dirty="0">
                    <a:latin typeface="Cambria Math"/>
                  </a:rPr>
                  <a:t>1</a:t>
                </a:r>
                <a:r>
                  <a:rPr sz="2800" dirty="0"/>
                  <a:t> would mean that the numerator and the denominator are equal, and the value of </a:t>
                </a:r>
                <a:r>
                  <a:rPr sz="2800" dirty="0">
                    <a:latin typeface="Cambria Math"/>
                  </a:rPr>
                  <a:t>1</a:t>
                </a:r>
                <a:r>
                  <a:rPr sz="2800" dirty="0"/>
                  <a:t> is in this interval, the data do not provide evidence at the </a:t>
                </a:r>
                <a14:m>
                  <m:oMath xmlns:m="http://schemas.openxmlformats.org/officeDocument/2006/math">
                    <m:r>
                      <a:rPr>
                        <a:latin typeface="Cambria Math" panose="02040503050406030204" pitchFamily="18" charset="0"/>
                      </a:rPr>
                      <m:t>95%</m:t>
                    </m:r>
                  </m:oMath>
                </a14:m>
                <a:r>
                  <a:rPr sz="2800" dirty="0"/>
                  <a:t> level of confidence that the population variances of normal body temperatures of adults and infants are unequal.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extLst>
      <p:ext uri="{BB962C8B-B14F-4D97-AF65-F5344CB8AC3E}">
        <p14:creationId xmlns:p14="http://schemas.microsoft.com/office/powerpoint/2010/main" val="286144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Distribution:</a:t>
                </a:r>
                <a:r>
                  <a:rPr sz="2800"/>
                  <a:t> </a:t>
                </a:r>
                <a14:m>
                  <m:oMath xmlns:m="http://schemas.openxmlformats.org/officeDocument/2006/math">
                    <m:r>
                      <a:rPr sz="3200">
                        <a:latin typeface="Cambria Math"/>
                      </a:rPr>
                      <m:t>𝐹</m:t>
                    </m:r>
                  </m:oMath>
                </a14:m>
                <a:r>
                  <a:t>-Distribution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09122"/>
              </a:xfrm>
            </p:spPr>
            <p:txBody>
              <a:bodyPr>
                <a:normAutofit/>
              </a:bodyPr>
              <a:lstStyle/>
              <a:p>
                <a:pPr algn="ctr">
                  <a:defRPr sz="2800" b="1"/>
                </a:pPr>
                <a:r>
                  <a:t>Definition</a:t>
                </a:r>
              </a:p>
              <a:p>
                <a:pPr>
                  <a:defRPr sz="2800"/>
                </a:pPr>
                <a:r>
                  <a:rPr sz="2800"/>
                  <a:t>The </a:t>
                </a:r>
                <a14:m>
                  <m:oMath xmlns:m="http://schemas.openxmlformats.org/officeDocument/2006/math">
                    <m:r>
                      <a:rPr>
                        <a:latin typeface="Cambria Math" panose="02040503050406030204" pitchFamily="18" charset="0"/>
                      </a:rPr>
                      <m:t>𝐹</m:t>
                    </m:r>
                  </m:oMath>
                </a14:m>
                <a:r>
                  <a:rPr sz="2800"/>
                  <a:t>-distribution is a continuous probability distribution where the following properties are true:</a:t>
                </a:r>
              </a:p>
              <a:p>
                <a:pPr marL="514350" indent="-514350">
                  <a:buFont typeface="+mj-lt"/>
                  <a:buAutoNum type="arabicPeriod"/>
                  <a:defRPr sz="2800"/>
                </a:pPr>
                <a:r>
                  <a:t>​</a:t>
                </a:r>
                <a:r>
                  <a:rPr sz="2800"/>
                  <a:t>The </a:t>
                </a:r>
                <a14:m>
                  <m:oMath xmlns:m="http://schemas.openxmlformats.org/officeDocument/2006/math">
                    <m:r>
                      <a:rPr>
                        <a:latin typeface="Cambria Math" panose="02040503050406030204" pitchFamily="18" charset="0"/>
                      </a:rPr>
                      <m:t>𝐹</m:t>
                    </m:r>
                  </m:oMath>
                </a14:m>
                <a:r>
                  <a:rPr sz="2800"/>
                  <a:t>-distribution is skewed to the right.</a:t>
                </a:r>
              </a:p>
              <a:p>
                <a:pPr marL="514350" indent="-514350">
                  <a:buFont typeface="+mj-lt"/>
                  <a:buAutoNum type="arabicPeriod" startAt="2"/>
                  <a:defRPr sz="2800"/>
                </a:pPr>
                <a:r>
                  <a:t>​</a:t>
                </a:r>
                <a:r>
                  <a:rPr sz="2800"/>
                  <a:t>The values of </a:t>
                </a:r>
                <a14:m>
                  <m:oMath xmlns:m="http://schemas.openxmlformats.org/officeDocument/2006/math">
                    <m:r>
                      <a:rPr>
                        <a:latin typeface="Cambria Math" panose="02040503050406030204" pitchFamily="18" charset="0"/>
                      </a:rPr>
                      <m:t>𝐹</m:t>
                    </m:r>
                  </m:oMath>
                </a14:m>
                <a:r>
                  <a:rPr sz="2800"/>
                  <a:t> are always greater than or equal to </a:t>
                </a:r>
                <a:r>
                  <a:rPr sz="2800">
                    <a:latin typeface="Cambria Math"/>
                  </a:rPr>
                  <a:t>0</a:t>
                </a:r>
                <a:r>
                  <a:rPr sz="2800"/>
                  <a:t>.</a:t>
                </a:r>
              </a:p>
              <a:p>
                <a:pPr marL="514350" indent="-514350">
                  <a:buFont typeface="+mj-lt"/>
                  <a:buAutoNum type="arabicPeriod" startAt="3"/>
                  <a:defRPr sz="2800"/>
                </a:pPr>
                <a:r>
                  <a:t>​</a:t>
                </a:r>
                <a:r>
                  <a:rPr sz="2800"/>
                  <a:t>The shape of an </a:t>
                </a:r>
                <a14:m>
                  <m:oMath xmlns:m="http://schemas.openxmlformats.org/officeDocument/2006/math">
                    <m:r>
                      <a:rPr>
                        <a:latin typeface="Cambria Math" panose="02040503050406030204" pitchFamily="18" charset="0"/>
                      </a:rPr>
                      <m:t>𝐹</m:t>
                    </m:r>
                  </m:oMath>
                </a14:m>
                <a:r>
                  <a:rPr sz="2800"/>
                  <a:t>-distribution is completely determined by its two parameters, the degrees of freedom for the numerator and the degrees of freedom for the denominator.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09122"/>
              </a:xfrm>
              <a:blipFill>
                <a:blip r:embed="rId3"/>
                <a:stretch>
                  <a:fillRect l="-1402" t="-1030" b="-321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When calculating a value of </a:t>
                </a:r>
                <a14:m>
                  <m:oMath xmlns:m="http://schemas.openxmlformats.org/officeDocument/2006/math">
                    <m:r>
                      <a:rPr>
                        <a:latin typeface="Cambria Math" panose="02040503050406030204" pitchFamily="18" charset="0"/>
                      </a:rPr>
                      <m:t>𝐹</m:t>
                    </m:r>
                  </m:oMath>
                </a14:m>
                <a:r>
                  <a:rPr sz="2800" dirty="0"/>
                  <a:t>, round to four decimal places. This follows the convention used in the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𝐹</m:t>
                    </m:r>
                  </m:oMath>
                </a14:m>
                <a:r>
                  <a:rPr sz="2800" dirty="0"/>
                  <a:t>-distribution table.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b="-666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9.5.1: Calculating the Point Estimate for Comparing Two Population Variances and Finding Critical </a:t>
            </a:r>
            <a:r>
              <a:rPr sz="2400" i="1" dirty="0"/>
              <a:t>F</a:t>
            </a:r>
            <a:r>
              <a:rPr sz="2400" dirty="0"/>
              <a:t>-Values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Consider the following information from two independent samples.</a:t>
                </a:r>
              </a:p>
              <a:p>
                <a:pPr algn="ctr"/>
                <a:endParaRPr lang="en-US" dirty="0"/>
              </a:p>
              <a:p>
                <a:pPr algn="ctr"/>
                <a:r>
                  <a:rPr dirty="0"/>
                  <a:t>​</a:t>
                </a:r>
              </a:p>
              <a:p>
                <a:pPr algn="l"/>
                <a:endParaRPr dirty="0"/>
              </a:p>
              <a:p>
                <a:pPr algn="l">
                  <a:defRPr sz="2800"/>
                </a:pPr>
                <a:r>
                  <a:rPr sz="2800" dirty="0"/>
                  <a:t>Using a </a:t>
                </a:r>
                <a14:m>
                  <m:oMath xmlns:m="http://schemas.openxmlformats.org/officeDocument/2006/math">
                    <m:r>
                      <a:rPr>
                        <a:latin typeface="Cambria Math" panose="02040503050406030204" pitchFamily="18" charset="0"/>
                      </a:rPr>
                      <m:t>95%</m:t>
                    </m:r>
                  </m:oMath>
                </a14:m>
                <a:r>
                  <a:rPr sz="2800" dirty="0"/>
                  <a:t> level of confidence, </a:t>
                </a:r>
                <a:r>
                  <a:rPr sz="2800" b="1" dirty="0"/>
                  <a:t>a.</a:t>
                </a:r>
                <a:r>
                  <a:rPr sz="2800" dirty="0"/>
                  <a:t> calculate the point estimate for comparing the population variances, </a:t>
                </a:r>
                <a14:m>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oMath>
                </a14:m>
                <a:r>
                  <a:rPr sz="2800" dirty="0"/>
                  <a:t>. </a:t>
                </a:r>
                <a:br>
                  <a:rPr lang="en-US" sz="2800" dirty="0"/>
                </a:br>
                <a:r>
                  <a:rPr sz="2800" b="1" dirty="0"/>
                  <a:t>b.</a:t>
                </a:r>
                <a:r>
                  <a:rPr sz="2800" dirty="0"/>
                  <a:t> Find the critical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48686887"/>
                  </p:ext>
                </p:extLst>
              </p:nvPr>
            </p:nvGraphicFramePr>
            <p:xfrm>
              <a:off x="1981200" y="1949517"/>
              <a:ext cx="2590800" cy="1371600"/>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85800">
                    <a:tc>
                      <a:txBody>
                        <a:bodyPr/>
                        <a:lstStyle/>
                        <a:p>
                          <a:pPr algn="r">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1</m:t>
                                  </m:r>
                                </m:sub>
                              </m:sSub>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=18</m:t>
                              </m:r>
                            </m:oMath>
                          </a14:m>
                          <a:endParaRPr sz="2400" dirty="0"/>
                        </a:p>
                      </a:txBody>
                      <a:tcPr marL="36576" marR="36576" marT="36576" marB="36576" anchor="ctr"/>
                    </a:tc>
                    <a:extLst>
                      <a:ext uri="{0D108BD9-81ED-4DB2-BD59-A6C34878D82A}">
                        <a16:rowId xmlns:a16="http://schemas.microsoft.com/office/drawing/2014/main" val="10000"/>
                      </a:ext>
                    </a:extLst>
                  </a:tr>
                  <a:tr h="685800">
                    <a:tc>
                      <a:txBody>
                        <a:bodyPr/>
                        <a:lstStyle/>
                        <a:p>
                          <a:pPr algn="r">
                            <a:defRPr sz="1600"/>
                          </a:pPr>
                          <a:r>
                            <a:rPr sz="2400"/>
                            <a:t>​</a:t>
                          </a:r>
                          <a14:m>
                            <m:oMath xmlns:m="http://schemas.openxmlformats.org/officeDocument/2006/math">
                              <m:sSubSup>
                                <m:sSubSupPr>
                                  <m:ctrlPr>
                                    <a:rPr sz="2400" i="1">
                                      <a:latin typeface="Cambria Math" panose="02040503050406030204" pitchFamily="18" charset="0"/>
                                    </a:rPr>
                                  </m:ctrlPr>
                                </m:sSubSupPr>
                                <m:e>
                                  <m:r>
                                    <a:rPr sz="2400">
                                      <a:latin typeface="Cambria Math"/>
                                    </a:rPr>
                                    <m:t>𝑠</m:t>
                                  </m:r>
                                </m:e>
                                <m:sub>
                                  <m:r>
                                    <a:rPr sz="2400">
                                      <a:latin typeface="Cambria Math"/>
                                    </a:rPr>
                                    <m:t>2</m:t>
                                  </m:r>
                                </m:sub>
                                <m:sup>
                                  <m:r>
                                    <a:rPr sz="2400">
                                      <a:latin typeface="Cambria Math"/>
                                    </a:rPr>
                                    <m:t>2</m:t>
                                  </m:r>
                                </m:sup>
                              </m:sSubSup>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=1.19</m:t>
                              </m:r>
                            </m:oMath>
                          </a14:m>
                          <a:endParaRPr sz="24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48686887"/>
                  </p:ext>
                </p:extLst>
              </p:nvPr>
            </p:nvGraphicFramePr>
            <p:xfrm>
              <a:off x="1981200" y="1949517"/>
              <a:ext cx="2590800" cy="1371600"/>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85800">
                    <a:tc>
                      <a:txBody>
                        <a:bodyPr/>
                        <a:lstStyle/>
                        <a:p>
                          <a:endParaRPr lang="en-US"/>
                        </a:p>
                      </a:txBody>
                      <a:tcPr marL="36576" marR="36576" marT="36576" marB="36576" anchor="ctr">
                        <a:blipFill>
                          <a:blip r:embed="rId3"/>
                          <a:stretch>
                            <a:fillRect r="-99531" b="-104425"/>
                          </a:stretch>
                        </a:blipFill>
                      </a:tcPr>
                    </a:tc>
                    <a:tc>
                      <a:txBody>
                        <a:bodyPr/>
                        <a:lstStyle/>
                        <a:p>
                          <a:endParaRPr lang="en-US"/>
                        </a:p>
                      </a:txBody>
                      <a:tcPr marL="36576" marR="36576" marT="36576" marB="36576" anchor="ctr">
                        <a:blipFill>
                          <a:blip r:embed="rId3"/>
                          <a:stretch>
                            <a:fillRect l="-100472" b="-104425"/>
                          </a:stretch>
                        </a:blipFill>
                      </a:tcPr>
                    </a:tc>
                    <a:extLst>
                      <a:ext uri="{0D108BD9-81ED-4DB2-BD59-A6C34878D82A}">
                        <a16:rowId xmlns:a16="http://schemas.microsoft.com/office/drawing/2014/main" val="10000"/>
                      </a:ext>
                    </a:extLst>
                  </a:tr>
                  <a:tr h="685800">
                    <a:tc>
                      <a:txBody>
                        <a:bodyPr/>
                        <a:lstStyle/>
                        <a:p>
                          <a:endParaRPr lang="en-US"/>
                        </a:p>
                      </a:txBody>
                      <a:tcPr marL="36576" marR="36576" marT="36576" marB="36576" anchor="ctr">
                        <a:blipFill>
                          <a:blip r:embed="rId3"/>
                          <a:stretch>
                            <a:fillRect t="-100000" r="-99531" b="-4425"/>
                          </a:stretch>
                        </a:blipFill>
                      </a:tcPr>
                    </a:tc>
                    <a:tc>
                      <a:txBody>
                        <a:bodyPr/>
                        <a:lstStyle/>
                        <a:p>
                          <a:endParaRPr lang="en-US"/>
                        </a:p>
                      </a:txBody>
                      <a:tcPr marL="36576" marR="36576" marT="36576" marB="36576" anchor="ctr">
                        <a:blipFill>
                          <a:blip r:embed="rId3"/>
                          <a:stretch>
                            <a:fillRect l="-100472" t="-100000" b="-4425"/>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195210362"/>
                  </p:ext>
                </p:extLst>
              </p:nvPr>
            </p:nvGraphicFramePr>
            <p:xfrm>
              <a:off x="4572000" y="1949517"/>
              <a:ext cx="2074178" cy="1371600"/>
            </p:xfrm>
            <a:graphic>
              <a:graphicData uri="http://schemas.openxmlformats.org/drawingml/2006/table">
                <a:tbl>
                  <a:tblPr firstRow="1" bandRow="1">
                    <a:tableStyleId>{2D5ABB26-0587-4C30-8999-92F81FD0307C}</a:tableStyleId>
                  </a:tblPr>
                  <a:tblGrid>
                    <a:gridCol w="1037089">
                      <a:extLst>
                        <a:ext uri="{9D8B030D-6E8A-4147-A177-3AD203B41FA5}">
                          <a16:colId xmlns:a16="http://schemas.microsoft.com/office/drawing/2014/main" val="20000"/>
                        </a:ext>
                      </a:extLst>
                    </a:gridCol>
                    <a:gridCol w="1037089">
                      <a:extLst>
                        <a:ext uri="{9D8B030D-6E8A-4147-A177-3AD203B41FA5}">
                          <a16:colId xmlns:a16="http://schemas.microsoft.com/office/drawing/2014/main" val="20001"/>
                        </a:ext>
                      </a:extLst>
                    </a:gridCol>
                  </a:tblGrid>
                  <a:tr h="685800">
                    <a:tc>
                      <a:txBody>
                        <a:bodyPr/>
                        <a:lstStyle/>
                        <a:p>
                          <a:pPr algn="r">
                            <a:defRPr sz="1600"/>
                          </a:pPr>
                          <a:r>
                            <a:rPr sz="2400" dirty="0"/>
                            <a:t>​</a:t>
                          </a:r>
                          <a14:m>
                            <m:oMath xmlns:m="http://schemas.openxmlformats.org/officeDocument/2006/math">
                              <m:sSubSup>
                                <m:sSubSupPr>
                                  <m:ctrlPr>
                                    <a:rPr sz="2400" i="1">
                                      <a:latin typeface="Cambria Math" panose="02040503050406030204" pitchFamily="18" charset="0"/>
                                    </a:rPr>
                                  </m:ctrlPr>
                                </m:sSubSupPr>
                                <m:e>
                                  <m:r>
                                    <a:rPr sz="2400">
                                      <a:latin typeface="Cambria Math"/>
                                    </a:rPr>
                                    <m:t>𝑠</m:t>
                                  </m:r>
                                </m:e>
                                <m:sub>
                                  <m:r>
                                    <a:rPr sz="2400">
                                      <a:latin typeface="Cambria Math"/>
                                    </a:rPr>
                                    <m:t>1</m:t>
                                  </m:r>
                                </m:sub>
                                <m:sup>
                                  <m:r>
                                    <a:rPr sz="2400">
                                      <a:latin typeface="Cambria Math"/>
                                    </a:rPr>
                                    <m:t>2</m:t>
                                  </m:r>
                                </m:sup>
                              </m:sSubSup>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=1.23</m:t>
                              </m:r>
                            </m:oMath>
                          </a14:m>
                          <a:endParaRPr sz="2400" dirty="0"/>
                        </a:p>
                      </a:txBody>
                      <a:tcPr marL="36576" marR="36576" marT="36576" marB="36576" anchor="ctr"/>
                    </a:tc>
                    <a:extLst>
                      <a:ext uri="{0D108BD9-81ED-4DB2-BD59-A6C34878D82A}">
                        <a16:rowId xmlns:a16="http://schemas.microsoft.com/office/drawing/2014/main" val="10000"/>
                      </a:ext>
                    </a:extLst>
                  </a:tr>
                  <a:tr h="685800">
                    <a:tc>
                      <a:txBody>
                        <a:bodyPr/>
                        <a:lstStyle/>
                        <a:p>
                          <a:pPr algn="r">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2</m:t>
                                  </m:r>
                                </m:sub>
                              </m:sSub>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=25</m:t>
                              </m:r>
                            </m:oMath>
                          </a14:m>
                          <a:endParaRPr sz="24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195210362"/>
                  </p:ext>
                </p:extLst>
              </p:nvPr>
            </p:nvGraphicFramePr>
            <p:xfrm>
              <a:off x="4572000" y="1949517"/>
              <a:ext cx="2074178" cy="1371600"/>
            </p:xfrm>
            <a:graphic>
              <a:graphicData uri="http://schemas.openxmlformats.org/drawingml/2006/table">
                <a:tbl>
                  <a:tblPr firstRow="1" bandRow="1">
                    <a:tableStyleId>{2D5ABB26-0587-4C30-8999-92F81FD0307C}</a:tableStyleId>
                  </a:tblPr>
                  <a:tblGrid>
                    <a:gridCol w="1037089">
                      <a:extLst>
                        <a:ext uri="{9D8B030D-6E8A-4147-A177-3AD203B41FA5}">
                          <a16:colId xmlns:a16="http://schemas.microsoft.com/office/drawing/2014/main" val="20000"/>
                        </a:ext>
                      </a:extLst>
                    </a:gridCol>
                    <a:gridCol w="1037089">
                      <a:extLst>
                        <a:ext uri="{9D8B030D-6E8A-4147-A177-3AD203B41FA5}">
                          <a16:colId xmlns:a16="http://schemas.microsoft.com/office/drawing/2014/main" val="20001"/>
                        </a:ext>
                      </a:extLst>
                    </a:gridCol>
                  </a:tblGrid>
                  <a:tr h="685800">
                    <a:tc>
                      <a:txBody>
                        <a:bodyPr/>
                        <a:lstStyle/>
                        <a:p>
                          <a:endParaRPr lang="en-US"/>
                        </a:p>
                      </a:txBody>
                      <a:tcPr marL="36576" marR="36576" marT="36576" marB="36576" anchor="ctr">
                        <a:blipFill>
                          <a:blip r:embed="rId4"/>
                          <a:stretch>
                            <a:fillRect r="-99415" b="-103540"/>
                          </a:stretch>
                        </a:blipFill>
                      </a:tcPr>
                    </a:tc>
                    <a:tc>
                      <a:txBody>
                        <a:bodyPr/>
                        <a:lstStyle/>
                        <a:p>
                          <a:endParaRPr lang="en-US"/>
                        </a:p>
                      </a:txBody>
                      <a:tcPr marL="36576" marR="36576" marT="36576" marB="36576" anchor="ctr">
                        <a:blipFill>
                          <a:blip r:embed="rId4"/>
                          <a:stretch>
                            <a:fillRect l="-100588" b="-103540"/>
                          </a:stretch>
                        </a:blipFill>
                      </a:tcPr>
                    </a:tc>
                    <a:extLst>
                      <a:ext uri="{0D108BD9-81ED-4DB2-BD59-A6C34878D82A}">
                        <a16:rowId xmlns:a16="http://schemas.microsoft.com/office/drawing/2014/main" val="10000"/>
                      </a:ext>
                    </a:extLst>
                  </a:tr>
                  <a:tr h="685800">
                    <a:tc>
                      <a:txBody>
                        <a:bodyPr/>
                        <a:lstStyle/>
                        <a:p>
                          <a:endParaRPr lang="en-US"/>
                        </a:p>
                      </a:txBody>
                      <a:tcPr marL="36576" marR="36576" marT="36576" marB="36576" anchor="ctr">
                        <a:blipFill>
                          <a:blip r:embed="rId4"/>
                          <a:stretch>
                            <a:fillRect t="-100000" r="-99415" b="-3540"/>
                          </a:stretch>
                        </a:blipFill>
                      </a:tcPr>
                    </a:tc>
                    <a:tc>
                      <a:txBody>
                        <a:bodyPr/>
                        <a:lstStyle/>
                        <a:p>
                          <a:endParaRPr lang="en-US"/>
                        </a:p>
                      </a:txBody>
                      <a:tcPr marL="36576" marR="36576" marT="36576" marB="36576" anchor="ctr">
                        <a:blipFill>
                          <a:blip r:embed="rId4"/>
                          <a:stretch>
                            <a:fillRect l="-100588" t="-100000" b="-3540"/>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9.5.1: Calculating the Point Estimate for Comparing Two Population Variances and Finding Critical </a:t>
            </a:r>
            <a:r>
              <a:rPr sz="2400" i="1" dirty="0"/>
              <a:t>F</a:t>
            </a:r>
            <a:r>
              <a:rPr sz="2400"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Set up the ratio of variances to find the point estimate.</a:t>
                </a:r>
              </a:p>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1.23</m:t>
                          </m:r>
                        </m:num>
                        <m:den>
                          <m:r>
                            <a:rPr>
                              <a:latin typeface="Cambria Math" panose="02040503050406030204" pitchFamily="18" charset="0"/>
                            </a:rPr>
                            <m:t>1.19</m:t>
                          </m:r>
                        </m:den>
                      </m:f>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e>
                      </m:phant>
                      <m:r>
                        <a:rPr>
                          <a:latin typeface="Cambria Math" panose="02040503050406030204" pitchFamily="18" charset="0"/>
                        </a:rPr>
                        <m:t>≈1.033613</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9.5.1: Calculating the Point Estimate for Comparing Two Population Variances and Finding Critical </a:t>
            </a:r>
            <a:r>
              <a:rPr sz="2400" i="1" dirty="0"/>
              <a:t>F</a:t>
            </a:r>
            <a:r>
              <a:rPr sz="2400"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marL="514350" indent="-514350">
                  <a:buFont typeface="+mj-lt"/>
                  <a:buAutoNum type="alphaLcPeriod" startAt="2"/>
                  <a:defRPr sz="2800"/>
                </a:pPr>
                <a:r>
                  <a:t>​</a:t>
                </a:r>
                <a:r>
                  <a:rPr sz="2800"/>
                  <a:t>To find the critical values, first remember that </a:t>
                </a:r>
                <a14:m>
                  <m:oMath xmlns:m="http://schemas.openxmlformats.org/officeDocument/2006/math">
                    <m:r>
                      <a:rPr>
                        <a:latin typeface="Cambria Math" panose="02040503050406030204" pitchFamily="18" charset="0"/>
                      </a:rPr>
                      <m:t>𝛼</m:t>
                    </m:r>
                    <m:r>
                      <a:rPr>
                        <a:latin typeface="Cambria Math" panose="02040503050406030204" pitchFamily="18" charset="0"/>
                      </a:rPr>
                      <m:t>=1−</m:t>
                    </m:r>
                    <m:r>
                      <a:rPr>
                        <a:latin typeface="Cambria Math" panose="02040503050406030204" pitchFamily="18" charset="0"/>
                      </a:rPr>
                      <m:t>𝑐</m:t>
                    </m:r>
                  </m:oMath>
                </a14:m>
                <a:r>
                  <a:rPr sz="2800"/>
                  <a:t>. The level of confidence is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a:t>, so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 We also need the numbers of degrees of freedom for the numerator and denominator.</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e>
                      </m:phant>
                      <m:r>
                        <a:rPr>
                          <a:latin typeface="Cambria Math" panose="02040503050406030204" pitchFamily="18" charset="0"/>
                        </a:rPr>
                        <m:t>=18−1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e>
                      </m:phant>
                      <m:r>
                        <a:rPr>
                          <a:latin typeface="Cambria Math" panose="02040503050406030204" pitchFamily="18" charset="0"/>
                        </a:rPr>
                        <m:t>=17</m:t>
                      </m:r>
                    </m:oMath>
                  </m:oMathPara>
                </a14:m>
                <a:endParaRPr sz="280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e>
                      </m:phant>
                      <m:r>
                        <a:rPr>
                          <a:latin typeface="Cambria Math" panose="02040503050406030204" pitchFamily="18" charset="0"/>
                        </a:rPr>
                        <m:t>=25−1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e>
                      </m:phant>
                      <m:r>
                        <a:rPr>
                          <a:latin typeface="Cambria Math" panose="02040503050406030204" pitchFamily="18" charset="0"/>
                        </a:rPr>
                        <m:t>=24</m:t>
                      </m:r>
                    </m:oMath>
                  </m:oMathPara>
                </a14:m>
                <a:endParaRPr sz="2800"/>
              </a:p>
              <a:p>
                <a:pPr>
                  <a:defRPr sz="2800"/>
                </a:pPr>
                <a:r>
                  <a:t>​</a:t>
                </a:r>
                <a:r>
                  <a:rPr sz="2800"/>
                  <a:t>Using the two numbers of degrees of freedom and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 find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Use the section of the table for an area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=0.025</m:t>
                    </m:r>
                  </m:oMath>
                </a14:m>
                <a:r>
                  <a:rPr sz="2800"/>
                  <a:t>. and find the value where the row for the denominator degrees of freedom,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=24</m:t>
                    </m:r>
                  </m:oMath>
                </a14:m>
                <a:r>
                  <a:rPr sz="2800"/>
                  <a:t>, intersects with the column for the numerator degrees of freedom,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=17</m:t>
                    </m:r>
                  </m:oMath>
                </a14:m>
                <a:r>
                  <a:rPr sz="2800"/>
                  <a:t>. Thus,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0.025</m:t>
                        </m:r>
                      </m:sub>
                    </m:sSub>
                    <m:r>
                      <a:rPr>
                        <a:latin typeface="Cambria Math" panose="02040503050406030204" pitchFamily="18" charset="0"/>
                      </a:rPr>
                      <m:t>=2.3865</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196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9.5.1: Calculating the Point Estimate for Comparing Two Population Variances and Finding Critical </a:t>
            </a:r>
            <a:r>
              <a:rPr sz="2400" i="1" dirty="0"/>
              <a:t>F</a:t>
            </a:r>
            <a:r>
              <a:rPr sz="2400" dirty="0"/>
              <a:t>-Values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97231131"/>
                  </p:ext>
                </p:extLst>
              </p:nvPr>
            </p:nvGraphicFramePr>
            <p:xfrm>
              <a:off x="457200" y="1105523"/>
              <a:ext cx="8229600" cy="44500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10490">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gridSpan="11">
                      <a:txBody>
                        <a:bodyPr/>
                        <a:lstStyle/>
                        <a:p>
                          <a:pPr algn="ctr">
                            <a:defRPr sz="1800" b="1"/>
                          </a:pPr>
                          <a:r>
                            <a:rPr sz="1800"/>
                            <a:t>Critical Values of </a:t>
                          </a:r>
                          <a14:m>
                            <m:oMath xmlns:m="http://schemas.openxmlformats.org/officeDocument/2006/math">
                              <m:r>
                                <a:rPr sz="1800">
                                  <a:latin typeface="Cambria Math"/>
                                </a:rPr>
                                <m:t>𝐹</m:t>
                              </m:r>
                            </m:oMath>
                          </a14:m>
                          <a:r>
                            <a:rPr sz="1800"/>
                            <a:t> (Area = 0.025)</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solidFill>
                          <a:srgbClr val="CCCFD7"/>
                        </a:solidFill>
                      </a:tcPr>
                    </a:tc>
                    <a:tc hMerge="1">
                      <a:txBody>
                        <a:bodyPr/>
                        <a:lstStyle/>
                        <a:p>
                          <a:endParaRPr/>
                        </a:p>
                      </a:txBody>
                      <a:tcPr/>
                    </a:tc>
                    <a:tc gridSpan="9">
                      <a:txBody>
                        <a:bodyPr/>
                        <a:lstStyle/>
                        <a:p>
                          <a:pPr algn="ctr">
                            <a:defRPr sz="1400" b="1">
                              <a:solidFill>
                                <a:schemeClr val="tx1"/>
                              </a:solidFill>
                            </a:defRPr>
                          </a:pPr>
                          <a:r>
                            <a:t>Numerator Degrees of Freedom</a:t>
                          </a:r>
                        </a:p>
                      </a:txBody>
                      <a:tcPr>
                        <a:lnL w="12700" cap="flat" cmpd="sng" algn="ctr">
                          <a:solidFill>
                            <a:schemeClr val="tx1"/>
                          </a:solidFill>
                          <a:prstDash val="solid"/>
                          <a:round/>
                          <a:headEnd type="none" w="med" len="med"/>
                          <a:tailEnd type="none" w="med" len="med"/>
                        </a:lnL>
                        <a:solidFill>
                          <a:srgbClr val="CCCFD7"/>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370840">
                    <a:tc gridSpan="2">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a:tc>
                    <a:tc>
                      <a:txBody>
                        <a:bodyPr/>
                        <a:lstStyle/>
                        <a:p>
                          <a:pPr algn="ctr">
                            <a:defRPr b="1">
                              <a:solidFill>
                                <a:schemeClr val="tx1"/>
                              </a:solidFill>
                            </a:defRPr>
                          </a:pPr>
                          <a:r>
                            <a:rPr sz="1400">
                              <a:latin typeface="Cambria Math"/>
                            </a:rPr>
                            <a:t>10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11</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12</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13</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14</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16</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rowSpan="9">
                      <a:txBody>
                        <a:bodyPr/>
                        <a:lstStyle/>
                        <a:p>
                          <a:pPr algn="ctr">
                            <a:defRPr b="1">
                              <a:solidFill>
                                <a:schemeClr val="tx1"/>
                              </a:solidFill>
                            </a:defRPr>
                          </a:pPr>
                          <a:r>
                            <a:rPr dirty="0"/>
                            <a:t>Denominator Degrees of Freedom</a:t>
                          </a:r>
                        </a:p>
                      </a:txBody>
                      <a:tcPr vert="vert270" anchor="ctr">
                        <a:lnT w="12700" cap="flat" cmpd="sng" algn="ctr">
                          <a:solidFill>
                            <a:schemeClr val="tx1"/>
                          </a:solidFill>
                          <a:prstDash val="solid"/>
                          <a:round/>
                          <a:headEnd type="none" w="med" len="med"/>
                          <a:tailEnd type="none" w="med" len="med"/>
                        </a:lnT>
                      </a:tcPr>
                    </a:tc>
                    <a:tc>
                      <a:txBody>
                        <a:bodyPr/>
                        <a:lstStyle/>
                        <a:p>
                          <a:pPr algn="ctr">
                            <a:defRPr b="1">
                              <a:solidFill>
                                <a:schemeClr val="tx1"/>
                              </a:solidFill>
                            </a:defRPr>
                          </a:pPr>
                          <a:r>
                            <a:rPr sz="1400">
                              <a:latin typeface="Cambria Math"/>
                            </a:rPr>
                            <a:t>21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2.7348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2.6819</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2.6368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2.5978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2.5638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2.5338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2.5071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2.4833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2.4618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vMerge="1">
                      <a:txBody>
                        <a:bodyPr/>
                        <a:lstStyle/>
                        <a:p>
                          <a:endParaRPr/>
                        </a:p>
                      </a:txBody>
                      <a:tcPr/>
                    </a:tc>
                    <a:tc>
                      <a:txBody>
                        <a:bodyPr/>
                        <a:lstStyle/>
                        <a:p>
                          <a:pPr algn="ctr">
                            <a:defRPr b="1">
                              <a:solidFill>
                                <a:schemeClr val="tx1"/>
                              </a:solidFill>
                            </a:defRPr>
                          </a:pPr>
                          <a:r>
                            <a:rPr sz="1400">
                              <a:latin typeface="Cambria Math"/>
                            </a:rPr>
                            <a:t>22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2.6998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2.6469</a:t>
                          </a:r>
                        </a:p>
                      </a:txBody>
                      <a:tcPr/>
                    </a:tc>
                    <a:tc>
                      <a:txBody>
                        <a:bodyPr/>
                        <a:lstStyle/>
                        <a:p>
                          <a:pPr algn="ctr">
                            <a:defRPr>
                              <a:solidFill>
                                <a:schemeClr val="tx1"/>
                              </a:solidFill>
                            </a:defRPr>
                          </a:pPr>
                          <a:r>
                            <a:rPr sz="1400">
                              <a:latin typeface="Cambria Math"/>
                            </a:rPr>
                            <a:t>2.6017</a:t>
                          </a:r>
                        </a:p>
                      </a:txBody>
                      <a:tcPr/>
                    </a:tc>
                    <a:tc>
                      <a:txBody>
                        <a:bodyPr/>
                        <a:lstStyle/>
                        <a:p>
                          <a:pPr algn="ctr">
                            <a:defRPr>
                              <a:solidFill>
                                <a:schemeClr val="tx1"/>
                              </a:solidFill>
                            </a:defRPr>
                          </a:pPr>
                          <a:r>
                            <a:rPr sz="1400">
                              <a:latin typeface="Cambria Math"/>
                            </a:rPr>
                            <a:t>2.5626</a:t>
                          </a:r>
                        </a:p>
                      </a:txBody>
                      <a:tcPr/>
                    </a:tc>
                    <a:tc>
                      <a:txBody>
                        <a:bodyPr/>
                        <a:lstStyle/>
                        <a:p>
                          <a:pPr algn="ctr">
                            <a:defRPr>
                              <a:solidFill>
                                <a:schemeClr val="tx1"/>
                              </a:solidFill>
                            </a:defRPr>
                          </a:pPr>
                          <a:r>
                            <a:rPr sz="1400">
                              <a:latin typeface="Cambria Math"/>
                            </a:rPr>
                            <a:t>2.5285</a:t>
                          </a:r>
                        </a:p>
                      </a:txBody>
                      <a:tcPr/>
                    </a:tc>
                    <a:tc>
                      <a:txBody>
                        <a:bodyPr/>
                        <a:lstStyle/>
                        <a:p>
                          <a:pPr algn="ctr">
                            <a:defRPr>
                              <a:solidFill>
                                <a:schemeClr val="tx1"/>
                              </a:solidFill>
                            </a:defRPr>
                          </a:pPr>
                          <a:r>
                            <a:rPr sz="1400">
                              <a:latin typeface="Cambria Math"/>
                            </a:rPr>
                            <a:t>2.4984</a:t>
                          </a:r>
                        </a:p>
                      </a:txBody>
                      <a:tcPr/>
                    </a:tc>
                    <a:tc>
                      <a:txBody>
                        <a:bodyPr/>
                        <a:lstStyle/>
                        <a:p>
                          <a:pPr algn="ctr">
                            <a:defRPr>
                              <a:solidFill>
                                <a:schemeClr val="tx1"/>
                              </a:solidFill>
                            </a:defRPr>
                          </a:pPr>
                          <a:r>
                            <a:rPr sz="1400">
                              <a:latin typeface="Cambria Math"/>
                            </a:rPr>
                            <a:t>2.4717</a:t>
                          </a:r>
                        </a:p>
                      </a:txBody>
                      <a:tcPr/>
                    </a:tc>
                    <a:tc>
                      <a:txBody>
                        <a:bodyPr/>
                        <a:lstStyle/>
                        <a:p>
                          <a:pPr algn="ctr">
                            <a:defRPr>
                              <a:solidFill>
                                <a:schemeClr val="tx1"/>
                              </a:solidFill>
                            </a:defRPr>
                          </a:pPr>
                          <a:r>
                            <a:rPr sz="1400">
                              <a:latin typeface="Cambria Math"/>
                            </a:rPr>
                            <a:t>2.4478</a:t>
                          </a:r>
                        </a:p>
                      </a:txBody>
                      <a:tcPr>
                        <a:solidFill>
                          <a:srgbClr val="92D050"/>
                        </a:solidFill>
                      </a:tcPr>
                    </a:tc>
                    <a:tc>
                      <a:txBody>
                        <a:bodyPr/>
                        <a:lstStyle/>
                        <a:p>
                          <a:pPr algn="ctr">
                            <a:defRPr>
                              <a:solidFill>
                                <a:schemeClr val="tx1"/>
                              </a:solidFill>
                            </a:defRPr>
                          </a:pPr>
                          <a:r>
                            <a:rPr sz="1400">
                              <a:latin typeface="Cambria Math"/>
                            </a:rPr>
                            <a:t>2.4262</a:t>
                          </a:r>
                        </a:p>
                      </a:txBody>
                      <a:tcPr/>
                    </a:tc>
                    <a:extLst>
                      <a:ext uri="{0D108BD9-81ED-4DB2-BD59-A6C34878D82A}">
                        <a16:rowId xmlns:a16="http://schemas.microsoft.com/office/drawing/2014/main" val="10004"/>
                      </a:ext>
                    </a:extLst>
                  </a:tr>
                  <a:tr h="370840">
                    <a:tc vMerge="1">
                      <a:txBody>
                        <a:bodyPr/>
                        <a:lstStyle/>
                        <a:p>
                          <a:endParaRPr/>
                        </a:p>
                      </a:txBody>
                      <a:tcPr/>
                    </a:tc>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2.6682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2.6152</a:t>
                          </a:r>
                        </a:p>
                      </a:txBody>
                      <a:tcPr/>
                    </a:tc>
                    <a:tc>
                      <a:txBody>
                        <a:bodyPr/>
                        <a:lstStyle/>
                        <a:p>
                          <a:pPr algn="ctr">
                            <a:defRPr>
                              <a:solidFill>
                                <a:schemeClr val="tx1"/>
                              </a:solidFill>
                            </a:defRPr>
                          </a:pPr>
                          <a:r>
                            <a:rPr sz="1400">
                              <a:latin typeface="Cambria Math"/>
                            </a:rPr>
                            <a:t>2.5699</a:t>
                          </a:r>
                        </a:p>
                      </a:txBody>
                      <a:tcPr/>
                    </a:tc>
                    <a:tc>
                      <a:txBody>
                        <a:bodyPr/>
                        <a:lstStyle/>
                        <a:p>
                          <a:pPr algn="ctr">
                            <a:defRPr>
                              <a:solidFill>
                                <a:schemeClr val="tx1"/>
                              </a:solidFill>
                            </a:defRPr>
                          </a:pPr>
                          <a:r>
                            <a:rPr sz="1400">
                              <a:latin typeface="Cambria Math"/>
                            </a:rPr>
                            <a:t>2.5308</a:t>
                          </a:r>
                        </a:p>
                      </a:txBody>
                      <a:tcPr/>
                    </a:tc>
                    <a:tc>
                      <a:txBody>
                        <a:bodyPr/>
                        <a:lstStyle/>
                        <a:p>
                          <a:pPr algn="ctr">
                            <a:defRPr>
                              <a:solidFill>
                                <a:schemeClr val="tx1"/>
                              </a:solidFill>
                            </a:defRPr>
                          </a:pPr>
                          <a:r>
                            <a:rPr sz="1400">
                              <a:latin typeface="Cambria Math"/>
                            </a:rPr>
                            <a:t>2.4966</a:t>
                          </a:r>
                        </a:p>
                      </a:txBody>
                      <a:tcPr/>
                    </a:tc>
                    <a:tc>
                      <a:txBody>
                        <a:bodyPr/>
                        <a:lstStyle/>
                        <a:p>
                          <a:pPr algn="ctr">
                            <a:defRPr>
                              <a:solidFill>
                                <a:schemeClr val="tx1"/>
                              </a:solidFill>
                            </a:defRPr>
                          </a:pPr>
                          <a:r>
                            <a:rPr sz="1400">
                              <a:latin typeface="Cambria Math"/>
                            </a:rPr>
                            <a:t>2.4665</a:t>
                          </a:r>
                        </a:p>
                      </a:txBody>
                      <a:tcPr/>
                    </a:tc>
                    <a:tc>
                      <a:txBody>
                        <a:bodyPr/>
                        <a:lstStyle/>
                        <a:p>
                          <a:pPr algn="ctr">
                            <a:defRPr>
                              <a:solidFill>
                                <a:schemeClr val="tx1"/>
                              </a:solidFill>
                            </a:defRPr>
                          </a:pPr>
                          <a:r>
                            <a:rPr sz="1400">
                              <a:latin typeface="Cambria Math"/>
                            </a:rPr>
                            <a:t>2.4396</a:t>
                          </a:r>
                        </a:p>
                      </a:txBody>
                      <a:tcPr/>
                    </a:tc>
                    <a:tc>
                      <a:txBody>
                        <a:bodyPr/>
                        <a:lstStyle/>
                        <a:p>
                          <a:pPr algn="ctr">
                            <a:defRPr>
                              <a:solidFill>
                                <a:schemeClr val="tx1"/>
                              </a:solidFill>
                            </a:defRPr>
                          </a:pPr>
                          <a:r>
                            <a:rPr sz="1400">
                              <a:latin typeface="Cambria Math"/>
                            </a:rPr>
                            <a:t>2.4157</a:t>
                          </a:r>
                        </a:p>
                      </a:txBody>
                      <a:tcPr>
                        <a:solidFill>
                          <a:srgbClr val="92D050"/>
                        </a:solidFill>
                      </a:tcPr>
                    </a:tc>
                    <a:tc>
                      <a:txBody>
                        <a:bodyPr/>
                        <a:lstStyle/>
                        <a:p>
                          <a:pPr algn="ctr">
                            <a:defRPr>
                              <a:solidFill>
                                <a:schemeClr val="tx1"/>
                              </a:solidFill>
                            </a:defRPr>
                          </a:pPr>
                          <a:r>
                            <a:rPr sz="1400">
                              <a:latin typeface="Cambria Math"/>
                            </a:rPr>
                            <a:t>2.3940</a:t>
                          </a:r>
                        </a:p>
                      </a:txBody>
                      <a:tcPr/>
                    </a:tc>
                    <a:extLst>
                      <a:ext uri="{0D108BD9-81ED-4DB2-BD59-A6C34878D82A}">
                        <a16:rowId xmlns:a16="http://schemas.microsoft.com/office/drawing/2014/main" val="10005"/>
                      </a:ext>
                    </a:extLst>
                  </a:tr>
                  <a:tr h="370840">
                    <a:tc vMerge="1">
                      <a:txBody>
                        <a:bodyPr/>
                        <a:lstStyle/>
                        <a:p>
                          <a:endParaRPr/>
                        </a:p>
                      </a:txBody>
                      <a:tcPr/>
                    </a:tc>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2.6396</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2.5865</a:t>
                          </a:r>
                        </a:p>
                      </a:txBody>
                      <a:tcPr>
                        <a:solidFill>
                          <a:srgbClr val="92D050"/>
                        </a:solidFill>
                      </a:tcPr>
                    </a:tc>
                    <a:tc>
                      <a:txBody>
                        <a:bodyPr/>
                        <a:lstStyle/>
                        <a:p>
                          <a:pPr algn="ctr">
                            <a:defRPr>
                              <a:solidFill>
                                <a:schemeClr val="tx1"/>
                              </a:solidFill>
                            </a:defRPr>
                          </a:pPr>
                          <a:r>
                            <a:rPr sz="1400">
                              <a:latin typeface="Cambria Math"/>
                            </a:rPr>
                            <a:t>2.5411</a:t>
                          </a:r>
                        </a:p>
                      </a:txBody>
                      <a:tcPr>
                        <a:solidFill>
                          <a:srgbClr val="92D050"/>
                        </a:solidFill>
                      </a:tcPr>
                    </a:tc>
                    <a:tc>
                      <a:txBody>
                        <a:bodyPr/>
                        <a:lstStyle/>
                        <a:p>
                          <a:pPr algn="ctr">
                            <a:defRPr>
                              <a:solidFill>
                                <a:schemeClr val="tx1"/>
                              </a:solidFill>
                            </a:defRPr>
                          </a:pPr>
                          <a:r>
                            <a:rPr sz="1400">
                              <a:latin typeface="Cambria Math"/>
                            </a:rPr>
                            <a:t>2.5019</a:t>
                          </a:r>
                        </a:p>
                      </a:txBody>
                      <a:tcPr>
                        <a:solidFill>
                          <a:srgbClr val="92D050"/>
                        </a:solidFill>
                      </a:tcPr>
                    </a:tc>
                    <a:tc>
                      <a:txBody>
                        <a:bodyPr/>
                        <a:lstStyle/>
                        <a:p>
                          <a:pPr algn="ctr">
                            <a:defRPr>
                              <a:solidFill>
                                <a:schemeClr val="tx1"/>
                              </a:solidFill>
                            </a:defRPr>
                          </a:pPr>
                          <a:r>
                            <a:rPr sz="1400">
                              <a:latin typeface="Cambria Math"/>
                            </a:rPr>
                            <a:t>2.4677</a:t>
                          </a:r>
                        </a:p>
                      </a:txBody>
                      <a:tcPr>
                        <a:solidFill>
                          <a:srgbClr val="92D050"/>
                        </a:solidFill>
                      </a:tcPr>
                    </a:tc>
                    <a:tc>
                      <a:txBody>
                        <a:bodyPr/>
                        <a:lstStyle/>
                        <a:p>
                          <a:pPr algn="ctr">
                            <a:defRPr>
                              <a:solidFill>
                                <a:schemeClr val="tx1"/>
                              </a:solidFill>
                            </a:defRPr>
                          </a:pPr>
                          <a:r>
                            <a:rPr sz="1400">
                              <a:latin typeface="Cambria Math"/>
                            </a:rPr>
                            <a:t>2.4374</a:t>
                          </a:r>
                        </a:p>
                      </a:txBody>
                      <a:tcPr>
                        <a:solidFill>
                          <a:srgbClr val="92D050"/>
                        </a:solidFill>
                      </a:tcPr>
                    </a:tc>
                    <a:tc>
                      <a:txBody>
                        <a:bodyPr/>
                        <a:lstStyle/>
                        <a:p>
                          <a:pPr algn="ctr">
                            <a:defRPr>
                              <a:solidFill>
                                <a:schemeClr val="tx1"/>
                              </a:solidFill>
                            </a:defRPr>
                          </a:pPr>
                          <a:r>
                            <a:rPr sz="1400">
                              <a:latin typeface="Cambria Math"/>
                            </a:rPr>
                            <a:t>2.4105</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2.3865</a:t>
                          </a:r>
                        </a:p>
                      </a:txBody>
                      <a:tcPr>
                        <a:solidFill>
                          <a:srgbClr val="FFFF00"/>
                        </a:solidFill>
                      </a:tcPr>
                    </a:tc>
                    <a:tc>
                      <a:txBody>
                        <a:bodyPr/>
                        <a:lstStyle/>
                        <a:p>
                          <a:pPr algn="ctr">
                            <a:defRPr>
                              <a:solidFill>
                                <a:schemeClr val="tx1"/>
                              </a:solidFill>
                            </a:defRPr>
                          </a:pPr>
                          <a:r>
                            <a:rPr sz="1400">
                              <a:latin typeface="Cambria Math"/>
                            </a:rPr>
                            <a:t>2.3648</a:t>
                          </a:r>
                        </a:p>
                      </a:txBody>
                      <a:tcPr>
                        <a:solidFill>
                          <a:srgbClr val="92D050"/>
                        </a:solidFill>
                      </a:tcPr>
                    </a:tc>
                    <a:extLst>
                      <a:ext uri="{0D108BD9-81ED-4DB2-BD59-A6C34878D82A}">
                        <a16:rowId xmlns:a16="http://schemas.microsoft.com/office/drawing/2014/main" val="10006"/>
                      </a:ext>
                    </a:extLst>
                  </a:tr>
                  <a:tr h="370840">
                    <a:tc vMerge="1">
                      <a:txBody>
                        <a:bodyPr/>
                        <a:lstStyle/>
                        <a:p>
                          <a:endParaRPr/>
                        </a:p>
                      </a:txBody>
                      <a:tcPr/>
                    </a:tc>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2.6135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2.5603</a:t>
                          </a:r>
                        </a:p>
                      </a:txBody>
                      <a:tcPr/>
                    </a:tc>
                    <a:tc>
                      <a:txBody>
                        <a:bodyPr/>
                        <a:lstStyle/>
                        <a:p>
                          <a:pPr algn="ctr">
                            <a:defRPr>
                              <a:solidFill>
                                <a:schemeClr val="tx1"/>
                              </a:solidFill>
                            </a:defRPr>
                          </a:pPr>
                          <a:r>
                            <a:rPr sz="1400">
                              <a:latin typeface="Cambria Math"/>
                            </a:rPr>
                            <a:t>2.5149</a:t>
                          </a:r>
                        </a:p>
                      </a:txBody>
                      <a:tcPr/>
                    </a:tc>
                    <a:tc>
                      <a:txBody>
                        <a:bodyPr/>
                        <a:lstStyle/>
                        <a:p>
                          <a:pPr algn="ctr">
                            <a:defRPr>
                              <a:solidFill>
                                <a:schemeClr val="tx1"/>
                              </a:solidFill>
                            </a:defRPr>
                          </a:pPr>
                          <a:r>
                            <a:rPr sz="1400">
                              <a:latin typeface="Cambria Math"/>
                            </a:rPr>
                            <a:t>2.4756</a:t>
                          </a:r>
                        </a:p>
                      </a:txBody>
                      <a:tcPr/>
                    </a:tc>
                    <a:tc>
                      <a:txBody>
                        <a:bodyPr/>
                        <a:lstStyle/>
                        <a:p>
                          <a:pPr algn="ctr">
                            <a:defRPr>
                              <a:solidFill>
                                <a:schemeClr val="tx1"/>
                              </a:solidFill>
                            </a:defRPr>
                          </a:pPr>
                          <a:r>
                            <a:rPr sz="1400">
                              <a:latin typeface="Cambria Math"/>
                            </a:rPr>
                            <a:t>2.4413</a:t>
                          </a:r>
                        </a:p>
                      </a:txBody>
                      <a:tcPr/>
                    </a:tc>
                    <a:tc>
                      <a:txBody>
                        <a:bodyPr/>
                        <a:lstStyle/>
                        <a:p>
                          <a:pPr algn="ctr">
                            <a:defRPr>
                              <a:solidFill>
                                <a:schemeClr val="tx1"/>
                              </a:solidFill>
                            </a:defRPr>
                          </a:pPr>
                          <a:r>
                            <a:rPr sz="1400">
                              <a:latin typeface="Cambria Math"/>
                            </a:rPr>
                            <a:t>2.4110</a:t>
                          </a:r>
                        </a:p>
                      </a:txBody>
                      <a:tcPr/>
                    </a:tc>
                    <a:tc>
                      <a:txBody>
                        <a:bodyPr/>
                        <a:lstStyle/>
                        <a:p>
                          <a:pPr algn="ctr">
                            <a:defRPr>
                              <a:solidFill>
                                <a:schemeClr val="tx1"/>
                              </a:solidFill>
                            </a:defRPr>
                          </a:pPr>
                          <a:r>
                            <a:rPr sz="1400">
                              <a:latin typeface="Cambria Math"/>
                            </a:rPr>
                            <a:t>2.3840</a:t>
                          </a:r>
                        </a:p>
                      </a:txBody>
                      <a:tcPr/>
                    </a:tc>
                    <a:tc>
                      <a:txBody>
                        <a:bodyPr/>
                        <a:lstStyle/>
                        <a:p>
                          <a:pPr algn="ctr">
                            <a:defRPr>
                              <a:solidFill>
                                <a:schemeClr val="tx1"/>
                              </a:solidFill>
                            </a:defRPr>
                          </a:pPr>
                          <a:r>
                            <a:rPr sz="1400">
                              <a:latin typeface="Cambria Math"/>
                            </a:rPr>
                            <a:t>2.3599</a:t>
                          </a:r>
                        </a:p>
                      </a:txBody>
                      <a:tcPr>
                        <a:solidFill>
                          <a:srgbClr val="92D050"/>
                        </a:solidFill>
                      </a:tcPr>
                    </a:tc>
                    <a:tc>
                      <a:txBody>
                        <a:bodyPr/>
                        <a:lstStyle/>
                        <a:p>
                          <a:pPr algn="ctr">
                            <a:defRPr>
                              <a:solidFill>
                                <a:schemeClr val="tx1"/>
                              </a:solidFill>
                            </a:defRPr>
                          </a:pPr>
                          <a:r>
                            <a:rPr sz="1400">
                              <a:latin typeface="Cambria Math"/>
                            </a:rPr>
                            <a:t>2.3381</a:t>
                          </a:r>
                        </a:p>
                      </a:txBody>
                      <a:tcPr/>
                    </a:tc>
                    <a:extLst>
                      <a:ext uri="{0D108BD9-81ED-4DB2-BD59-A6C34878D82A}">
                        <a16:rowId xmlns:a16="http://schemas.microsoft.com/office/drawing/2014/main" val="10007"/>
                      </a:ext>
                    </a:extLst>
                  </a:tr>
                  <a:tr h="370840">
                    <a:tc vMerge="1">
                      <a:txBody>
                        <a:bodyPr/>
                        <a:lstStyle/>
                        <a:p>
                          <a:endParaRPr/>
                        </a:p>
                      </a:txBody>
                      <a:tcPr/>
                    </a:tc>
                    <a:tc>
                      <a:txBody>
                        <a:bodyPr/>
                        <a:lstStyle/>
                        <a:p>
                          <a:pPr algn="ctr">
                            <a:defRPr b="1">
                              <a:solidFill>
                                <a:schemeClr val="tx1"/>
                              </a:solidFill>
                            </a:defRPr>
                          </a:pPr>
                          <a:r>
                            <a:rPr sz="1400">
                              <a:latin typeface="Cambria Math"/>
                            </a:rPr>
                            <a:t>26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2.5896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2.5363</a:t>
                          </a:r>
                        </a:p>
                      </a:txBody>
                      <a:tcPr/>
                    </a:tc>
                    <a:tc>
                      <a:txBody>
                        <a:bodyPr/>
                        <a:lstStyle/>
                        <a:p>
                          <a:pPr algn="ctr">
                            <a:defRPr>
                              <a:solidFill>
                                <a:schemeClr val="tx1"/>
                              </a:solidFill>
                            </a:defRPr>
                          </a:pPr>
                          <a:r>
                            <a:rPr sz="1400">
                              <a:latin typeface="Cambria Math"/>
                            </a:rPr>
                            <a:t>2.4908</a:t>
                          </a:r>
                        </a:p>
                      </a:txBody>
                      <a:tcPr/>
                    </a:tc>
                    <a:tc>
                      <a:txBody>
                        <a:bodyPr/>
                        <a:lstStyle/>
                        <a:p>
                          <a:pPr algn="ctr">
                            <a:defRPr>
                              <a:solidFill>
                                <a:schemeClr val="tx1"/>
                              </a:solidFill>
                            </a:defRPr>
                          </a:pPr>
                          <a:r>
                            <a:rPr sz="1400">
                              <a:latin typeface="Cambria Math"/>
                            </a:rPr>
                            <a:t>2.4515</a:t>
                          </a:r>
                        </a:p>
                      </a:txBody>
                      <a:tcPr/>
                    </a:tc>
                    <a:tc>
                      <a:txBody>
                        <a:bodyPr/>
                        <a:lstStyle/>
                        <a:p>
                          <a:pPr algn="ctr">
                            <a:defRPr>
                              <a:solidFill>
                                <a:schemeClr val="tx1"/>
                              </a:solidFill>
                            </a:defRPr>
                          </a:pPr>
                          <a:r>
                            <a:rPr sz="1400">
                              <a:latin typeface="Cambria Math"/>
                            </a:rPr>
                            <a:t>2.4171</a:t>
                          </a:r>
                        </a:p>
                      </a:txBody>
                      <a:tcPr/>
                    </a:tc>
                    <a:tc>
                      <a:txBody>
                        <a:bodyPr/>
                        <a:lstStyle/>
                        <a:p>
                          <a:pPr algn="ctr">
                            <a:defRPr>
                              <a:solidFill>
                                <a:schemeClr val="tx1"/>
                              </a:solidFill>
                            </a:defRPr>
                          </a:pPr>
                          <a:r>
                            <a:rPr sz="1400">
                              <a:latin typeface="Cambria Math"/>
                            </a:rPr>
                            <a:t>2.3867</a:t>
                          </a:r>
                        </a:p>
                      </a:txBody>
                      <a:tcPr/>
                    </a:tc>
                    <a:tc>
                      <a:txBody>
                        <a:bodyPr/>
                        <a:lstStyle/>
                        <a:p>
                          <a:pPr algn="ctr">
                            <a:defRPr>
                              <a:solidFill>
                                <a:schemeClr val="tx1"/>
                              </a:solidFill>
                            </a:defRPr>
                          </a:pPr>
                          <a:r>
                            <a:rPr sz="1400">
                              <a:latin typeface="Cambria Math"/>
                            </a:rPr>
                            <a:t>2.3597</a:t>
                          </a:r>
                        </a:p>
                      </a:txBody>
                      <a:tcPr/>
                    </a:tc>
                    <a:tc>
                      <a:txBody>
                        <a:bodyPr/>
                        <a:lstStyle/>
                        <a:p>
                          <a:pPr algn="ctr">
                            <a:defRPr>
                              <a:solidFill>
                                <a:schemeClr val="tx1"/>
                              </a:solidFill>
                            </a:defRPr>
                          </a:pPr>
                          <a:r>
                            <a:rPr sz="1400">
                              <a:latin typeface="Cambria Math"/>
                            </a:rPr>
                            <a:t>2.3355</a:t>
                          </a:r>
                        </a:p>
                      </a:txBody>
                      <a:tcPr>
                        <a:solidFill>
                          <a:srgbClr val="92D050"/>
                        </a:solidFill>
                      </a:tcPr>
                    </a:tc>
                    <a:tc>
                      <a:txBody>
                        <a:bodyPr/>
                        <a:lstStyle/>
                        <a:p>
                          <a:pPr algn="ctr">
                            <a:defRPr>
                              <a:solidFill>
                                <a:schemeClr val="tx1"/>
                              </a:solidFill>
                            </a:defRPr>
                          </a:pPr>
                          <a:r>
                            <a:rPr sz="1400">
                              <a:latin typeface="Cambria Math"/>
                            </a:rPr>
                            <a:t>2.3137</a:t>
                          </a:r>
                        </a:p>
                      </a:txBody>
                      <a:tcPr/>
                    </a:tc>
                    <a:extLst>
                      <a:ext uri="{0D108BD9-81ED-4DB2-BD59-A6C34878D82A}">
                        <a16:rowId xmlns:a16="http://schemas.microsoft.com/office/drawing/2014/main" val="10008"/>
                      </a:ext>
                    </a:extLst>
                  </a:tr>
                  <a:tr h="370840">
                    <a:tc vMerge="1">
                      <a:txBody>
                        <a:bodyPr/>
                        <a:lstStyle/>
                        <a:p>
                          <a:endParaRPr/>
                        </a:p>
                      </a:txBody>
                      <a:tcPr/>
                    </a:tc>
                    <a:tc>
                      <a:txBody>
                        <a:bodyPr/>
                        <a:lstStyle/>
                        <a:p>
                          <a:pPr algn="ctr">
                            <a:defRPr b="1">
                              <a:solidFill>
                                <a:schemeClr val="tx1"/>
                              </a:solidFill>
                            </a:defRPr>
                          </a:pPr>
                          <a:r>
                            <a:rPr sz="1400">
                              <a:latin typeface="Cambria Math"/>
                            </a:rPr>
                            <a:t>27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2.5676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2.5143</a:t>
                          </a:r>
                        </a:p>
                      </a:txBody>
                      <a:tcPr/>
                    </a:tc>
                    <a:tc>
                      <a:txBody>
                        <a:bodyPr/>
                        <a:lstStyle/>
                        <a:p>
                          <a:pPr algn="ctr">
                            <a:defRPr>
                              <a:solidFill>
                                <a:schemeClr val="tx1"/>
                              </a:solidFill>
                            </a:defRPr>
                          </a:pPr>
                          <a:r>
                            <a:rPr sz="1400">
                              <a:latin typeface="Cambria Math"/>
                            </a:rPr>
                            <a:t>2.4688</a:t>
                          </a:r>
                        </a:p>
                      </a:txBody>
                      <a:tcPr/>
                    </a:tc>
                    <a:tc>
                      <a:txBody>
                        <a:bodyPr/>
                        <a:lstStyle/>
                        <a:p>
                          <a:pPr algn="ctr">
                            <a:defRPr>
                              <a:solidFill>
                                <a:schemeClr val="tx1"/>
                              </a:solidFill>
                            </a:defRPr>
                          </a:pPr>
                          <a:r>
                            <a:rPr sz="1400">
                              <a:latin typeface="Cambria Math"/>
                            </a:rPr>
                            <a:t>2.4293</a:t>
                          </a:r>
                        </a:p>
                      </a:txBody>
                      <a:tcPr/>
                    </a:tc>
                    <a:tc>
                      <a:txBody>
                        <a:bodyPr/>
                        <a:lstStyle/>
                        <a:p>
                          <a:pPr algn="ctr">
                            <a:defRPr>
                              <a:solidFill>
                                <a:schemeClr val="tx1"/>
                              </a:solidFill>
                            </a:defRPr>
                          </a:pPr>
                          <a:r>
                            <a:rPr sz="1400">
                              <a:latin typeface="Cambria Math"/>
                            </a:rPr>
                            <a:t>2.3949</a:t>
                          </a:r>
                        </a:p>
                      </a:txBody>
                      <a:tcPr/>
                    </a:tc>
                    <a:tc>
                      <a:txBody>
                        <a:bodyPr/>
                        <a:lstStyle/>
                        <a:p>
                          <a:pPr algn="ctr">
                            <a:defRPr>
                              <a:solidFill>
                                <a:schemeClr val="tx1"/>
                              </a:solidFill>
                            </a:defRPr>
                          </a:pPr>
                          <a:r>
                            <a:rPr sz="1400">
                              <a:latin typeface="Cambria Math"/>
                            </a:rPr>
                            <a:t>2.3644</a:t>
                          </a:r>
                        </a:p>
                      </a:txBody>
                      <a:tcPr/>
                    </a:tc>
                    <a:tc>
                      <a:txBody>
                        <a:bodyPr/>
                        <a:lstStyle/>
                        <a:p>
                          <a:pPr algn="ctr">
                            <a:defRPr>
                              <a:solidFill>
                                <a:schemeClr val="tx1"/>
                              </a:solidFill>
                            </a:defRPr>
                          </a:pPr>
                          <a:r>
                            <a:rPr sz="1400">
                              <a:latin typeface="Cambria Math"/>
                            </a:rPr>
                            <a:t>2.3373</a:t>
                          </a:r>
                        </a:p>
                      </a:txBody>
                      <a:tcPr/>
                    </a:tc>
                    <a:tc>
                      <a:txBody>
                        <a:bodyPr/>
                        <a:lstStyle/>
                        <a:p>
                          <a:pPr algn="ctr">
                            <a:defRPr>
                              <a:solidFill>
                                <a:schemeClr val="tx1"/>
                              </a:solidFill>
                            </a:defRPr>
                          </a:pPr>
                          <a:r>
                            <a:rPr sz="1400">
                              <a:latin typeface="Cambria Math"/>
                            </a:rPr>
                            <a:t>2.3131</a:t>
                          </a:r>
                        </a:p>
                      </a:txBody>
                      <a:tcPr>
                        <a:solidFill>
                          <a:srgbClr val="92D050"/>
                        </a:solidFill>
                      </a:tcPr>
                    </a:tc>
                    <a:tc>
                      <a:txBody>
                        <a:bodyPr/>
                        <a:lstStyle/>
                        <a:p>
                          <a:pPr algn="ctr">
                            <a:defRPr>
                              <a:solidFill>
                                <a:schemeClr val="tx1"/>
                              </a:solidFill>
                            </a:defRPr>
                          </a:pPr>
                          <a:r>
                            <a:rPr sz="1400">
                              <a:latin typeface="Cambria Math"/>
                            </a:rPr>
                            <a:t>2.2912</a:t>
                          </a:r>
                        </a:p>
                      </a:txBody>
                      <a:tcPr/>
                    </a:tc>
                    <a:extLst>
                      <a:ext uri="{0D108BD9-81ED-4DB2-BD59-A6C34878D82A}">
                        <a16:rowId xmlns:a16="http://schemas.microsoft.com/office/drawing/2014/main" val="10009"/>
                      </a:ext>
                    </a:extLst>
                  </a:tr>
                  <a:tr h="370840">
                    <a:tc vMerge="1">
                      <a:txBody>
                        <a:bodyPr/>
                        <a:lstStyle/>
                        <a:p>
                          <a:endParaRPr/>
                        </a:p>
                      </a:txBody>
                      <a:tcPr/>
                    </a:tc>
                    <a:tc>
                      <a:txBody>
                        <a:bodyPr/>
                        <a:lstStyle/>
                        <a:p>
                          <a:pPr algn="ctr">
                            <a:defRPr b="1">
                              <a:solidFill>
                                <a:schemeClr val="tx1"/>
                              </a:solidFill>
                            </a:defRPr>
                          </a:pPr>
                          <a:r>
                            <a:rPr sz="1400">
                              <a:latin typeface="Cambria Math"/>
                            </a:rPr>
                            <a:t>28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2.5473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2.4940</a:t>
                          </a:r>
                        </a:p>
                      </a:txBody>
                      <a:tcPr/>
                    </a:tc>
                    <a:tc>
                      <a:txBody>
                        <a:bodyPr/>
                        <a:lstStyle/>
                        <a:p>
                          <a:pPr algn="ctr">
                            <a:defRPr>
                              <a:solidFill>
                                <a:schemeClr val="tx1"/>
                              </a:solidFill>
                            </a:defRPr>
                          </a:pPr>
                          <a:r>
                            <a:rPr sz="1400">
                              <a:latin typeface="Cambria Math"/>
                            </a:rPr>
                            <a:t>2.4484</a:t>
                          </a:r>
                        </a:p>
                      </a:txBody>
                      <a:tcPr/>
                    </a:tc>
                    <a:tc>
                      <a:txBody>
                        <a:bodyPr/>
                        <a:lstStyle/>
                        <a:p>
                          <a:pPr algn="ctr">
                            <a:defRPr>
                              <a:solidFill>
                                <a:schemeClr val="tx1"/>
                              </a:solidFill>
                            </a:defRPr>
                          </a:pPr>
                          <a:r>
                            <a:rPr sz="1400">
                              <a:latin typeface="Cambria Math"/>
                            </a:rPr>
                            <a:t>2.4089</a:t>
                          </a:r>
                        </a:p>
                      </a:txBody>
                      <a:tcPr/>
                    </a:tc>
                    <a:tc>
                      <a:txBody>
                        <a:bodyPr/>
                        <a:lstStyle/>
                        <a:p>
                          <a:pPr algn="ctr">
                            <a:defRPr>
                              <a:solidFill>
                                <a:schemeClr val="tx1"/>
                              </a:solidFill>
                            </a:defRPr>
                          </a:pPr>
                          <a:r>
                            <a:rPr sz="1400">
                              <a:latin typeface="Cambria Math"/>
                            </a:rPr>
                            <a:t>2.3743</a:t>
                          </a:r>
                        </a:p>
                      </a:txBody>
                      <a:tcPr/>
                    </a:tc>
                    <a:tc>
                      <a:txBody>
                        <a:bodyPr/>
                        <a:lstStyle/>
                        <a:p>
                          <a:pPr algn="ctr">
                            <a:defRPr>
                              <a:solidFill>
                                <a:schemeClr val="tx1"/>
                              </a:solidFill>
                            </a:defRPr>
                          </a:pPr>
                          <a:r>
                            <a:rPr sz="1400">
                              <a:latin typeface="Cambria Math"/>
                            </a:rPr>
                            <a:t>2.3438</a:t>
                          </a:r>
                        </a:p>
                      </a:txBody>
                      <a:tcPr/>
                    </a:tc>
                    <a:tc>
                      <a:txBody>
                        <a:bodyPr/>
                        <a:lstStyle/>
                        <a:p>
                          <a:pPr algn="ctr">
                            <a:defRPr>
                              <a:solidFill>
                                <a:schemeClr val="tx1"/>
                              </a:solidFill>
                            </a:defRPr>
                          </a:pPr>
                          <a:r>
                            <a:rPr sz="1400">
                              <a:latin typeface="Cambria Math"/>
                            </a:rPr>
                            <a:t>2.3167</a:t>
                          </a:r>
                        </a:p>
                      </a:txBody>
                      <a:tcPr/>
                    </a:tc>
                    <a:tc>
                      <a:txBody>
                        <a:bodyPr/>
                        <a:lstStyle/>
                        <a:p>
                          <a:pPr algn="ctr">
                            <a:defRPr>
                              <a:solidFill>
                                <a:schemeClr val="tx1"/>
                              </a:solidFill>
                            </a:defRPr>
                          </a:pPr>
                          <a:r>
                            <a:rPr sz="1400">
                              <a:latin typeface="Cambria Math"/>
                            </a:rPr>
                            <a:t>2.2924</a:t>
                          </a:r>
                        </a:p>
                      </a:txBody>
                      <a:tcPr>
                        <a:solidFill>
                          <a:srgbClr val="92D050"/>
                        </a:solidFill>
                      </a:tcPr>
                    </a:tc>
                    <a:tc>
                      <a:txBody>
                        <a:bodyPr/>
                        <a:lstStyle/>
                        <a:p>
                          <a:pPr algn="ctr">
                            <a:defRPr>
                              <a:solidFill>
                                <a:schemeClr val="tx1"/>
                              </a:solidFill>
                            </a:defRPr>
                          </a:pPr>
                          <a:r>
                            <a:rPr sz="1400">
                              <a:latin typeface="Cambria Math"/>
                            </a:rPr>
                            <a:t>2.2704</a:t>
                          </a:r>
                        </a:p>
                      </a:txBody>
                      <a:tcPr/>
                    </a:tc>
                    <a:extLst>
                      <a:ext uri="{0D108BD9-81ED-4DB2-BD59-A6C34878D82A}">
                        <a16:rowId xmlns:a16="http://schemas.microsoft.com/office/drawing/2014/main" val="10010"/>
                      </a:ext>
                    </a:extLst>
                  </a:tr>
                  <a:tr h="370840">
                    <a:tc vMerge="1">
                      <a:txBody>
                        <a:bodyPr/>
                        <a:lstStyle/>
                        <a:p>
                          <a:endParaRPr/>
                        </a:p>
                      </a:txBody>
                      <a:tcPr/>
                    </a:tc>
                    <a:tc>
                      <a:txBody>
                        <a:bodyPr/>
                        <a:lstStyle/>
                        <a:p>
                          <a:pPr algn="ctr">
                            <a:defRPr b="1">
                              <a:solidFill>
                                <a:schemeClr val="tx1"/>
                              </a:solidFill>
                            </a:defRPr>
                          </a:pPr>
                          <a:r>
                            <a:rPr sz="1400">
                              <a:latin typeface="Cambria Math"/>
                            </a:rPr>
                            <a:t>29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2.5286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2.4752</a:t>
                          </a:r>
                        </a:p>
                      </a:txBody>
                      <a:tcPr/>
                    </a:tc>
                    <a:tc>
                      <a:txBody>
                        <a:bodyPr/>
                        <a:lstStyle/>
                        <a:p>
                          <a:pPr algn="ctr">
                            <a:defRPr>
                              <a:solidFill>
                                <a:schemeClr val="tx1"/>
                              </a:solidFill>
                            </a:defRPr>
                          </a:pPr>
                          <a:r>
                            <a:rPr sz="1400">
                              <a:latin typeface="Cambria Math"/>
                            </a:rPr>
                            <a:t>2.4295</a:t>
                          </a:r>
                        </a:p>
                      </a:txBody>
                      <a:tcPr/>
                    </a:tc>
                    <a:tc>
                      <a:txBody>
                        <a:bodyPr/>
                        <a:lstStyle/>
                        <a:p>
                          <a:pPr algn="ctr">
                            <a:defRPr>
                              <a:solidFill>
                                <a:schemeClr val="tx1"/>
                              </a:solidFill>
                            </a:defRPr>
                          </a:pPr>
                          <a:r>
                            <a:rPr sz="1400">
                              <a:latin typeface="Cambria Math"/>
                            </a:rPr>
                            <a:t>2.3900</a:t>
                          </a:r>
                        </a:p>
                      </a:txBody>
                      <a:tcPr/>
                    </a:tc>
                    <a:tc>
                      <a:txBody>
                        <a:bodyPr/>
                        <a:lstStyle/>
                        <a:p>
                          <a:pPr algn="ctr">
                            <a:defRPr>
                              <a:solidFill>
                                <a:schemeClr val="tx1"/>
                              </a:solidFill>
                            </a:defRPr>
                          </a:pPr>
                          <a:r>
                            <a:rPr sz="1400">
                              <a:latin typeface="Cambria Math"/>
                            </a:rPr>
                            <a:t>2.3554</a:t>
                          </a:r>
                        </a:p>
                      </a:txBody>
                      <a:tcPr/>
                    </a:tc>
                    <a:tc>
                      <a:txBody>
                        <a:bodyPr/>
                        <a:lstStyle/>
                        <a:p>
                          <a:pPr algn="ctr">
                            <a:defRPr>
                              <a:solidFill>
                                <a:schemeClr val="tx1"/>
                              </a:solidFill>
                            </a:defRPr>
                          </a:pPr>
                          <a:r>
                            <a:rPr sz="1400">
                              <a:latin typeface="Cambria Math"/>
                            </a:rPr>
                            <a:t>2.3248</a:t>
                          </a:r>
                        </a:p>
                      </a:txBody>
                      <a:tcPr/>
                    </a:tc>
                    <a:tc>
                      <a:txBody>
                        <a:bodyPr/>
                        <a:lstStyle/>
                        <a:p>
                          <a:pPr algn="ctr">
                            <a:defRPr>
                              <a:solidFill>
                                <a:schemeClr val="tx1"/>
                              </a:solidFill>
                            </a:defRPr>
                          </a:pPr>
                          <a:r>
                            <a:rPr sz="1400">
                              <a:latin typeface="Cambria Math"/>
                            </a:rPr>
                            <a:t>2.2976</a:t>
                          </a:r>
                        </a:p>
                      </a:txBody>
                      <a:tcPr/>
                    </a:tc>
                    <a:tc>
                      <a:txBody>
                        <a:bodyPr/>
                        <a:lstStyle/>
                        <a:p>
                          <a:pPr algn="ctr">
                            <a:defRPr>
                              <a:solidFill>
                                <a:schemeClr val="tx1"/>
                              </a:solidFill>
                            </a:defRPr>
                          </a:pPr>
                          <a:r>
                            <a:rPr sz="1400">
                              <a:latin typeface="Cambria Math"/>
                            </a:rPr>
                            <a:t>2.2732</a:t>
                          </a:r>
                        </a:p>
                      </a:txBody>
                      <a:tcPr>
                        <a:solidFill>
                          <a:srgbClr val="92D050"/>
                        </a:solidFill>
                      </a:tcPr>
                    </a:tc>
                    <a:tc>
                      <a:txBody>
                        <a:bodyPr/>
                        <a:lstStyle/>
                        <a:p>
                          <a:pPr algn="ctr">
                            <a:defRPr>
                              <a:solidFill>
                                <a:schemeClr val="tx1"/>
                              </a:solidFill>
                            </a:defRPr>
                          </a:pPr>
                          <a:r>
                            <a:rPr sz="1400" dirty="0">
                              <a:latin typeface="Cambria Math"/>
                            </a:rPr>
                            <a:t>2.2512</a:t>
                          </a:r>
                        </a:p>
                      </a:txBody>
                      <a:tcPr/>
                    </a:tc>
                    <a:extLst>
                      <a:ext uri="{0D108BD9-81ED-4DB2-BD59-A6C34878D82A}">
                        <a16:rowId xmlns:a16="http://schemas.microsoft.com/office/drawing/2014/main" val="10011"/>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97231131"/>
                  </p:ext>
                </p:extLst>
              </p:nvPr>
            </p:nvGraphicFramePr>
            <p:xfrm>
              <a:off x="457200" y="1105523"/>
              <a:ext cx="8229600" cy="44500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10490">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gridSpan="11">
                      <a:txBody>
                        <a:bodyPr/>
                        <a:lstStyle/>
                        <a:p>
                          <a:endParaRPr lang="en-US"/>
                        </a:p>
                      </a:txBody>
                      <a:tcPr>
                        <a:blipFill>
                          <a:blip r:embed="rId2"/>
                          <a:stretch>
                            <a:fillRect l="-148" t="-8197" r="-370" b="-1101639"/>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solidFill>
                          <a:srgbClr val="CCCFD7"/>
                        </a:solidFill>
                      </a:tcPr>
                    </a:tc>
                    <a:tc hMerge="1">
                      <a:txBody>
                        <a:bodyPr/>
                        <a:lstStyle/>
                        <a:p>
                          <a:endParaRPr/>
                        </a:p>
                      </a:txBody>
                      <a:tcPr/>
                    </a:tc>
                    <a:tc gridSpan="9">
                      <a:txBody>
                        <a:bodyPr/>
                        <a:lstStyle/>
                        <a:p>
                          <a:pPr algn="ctr">
                            <a:defRPr sz="1400" b="1">
                              <a:solidFill>
                                <a:schemeClr val="tx1"/>
                              </a:solidFill>
                            </a:defRPr>
                          </a:pPr>
                          <a:r>
                            <a:t>Numerator Degrees of Freedom</a:t>
                          </a:r>
                        </a:p>
                      </a:txBody>
                      <a:tcPr>
                        <a:lnL w="12700" cap="flat" cmpd="sng" algn="ctr">
                          <a:solidFill>
                            <a:schemeClr val="tx1"/>
                          </a:solidFill>
                          <a:prstDash val="solid"/>
                          <a:round/>
                          <a:headEnd type="none" w="med" len="med"/>
                          <a:tailEnd type="none" w="med" len="med"/>
                        </a:lnL>
                        <a:solidFill>
                          <a:srgbClr val="CCCFD7"/>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370840">
                    <a:tc gridSpan="2">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a:tc>
                    <a:tc>
                      <a:txBody>
                        <a:bodyPr/>
                        <a:lstStyle/>
                        <a:p>
                          <a:pPr algn="ctr">
                            <a:defRPr b="1">
                              <a:solidFill>
                                <a:schemeClr val="tx1"/>
                              </a:solidFill>
                            </a:defRPr>
                          </a:pPr>
                          <a:r>
                            <a:rPr sz="1400">
                              <a:latin typeface="Cambria Math"/>
                            </a:rPr>
                            <a:t>10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11</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12</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13</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14</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15</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16</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17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rowSpan="9">
                      <a:txBody>
                        <a:bodyPr/>
                        <a:lstStyle/>
                        <a:p>
                          <a:pPr algn="ctr">
                            <a:defRPr b="1">
                              <a:solidFill>
                                <a:schemeClr val="tx1"/>
                              </a:solidFill>
                            </a:defRPr>
                          </a:pPr>
                          <a:r>
                            <a:rPr dirty="0"/>
                            <a:t>Denominator Degrees of Freedom</a:t>
                          </a:r>
                        </a:p>
                      </a:txBody>
                      <a:tcPr vert="vert270" anchor="ctr">
                        <a:lnT w="12700" cap="flat" cmpd="sng" algn="ctr">
                          <a:solidFill>
                            <a:schemeClr val="tx1"/>
                          </a:solidFill>
                          <a:prstDash val="solid"/>
                          <a:round/>
                          <a:headEnd type="none" w="med" len="med"/>
                          <a:tailEnd type="none" w="med" len="med"/>
                        </a:lnT>
                      </a:tcPr>
                    </a:tc>
                    <a:tc>
                      <a:txBody>
                        <a:bodyPr/>
                        <a:lstStyle/>
                        <a:p>
                          <a:pPr algn="ctr">
                            <a:defRPr b="1">
                              <a:solidFill>
                                <a:schemeClr val="tx1"/>
                              </a:solidFill>
                            </a:defRPr>
                          </a:pPr>
                          <a:r>
                            <a:rPr sz="1400">
                              <a:latin typeface="Cambria Math"/>
                            </a:rPr>
                            <a:t>21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2.7348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2.6819</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2.6368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2.5978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2.5638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2.5338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2.5071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2.4833</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2.4618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vMerge="1">
                      <a:txBody>
                        <a:bodyPr/>
                        <a:lstStyle/>
                        <a:p>
                          <a:endParaRPr/>
                        </a:p>
                      </a:txBody>
                      <a:tcPr/>
                    </a:tc>
                    <a:tc>
                      <a:txBody>
                        <a:bodyPr/>
                        <a:lstStyle/>
                        <a:p>
                          <a:pPr algn="ctr">
                            <a:defRPr b="1">
                              <a:solidFill>
                                <a:schemeClr val="tx1"/>
                              </a:solidFill>
                            </a:defRPr>
                          </a:pPr>
                          <a:r>
                            <a:rPr sz="1400">
                              <a:latin typeface="Cambria Math"/>
                            </a:rPr>
                            <a:t>22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2.6998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2.6469</a:t>
                          </a:r>
                        </a:p>
                      </a:txBody>
                      <a:tcPr/>
                    </a:tc>
                    <a:tc>
                      <a:txBody>
                        <a:bodyPr/>
                        <a:lstStyle/>
                        <a:p>
                          <a:pPr algn="ctr">
                            <a:defRPr>
                              <a:solidFill>
                                <a:schemeClr val="tx1"/>
                              </a:solidFill>
                            </a:defRPr>
                          </a:pPr>
                          <a:r>
                            <a:rPr sz="1400">
                              <a:latin typeface="Cambria Math"/>
                            </a:rPr>
                            <a:t>2.6017</a:t>
                          </a:r>
                        </a:p>
                      </a:txBody>
                      <a:tcPr/>
                    </a:tc>
                    <a:tc>
                      <a:txBody>
                        <a:bodyPr/>
                        <a:lstStyle/>
                        <a:p>
                          <a:pPr algn="ctr">
                            <a:defRPr>
                              <a:solidFill>
                                <a:schemeClr val="tx1"/>
                              </a:solidFill>
                            </a:defRPr>
                          </a:pPr>
                          <a:r>
                            <a:rPr sz="1400">
                              <a:latin typeface="Cambria Math"/>
                            </a:rPr>
                            <a:t>2.5626</a:t>
                          </a:r>
                        </a:p>
                      </a:txBody>
                      <a:tcPr/>
                    </a:tc>
                    <a:tc>
                      <a:txBody>
                        <a:bodyPr/>
                        <a:lstStyle/>
                        <a:p>
                          <a:pPr algn="ctr">
                            <a:defRPr>
                              <a:solidFill>
                                <a:schemeClr val="tx1"/>
                              </a:solidFill>
                            </a:defRPr>
                          </a:pPr>
                          <a:r>
                            <a:rPr sz="1400">
                              <a:latin typeface="Cambria Math"/>
                            </a:rPr>
                            <a:t>2.5285</a:t>
                          </a:r>
                        </a:p>
                      </a:txBody>
                      <a:tcPr/>
                    </a:tc>
                    <a:tc>
                      <a:txBody>
                        <a:bodyPr/>
                        <a:lstStyle/>
                        <a:p>
                          <a:pPr algn="ctr">
                            <a:defRPr>
                              <a:solidFill>
                                <a:schemeClr val="tx1"/>
                              </a:solidFill>
                            </a:defRPr>
                          </a:pPr>
                          <a:r>
                            <a:rPr sz="1400">
                              <a:latin typeface="Cambria Math"/>
                            </a:rPr>
                            <a:t>2.4984</a:t>
                          </a:r>
                        </a:p>
                      </a:txBody>
                      <a:tcPr/>
                    </a:tc>
                    <a:tc>
                      <a:txBody>
                        <a:bodyPr/>
                        <a:lstStyle/>
                        <a:p>
                          <a:pPr algn="ctr">
                            <a:defRPr>
                              <a:solidFill>
                                <a:schemeClr val="tx1"/>
                              </a:solidFill>
                            </a:defRPr>
                          </a:pPr>
                          <a:r>
                            <a:rPr sz="1400">
                              <a:latin typeface="Cambria Math"/>
                            </a:rPr>
                            <a:t>2.4717</a:t>
                          </a:r>
                        </a:p>
                      </a:txBody>
                      <a:tcPr/>
                    </a:tc>
                    <a:tc>
                      <a:txBody>
                        <a:bodyPr/>
                        <a:lstStyle/>
                        <a:p>
                          <a:pPr algn="ctr">
                            <a:defRPr>
                              <a:solidFill>
                                <a:schemeClr val="tx1"/>
                              </a:solidFill>
                            </a:defRPr>
                          </a:pPr>
                          <a:r>
                            <a:rPr sz="1400">
                              <a:latin typeface="Cambria Math"/>
                            </a:rPr>
                            <a:t>2.4478</a:t>
                          </a:r>
                        </a:p>
                      </a:txBody>
                      <a:tcPr>
                        <a:solidFill>
                          <a:srgbClr val="92D050"/>
                        </a:solidFill>
                      </a:tcPr>
                    </a:tc>
                    <a:tc>
                      <a:txBody>
                        <a:bodyPr/>
                        <a:lstStyle/>
                        <a:p>
                          <a:pPr algn="ctr">
                            <a:defRPr>
                              <a:solidFill>
                                <a:schemeClr val="tx1"/>
                              </a:solidFill>
                            </a:defRPr>
                          </a:pPr>
                          <a:r>
                            <a:rPr sz="1400">
                              <a:latin typeface="Cambria Math"/>
                            </a:rPr>
                            <a:t>2.4262</a:t>
                          </a:r>
                        </a:p>
                      </a:txBody>
                      <a:tcPr/>
                    </a:tc>
                    <a:extLst>
                      <a:ext uri="{0D108BD9-81ED-4DB2-BD59-A6C34878D82A}">
                        <a16:rowId xmlns:a16="http://schemas.microsoft.com/office/drawing/2014/main" val="10004"/>
                      </a:ext>
                    </a:extLst>
                  </a:tr>
                  <a:tr h="370840">
                    <a:tc vMerge="1">
                      <a:txBody>
                        <a:bodyPr/>
                        <a:lstStyle/>
                        <a:p>
                          <a:endParaRPr/>
                        </a:p>
                      </a:txBody>
                      <a:tcPr/>
                    </a:tc>
                    <a:tc>
                      <a:txBody>
                        <a:bodyPr/>
                        <a:lstStyle/>
                        <a:p>
                          <a:pPr algn="ctr">
                            <a:defRPr b="1">
                              <a:solidFill>
                                <a:schemeClr val="tx1"/>
                              </a:solidFill>
                            </a:defRPr>
                          </a:pPr>
                          <a:r>
                            <a:rPr sz="1400">
                              <a:latin typeface="Cambria Math"/>
                            </a:rPr>
                            <a:t>23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2.6682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2.6152</a:t>
                          </a:r>
                        </a:p>
                      </a:txBody>
                      <a:tcPr/>
                    </a:tc>
                    <a:tc>
                      <a:txBody>
                        <a:bodyPr/>
                        <a:lstStyle/>
                        <a:p>
                          <a:pPr algn="ctr">
                            <a:defRPr>
                              <a:solidFill>
                                <a:schemeClr val="tx1"/>
                              </a:solidFill>
                            </a:defRPr>
                          </a:pPr>
                          <a:r>
                            <a:rPr sz="1400">
                              <a:latin typeface="Cambria Math"/>
                            </a:rPr>
                            <a:t>2.5699</a:t>
                          </a:r>
                        </a:p>
                      </a:txBody>
                      <a:tcPr/>
                    </a:tc>
                    <a:tc>
                      <a:txBody>
                        <a:bodyPr/>
                        <a:lstStyle/>
                        <a:p>
                          <a:pPr algn="ctr">
                            <a:defRPr>
                              <a:solidFill>
                                <a:schemeClr val="tx1"/>
                              </a:solidFill>
                            </a:defRPr>
                          </a:pPr>
                          <a:r>
                            <a:rPr sz="1400">
                              <a:latin typeface="Cambria Math"/>
                            </a:rPr>
                            <a:t>2.5308</a:t>
                          </a:r>
                        </a:p>
                      </a:txBody>
                      <a:tcPr/>
                    </a:tc>
                    <a:tc>
                      <a:txBody>
                        <a:bodyPr/>
                        <a:lstStyle/>
                        <a:p>
                          <a:pPr algn="ctr">
                            <a:defRPr>
                              <a:solidFill>
                                <a:schemeClr val="tx1"/>
                              </a:solidFill>
                            </a:defRPr>
                          </a:pPr>
                          <a:r>
                            <a:rPr sz="1400">
                              <a:latin typeface="Cambria Math"/>
                            </a:rPr>
                            <a:t>2.4966</a:t>
                          </a:r>
                        </a:p>
                      </a:txBody>
                      <a:tcPr/>
                    </a:tc>
                    <a:tc>
                      <a:txBody>
                        <a:bodyPr/>
                        <a:lstStyle/>
                        <a:p>
                          <a:pPr algn="ctr">
                            <a:defRPr>
                              <a:solidFill>
                                <a:schemeClr val="tx1"/>
                              </a:solidFill>
                            </a:defRPr>
                          </a:pPr>
                          <a:r>
                            <a:rPr sz="1400">
                              <a:latin typeface="Cambria Math"/>
                            </a:rPr>
                            <a:t>2.4665</a:t>
                          </a:r>
                        </a:p>
                      </a:txBody>
                      <a:tcPr/>
                    </a:tc>
                    <a:tc>
                      <a:txBody>
                        <a:bodyPr/>
                        <a:lstStyle/>
                        <a:p>
                          <a:pPr algn="ctr">
                            <a:defRPr>
                              <a:solidFill>
                                <a:schemeClr val="tx1"/>
                              </a:solidFill>
                            </a:defRPr>
                          </a:pPr>
                          <a:r>
                            <a:rPr sz="1400">
                              <a:latin typeface="Cambria Math"/>
                            </a:rPr>
                            <a:t>2.4396</a:t>
                          </a:r>
                        </a:p>
                      </a:txBody>
                      <a:tcPr/>
                    </a:tc>
                    <a:tc>
                      <a:txBody>
                        <a:bodyPr/>
                        <a:lstStyle/>
                        <a:p>
                          <a:pPr algn="ctr">
                            <a:defRPr>
                              <a:solidFill>
                                <a:schemeClr val="tx1"/>
                              </a:solidFill>
                            </a:defRPr>
                          </a:pPr>
                          <a:r>
                            <a:rPr sz="1400">
                              <a:latin typeface="Cambria Math"/>
                            </a:rPr>
                            <a:t>2.4157</a:t>
                          </a:r>
                        </a:p>
                      </a:txBody>
                      <a:tcPr>
                        <a:solidFill>
                          <a:srgbClr val="92D050"/>
                        </a:solidFill>
                      </a:tcPr>
                    </a:tc>
                    <a:tc>
                      <a:txBody>
                        <a:bodyPr/>
                        <a:lstStyle/>
                        <a:p>
                          <a:pPr algn="ctr">
                            <a:defRPr>
                              <a:solidFill>
                                <a:schemeClr val="tx1"/>
                              </a:solidFill>
                            </a:defRPr>
                          </a:pPr>
                          <a:r>
                            <a:rPr sz="1400">
                              <a:latin typeface="Cambria Math"/>
                            </a:rPr>
                            <a:t>2.3940</a:t>
                          </a:r>
                        </a:p>
                      </a:txBody>
                      <a:tcPr/>
                    </a:tc>
                    <a:extLst>
                      <a:ext uri="{0D108BD9-81ED-4DB2-BD59-A6C34878D82A}">
                        <a16:rowId xmlns:a16="http://schemas.microsoft.com/office/drawing/2014/main" val="10005"/>
                      </a:ext>
                    </a:extLst>
                  </a:tr>
                  <a:tr h="370840">
                    <a:tc vMerge="1">
                      <a:txBody>
                        <a:bodyPr/>
                        <a:lstStyle/>
                        <a:p>
                          <a:endParaRPr/>
                        </a:p>
                      </a:txBody>
                      <a:tcPr/>
                    </a:tc>
                    <a:tc>
                      <a:txBody>
                        <a:bodyPr/>
                        <a:lstStyle/>
                        <a:p>
                          <a:pPr algn="ctr">
                            <a:defRPr b="1">
                              <a:solidFill>
                                <a:schemeClr val="tx1"/>
                              </a:solidFill>
                            </a:defRPr>
                          </a:pPr>
                          <a:r>
                            <a:rPr sz="1400">
                              <a:latin typeface="Cambria Math"/>
                            </a:rPr>
                            <a:t>24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2.6396</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2.5865</a:t>
                          </a:r>
                        </a:p>
                      </a:txBody>
                      <a:tcPr>
                        <a:solidFill>
                          <a:srgbClr val="92D050"/>
                        </a:solidFill>
                      </a:tcPr>
                    </a:tc>
                    <a:tc>
                      <a:txBody>
                        <a:bodyPr/>
                        <a:lstStyle/>
                        <a:p>
                          <a:pPr algn="ctr">
                            <a:defRPr>
                              <a:solidFill>
                                <a:schemeClr val="tx1"/>
                              </a:solidFill>
                            </a:defRPr>
                          </a:pPr>
                          <a:r>
                            <a:rPr sz="1400">
                              <a:latin typeface="Cambria Math"/>
                            </a:rPr>
                            <a:t>2.5411</a:t>
                          </a:r>
                        </a:p>
                      </a:txBody>
                      <a:tcPr>
                        <a:solidFill>
                          <a:srgbClr val="92D050"/>
                        </a:solidFill>
                      </a:tcPr>
                    </a:tc>
                    <a:tc>
                      <a:txBody>
                        <a:bodyPr/>
                        <a:lstStyle/>
                        <a:p>
                          <a:pPr algn="ctr">
                            <a:defRPr>
                              <a:solidFill>
                                <a:schemeClr val="tx1"/>
                              </a:solidFill>
                            </a:defRPr>
                          </a:pPr>
                          <a:r>
                            <a:rPr sz="1400">
                              <a:latin typeface="Cambria Math"/>
                            </a:rPr>
                            <a:t>2.5019</a:t>
                          </a:r>
                        </a:p>
                      </a:txBody>
                      <a:tcPr>
                        <a:solidFill>
                          <a:srgbClr val="92D050"/>
                        </a:solidFill>
                      </a:tcPr>
                    </a:tc>
                    <a:tc>
                      <a:txBody>
                        <a:bodyPr/>
                        <a:lstStyle/>
                        <a:p>
                          <a:pPr algn="ctr">
                            <a:defRPr>
                              <a:solidFill>
                                <a:schemeClr val="tx1"/>
                              </a:solidFill>
                            </a:defRPr>
                          </a:pPr>
                          <a:r>
                            <a:rPr sz="1400">
                              <a:latin typeface="Cambria Math"/>
                            </a:rPr>
                            <a:t>2.4677</a:t>
                          </a:r>
                        </a:p>
                      </a:txBody>
                      <a:tcPr>
                        <a:solidFill>
                          <a:srgbClr val="92D050"/>
                        </a:solidFill>
                      </a:tcPr>
                    </a:tc>
                    <a:tc>
                      <a:txBody>
                        <a:bodyPr/>
                        <a:lstStyle/>
                        <a:p>
                          <a:pPr algn="ctr">
                            <a:defRPr>
                              <a:solidFill>
                                <a:schemeClr val="tx1"/>
                              </a:solidFill>
                            </a:defRPr>
                          </a:pPr>
                          <a:r>
                            <a:rPr sz="1400">
                              <a:latin typeface="Cambria Math"/>
                            </a:rPr>
                            <a:t>2.4374</a:t>
                          </a:r>
                        </a:p>
                      </a:txBody>
                      <a:tcPr>
                        <a:solidFill>
                          <a:srgbClr val="92D050"/>
                        </a:solidFill>
                      </a:tcPr>
                    </a:tc>
                    <a:tc>
                      <a:txBody>
                        <a:bodyPr/>
                        <a:lstStyle/>
                        <a:p>
                          <a:pPr algn="ctr">
                            <a:defRPr>
                              <a:solidFill>
                                <a:schemeClr val="tx1"/>
                              </a:solidFill>
                            </a:defRPr>
                          </a:pPr>
                          <a:r>
                            <a:rPr sz="1400">
                              <a:latin typeface="Cambria Math"/>
                            </a:rPr>
                            <a:t>2.4105</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2.3865</a:t>
                          </a:r>
                        </a:p>
                      </a:txBody>
                      <a:tcPr>
                        <a:solidFill>
                          <a:srgbClr val="FFFF00"/>
                        </a:solidFill>
                      </a:tcPr>
                    </a:tc>
                    <a:tc>
                      <a:txBody>
                        <a:bodyPr/>
                        <a:lstStyle/>
                        <a:p>
                          <a:pPr algn="ctr">
                            <a:defRPr>
                              <a:solidFill>
                                <a:schemeClr val="tx1"/>
                              </a:solidFill>
                            </a:defRPr>
                          </a:pPr>
                          <a:r>
                            <a:rPr sz="1400">
                              <a:latin typeface="Cambria Math"/>
                            </a:rPr>
                            <a:t>2.3648</a:t>
                          </a:r>
                        </a:p>
                      </a:txBody>
                      <a:tcPr>
                        <a:solidFill>
                          <a:srgbClr val="92D050"/>
                        </a:solidFill>
                      </a:tcPr>
                    </a:tc>
                    <a:extLst>
                      <a:ext uri="{0D108BD9-81ED-4DB2-BD59-A6C34878D82A}">
                        <a16:rowId xmlns:a16="http://schemas.microsoft.com/office/drawing/2014/main" val="10006"/>
                      </a:ext>
                    </a:extLst>
                  </a:tr>
                  <a:tr h="370840">
                    <a:tc vMerge="1">
                      <a:txBody>
                        <a:bodyPr/>
                        <a:lstStyle/>
                        <a:p>
                          <a:endParaRPr/>
                        </a:p>
                      </a:txBody>
                      <a:tcPr/>
                    </a:tc>
                    <a:tc>
                      <a:txBody>
                        <a:bodyPr/>
                        <a:lstStyle/>
                        <a:p>
                          <a:pPr algn="ctr">
                            <a:defRPr b="1">
                              <a:solidFill>
                                <a:schemeClr val="tx1"/>
                              </a:solidFill>
                            </a:defRPr>
                          </a:pPr>
                          <a:r>
                            <a:rPr sz="1400">
                              <a:latin typeface="Cambria Math"/>
                            </a:rPr>
                            <a:t>25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2.6135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2.5603</a:t>
                          </a:r>
                        </a:p>
                      </a:txBody>
                      <a:tcPr/>
                    </a:tc>
                    <a:tc>
                      <a:txBody>
                        <a:bodyPr/>
                        <a:lstStyle/>
                        <a:p>
                          <a:pPr algn="ctr">
                            <a:defRPr>
                              <a:solidFill>
                                <a:schemeClr val="tx1"/>
                              </a:solidFill>
                            </a:defRPr>
                          </a:pPr>
                          <a:r>
                            <a:rPr sz="1400">
                              <a:latin typeface="Cambria Math"/>
                            </a:rPr>
                            <a:t>2.5149</a:t>
                          </a:r>
                        </a:p>
                      </a:txBody>
                      <a:tcPr/>
                    </a:tc>
                    <a:tc>
                      <a:txBody>
                        <a:bodyPr/>
                        <a:lstStyle/>
                        <a:p>
                          <a:pPr algn="ctr">
                            <a:defRPr>
                              <a:solidFill>
                                <a:schemeClr val="tx1"/>
                              </a:solidFill>
                            </a:defRPr>
                          </a:pPr>
                          <a:r>
                            <a:rPr sz="1400">
                              <a:latin typeface="Cambria Math"/>
                            </a:rPr>
                            <a:t>2.4756</a:t>
                          </a:r>
                        </a:p>
                      </a:txBody>
                      <a:tcPr/>
                    </a:tc>
                    <a:tc>
                      <a:txBody>
                        <a:bodyPr/>
                        <a:lstStyle/>
                        <a:p>
                          <a:pPr algn="ctr">
                            <a:defRPr>
                              <a:solidFill>
                                <a:schemeClr val="tx1"/>
                              </a:solidFill>
                            </a:defRPr>
                          </a:pPr>
                          <a:r>
                            <a:rPr sz="1400">
                              <a:latin typeface="Cambria Math"/>
                            </a:rPr>
                            <a:t>2.4413</a:t>
                          </a:r>
                        </a:p>
                      </a:txBody>
                      <a:tcPr/>
                    </a:tc>
                    <a:tc>
                      <a:txBody>
                        <a:bodyPr/>
                        <a:lstStyle/>
                        <a:p>
                          <a:pPr algn="ctr">
                            <a:defRPr>
                              <a:solidFill>
                                <a:schemeClr val="tx1"/>
                              </a:solidFill>
                            </a:defRPr>
                          </a:pPr>
                          <a:r>
                            <a:rPr sz="1400">
                              <a:latin typeface="Cambria Math"/>
                            </a:rPr>
                            <a:t>2.4110</a:t>
                          </a:r>
                        </a:p>
                      </a:txBody>
                      <a:tcPr/>
                    </a:tc>
                    <a:tc>
                      <a:txBody>
                        <a:bodyPr/>
                        <a:lstStyle/>
                        <a:p>
                          <a:pPr algn="ctr">
                            <a:defRPr>
                              <a:solidFill>
                                <a:schemeClr val="tx1"/>
                              </a:solidFill>
                            </a:defRPr>
                          </a:pPr>
                          <a:r>
                            <a:rPr sz="1400">
                              <a:latin typeface="Cambria Math"/>
                            </a:rPr>
                            <a:t>2.3840</a:t>
                          </a:r>
                        </a:p>
                      </a:txBody>
                      <a:tcPr/>
                    </a:tc>
                    <a:tc>
                      <a:txBody>
                        <a:bodyPr/>
                        <a:lstStyle/>
                        <a:p>
                          <a:pPr algn="ctr">
                            <a:defRPr>
                              <a:solidFill>
                                <a:schemeClr val="tx1"/>
                              </a:solidFill>
                            </a:defRPr>
                          </a:pPr>
                          <a:r>
                            <a:rPr sz="1400">
                              <a:latin typeface="Cambria Math"/>
                            </a:rPr>
                            <a:t>2.3599</a:t>
                          </a:r>
                        </a:p>
                      </a:txBody>
                      <a:tcPr>
                        <a:solidFill>
                          <a:srgbClr val="92D050"/>
                        </a:solidFill>
                      </a:tcPr>
                    </a:tc>
                    <a:tc>
                      <a:txBody>
                        <a:bodyPr/>
                        <a:lstStyle/>
                        <a:p>
                          <a:pPr algn="ctr">
                            <a:defRPr>
                              <a:solidFill>
                                <a:schemeClr val="tx1"/>
                              </a:solidFill>
                            </a:defRPr>
                          </a:pPr>
                          <a:r>
                            <a:rPr sz="1400">
                              <a:latin typeface="Cambria Math"/>
                            </a:rPr>
                            <a:t>2.3381</a:t>
                          </a:r>
                        </a:p>
                      </a:txBody>
                      <a:tcPr/>
                    </a:tc>
                    <a:extLst>
                      <a:ext uri="{0D108BD9-81ED-4DB2-BD59-A6C34878D82A}">
                        <a16:rowId xmlns:a16="http://schemas.microsoft.com/office/drawing/2014/main" val="10007"/>
                      </a:ext>
                    </a:extLst>
                  </a:tr>
                  <a:tr h="370840">
                    <a:tc vMerge="1">
                      <a:txBody>
                        <a:bodyPr/>
                        <a:lstStyle/>
                        <a:p>
                          <a:endParaRPr/>
                        </a:p>
                      </a:txBody>
                      <a:tcPr/>
                    </a:tc>
                    <a:tc>
                      <a:txBody>
                        <a:bodyPr/>
                        <a:lstStyle/>
                        <a:p>
                          <a:pPr algn="ctr">
                            <a:defRPr b="1">
                              <a:solidFill>
                                <a:schemeClr val="tx1"/>
                              </a:solidFill>
                            </a:defRPr>
                          </a:pPr>
                          <a:r>
                            <a:rPr sz="1400">
                              <a:latin typeface="Cambria Math"/>
                            </a:rPr>
                            <a:t>26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2.5896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2.5363</a:t>
                          </a:r>
                        </a:p>
                      </a:txBody>
                      <a:tcPr/>
                    </a:tc>
                    <a:tc>
                      <a:txBody>
                        <a:bodyPr/>
                        <a:lstStyle/>
                        <a:p>
                          <a:pPr algn="ctr">
                            <a:defRPr>
                              <a:solidFill>
                                <a:schemeClr val="tx1"/>
                              </a:solidFill>
                            </a:defRPr>
                          </a:pPr>
                          <a:r>
                            <a:rPr sz="1400">
                              <a:latin typeface="Cambria Math"/>
                            </a:rPr>
                            <a:t>2.4908</a:t>
                          </a:r>
                        </a:p>
                      </a:txBody>
                      <a:tcPr/>
                    </a:tc>
                    <a:tc>
                      <a:txBody>
                        <a:bodyPr/>
                        <a:lstStyle/>
                        <a:p>
                          <a:pPr algn="ctr">
                            <a:defRPr>
                              <a:solidFill>
                                <a:schemeClr val="tx1"/>
                              </a:solidFill>
                            </a:defRPr>
                          </a:pPr>
                          <a:r>
                            <a:rPr sz="1400">
                              <a:latin typeface="Cambria Math"/>
                            </a:rPr>
                            <a:t>2.4515</a:t>
                          </a:r>
                        </a:p>
                      </a:txBody>
                      <a:tcPr/>
                    </a:tc>
                    <a:tc>
                      <a:txBody>
                        <a:bodyPr/>
                        <a:lstStyle/>
                        <a:p>
                          <a:pPr algn="ctr">
                            <a:defRPr>
                              <a:solidFill>
                                <a:schemeClr val="tx1"/>
                              </a:solidFill>
                            </a:defRPr>
                          </a:pPr>
                          <a:r>
                            <a:rPr sz="1400">
                              <a:latin typeface="Cambria Math"/>
                            </a:rPr>
                            <a:t>2.4171</a:t>
                          </a:r>
                        </a:p>
                      </a:txBody>
                      <a:tcPr/>
                    </a:tc>
                    <a:tc>
                      <a:txBody>
                        <a:bodyPr/>
                        <a:lstStyle/>
                        <a:p>
                          <a:pPr algn="ctr">
                            <a:defRPr>
                              <a:solidFill>
                                <a:schemeClr val="tx1"/>
                              </a:solidFill>
                            </a:defRPr>
                          </a:pPr>
                          <a:r>
                            <a:rPr sz="1400">
                              <a:latin typeface="Cambria Math"/>
                            </a:rPr>
                            <a:t>2.3867</a:t>
                          </a:r>
                        </a:p>
                      </a:txBody>
                      <a:tcPr/>
                    </a:tc>
                    <a:tc>
                      <a:txBody>
                        <a:bodyPr/>
                        <a:lstStyle/>
                        <a:p>
                          <a:pPr algn="ctr">
                            <a:defRPr>
                              <a:solidFill>
                                <a:schemeClr val="tx1"/>
                              </a:solidFill>
                            </a:defRPr>
                          </a:pPr>
                          <a:r>
                            <a:rPr sz="1400">
                              <a:latin typeface="Cambria Math"/>
                            </a:rPr>
                            <a:t>2.3597</a:t>
                          </a:r>
                        </a:p>
                      </a:txBody>
                      <a:tcPr/>
                    </a:tc>
                    <a:tc>
                      <a:txBody>
                        <a:bodyPr/>
                        <a:lstStyle/>
                        <a:p>
                          <a:pPr algn="ctr">
                            <a:defRPr>
                              <a:solidFill>
                                <a:schemeClr val="tx1"/>
                              </a:solidFill>
                            </a:defRPr>
                          </a:pPr>
                          <a:r>
                            <a:rPr sz="1400">
                              <a:latin typeface="Cambria Math"/>
                            </a:rPr>
                            <a:t>2.3355</a:t>
                          </a:r>
                        </a:p>
                      </a:txBody>
                      <a:tcPr>
                        <a:solidFill>
                          <a:srgbClr val="92D050"/>
                        </a:solidFill>
                      </a:tcPr>
                    </a:tc>
                    <a:tc>
                      <a:txBody>
                        <a:bodyPr/>
                        <a:lstStyle/>
                        <a:p>
                          <a:pPr algn="ctr">
                            <a:defRPr>
                              <a:solidFill>
                                <a:schemeClr val="tx1"/>
                              </a:solidFill>
                            </a:defRPr>
                          </a:pPr>
                          <a:r>
                            <a:rPr sz="1400">
                              <a:latin typeface="Cambria Math"/>
                            </a:rPr>
                            <a:t>2.3137</a:t>
                          </a:r>
                        </a:p>
                      </a:txBody>
                      <a:tcPr/>
                    </a:tc>
                    <a:extLst>
                      <a:ext uri="{0D108BD9-81ED-4DB2-BD59-A6C34878D82A}">
                        <a16:rowId xmlns:a16="http://schemas.microsoft.com/office/drawing/2014/main" val="10008"/>
                      </a:ext>
                    </a:extLst>
                  </a:tr>
                  <a:tr h="370840">
                    <a:tc vMerge="1">
                      <a:txBody>
                        <a:bodyPr/>
                        <a:lstStyle/>
                        <a:p>
                          <a:endParaRPr/>
                        </a:p>
                      </a:txBody>
                      <a:tcPr/>
                    </a:tc>
                    <a:tc>
                      <a:txBody>
                        <a:bodyPr/>
                        <a:lstStyle/>
                        <a:p>
                          <a:pPr algn="ctr">
                            <a:defRPr b="1">
                              <a:solidFill>
                                <a:schemeClr val="tx1"/>
                              </a:solidFill>
                            </a:defRPr>
                          </a:pPr>
                          <a:r>
                            <a:rPr sz="1400">
                              <a:latin typeface="Cambria Math"/>
                            </a:rPr>
                            <a:t>27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2.5676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2.5143</a:t>
                          </a:r>
                        </a:p>
                      </a:txBody>
                      <a:tcPr/>
                    </a:tc>
                    <a:tc>
                      <a:txBody>
                        <a:bodyPr/>
                        <a:lstStyle/>
                        <a:p>
                          <a:pPr algn="ctr">
                            <a:defRPr>
                              <a:solidFill>
                                <a:schemeClr val="tx1"/>
                              </a:solidFill>
                            </a:defRPr>
                          </a:pPr>
                          <a:r>
                            <a:rPr sz="1400">
                              <a:latin typeface="Cambria Math"/>
                            </a:rPr>
                            <a:t>2.4688</a:t>
                          </a:r>
                        </a:p>
                      </a:txBody>
                      <a:tcPr/>
                    </a:tc>
                    <a:tc>
                      <a:txBody>
                        <a:bodyPr/>
                        <a:lstStyle/>
                        <a:p>
                          <a:pPr algn="ctr">
                            <a:defRPr>
                              <a:solidFill>
                                <a:schemeClr val="tx1"/>
                              </a:solidFill>
                            </a:defRPr>
                          </a:pPr>
                          <a:r>
                            <a:rPr sz="1400">
                              <a:latin typeface="Cambria Math"/>
                            </a:rPr>
                            <a:t>2.4293</a:t>
                          </a:r>
                        </a:p>
                      </a:txBody>
                      <a:tcPr/>
                    </a:tc>
                    <a:tc>
                      <a:txBody>
                        <a:bodyPr/>
                        <a:lstStyle/>
                        <a:p>
                          <a:pPr algn="ctr">
                            <a:defRPr>
                              <a:solidFill>
                                <a:schemeClr val="tx1"/>
                              </a:solidFill>
                            </a:defRPr>
                          </a:pPr>
                          <a:r>
                            <a:rPr sz="1400">
                              <a:latin typeface="Cambria Math"/>
                            </a:rPr>
                            <a:t>2.3949</a:t>
                          </a:r>
                        </a:p>
                      </a:txBody>
                      <a:tcPr/>
                    </a:tc>
                    <a:tc>
                      <a:txBody>
                        <a:bodyPr/>
                        <a:lstStyle/>
                        <a:p>
                          <a:pPr algn="ctr">
                            <a:defRPr>
                              <a:solidFill>
                                <a:schemeClr val="tx1"/>
                              </a:solidFill>
                            </a:defRPr>
                          </a:pPr>
                          <a:r>
                            <a:rPr sz="1400">
                              <a:latin typeface="Cambria Math"/>
                            </a:rPr>
                            <a:t>2.3644</a:t>
                          </a:r>
                        </a:p>
                      </a:txBody>
                      <a:tcPr/>
                    </a:tc>
                    <a:tc>
                      <a:txBody>
                        <a:bodyPr/>
                        <a:lstStyle/>
                        <a:p>
                          <a:pPr algn="ctr">
                            <a:defRPr>
                              <a:solidFill>
                                <a:schemeClr val="tx1"/>
                              </a:solidFill>
                            </a:defRPr>
                          </a:pPr>
                          <a:r>
                            <a:rPr sz="1400">
                              <a:latin typeface="Cambria Math"/>
                            </a:rPr>
                            <a:t>2.3373</a:t>
                          </a:r>
                        </a:p>
                      </a:txBody>
                      <a:tcPr/>
                    </a:tc>
                    <a:tc>
                      <a:txBody>
                        <a:bodyPr/>
                        <a:lstStyle/>
                        <a:p>
                          <a:pPr algn="ctr">
                            <a:defRPr>
                              <a:solidFill>
                                <a:schemeClr val="tx1"/>
                              </a:solidFill>
                            </a:defRPr>
                          </a:pPr>
                          <a:r>
                            <a:rPr sz="1400">
                              <a:latin typeface="Cambria Math"/>
                            </a:rPr>
                            <a:t>2.3131</a:t>
                          </a:r>
                        </a:p>
                      </a:txBody>
                      <a:tcPr>
                        <a:solidFill>
                          <a:srgbClr val="92D050"/>
                        </a:solidFill>
                      </a:tcPr>
                    </a:tc>
                    <a:tc>
                      <a:txBody>
                        <a:bodyPr/>
                        <a:lstStyle/>
                        <a:p>
                          <a:pPr algn="ctr">
                            <a:defRPr>
                              <a:solidFill>
                                <a:schemeClr val="tx1"/>
                              </a:solidFill>
                            </a:defRPr>
                          </a:pPr>
                          <a:r>
                            <a:rPr sz="1400">
                              <a:latin typeface="Cambria Math"/>
                            </a:rPr>
                            <a:t>2.2912</a:t>
                          </a:r>
                        </a:p>
                      </a:txBody>
                      <a:tcPr/>
                    </a:tc>
                    <a:extLst>
                      <a:ext uri="{0D108BD9-81ED-4DB2-BD59-A6C34878D82A}">
                        <a16:rowId xmlns:a16="http://schemas.microsoft.com/office/drawing/2014/main" val="10009"/>
                      </a:ext>
                    </a:extLst>
                  </a:tr>
                  <a:tr h="370840">
                    <a:tc vMerge="1">
                      <a:txBody>
                        <a:bodyPr/>
                        <a:lstStyle/>
                        <a:p>
                          <a:endParaRPr/>
                        </a:p>
                      </a:txBody>
                      <a:tcPr/>
                    </a:tc>
                    <a:tc>
                      <a:txBody>
                        <a:bodyPr/>
                        <a:lstStyle/>
                        <a:p>
                          <a:pPr algn="ctr">
                            <a:defRPr b="1">
                              <a:solidFill>
                                <a:schemeClr val="tx1"/>
                              </a:solidFill>
                            </a:defRPr>
                          </a:pPr>
                          <a:r>
                            <a:rPr sz="1400">
                              <a:latin typeface="Cambria Math"/>
                            </a:rPr>
                            <a:t>28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2.5473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2.4940</a:t>
                          </a:r>
                        </a:p>
                      </a:txBody>
                      <a:tcPr/>
                    </a:tc>
                    <a:tc>
                      <a:txBody>
                        <a:bodyPr/>
                        <a:lstStyle/>
                        <a:p>
                          <a:pPr algn="ctr">
                            <a:defRPr>
                              <a:solidFill>
                                <a:schemeClr val="tx1"/>
                              </a:solidFill>
                            </a:defRPr>
                          </a:pPr>
                          <a:r>
                            <a:rPr sz="1400">
                              <a:latin typeface="Cambria Math"/>
                            </a:rPr>
                            <a:t>2.4484</a:t>
                          </a:r>
                        </a:p>
                      </a:txBody>
                      <a:tcPr/>
                    </a:tc>
                    <a:tc>
                      <a:txBody>
                        <a:bodyPr/>
                        <a:lstStyle/>
                        <a:p>
                          <a:pPr algn="ctr">
                            <a:defRPr>
                              <a:solidFill>
                                <a:schemeClr val="tx1"/>
                              </a:solidFill>
                            </a:defRPr>
                          </a:pPr>
                          <a:r>
                            <a:rPr sz="1400">
                              <a:latin typeface="Cambria Math"/>
                            </a:rPr>
                            <a:t>2.4089</a:t>
                          </a:r>
                        </a:p>
                      </a:txBody>
                      <a:tcPr/>
                    </a:tc>
                    <a:tc>
                      <a:txBody>
                        <a:bodyPr/>
                        <a:lstStyle/>
                        <a:p>
                          <a:pPr algn="ctr">
                            <a:defRPr>
                              <a:solidFill>
                                <a:schemeClr val="tx1"/>
                              </a:solidFill>
                            </a:defRPr>
                          </a:pPr>
                          <a:r>
                            <a:rPr sz="1400">
                              <a:latin typeface="Cambria Math"/>
                            </a:rPr>
                            <a:t>2.3743</a:t>
                          </a:r>
                        </a:p>
                      </a:txBody>
                      <a:tcPr/>
                    </a:tc>
                    <a:tc>
                      <a:txBody>
                        <a:bodyPr/>
                        <a:lstStyle/>
                        <a:p>
                          <a:pPr algn="ctr">
                            <a:defRPr>
                              <a:solidFill>
                                <a:schemeClr val="tx1"/>
                              </a:solidFill>
                            </a:defRPr>
                          </a:pPr>
                          <a:r>
                            <a:rPr sz="1400">
                              <a:latin typeface="Cambria Math"/>
                            </a:rPr>
                            <a:t>2.3438</a:t>
                          </a:r>
                        </a:p>
                      </a:txBody>
                      <a:tcPr/>
                    </a:tc>
                    <a:tc>
                      <a:txBody>
                        <a:bodyPr/>
                        <a:lstStyle/>
                        <a:p>
                          <a:pPr algn="ctr">
                            <a:defRPr>
                              <a:solidFill>
                                <a:schemeClr val="tx1"/>
                              </a:solidFill>
                            </a:defRPr>
                          </a:pPr>
                          <a:r>
                            <a:rPr sz="1400">
                              <a:latin typeface="Cambria Math"/>
                            </a:rPr>
                            <a:t>2.3167</a:t>
                          </a:r>
                        </a:p>
                      </a:txBody>
                      <a:tcPr/>
                    </a:tc>
                    <a:tc>
                      <a:txBody>
                        <a:bodyPr/>
                        <a:lstStyle/>
                        <a:p>
                          <a:pPr algn="ctr">
                            <a:defRPr>
                              <a:solidFill>
                                <a:schemeClr val="tx1"/>
                              </a:solidFill>
                            </a:defRPr>
                          </a:pPr>
                          <a:r>
                            <a:rPr sz="1400">
                              <a:latin typeface="Cambria Math"/>
                            </a:rPr>
                            <a:t>2.2924</a:t>
                          </a:r>
                        </a:p>
                      </a:txBody>
                      <a:tcPr>
                        <a:solidFill>
                          <a:srgbClr val="92D050"/>
                        </a:solidFill>
                      </a:tcPr>
                    </a:tc>
                    <a:tc>
                      <a:txBody>
                        <a:bodyPr/>
                        <a:lstStyle/>
                        <a:p>
                          <a:pPr algn="ctr">
                            <a:defRPr>
                              <a:solidFill>
                                <a:schemeClr val="tx1"/>
                              </a:solidFill>
                            </a:defRPr>
                          </a:pPr>
                          <a:r>
                            <a:rPr sz="1400">
                              <a:latin typeface="Cambria Math"/>
                            </a:rPr>
                            <a:t>2.2704</a:t>
                          </a:r>
                        </a:p>
                      </a:txBody>
                      <a:tcPr/>
                    </a:tc>
                    <a:extLst>
                      <a:ext uri="{0D108BD9-81ED-4DB2-BD59-A6C34878D82A}">
                        <a16:rowId xmlns:a16="http://schemas.microsoft.com/office/drawing/2014/main" val="10010"/>
                      </a:ext>
                    </a:extLst>
                  </a:tr>
                  <a:tr h="370840">
                    <a:tc vMerge="1">
                      <a:txBody>
                        <a:bodyPr/>
                        <a:lstStyle/>
                        <a:p>
                          <a:endParaRPr/>
                        </a:p>
                      </a:txBody>
                      <a:tcPr/>
                    </a:tc>
                    <a:tc>
                      <a:txBody>
                        <a:bodyPr/>
                        <a:lstStyle/>
                        <a:p>
                          <a:pPr algn="ctr">
                            <a:defRPr b="1">
                              <a:solidFill>
                                <a:schemeClr val="tx1"/>
                              </a:solidFill>
                            </a:defRPr>
                          </a:pPr>
                          <a:r>
                            <a:rPr sz="1400">
                              <a:latin typeface="Cambria Math"/>
                            </a:rPr>
                            <a:t>29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2.5286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2.4752</a:t>
                          </a:r>
                        </a:p>
                      </a:txBody>
                      <a:tcPr/>
                    </a:tc>
                    <a:tc>
                      <a:txBody>
                        <a:bodyPr/>
                        <a:lstStyle/>
                        <a:p>
                          <a:pPr algn="ctr">
                            <a:defRPr>
                              <a:solidFill>
                                <a:schemeClr val="tx1"/>
                              </a:solidFill>
                            </a:defRPr>
                          </a:pPr>
                          <a:r>
                            <a:rPr sz="1400">
                              <a:latin typeface="Cambria Math"/>
                            </a:rPr>
                            <a:t>2.4295</a:t>
                          </a:r>
                        </a:p>
                      </a:txBody>
                      <a:tcPr/>
                    </a:tc>
                    <a:tc>
                      <a:txBody>
                        <a:bodyPr/>
                        <a:lstStyle/>
                        <a:p>
                          <a:pPr algn="ctr">
                            <a:defRPr>
                              <a:solidFill>
                                <a:schemeClr val="tx1"/>
                              </a:solidFill>
                            </a:defRPr>
                          </a:pPr>
                          <a:r>
                            <a:rPr sz="1400">
                              <a:latin typeface="Cambria Math"/>
                            </a:rPr>
                            <a:t>2.3900</a:t>
                          </a:r>
                        </a:p>
                      </a:txBody>
                      <a:tcPr/>
                    </a:tc>
                    <a:tc>
                      <a:txBody>
                        <a:bodyPr/>
                        <a:lstStyle/>
                        <a:p>
                          <a:pPr algn="ctr">
                            <a:defRPr>
                              <a:solidFill>
                                <a:schemeClr val="tx1"/>
                              </a:solidFill>
                            </a:defRPr>
                          </a:pPr>
                          <a:r>
                            <a:rPr sz="1400">
                              <a:latin typeface="Cambria Math"/>
                            </a:rPr>
                            <a:t>2.3554</a:t>
                          </a:r>
                        </a:p>
                      </a:txBody>
                      <a:tcPr/>
                    </a:tc>
                    <a:tc>
                      <a:txBody>
                        <a:bodyPr/>
                        <a:lstStyle/>
                        <a:p>
                          <a:pPr algn="ctr">
                            <a:defRPr>
                              <a:solidFill>
                                <a:schemeClr val="tx1"/>
                              </a:solidFill>
                            </a:defRPr>
                          </a:pPr>
                          <a:r>
                            <a:rPr sz="1400">
                              <a:latin typeface="Cambria Math"/>
                            </a:rPr>
                            <a:t>2.3248</a:t>
                          </a:r>
                        </a:p>
                      </a:txBody>
                      <a:tcPr/>
                    </a:tc>
                    <a:tc>
                      <a:txBody>
                        <a:bodyPr/>
                        <a:lstStyle/>
                        <a:p>
                          <a:pPr algn="ctr">
                            <a:defRPr>
                              <a:solidFill>
                                <a:schemeClr val="tx1"/>
                              </a:solidFill>
                            </a:defRPr>
                          </a:pPr>
                          <a:r>
                            <a:rPr sz="1400">
                              <a:latin typeface="Cambria Math"/>
                            </a:rPr>
                            <a:t>2.2976</a:t>
                          </a:r>
                        </a:p>
                      </a:txBody>
                      <a:tcPr/>
                    </a:tc>
                    <a:tc>
                      <a:txBody>
                        <a:bodyPr/>
                        <a:lstStyle/>
                        <a:p>
                          <a:pPr algn="ctr">
                            <a:defRPr>
                              <a:solidFill>
                                <a:schemeClr val="tx1"/>
                              </a:solidFill>
                            </a:defRPr>
                          </a:pPr>
                          <a:r>
                            <a:rPr sz="1400">
                              <a:latin typeface="Cambria Math"/>
                            </a:rPr>
                            <a:t>2.2732</a:t>
                          </a:r>
                        </a:p>
                      </a:txBody>
                      <a:tcPr>
                        <a:solidFill>
                          <a:srgbClr val="92D050"/>
                        </a:solidFill>
                      </a:tcPr>
                    </a:tc>
                    <a:tc>
                      <a:txBody>
                        <a:bodyPr/>
                        <a:lstStyle/>
                        <a:p>
                          <a:pPr algn="ctr">
                            <a:defRPr>
                              <a:solidFill>
                                <a:schemeClr val="tx1"/>
                              </a:solidFill>
                            </a:defRPr>
                          </a:pPr>
                          <a:r>
                            <a:rPr sz="1400" dirty="0">
                              <a:latin typeface="Cambria Math"/>
                            </a:rPr>
                            <a:t>2.2512</a:t>
                          </a:r>
                        </a:p>
                      </a:txBody>
                      <a:tcPr/>
                    </a:tc>
                    <a:extLst>
                      <a:ext uri="{0D108BD9-81ED-4DB2-BD59-A6C34878D82A}">
                        <a16:rowId xmlns:a16="http://schemas.microsoft.com/office/drawing/2014/main" val="10011"/>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2522</Words>
  <Application>Microsoft Office PowerPoint</Application>
  <PresentationFormat>On-screen Show (4:3)</PresentationFormat>
  <Paragraphs>354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Arial</vt:lpstr>
      <vt:lpstr>Courier New</vt:lpstr>
      <vt:lpstr>Cambria Math</vt:lpstr>
      <vt:lpstr>Office Theme</vt:lpstr>
      <vt:lpstr>Section 9.5</vt:lpstr>
      <vt:lpstr>Memory Booster</vt:lpstr>
      <vt:lpstr>Formula: Point Estimate for Comparing Two Population Variances</vt:lpstr>
      <vt:lpstr>Distribution: F-Distribution</vt:lpstr>
      <vt:lpstr>Rounding Rule</vt:lpstr>
      <vt:lpstr>Example 9.5.1: Calculating the Point Estimate for Comparing Two Population Variances and Finding Critical F-Values</vt:lpstr>
      <vt:lpstr>Example 9.5.1: Calculating the Point Estimate for Comparing Two Population Variances and Finding Critical F-Values (cont.)</vt:lpstr>
      <vt:lpstr>Example 9.5.1: Calculating the Point Estimate for Comparing Two Population Variances and Finding Critical F-Values (cont.)</vt:lpstr>
      <vt:lpstr>Example 9.5.1: Calculating the Point Estimate for Comparing Two Population Variances and Finding Critical F-Values (cont.)</vt:lpstr>
      <vt:lpstr>Example 9.5.1: Calculating the Point Estimate for Comparing Two Population Variances and Finding Critical F-Values (cont.)</vt:lpstr>
      <vt:lpstr>Example 9.5.1: Calculating the Point Estimate for Comparing Two Population Variances and Finding Critical F-Values (cont.)</vt:lpstr>
      <vt:lpstr>Formula: Confidence Interval for the Ratio of Two Population Variances</vt:lpstr>
      <vt:lpstr>Rounding Rule</vt:lpstr>
      <vt:lpstr>Formula: Confidence Interval for the Ratio of Two Population Standard Deviations</vt:lpstr>
      <vt:lpstr>Procedure: Constructing a Confidence Interval for the Ratio of Two Population Variances (or Standard Deviations)</vt:lpstr>
      <vt:lpstr>Example 9.5.2: Constructing a Confidence Interval for the Ratio of Two Population Variances</vt:lpstr>
      <vt:lpstr>Example 9.5.2: Constructing a Confidence Interval for the Ratio of Two Population Variances (cont.)</vt:lpstr>
      <vt:lpstr>Example 9.5.2: Constructing a Confidence Interval for the Ratio of Two Population Variances (cont.)</vt:lpstr>
      <vt:lpstr>Example 9.5.2: Constructing a Confidence Interval for the Ratio of Two Population Variances (cont.)</vt:lpstr>
      <vt:lpstr>Example 9.5.2: Constructing a Confidence Interval for the Ratio of Two Population Variances (cont.)</vt:lpstr>
      <vt:lpstr>Example 9.5.2: Constructing a Confidence Interval for the Ratio of Two Population Variances (cont.)</vt:lpstr>
      <vt:lpstr>Example 9.5.2: Constructing a Confidence Interval for the Ratio of Two Population Variances (cont.)</vt:lpstr>
      <vt:lpstr>Example 9.5.2: Constructing a Confidence Interval for the Ratio of Two Population Variances (cont.)</vt:lpstr>
      <vt:lpstr>Example 9.5.3: Constructing a Confidence Interval for the Ratio of Two Population Standard Deviations</vt:lpstr>
      <vt:lpstr>Example 9.5.3: Constructing a Confidence Interval for the Ratio of Two Population Standard Deviations (cont.)</vt:lpstr>
      <vt:lpstr>Example 9.5.3: Constructing a Confidence Interval for the Ratio of Two Population Standard Deviations (cont.)</vt:lpstr>
      <vt:lpstr>Example 9.5.3: Constructing a Confidence Interval for the Ratio of Two Population Standard Deviations (cont.)</vt:lpstr>
      <vt:lpstr>Example 9.5.3: Constructing a Confidence Interval for the Ratio of Two Population Standard Deviations (cont.)</vt:lpstr>
      <vt:lpstr>Example 9.5.3: Constructing a Confidence Interval for the Ratio of Two Population Standard Deviations (cont.)</vt:lpstr>
      <vt:lpstr>Example 9.5.3: Constructing a Confidence Interval for the Ratio of Two Population Standard Deviations (cont.)</vt:lpstr>
      <vt:lpstr>Example 9.5.3: Constructing a Confidence Interval for the Ratio of Two Population Standard Deviations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123</cp:revision>
  <dcterms:created xsi:type="dcterms:W3CDTF">2013-04-26T14:43:13Z</dcterms:created>
  <dcterms:modified xsi:type="dcterms:W3CDTF">2020-06-03T12:48:54Z</dcterms:modified>
</cp:coreProperties>
</file>