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1"/>
  </p:notesMasterIdLst>
  <p:handoutMasterIdLst>
    <p:handoutMasterId r:id="rId32"/>
  </p:handoutMasterIdLst>
  <p:sldIdLst>
    <p:sldId id="272" r:id="rId2"/>
    <p:sldId id="298"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9" r:id="rId29"/>
    <p:sldId id="26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8" autoAdjust="0"/>
    <p:restoredTop sz="86410" autoAdjust="0"/>
  </p:normalViewPr>
  <p:slideViewPr>
    <p:cSldViewPr>
      <p:cViewPr varScale="1">
        <p:scale>
          <a:sx n="69" d="100"/>
          <a:sy n="69" d="100"/>
        </p:scale>
        <p:origin x="38" y="1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1</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Nature of Biology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9</a:t>
            </a:r>
          </a:p>
        </p:txBody>
      </p:sp>
      <p:pic>
        <p:nvPicPr>
          <p:cNvPr id="5" name="Content Placeholder 4" descr="A baby squirrel is shown sleeping in the palm of a hand.">
            <a:extLst>
              <a:ext uri="{FF2B5EF4-FFF2-40B4-BE49-F238E27FC236}">
                <a16:creationId xmlns:a16="http://schemas.microsoft.com/office/drawing/2014/main" id="{066DDD0E-293E-7F49-FE7A-B791D65C3377}"/>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4018598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10a</a:t>
            </a:r>
          </a:p>
        </p:txBody>
      </p:sp>
      <p:pic>
        <p:nvPicPr>
          <p:cNvPr id="6" name="Content Placeholder 5" descr="(a) shows the Human Genome Project logo.">
            <a:extLst>
              <a:ext uri="{FF2B5EF4-FFF2-40B4-BE49-F238E27FC236}">
                <a16:creationId xmlns:a16="http://schemas.microsoft.com/office/drawing/2014/main" id="{EA21C03F-9CA2-A70A-6FEC-B95E34ADCB05}"/>
              </a:ext>
            </a:extLst>
          </p:cNvPr>
          <p:cNvPicPr>
            <a:picLocks noGrp="1" noChangeAspect="1"/>
          </p:cNvPicPr>
          <p:nvPr>
            <p:ph idx="1"/>
          </p:nvPr>
        </p:nvPicPr>
        <p:blipFill>
          <a:blip r:embed="rId2"/>
          <a:srcRect l="26851" r="26852"/>
          <a:stretch/>
        </p:blipFill>
        <p:spPr>
          <a:xfrm>
            <a:off x="2667000" y="1280160"/>
            <a:ext cx="3810000" cy="4572000"/>
          </a:xfrm>
        </p:spPr>
      </p:pic>
    </p:spTree>
    <p:extLst>
      <p:ext uri="{BB962C8B-B14F-4D97-AF65-F5344CB8AC3E}">
        <p14:creationId xmlns:p14="http://schemas.microsoft.com/office/powerpoint/2010/main" val="3862880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10b</a:t>
            </a:r>
          </a:p>
        </p:txBody>
      </p:sp>
      <p:pic>
        <p:nvPicPr>
          <p:cNvPr id="10" name="Content Placeholder 9" descr="(b) shows a timeline of the Human Genome Project's work from 1990 to 2003.">
            <a:extLst>
              <a:ext uri="{FF2B5EF4-FFF2-40B4-BE49-F238E27FC236}">
                <a16:creationId xmlns:a16="http://schemas.microsoft.com/office/drawing/2014/main" id="{EF90A490-A6FE-BA97-621C-B59D59116BA6}"/>
              </a:ext>
            </a:extLst>
          </p:cNvPr>
          <p:cNvPicPr>
            <a:picLocks noGrp="1" noChangeAspect="1"/>
          </p:cNvPicPr>
          <p:nvPr>
            <p:ph idx="1"/>
          </p:nvPr>
        </p:nvPicPr>
        <p:blipFill>
          <a:blip r:embed="rId2"/>
          <a:srcRect b="11333"/>
          <a:stretch/>
        </p:blipFill>
        <p:spPr>
          <a:xfrm>
            <a:off x="457200" y="1280160"/>
            <a:ext cx="8229600" cy="4053840"/>
          </a:xfrm>
        </p:spPr>
      </p:pic>
    </p:spTree>
    <p:extLst>
      <p:ext uri="{BB962C8B-B14F-4D97-AF65-F5344CB8AC3E}">
        <p14:creationId xmlns:p14="http://schemas.microsoft.com/office/powerpoint/2010/main" val="2531756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11</a:t>
            </a:r>
          </a:p>
        </p:txBody>
      </p:sp>
      <p:pic>
        <p:nvPicPr>
          <p:cNvPr id="6" name="Content Placeholder 5" descr="A petri dish shows three circles of mold growing on it.">
            <a:extLst>
              <a:ext uri="{FF2B5EF4-FFF2-40B4-BE49-F238E27FC236}">
                <a16:creationId xmlns:a16="http://schemas.microsoft.com/office/drawing/2014/main" id="{F0EE0385-5D98-CFE2-B903-49A4CE91660A}"/>
              </a:ext>
            </a:extLst>
          </p:cNvPr>
          <p:cNvPicPr>
            <a:picLocks noGrp="1" noChangeAspect="1"/>
          </p:cNvPicPr>
          <p:nvPr>
            <p:ph idx="1"/>
          </p:nvPr>
        </p:nvPicPr>
        <p:blipFill>
          <a:blip r:embed="rId2"/>
          <a:srcRect l="24975" r="24151" b="2"/>
          <a:stretch/>
        </p:blipFill>
        <p:spPr>
          <a:xfrm>
            <a:off x="2514600" y="1280160"/>
            <a:ext cx="4191000" cy="4572000"/>
          </a:xfrm>
          <a:noFill/>
        </p:spPr>
      </p:pic>
    </p:spTree>
    <p:extLst>
      <p:ext uri="{BB962C8B-B14F-4D97-AF65-F5344CB8AC3E}">
        <p14:creationId xmlns:p14="http://schemas.microsoft.com/office/powerpoint/2010/main" val="2135400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12</a:t>
            </a:r>
          </a:p>
        </p:txBody>
      </p:sp>
      <p:pic>
        <p:nvPicPr>
          <p:cNvPr id="6" name="Content Placeholder 5" descr="A graphic shows the parts of a scientific research paper.">
            <a:extLst>
              <a:ext uri="{FF2B5EF4-FFF2-40B4-BE49-F238E27FC236}">
                <a16:creationId xmlns:a16="http://schemas.microsoft.com/office/drawing/2014/main" id="{DA8D1E6E-8793-AA1D-B5B3-955C5A4A1A0D}"/>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4062316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13</a:t>
            </a:r>
          </a:p>
        </p:txBody>
      </p:sp>
      <p:pic>
        <p:nvPicPr>
          <p:cNvPr id="6" name="Content Placeholder 5" descr="A photograph shows Henrietta Lacks posing with her hands on her hips.">
            <a:extLst>
              <a:ext uri="{FF2B5EF4-FFF2-40B4-BE49-F238E27FC236}">
                <a16:creationId xmlns:a16="http://schemas.microsoft.com/office/drawing/2014/main" id="{7FBEBDE1-40D2-05EE-F87C-93F434DEA6C9}"/>
              </a:ext>
            </a:extLst>
          </p:cNvPr>
          <p:cNvPicPr>
            <a:picLocks noGrp="1" noChangeAspect="1"/>
          </p:cNvPicPr>
          <p:nvPr>
            <p:ph idx="1"/>
          </p:nvPr>
        </p:nvPicPr>
        <p:blipFill>
          <a:blip r:embed="rId2"/>
          <a:srcRect l="32407" r="31482"/>
          <a:stretch/>
        </p:blipFill>
        <p:spPr>
          <a:xfrm>
            <a:off x="3124200" y="1280160"/>
            <a:ext cx="2971800" cy="4572000"/>
          </a:xfrm>
        </p:spPr>
      </p:pic>
    </p:spTree>
    <p:extLst>
      <p:ext uri="{BB962C8B-B14F-4D97-AF65-F5344CB8AC3E}">
        <p14:creationId xmlns:p14="http://schemas.microsoft.com/office/powerpoint/2010/main" val="3894799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1</a:t>
            </a:r>
          </a:p>
        </p:txBody>
      </p:sp>
      <p:pic>
        <p:nvPicPr>
          <p:cNvPr id="8" name="Content Placeholder 7" descr="An image of a green spotted toad.">
            <a:extLst>
              <a:ext uri="{FF2B5EF4-FFF2-40B4-BE49-F238E27FC236}">
                <a16:creationId xmlns:a16="http://schemas.microsoft.com/office/drawing/2014/main" id="{A315CB97-D955-2A99-42E5-3DA3C43C436A}"/>
              </a:ext>
            </a:extLst>
          </p:cNvPr>
          <p:cNvPicPr>
            <a:picLocks noGrp="1" noChangeAspect="1"/>
          </p:cNvPicPr>
          <p:nvPr>
            <p:ph idx="1"/>
          </p:nvPr>
        </p:nvPicPr>
        <p:blipFill>
          <a:blip r:embed="rId2"/>
          <a:srcRect l="9259" r="10185"/>
          <a:stretch/>
        </p:blipFill>
        <p:spPr>
          <a:xfrm>
            <a:off x="1219200" y="1280160"/>
            <a:ext cx="6629400" cy="4572000"/>
          </a:xfrm>
        </p:spPr>
      </p:pic>
    </p:spTree>
    <p:extLst>
      <p:ext uri="{BB962C8B-B14F-4D97-AF65-F5344CB8AC3E}">
        <p14:creationId xmlns:p14="http://schemas.microsoft.com/office/powerpoint/2010/main" val="3017521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2</a:t>
            </a:r>
          </a:p>
        </p:txBody>
      </p:sp>
      <p:pic>
        <p:nvPicPr>
          <p:cNvPr id="5" name="Content Placeholder 4" descr="An image of a plant with small, green leaves making up each big leaf. ">
            <a:extLst>
              <a:ext uri="{FF2B5EF4-FFF2-40B4-BE49-F238E27FC236}">
                <a16:creationId xmlns:a16="http://schemas.microsoft.com/office/drawing/2014/main" id="{E90111CD-2715-1EE2-A1FE-676C4B76CD8D}"/>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2026775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3</a:t>
            </a:r>
          </a:p>
        </p:txBody>
      </p:sp>
      <p:pic>
        <p:nvPicPr>
          <p:cNvPr id="6" name="Content Placeholder 5" descr="The graphic representing asexual reproduction shows a single cell labeled &quot;Parent&quot; with the label &quot;D N A&quot; pointing to the chromosome in the middle of the cell. An arrow points from this &quot;Parent&quot; cell to two cells in the process of splitting, which are labeled &quot;Division.&quot; There is an additional label for these cells that says &quot;Parent cell replicates its D N A before splitting.&quot; An arrow points from each of these two cells that are splitting to a new cell from each labeled &quot;Offspring.&quot; There is an additional label that says &quot;Genetically identical cells separate.&quot; The graphic representing sexual reproduction shows a female and a male. An arrow coming from the female points to an egg labeled &quot;Egg Cell (Ovarian).&quot; An arrow coming from the male points to two sperm labeled &quot;Sperm Cell (Testicle).&quot; Both the egg and the sperm have an arrow point to an egg with sperm embedding into it labeled &quot;Fertilization.&quot; This then points to a circle with dividing cells inside it labeled &quot;Zygote,&quot; which then points to a baby in the early stages of development within a placenta labeled &quot;Embryo.&quot;">
            <a:extLst>
              <a:ext uri="{FF2B5EF4-FFF2-40B4-BE49-F238E27FC236}">
                <a16:creationId xmlns:a16="http://schemas.microsoft.com/office/drawing/2014/main" id="{A93999EB-B4B7-9435-7440-3AB86FD62071}"/>
              </a:ext>
            </a:extLst>
          </p:cNvPr>
          <p:cNvPicPr>
            <a:picLocks noGrp="1" noChangeAspect="1"/>
          </p:cNvPicPr>
          <p:nvPr>
            <p:ph idx="1"/>
          </p:nvPr>
        </p:nvPicPr>
        <p:blipFill>
          <a:blip r:embed="rId2"/>
          <a:srcRect b="36333"/>
          <a:stretch/>
        </p:blipFill>
        <p:spPr>
          <a:xfrm>
            <a:off x="457200" y="1280160"/>
            <a:ext cx="8229600" cy="2910840"/>
          </a:xfrm>
        </p:spPr>
      </p:pic>
    </p:spTree>
    <p:extLst>
      <p:ext uri="{BB962C8B-B14F-4D97-AF65-F5344CB8AC3E}">
        <p14:creationId xmlns:p14="http://schemas.microsoft.com/office/powerpoint/2010/main" val="656382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4</a:t>
            </a:r>
          </a:p>
        </p:txBody>
      </p:sp>
      <p:pic>
        <p:nvPicPr>
          <p:cNvPr id="5" name="Content Placeholder 4" descr="An image shows a cat nursing several kittens, all of which have different fur colors.">
            <a:extLst>
              <a:ext uri="{FF2B5EF4-FFF2-40B4-BE49-F238E27FC236}">
                <a16:creationId xmlns:a16="http://schemas.microsoft.com/office/drawing/2014/main" id="{916F266D-E2CF-B691-747F-AFD7BA4E11C2}"/>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662130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1.1 Figure 1 </a:t>
            </a:r>
            <a:endParaRPr lang="en-IN" dirty="0"/>
          </a:p>
        </p:txBody>
      </p:sp>
      <p:pic>
        <p:nvPicPr>
          <p:cNvPr id="7" name="Content Placeholder 6" descr="A satellite image of Earth from space">
            <a:extLst>
              <a:ext uri="{FF2B5EF4-FFF2-40B4-BE49-F238E27FC236}">
                <a16:creationId xmlns:a16="http://schemas.microsoft.com/office/drawing/2014/main" id="{D0057731-056C-AF60-5150-D59F20D21F5F}"/>
              </a:ext>
            </a:extLst>
          </p:cNvPr>
          <p:cNvPicPr>
            <a:picLocks noGrp="1" noChangeAspect="1"/>
          </p:cNvPicPr>
          <p:nvPr>
            <p:ph idx="1"/>
          </p:nvPr>
        </p:nvPicPr>
        <p:blipFill>
          <a:blip r:embed="rId2"/>
          <a:srcRect l="4630" r="4630"/>
          <a:stretch/>
        </p:blipFill>
        <p:spPr>
          <a:xfrm>
            <a:off x="838200" y="1282446"/>
            <a:ext cx="7467600" cy="4567428"/>
          </a:xfrm>
          <a:noFill/>
        </p:spPr>
      </p:pic>
    </p:spTree>
    <p:extLst>
      <p:ext uri="{BB962C8B-B14F-4D97-AF65-F5344CB8AC3E}">
        <p14:creationId xmlns:p14="http://schemas.microsoft.com/office/powerpoint/2010/main" val="3415488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5</a:t>
            </a:r>
          </a:p>
        </p:txBody>
      </p:sp>
      <p:pic>
        <p:nvPicPr>
          <p:cNvPr id="5" name="Content Placeholder 4" descr="An image shows two polar bears walking closely together.">
            <a:extLst>
              <a:ext uri="{FF2B5EF4-FFF2-40B4-BE49-F238E27FC236}">
                <a16:creationId xmlns:a16="http://schemas.microsoft.com/office/drawing/2014/main" id="{19240AFE-4182-6014-25AE-148F718123B9}"/>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492316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6</a:t>
            </a:r>
          </a:p>
        </p:txBody>
      </p:sp>
      <p:pic>
        <p:nvPicPr>
          <p:cNvPr id="6" name="Content Placeholder 5" descr="Two images: (a) shows a green plant with thin leaves. (b) shows a large, brown bird with a red head.">
            <a:extLst>
              <a:ext uri="{FF2B5EF4-FFF2-40B4-BE49-F238E27FC236}">
                <a16:creationId xmlns:a16="http://schemas.microsoft.com/office/drawing/2014/main" id="{24BEFF53-026F-711D-2A3A-A72F799E5D8D}"/>
              </a:ext>
            </a:extLst>
          </p:cNvPr>
          <p:cNvPicPr>
            <a:picLocks noGrp="1" noChangeAspect="1"/>
          </p:cNvPicPr>
          <p:nvPr>
            <p:ph idx="1"/>
          </p:nvPr>
        </p:nvPicPr>
        <p:blipFill>
          <a:blip r:embed="rId2"/>
          <a:srcRect b="19667"/>
          <a:stretch/>
        </p:blipFill>
        <p:spPr>
          <a:xfrm>
            <a:off x="457200" y="1280160"/>
            <a:ext cx="8229600" cy="3672840"/>
          </a:xfrm>
        </p:spPr>
      </p:pic>
    </p:spTree>
    <p:extLst>
      <p:ext uri="{BB962C8B-B14F-4D97-AF65-F5344CB8AC3E}">
        <p14:creationId xmlns:p14="http://schemas.microsoft.com/office/powerpoint/2010/main" val="1387622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7</a:t>
            </a:r>
          </a:p>
        </p:txBody>
      </p:sp>
      <p:pic>
        <p:nvPicPr>
          <p:cNvPr id="6" name="Content Placeholder 5" descr="An image shows a praying mantis blending in with a green leaf.">
            <a:extLst>
              <a:ext uri="{FF2B5EF4-FFF2-40B4-BE49-F238E27FC236}">
                <a16:creationId xmlns:a16="http://schemas.microsoft.com/office/drawing/2014/main" id="{F96A7810-76AD-88C2-C6AA-8556D710A65E}"/>
              </a:ext>
            </a:extLst>
          </p:cNvPr>
          <p:cNvPicPr>
            <a:picLocks noGrp="1" noChangeAspect="1"/>
          </p:cNvPicPr>
          <p:nvPr>
            <p:ph idx="1"/>
          </p:nvPr>
        </p:nvPicPr>
        <p:blipFill>
          <a:blip r:embed="rId2"/>
          <a:srcRect t="49" b="49"/>
          <a:stretch/>
        </p:blipFill>
        <p:spPr>
          <a:xfrm>
            <a:off x="1447800" y="1280160"/>
            <a:ext cx="6248400" cy="4572000"/>
          </a:xfrm>
        </p:spPr>
      </p:pic>
    </p:spTree>
    <p:extLst>
      <p:ext uri="{BB962C8B-B14F-4D97-AF65-F5344CB8AC3E}">
        <p14:creationId xmlns:p14="http://schemas.microsoft.com/office/powerpoint/2010/main" val="665133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8</a:t>
            </a:r>
          </a:p>
        </p:txBody>
      </p:sp>
      <p:pic>
        <p:nvPicPr>
          <p:cNvPr id="6" name="Content Placeholder 5" descr="An image shows a D N A molecule with red dots making up the backbone and blue dots making up the &quot;rungs&quot; that connect the red backbones.">
            <a:extLst>
              <a:ext uri="{FF2B5EF4-FFF2-40B4-BE49-F238E27FC236}">
                <a16:creationId xmlns:a16="http://schemas.microsoft.com/office/drawing/2014/main" id="{19FE4149-1B7D-BFA2-02CA-2696769248B4}"/>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3525148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9</a:t>
            </a:r>
          </a:p>
        </p:txBody>
      </p:sp>
      <p:pic>
        <p:nvPicPr>
          <p:cNvPr id="6" name="Content Placeholder 5" descr="The graphic starts with an image of onion cells with blue dots with the caption &quot;Organelles: The nucleus, dyed blue in these onion cells, is an example of an organelle.&quot; This points to a representation of a cell showing various organelles with the caption &quot;Cells: Human white blood cell.&quot; This points to an image of skin tissue with the caption &quot;Tissues: Human skin tissue.&quot; This points to a drawing of the human digestive system with the caption &quot;Organs and Organ Systems: Organs, such as the stomach and intestine, make up the human digestive system.&quot; This points to an image of a forest with the caption &quot;Organisms, Populations, and Communities: In a forest, each pine tree is an organism. Together, all the pine trees make up a population. All the plant and animal species in the forest comprise a community.&quot; This points to an image of trees on a river with the caption &quot;Ecosystems: This coastal ecosystem in the southeastern United States includes living organisms and the environment in which they live.&quot; This points to a representation of the Earth with the caption &quot;The Biosphere: Encompasses all the ecosystems on Earth.&quot;">
            <a:extLst>
              <a:ext uri="{FF2B5EF4-FFF2-40B4-BE49-F238E27FC236}">
                <a16:creationId xmlns:a16="http://schemas.microsoft.com/office/drawing/2014/main" id="{5C13AA96-BAE7-7993-A8B1-BE16091D78CA}"/>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1270690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10</a:t>
            </a:r>
          </a:p>
        </p:txBody>
      </p:sp>
      <p:pic>
        <p:nvPicPr>
          <p:cNvPr id="6" name="Content Placeholder 5" descr="There are main three branches: Bacteria, Archaea, and Eukarya. The Bacteria branch is split into Aquifex, Thermotoga, Cytophaga, Bacteroides, Planctomyces, Cyanobacteria, Proteobacteria, Spirochetes, Gram Positives, and Green filamentous bacteria. Archaea is split into two groups. One group is divided into Pyrodicticum and Thermoproteus. The second group is divided into T. celer, Methanococcus, Methanobacterium, Methanosarcina, and Halophiles. Eukarya is divided into Entamoebae, Slime molds, Animals (which features a star denoting that that is where humans are categorized), Fungi, Plants, Ciliates, Flagellates, Trichomonads, Microsporidia, and Diplomonads.">
            <a:extLst>
              <a:ext uri="{FF2B5EF4-FFF2-40B4-BE49-F238E27FC236}">
                <a16:creationId xmlns:a16="http://schemas.microsoft.com/office/drawing/2014/main" id="{BD9E3436-76E3-E2A6-365C-FCCE9D310915}"/>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488932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11</a:t>
            </a:r>
          </a:p>
        </p:txBody>
      </p:sp>
      <p:pic>
        <p:nvPicPr>
          <p:cNvPr id="6" name="Content Placeholder 5" descr="Four images represent different domains.">
            <a:extLst>
              <a:ext uri="{FF2B5EF4-FFF2-40B4-BE49-F238E27FC236}">
                <a16:creationId xmlns:a16="http://schemas.microsoft.com/office/drawing/2014/main" id="{EF3DC104-6674-9763-99E7-CCC159EDC6A1}"/>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1614556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12</a:t>
            </a:r>
          </a:p>
        </p:txBody>
      </p:sp>
      <p:pic>
        <p:nvPicPr>
          <p:cNvPr id="5" name="Content Placeholder 4" descr="An image shows a scientist working in a lab.">
            <a:extLst>
              <a:ext uri="{FF2B5EF4-FFF2-40B4-BE49-F238E27FC236}">
                <a16:creationId xmlns:a16="http://schemas.microsoft.com/office/drawing/2014/main" id="{F6F10F18-3375-EA29-69C3-2084A360EC2C}"/>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3328071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 Figure 13</a:t>
            </a:r>
          </a:p>
        </p:txBody>
      </p:sp>
      <p:pic>
        <p:nvPicPr>
          <p:cNvPr id="6" name="Content Placeholder 5" descr="An image shows various people digging carefully in the dirt.">
            <a:extLst>
              <a:ext uri="{FF2B5EF4-FFF2-40B4-BE49-F238E27FC236}">
                <a16:creationId xmlns:a16="http://schemas.microsoft.com/office/drawing/2014/main" id="{AE9DBF99-45F0-C230-AC71-36F928E1C164}"/>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406172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2</a:t>
            </a:r>
          </a:p>
        </p:txBody>
      </p:sp>
      <p:pic>
        <p:nvPicPr>
          <p:cNvPr id="5" name="Content Placeholder 4" descr="Image (a) shows a microscopic image of blue-green algae. Image (b) shows stromatolites that look like rocks on a beach.">
            <a:extLst>
              <a:ext uri="{FF2B5EF4-FFF2-40B4-BE49-F238E27FC236}">
                <a16:creationId xmlns:a16="http://schemas.microsoft.com/office/drawing/2014/main" id="{3CBA80D2-0FF3-8768-0609-21F6F2853601}"/>
              </a:ext>
            </a:extLst>
          </p:cNvPr>
          <p:cNvPicPr>
            <a:picLocks noGrp="1" noChangeAspect="1"/>
          </p:cNvPicPr>
          <p:nvPr>
            <p:ph idx="1"/>
          </p:nvPr>
        </p:nvPicPr>
        <p:blipFill>
          <a:blip r:embed="rId2"/>
          <a:srcRect b="13000"/>
          <a:stretch/>
        </p:blipFill>
        <p:spPr>
          <a:xfrm>
            <a:off x="457200" y="1280160"/>
            <a:ext cx="8229600" cy="3977640"/>
          </a:xfrm>
        </p:spPr>
      </p:pic>
    </p:spTree>
    <p:extLst>
      <p:ext uri="{BB962C8B-B14F-4D97-AF65-F5344CB8AC3E}">
        <p14:creationId xmlns:p14="http://schemas.microsoft.com/office/powerpoint/2010/main" val="1004988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3</a:t>
            </a:r>
          </a:p>
        </p:txBody>
      </p:sp>
      <p:pic>
        <p:nvPicPr>
          <p:cNvPr id="5" name="Content Placeholder 4" descr="Image (a) shows a simulation of the SARS-CoV-2 virus with red spikes poking out of a gray ball. Image (b) shows two petri dishes covered with bacteria. Areas successfully treated with an antibiotic show a white spot surrounded by a clear circle. The petri dish on the left shows clear spots around all white spots. The petri dish on the right only shows three of the seven spots with clear circles around them.">
            <a:extLst>
              <a:ext uri="{FF2B5EF4-FFF2-40B4-BE49-F238E27FC236}">
                <a16:creationId xmlns:a16="http://schemas.microsoft.com/office/drawing/2014/main" id="{D4BDDE07-EB96-B38D-F225-28BBF7591348}"/>
              </a:ext>
            </a:extLst>
          </p:cNvPr>
          <p:cNvPicPr>
            <a:picLocks noGrp="1" noChangeAspect="1"/>
          </p:cNvPicPr>
          <p:nvPr>
            <p:ph idx="1"/>
          </p:nvPr>
        </p:nvPicPr>
        <p:blipFill>
          <a:blip r:embed="rId2"/>
          <a:srcRect b="29667"/>
          <a:stretch/>
        </p:blipFill>
        <p:spPr>
          <a:xfrm>
            <a:off x="457200" y="1280160"/>
            <a:ext cx="8229600" cy="3215640"/>
          </a:xfrm>
        </p:spPr>
      </p:pic>
    </p:spTree>
    <p:extLst>
      <p:ext uri="{BB962C8B-B14F-4D97-AF65-F5344CB8AC3E}">
        <p14:creationId xmlns:p14="http://schemas.microsoft.com/office/powerpoint/2010/main" val="2798678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4</a:t>
            </a:r>
          </a:p>
        </p:txBody>
      </p:sp>
      <p:pic>
        <p:nvPicPr>
          <p:cNvPr id="5" name="Content Placeholder 4" descr="A circle is divided into various sections representing different scientific fields.">
            <a:extLst>
              <a:ext uri="{FF2B5EF4-FFF2-40B4-BE49-F238E27FC236}">
                <a16:creationId xmlns:a16="http://schemas.microsoft.com/office/drawing/2014/main" id="{824A6C95-7E7F-75C0-E172-794E0639B1F9}"/>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2243306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5</a:t>
            </a:r>
          </a:p>
        </p:txBody>
      </p:sp>
      <p:pic>
        <p:nvPicPr>
          <p:cNvPr id="6" name="Content Placeholder 5" descr="The first triangle represents induction and is a triangle pointing upwards. &quot;Specific Observations&quot; is labeled at the top point with an arrow pointing down from that label to the label &quot;Induction.&quot; This label is followed by an additional arrow that points to the label &quot;General Principle&quot; at the base of the triangle. The second triangle represents deduction and is a triangle pointing downwards. &quot;General Principle&quot; is labeled at the top where the base of the triangle is with an arrow pointing down from that label to the label &quot;Deduction.&quot; This label is followed by an additional arrow that points to the label &quot;Specific Predictions&quot; at the bottom where the point of the triangle is. ">
            <a:extLst>
              <a:ext uri="{FF2B5EF4-FFF2-40B4-BE49-F238E27FC236}">
                <a16:creationId xmlns:a16="http://schemas.microsoft.com/office/drawing/2014/main" id="{4F6AA3AA-7C65-9F9B-D83E-C415197BD929}"/>
              </a:ext>
            </a:extLst>
          </p:cNvPr>
          <p:cNvPicPr>
            <a:picLocks noGrp="1" noChangeAspect="1"/>
          </p:cNvPicPr>
          <p:nvPr>
            <p:ph idx="1"/>
          </p:nvPr>
        </p:nvPicPr>
        <p:blipFill>
          <a:blip r:embed="rId2"/>
          <a:stretch>
            <a:fillRect/>
          </a:stretch>
        </p:blipFill>
        <p:spPr>
          <a:xfrm>
            <a:off x="457200" y="1282446"/>
            <a:ext cx="8229600" cy="4567428"/>
          </a:xfrm>
          <a:noFill/>
        </p:spPr>
      </p:pic>
    </p:spTree>
    <p:extLst>
      <p:ext uri="{BB962C8B-B14F-4D97-AF65-F5344CB8AC3E}">
        <p14:creationId xmlns:p14="http://schemas.microsoft.com/office/powerpoint/2010/main" val="3183459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6</a:t>
            </a:r>
          </a:p>
        </p:txBody>
      </p:sp>
      <p:pic>
        <p:nvPicPr>
          <p:cNvPr id="6" name="Content Placeholder 5" descr="The inductive reasoning flowchart starts with &quot;Definition: From a number of observations, a general conclusion is drawn.&quot; which points to &quot;Observations: Members of a species are not all the same. Individuals compete for resources. Species are generally adapted to their environment.&quot; which points to &quot;Conclusion: Individuals most adapted to their environment are more likely to survive and pass their traits on to the next generation.&quot; The deductive reasoning flowcharts starts with &quot;Definition: From a general premise, specific results are predicted.&quot; which points to &quot;General premise: Individuals most adapted to their environment are more likely to survive and pass their traits on to the next generation.&quot; which points to &quot;Predicted results: If the average temperature in an ecosystem increases, individuals better adapted to warmer temperatures will outcompete those that are not.&quot;">
            <a:extLst>
              <a:ext uri="{FF2B5EF4-FFF2-40B4-BE49-F238E27FC236}">
                <a16:creationId xmlns:a16="http://schemas.microsoft.com/office/drawing/2014/main" id="{EAFE607B-AF69-20AB-B666-7FEC81FB2CF2}"/>
              </a:ext>
            </a:extLst>
          </p:cNvPr>
          <p:cNvPicPr>
            <a:picLocks noGrp="1" noChangeAspect="1"/>
          </p:cNvPicPr>
          <p:nvPr>
            <p:ph idx="1"/>
          </p:nvPr>
        </p:nvPicPr>
        <p:blipFill>
          <a:blip r:embed="rId2"/>
          <a:stretch>
            <a:fillRect/>
          </a:stretch>
        </p:blipFill>
        <p:spPr>
          <a:xfrm>
            <a:off x="457200" y="1282446"/>
            <a:ext cx="8229600" cy="4567428"/>
          </a:xfrm>
          <a:noFill/>
        </p:spPr>
      </p:pic>
    </p:spTree>
    <p:extLst>
      <p:ext uri="{BB962C8B-B14F-4D97-AF65-F5344CB8AC3E}">
        <p14:creationId xmlns:p14="http://schemas.microsoft.com/office/powerpoint/2010/main" val="341159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7</a:t>
            </a:r>
          </a:p>
        </p:txBody>
      </p:sp>
      <p:pic>
        <p:nvPicPr>
          <p:cNvPr id="6" name="Content Placeholder 5" descr="A painting shows a full-length portrait of Sir Francis Bacon.">
            <a:extLst>
              <a:ext uri="{FF2B5EF4-FFF2-40B4-BE49-F238E27FC236}">
                <a16:creationId xmlns:a16="http://schemas.microsoft.com/office/drawing/2014/main" id="{2587866B-03F7-5AB0-92B9-55E869071B31}"/>
              </a:ext>
            </a:extLst>
          </p:cNvPr>
          <p:cNvPicPr>
            <a:picLocks noGrp="1" noChangeAspect="1"/>
          </p:cNvPicPr>
          <p:nvPr>
            <p:ph idx="1"/>
          </p:nvPr>
        </p:nvPicPr>
        <p:blipFill>
          <a:blip r:embed="rId2"/>
          <a:srcRect l="34260" r="34259"/>
          <a:stretch/>
        </p:blipFill>
        <p:spPr>
          <a:xfrm>
            <a:off x="3276600" y="1282446"/>
            <a:ext cx="2590800" cy="4567428"/>
          </a:xfrm>
          <a:noFill/>
        </p:spPr>
      </p:pic>
    </p:spTree>
    <p:extLst>
      <p:ext uri="{BB962C8B-B14F-4D97-AF65-F5344CB8AC3E}">
        <p14:creationId xmlns:p14="http://schemas.microsoft.com/office/powerpoint/2010/main" val="3311221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 Figure 8</a:t>
            </a:r>
          </a:p>
        </p:txBody>
      </p:sp>
      <p:pic>
        <p:nvPicPr>
          <p:cNvPr id="6" name="Content Placeholder 5" descr="The flow charts starts with &quot;Make an observation.&quot; An arrow points from that step to the step &quot;Ask a question.&quot; which points to &quot;Form a hypothesis that answers the question.&quot; which points to &quot;Make a prediction based on the hypothesis.&quot; which points to &quot;Do an experiment to test the prediction.&quot; which points to &quot;Analyze the results.&quot; This step points to two different steps. One is &quot;Hypothesis is SUPPORTED.&quot; and the other is &quot;Hypothesis is NOT SUPPORTED.&quot; Both of these steps have an arrow that points to &quot;Report results.&quot; The step &quot;Hypothesis is NOT SUPPORTED.&quot; has an additional arrow that points to &quot;Try again...&quot; which then points to the previous step in the middle of the flow chart that says &quot;Form a hypothesis that answers the question.&quot; which then goes through the flow chart as described.">
            <a:extLst>
              <a:ext uri="{FF2B5EF4-FFF2-40B4-BE49-F238E27FC236}">
                <a16:creationId xmlns:a16="http://schemas.microsoft.com/office/drawing/2014/main" id="{5E29DB50-785D-0CCF-09D4-3F823D926944}"/>
              </a:ext>
            </a:extLst>
          </p:cNvPr>
          <p:cNvPicPr>
            <a:picLocks noGrp="1" noChangeAspect="1"/>
          </p:cNvPicPr>
          <p:nvPr>
            <p:ph idx="1"/>
          </p:nvPr>
        </p:nvPicPr>
        <p:blipFill>
          <a:blip r:embed="rId2"/>
          <a:srcRect l="25926" r="25926"/>
          <a:stretch/>
        </p:blipFill>
        <p:spPr>
          <a:xfrm>
            <a:off x="2590800" y="1282446"/>
            <a:ext cx="3962400" cy="4567428"/>
          </a:xfrm>
          <a:noFill/>
        </p:spPr>
      </p:pic>
    </p:spTree>
    <p:extLst>
      <p:ext uri="{BB962C8B-B14F-4D97-AF65-F5344CB8AC3E}">
        <p14:creationId xmlns:p14="http://schemas.microsoft.com/office/powerpoint/2010/main" val="35589471"/>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1768</TotalTime>
  <Words>120</Words>
  <Application>Microsoft Office PowerPoint</Application>
  <PresentationFormat>On-screen Show (4:3)</PresentationFormat>
  <Paragraphs>30</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Chapter 1</vt:lpstr>
      <vt:lpstr>Lesson 1.1 Figure 1 </vt:lpstr>
      <vt:lpstr>Lesson 1.1 Figure 2</vt:lpstr>
      <vt:lpstr>Lesson 1.1 Figure 3</vt:lpstr>
      <vt:lpstr>Lesson 1.1 Figure 4</vt:lpstr>
      <vt:lpstr>Lesson 1.1 Figure 5</vt:lpstr>
      <vt:lpstr>Lesson 1.1 Figure 6</vt:lpstr>
      <vt:lpstr>Lesson 1.1 Figure 7</vt:lpstr>
      <vt:lpstr>Lesson 1.1 Figure 8</vt:lpstr>
      <vt:lpstr>Lesson 1.1 Figure 9</vt:lpstr>
      <vt:lpstr>Lesson 1.1 Figure 10a</vt:lpstr>
      <vt:lpstr>Lesson 1.1 Figure 10b</vt:lpstr>
      <vt:lpstr>Lesson 1.1 Figure 11</vt:lpstr>
      <vt:lpstr>Lesson 1.1 Figure 12</vt:lpstr>
      <vt:lpstr>Lesson 1.1 Figure 13</vt:lpstr>
      <vt:lpstr>Lesson 1.2 Figure 1</vt:lpstr>
      <vt:lpstr>Lesson 1.2 Figure 2</vt:lpstr>
      <vt:lpstr>Lesson 1.2 Figure 3</vt:lpstr>
      <vt:lpstr>Lesson 1.2 Figure 4</vt:lpstr>
      <vt:lpstr>Lesson 1.2 Figure 5</vt:lpstr>
      <vt:lpstr>Lesson 1.2 Figure 6</vt:lpstr>
      <vt:lpstr>Lesson 1.2 Figure 7</vt:lpstr>
      <vt:lpstr>Lesson 1.2 Figure 8</vt:lpstr>
      <vt:lpstr>Lesson 1.2 Figure 9</vt:lpstr>
      <vt:lpstr>Lesson 1.2 Figure 10</vt:lpstr>
      <vt:lpstr>Lesson 1.2 Figure 11</vt:lpstr>
      <vt:lpstr>Lesson 1.2 Figure 12</vt:lpstr>
      <vt:lpstr>Lesson 1.2 Figure 13</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176</cp:revision>
  <dcterms:created xsi:type="dcterms:W3CDTF">2013-04-26T14:43:13Z</dcterms:created>
  <dcterms:modified xsi:type="dcterms:W3CDTF">2024-10-08T15:08:26Z</dcterms:modified>
</cp:coreProperties>
</file>