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handoutMasterIdLst>
    <p:handoutMasterId r:id="rId21"/>
  </p:handoutMasterIdLst>
  <p:sldIdLst>
    <p:sldId id="272" r:id="rId2"/>
    <p:sldId id="267" r:id="rId3"/>
    <p:sldId id="273" r:id="rId4"/>
    <p:sldId id="274" r:id="rId5"/>
    <p:sldId id="275" r:id="rId6"/>
    <p:sldId id="276" r:id="rId7"/>
    <p:sldId id="316" r:id="rId8"/>
    <p:sldId id="317" r:id="rId9"/>
    <p:sldId id="277" r:id="rId10"/>
    <p:sldId id="278" r:id="rId11"/>
    <p:sldId id="320" r:id="rId12"/>
    <p:sldId id="321" r:id="rId13"/>
    <p:sldId id="333" r:id="rId14"/>
    <p:sldId id="334" r:id="rId15"/>
    <p:sldId id="349" r:id="rId16"/>
    <p:sldId id="283" r:id="rId17"/>
    <p:sldId id="284" r:id="rId18"/>
    <p:sldId id="26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9" autoAdjust="0"/>
    <p:restoredTop sz="86410" autoAdjust="0"/>
  </p:normalViewPr>
  <p:slideViewPr>
    <p:cSldViewPr>
      <p:cViewPr varScale="1">
        <p:scale>
          <a:sx n="95" d="100"/>
          <a:sy n="95" d="100"/>
        </p:scale>
        <p:origin x="166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 uri="{C183D7F6-B498-43B3-948B-1728B52AA6E4}">
                <adec:decorative xmlns:adec="http://schemas.microsoft.com/office/drawing/2017/decorative" val="0"/>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11</a:t>
            </a:r>
          </a:p>
        </p:txBody>
      </p:sp>
      <p:sp>
        <p:nvSpPr>
          <p:cNvPr id="3" name="Content Placeholder 8">
            <a:extLst>
              <a:ext uri="{FF2B5EF4-FFF2-40B4-BE49-F238E27FC236}">
                <a16:creationId xmlns:a16="http://schemas.microsoft.com/office/drawing/2014/main" id="{FF68ED90-5F09-E335-E8D2-4F2687C0EB59}"/>
              </a:ext>
              <a:ext uri="{C183D7F6-B498-43B3-948B-1728B52AA6E4}">
                <adec:decorative xmlns:adec="http://schemas.microsoft.com/office/drawing/2017/decorative" val="0"/>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Meiosis and Sexual Reproduction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8B02-0057-3AC0-7C8B-3322CD435EB9}"/>
              </a:ext>
            </a:extLst>
          </p:cNvPr>
          <p:cNvSpPr>
            <a:spLocks noGrp="1"/>
          </p:cNvSpPr>
          <p:nvPr>
            <p:ph type="title"/>
          </p:nvPr>
        </p:nvSpPr>
        <p:spPr/>
        <p:txBody>
          <a:bodyPr/>
          <a:lstStyle/>
          <a:p>
            <a:r>
              <a:rPr lang="en-US" dirty="0"/>
              <a:t>Lesson 11.1 Figure 9</a:t>
            </a:r>
            <a:endParaRPr lang="en-IN" dirty="0"/>
          </a:p>
        </p:txBody>
      </p:sp>
      <p:pic>
        <p:nvPicPr>
          <p:cNvPr id="6" name="Content Placeholder 5" descr="This illustration outlines the stages of meiosis. In interphase, before meiosis begins, the chromosomes are duplicated. Meiosis 1 then proceeds through several stages. In prophase 1, the chromosomes begin to condense and the nuclear envelope fragments. Homologous pairs of chromosomes line up, and chiasmata form between them. Crossing over occurs at the chiasmata. Spindle fibers emerge from the centrosomes. In prometaphase 1, homologous chromosomes attach to the spindle microtubules. In metaphase 1, homologous chromosomes line up at the metaphase plate. In anaphase 1, the spindle microtubules pull the homologous pairs of chromosomes apart. In telophase 1 and cytokinesis, the sister chromatids arrive at the poles of the cell and begin to decondense. The nuclear envelope begins to form again, and cell division occurs. Meiosis 2 then proceeds through several stages. In prophase 2, the sister chromatids condense and the nuclear envelope fragments. A new spindle begins to form. In prometaphase 2, the sister chromatids become attached to the kinetochore. In metaphase 2, the sister chromatids line up at the metaphase plate. In anaphase 2, the sister chromatids are pulled apart by the shortening spindles. In telophase 2 and cytokinesis, the nuclear envelope forms again and cell division occurs, resulting in four haploid daughter cells.">
            <a:extLst>
              <a:ext uri="{FF2B5EF4-FFF2-40B4-BE49-F238E27FC236}">
                <a16:creationId xmlns:a16="http://schemas.microsoft.com/office/drawing/2014/main" id="{8056F4DE-CB41-1204-24BD-A6FE209E32CE}"/>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374858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A2B-D261-0233-56ED-305B2F7F6C75}"/>
              </a:ext>
            </a:extLst>
          </p:cNvPr>
          <p:cNvSpPr>
            <a:spLocks noGrp="1"/>
          </p:cNvSpPr>
          <p:nvPr>
            <p:ph type="title"/>
          </p:nvPr>
        </p:nvSpPr>
        <p:spPr/>
        <p:txBody>
          <a:bodyPr/>
          <a:lstStyle/>
          <a:p>
            <a:r>
              <a:rPr lang="en-US" dirty="0"/>
              <a:t>Lesson 11.1 Figure 10</a:t>
            </a:r>
            <a:endParaRPr lang="en-IN" dirty="0"/>
          </a:p>
        </p:txBody>
      </p:sp>
      <p:pic>
        <p:nvPicPr>
          <p:cNvPr id="7" name="Content Placeholder 6" descr="This illustration compares meiosis and mitosis. In meiosis, there are two rounds of cell division, meiosis one and meiosis two, whereas there is only one round of cell division in mitosis. After interphase, mitosis consists of prophase one, metaphase one, anaphase one, telophase one, and cytokinesis one. Meiosis one consists of the same stages of mitosis after interphase but then moves into meiosis two. The result of meiosis 2 is four haploid daughter cells, and the result of mitosis is two diploid daughter cells.">
            <a:extLst>
              <a:ext uri="{FF2B5EF4-FFF2-40B4-BE49-F238E27FC236}">
                <a16:creationId xmlns:a16="http://schemas.microsoft.com/office/drawing/2014/main" id="{1A21A735-9BB3-058C-A22D-06D663CCBFC3}"/>
              </a:ext>
            </a:extLst>
          </p:cNvPr>
          <p:cNvPicPr>
            <a:picLocks noGrp="1" noChangeAspect="1"/>
          </p:cNvPicPr>
          <p:nvPr>
            <p:ph idx="1"/>
          </p:nvPr>
        </p:nvPicPr>
        <p:blipFill>
          <a:blip r:embed="rId2"/>
          <a:srcRect l="20371" r="20371"/>
          <a:stretch/>
        </p:blipFill>
        <p:spPr>
          <a:xfrm>
            <a:off x="2133600" y="1280160"/>
            <a:ext cx="4876800" cy="4572000"/>
          </a:xfrm>
        </p:spPr>
      </p:pic>
    </p:spTree>
    <p:extLst>
      <p:ext uri="{BB962C8B-B14F-4D97-AF65-F5344CB8AC3E}">
        <p14:creationId xmlns:p14="http://schemas.microsoft.com/office/powerpoint/2010/main" val="40111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11.2 Figure 1</a:t>
            </a:r>
            <a:endParaRPr lang="en-IN" dirty="0"/>
          </a:p>
        </p:txBody>
      </p:sp>
      <p:pic>
        <p:nvPicPr>
          <p:cNvPr id="7" name="Content Placeholder 6" descr=" In Figure (a), a parent cell splits in a process called division, resulting in two identical offspring cells. In Figure (b), budding, fission, fragmentation, and spore formation are shown. A hydra demonstrates budding by growing an appendage that eventually separates from the parent hydra to become its own entity. In fission, a paramecium divides into two identical offspring paramecia. In fragmentation, a starfish releases a leg, from which an offspring starfish continues to grow, and the parent starfish regrows the leg. In spore formation, a fungus releases spores to mingle with the genetic material of other sporing fungi.">
            <a:extLst>
              <a:ext uri="{FF2B5EF4-FFF2-40B4-BE49-F238E27FC236}">
                <a16:creationId xmlns:a16="http://schemas.microsoft.com/office/drawing/2014/main" id="{4F902280-1552-E9CE-EBAC-47E890E3A859}"/>
              </a:ext>
            </a:extLst>
          </p:cNvPr>
          <p:cNvPicPr>
            <a:picLocks noGrp="1" noChangeAspect="1"/>
          </p:cNvPicPr>
          <p:nvPr>
            <p:ph idx="1"/>
          </p:nvPr>
        </p:nvPicPr>
        <p:blipFill>
          <a:blip r:embed="rId2"/>
          <a:srcRect l="35185" r="34259"/>
          <a:stretch/>
        </p:blipFill>
        <p:spPr>
          <a:xfrm>
            <a:off x="3352800" y="1295400"/>
            <a:ext cx="2514600" cy="4572000"/>
          </a:xfrm>
        </p:spPr>
      </p:pic>
    </p:spTree>
    <p:extLst>
      <p:ext uri="{BB962C8B-B14F-4D97-AF65-F5344CB8AC3E}">
        <p14:creationId xmlns:p14="http://schemas.microsoft.com/office/powerpoint/2010/main" val="224609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7877-75CE-8816-4114-3AF996A8F8D4}"/>
              </a:ext>
            </a:extLst>
          </p:cNvPr>
          <p:cNvSpPr>
            <a:spLocks noGrp="1"/>
          </p:cNvSpPr>
          <p:nvPr>
            <p:ph type="title"/>
          </p:nvPr>
        </p:nvSpPr>
        <p:spPr/>
        <p:txBody>
          <a:bodyPr/>
          <a:lstStyle/>
          <a:p>
            <a:r>
              <a:rPr lang="en-US" dirty="0"/>
              <a:t>Lesson 11.2 Figure 2</a:t>
            </a:r>
            <a:endParaRPr lang="en-IN" dirty="0"/>
          </a:p>
        </p:txBody>
      </p:sp>
      <p:pic>
        <p:nvPicPr>
          <p:cNvPr id="7" name="Content Placeholder 6" descr="Image (a) shows a drawing of the Red Queen pulling Alice behind her. Image (b) explains the Red Queen Hypothesis, namely that &quot;Predator and prey must be constantly evolving to avoid extinction.&quot; The diagram in this image says that a rabbit must evolve to avoid predation, so it gains more speed (a defensive improvement). The fox then must evolve to continue feeding, so it gains more speed (an offensive improvement). The rabbit must then evolve again to avoid extinction by gaining more speed (a defensive improvement). The fox must then evolve to increase its speed to prevent extinction.">
            <a:extLst>
              <a:ext uri="{FF2B5EF4-FFF2-40B4-BE49-F238E27FC236}">
                <a16:creationId xmlns:a16="http://schemas.microsoft.com/office/drawing/2014/main" id="{CE243EA4-BA80-8544-7BEA-4542EC4C2B7C}"/>
              </a:ext>
            </a:extLst>
          </p:cNvPr>
          <p:cNvPicPr>
            <a:picLocks noGrp="1" noChangeAspect="1"/>
          </p:cNvPicPr>
          <p:nvPr>
            <p:ph idx="1"/>
          </p:nvPr>
        </p:nvPicPr>
        <p:blipFill>
          <a:blip r:embed="rId2"/>
          <a:srcRect b="8000"/>
          <a:stretch/>
        </p:blipFill>
        <p:spPr>
          <a:xfrm>
            <a:off x="457200" y="1280160"/>
            <a:ext cx="8229600" cy="4206240"/>
          </a:xfrm>
        </p:spPr>
      </p:pic>
    </p:spTree>
    <p:extLst>
      <p:ext uri="{BB962C8B-B14F-4D97-AF65-F5344CB8AC3E}">
        <p14:creationId xmlns:p14="http://schemas.microsoft.com/office/powerpoint/2010/main" val="95086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082BC-C40F-11C1-7A08-C20F15B100B5}"/>
              </a:ext>
            </a:extLst>
          </p:cNvPr>
          <p:cNvSpPr>
            <a:spLocks noGrp="1"/>
          </p:cNvSpPr>
          <p:nvPr>
            <p:ph type="title"/>
          </p:nvPr>
        </p:nvSpPr>
        <p:spPr/>
        <p:txBody>
          <a:bodyPr/>
          <a:lstStyle/>
          <a:p>
            <a:r>
              <a:rPr lang="en-US" dirty="0"/>
              <a:t>Lesson 11.2 Figure 3</a:t>
            </a:r>
            <a:endParaRPr lang="en-IN" dirty="0"/>
          </a:p>
        </p:txBody>
      </p:sp>
      <p:pic>
        <p:nvPicPr>
          <p:cNvPr id="7" name="Content Placeholder 6" descr="This illustration shows the life cycle of animals. Through meiosis, adult males produce haploid (1n) sperm, and adult females produce haploid eggs. Upon fertilization, a diploid (2n) zygote forms, which, through mitosis and cell division, grows into an adult.">
            <a:extLst>
              <a:ext uri="{FF2B5EF4-FFF2-40B4-BE49-F238E27FC236}">
                <a16:creationId xmlns:a16="http://schemas.microsoft.com/office/drawing/2014/main" id="{71C79061-91F5-FB35-B1FB-F3F2943AFC89}"/>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2696426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11.2 Figure 4</a:t>
            </a:r>
            <a:endParaRPr lang="en-IN" dirty="0"/>
          </a:p>
        </p:txBody>
      </p:sp>
      <p:pic>
        <p:nvPicPr>
          <p:cNvPr id="7" name="Content Placeholder 6" descr="Fungi goes through both asexual and sexual reproduction. Fungi have haploid cells that fuse through plasmogamy, wherein haploid cells from two different mycelia fuse to form a heterokaryotic cell with two or more nuclei. The nuclei fuse to form a diploid (2n) zygote in karyogamy. The zygote undergoes meiosis to form haploid (1n) spores. The spores can then reproduce by germinating or by using mitosis to create more spores that can then germinate and form mycelium.  ">
            <a:extLst>
              <a:ext uri="{FF2B5EF4-FFF2-40B4-BE49-F238E27FC236}">
                <a16:creationId xmlns:a16="http://schemas.microsoft.com/office/drawing/2014/main" id="{5A6FA137-A351-FAE5-EF92-A36E98B4B4A4}"/>
              </a:ext>
            </a:extLst>
          </p:cNvPr>
          <p:cNvPicPr>
            <a:picLocks noGrp="1" noChangeAspect="1"/>
          </p:cNvPicPr>
          <p:nvPr>
            <p:ph idx="1"/>
          </p:nvPr>
        </p:nvPicPr>
        <p:blipFill>
          <a:blip r:embed="rId2"/>
          <a:srcRect l="23148" r="24074"/>
          <a:stretch/>
        </p:blipFill>
        <p:spPr>
          <a:xfrm>
            <a:off x="2362200" y="1280160"/>
            <a:ext cx="4343400" cy="4572000"/>
          </a:xfrm>
        </p:spPr>
      </p:pic>
    </p:spTree>
    <p:extLst>
      <p:ext uri="{BB962C8B-B14F-4D97-AF65-F5344CB8AC3E}">
        <p14:creationId xmlns:p14="http://schemas.microsoft.com/office/powerpoint/2010/main" val="1957040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11.2 Figure 5</a:t>
            </a:r>
            <a:endParaRPr lang="en-IN" dirty="0"/>
          </a:p>
        </p:txBody>
      </p:sp>
      <p:pic>
        <p:nvPicPr>
          <p:cNvPr id="6" name="Content Placeholder 5" descr="This illustration shows the life cycle of fern plants. The diploid (2n) zygote produces the young sporophyte, which then grows into a mature sporophyte, the familiar, leafy plant. Sorus, made up of sporangia, form on the underside of the leaves of the sporophyte. Sporangia release haploid (1n) spores formed through meiosis. The spores germinate and undergo mitosis to form a multicellular, leafy gametophyte. The gametophyte produces an antheridium with eggs and antheridium with sperm. Upon fertilization, the egg and sperm form a diploid zygote.">
            <a:extLst>
              <a:ext uri="{FF2B5EF4-FFF2-40B4-BE49-F238E27FC236}">
                <a16:creationId xmlns:a16="http://schemas.microsoft.com/office/drawing/2014/main" id="{BA47E3E0-1B51-17FE-7617-499B893B9113}"/>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3518608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11.2 Figure 6</a:t>
            </a:r>
            <a:endParaRPr lang="en-IN" dirty="0"/>
          </a:p>
        </p:txBody>
      </p:sp>
      <p:pic>
        <p:nvPicPr>
          <p:cNvPr id="6" name="Content Placeholder 5" descr="For algae, the gametophyte and sporophyte are very similar size. For bryophytes (true mosses), the sporophyte and the gametophyte are about the same size, but the sporophyte is more leaflike. For pteridophytes (ferns, horsetails, and lycophytes), the gametophyte is much smaller and more rounded, and the sporophyte is more leaflike. For gymnosperms (conifers, cycads, and ginkgos), the gametophyte exists as small, round objects on the sporophyte. For angiosperms (flowering plants), the gametophyte is much smaller than the sporophyte and exists on flowers. ">
            <a:extLst>
              <a:ext uri="{FF2B5EF4-FFF2-40B4-BE49-F238E27FC236}">
                <a16:creationId xmlns:a16="http://schemas.microsoft.com/office/drawing/2014/main" id="{D9918E42-D055-C21D-96E3-F97C3283227E}"/>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1336807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11.1 Figure 1</a:t>
            </a:r>
          </a:p>
        </p:txBody>
      </p:sp>
      <p:pic>
        <p:nvPicPr>
          <p:cNvPr id="5" name="Content Placeholder 4" descr="Three images: one of a herd of elephants, one of chili pepper plants, and one of a baby flamingo.">
            <a:extLst>
              <a:ext uri="{FF2B5EF4-FFF2-40B4-BE49-F238E27FC236}">
                <a16:creationId xmlns:a16="http://schemas.microsoft.com/office/drawing/2014/main" id="{831D2D8A-1DDE-8422-66FA-57FB90A0AB23}"/>
              </a:ext>
            </a:extLst>
          </p:cNvPr>
          <p:cNvPicPr>
            <a:picLocks noGrp="1" noChangeAspect="1"/>
          </p:cNvPicPr>
          <p:nvPr>
            <p:ph idx="1"/>
          </p:nvPr>
        </p:nvPicPr>
        <p:blipFill>
          <a:blip r:embed="rId2"/>
          <a:srcRect b="41333"/>
          <a:stretch/>
        </p:blipFill>
        <p:spPr>
          <a:xfrm>
            <a:off x="457200" y="1280160"/>
            <a:ext cx="8229600" cy="268224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11.1 Figure 2</a:t>
            </a:r>
            <a:endParaRPr lang="en-IN" dirty="0"/>
          </a:p>
        </p:txBody>
      </p:sp>
      <p:pic>
        <p:nvPicPr>
          <p:cNvPr id="6" name="Content Placeholder 5" descr="The illustration is separated into three panels. The first is labeled &quot;Meiosis.&quot; It shows a male with an arrow pointing to a sperm and a female with an arrow pointing to an egg. The second panel is labeled &quot;Fertilization.&quot; The sperm is shown entering the egg. The final panel is labeled &quot;Mitosis.&quot; The fertilized egg divides to become a zygote and then forms an embryo.">
            <a:extLst>
              <a:ext uri="{FF2B5EF4-FFF2-40B4-BE49-F238E27FC236}">
                <a16:creationId xmlns:a16="http://schemas.microsoft.com/office/drawing/2014/main" id="{560357F8-388A-69B2-FFAC-1C0101949BC9}"/>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3352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11.1 Figure 3</a:t>
            </a:r>
            <a:endParaRPr lang="en-IN" dirty="0"/>
          </a:p>
        </p:txBody>
      </p:sp>
      <p:pic>
        <p:nvPicPr>
          <p:cNvPr id="6" name="Content Placeholder 5" descr="Three phases of meiosis are shown. In interphase, a pair of chromosomes replicate, resulting in a diploid cell with replicated chromosomes. In Meiosis 1, the chromosomes separate into haploid cells. In Meiosis 2, the sister chromatids separate.">
            <a:extLst>
              <a:ext uri="{FF2B5EF4-FFF2-40B4-BE49-F238E27FC236}">
                <a16:creationId xmlns:a16="http://schemas.microsoft.com/office/drawing/2014/main" id="{D28A482C-C441-316E-F152-814CD4E9A056}"/>
              </a:ext>
            </a:extLst>
          </p:cNvPr>
          <p:cNvPicPr>
            <a:picLocks noGrp="1" noChangeAspect="1"/>
          </p:cNvPicPr>
          <p:nvPr>
            <p:ph idx="1"/>
          </p:nvPr>
        </p:nvPicPr>
        <p:blipFill>
          <a:blip r:embed="rId2"/>
          <a:srcRect l="26852" r="25926"/>
          <a:stretch/>
        </p:blipFill>
        <p:spPr>
          <a:xfrm>
            <a:off x="2667000" y="1280160"/>
            <a:ext cx="38862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11.1 Figure 4</a:t>
            </a:r>
            <a:endParaRPr lang="en-IN" dirty="0"/>
          </a:p>
        </p:txBody>
      </p:sp>
      <p:pic>
        <p:nvPicPr>
          <p:cNvPr id="6" name="Content Placeholder 5" descr="This illustration depicts two pairs of sister chromatids joined together to form homologous chromosomes. The chromatids are pinched together at the centromere and held together by the kinetochore. A protein lattice called a synaptonemal complex fuses the homologous chromosomes together along their entire length.">
            <a:extLst>
              <a:ext uri="{FF2B5EF4-FFF2-40B4-BE49-F238E27FC236}">
                <a16:creationId xmlns:a16="http://schemas.microsoft.com/office/drawing/2014/main" id="{4E1525D1-8B9E-7995-2454-121CFBEAC88E}"/>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11.1 Figure 5</a:t>
            </a:r>
            <a:endParaRPr lang="en-IN" dirty="0"/>
          </a:p>
        </p:txBody>
      </p:sp>
      <p:pic>
        <p:nvPicPr>
          <p:cNvPr id="6" name="Content Placeholder 5" descr="This illustration shows a pair of homologous chromosomes that are aligned. The ends of two nonsister chromatids of the homologous chromosomes cross over, and genetic material is exchanged. The nonsister chromatids between which genetic material was exchanged are called recombinant chromosomes. The other pair of nonsister chromatids that did not exchange genetic material are called nonrecombinant chromosomes.">
            <a:extLst>
              <a:ext uri="{FF2B5EF4-FFF2-40B4-BE49-F238E27FC236}">
                <a16:creationId xmlns:a16="http://schemas.microsoft.com/office/drawing/2014/main" id="{0D35A700-D8FF-434C-AB7F-5F505E41BF8F}"/>
              </a:ext>
            </a:extLst>
          </p:cNvPr>
          <p:cNvPicPr>
            <a:picLocks noGrp="1" noChangeAspect="1"/>
          </p:cNvPicPr>
          <p:nvPr>
            <p:ph idx="1"/>
          </p:nvPr>
        </p:nvPicPr>
        <p:blipFill>
          <a:blip r:embed="rId2"/>
          <a:srcRect l="4630" r="4630"/>
          <a:stretch/>
        </p:blipFill>
        <p:spPr>
          <a:xfrm>
            <a:off x="838200" y="1295400"/>
            <a:ext cx="74676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E834-CC86-8BED-029E-EC4686F35FE9}"/>
              </a:ext>
            </a:extLst>
          </p:cNvPr>
          <p:cNvSpPr>
            <a:spLocks noGrp="1"/>
          </p:cNvSpPr>
          <p:nvPr>
            <p:ph type="title"/>
          </p:nvPr>
        </p:nvSpPr>
        <p:spPr/>
        <p:txBody>
          <a:bodyPr/>
          <a:lstStyle/>
          <a:p>
            <a:r>
              <a:rPr lang="en-US" dirty="0"/>
              <a:t>Lesson 11.1 Figure 6</a:t>
            </a:r>
            <a:endParaRPr lang="en-IN" dirty="0"/>
          </a:p>
        </p:txBody>
      </p:sp>
      <p:pic>
        <p:nvPicPr>
          <p:cNvPr id="7" name="Content Placeholder 6" descr="Shown are four chromosomes with centrosomes at opposite ends of a cell, and kinetochore microtubules, or k-fibers, attached to the kinetochore proteins. Also shown are polar microtubules and astral microtubules.">
            <a:extLst>
              <a:ext uri="{FF2B5EF4-FFF2-40B4-BE49-F238E27FC236}">
                <a16:creationId xmlns:a16="http://schemas.microsoft.com/office/drawing/2014/main" id="{AD507CF7-8952-818B-90ED-EBD02020F69A}"/>
              </a:ext>
            </a:extLst>
          </p:cNvPr>
          <p:cNvPicPr>
            <a:picLocks noGrp="1" noChangeAspect="1"/>
          </p:cNvPicPr>
          <p:nvPr>
            <p:ph idx="1"/>
          </p:nvPr>
        </p:nvPicPr>
        <p:blipFill>
          <a:blip r:embed="rId2"/>
          <a:srcRect l="13889" r="14816"/>
          <a:stretch/>
        </p:blipFill>
        <p:spPr>
          <a:xfrm>
            <a:off x="1600200" y="1280160"/>
            <a:ext cx="5867400" cy="4572000"/>
          </a:xfrm>
        </p:spPr>
      </p:pic>
    </p:spTree>
    <p:extLst>
      <p:ext uri="{BB962C8B-B14F-4D97-AF65-F5344CB8AC3E}">
        <p14:creationId xmlns:p14="http://schemas.microsoft.com/office/powerpoint/2010/main" val="146332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517C0-35CD-008F-2201-54FB24EFF06A}"/>
              </a:ext>
            </a:extLst>
          </p:cNvPr>
          <p:cNvSpPr>
            <a:spLocks noGrp="1"/>
          </p:cNvSpPr>
          <p:nvPr>
            <p:ph type="title"/>
          </p:nvPr>
        </p:nvSpPr>
        <p:spPr/>
        <p:txBody>
          <a:bodyPr/>
          <a:lstStyle/>
          <a:p>
            <a:r>
              <a:rPr lang="en-US" dirty="0"/>
              <a:t>Lesson 11.1 Figure 7</a:t>
            </a:r>
            <a:endParaRPr lang="en-IN" dirty="0"/>
          </a:p>
        </p:txBody>
      </p:sp>
      <p:pic>
        <p:nvPicPr>
          <p:cNvPr id="7" name="Content Placeholder 6" descr="This illustration shows that in a cell with a set of two chromosomes in metaphase one, four possible arrangements of chromosomes can give rise to eight different kinds of gamete in metaphase two. These are the eight possible arrangements of chromosomes that can occur during meiosis of two chromosomes.">
            <a:extLst>
              <a:ext uri="{FF2B5EF4-FFF2-40B4-BE49-F238E27FC236}">
                <a16:creationId xmlns:a16="http://schemas.microsoft.com/office/drawing/2014/main" id="{273DD71E-0878-083A-6994-909F597B4B9E}"/>
              </a:ext>
            </a:extLst>
          </p:cNvPr>
          <p:cNvPicPr>
            <a:picLocks noGrp="1" noChangeAspect="1"/>
          </p:cNvPicPr>
          <p:nvPr>
            <p:ph idx="1"/>
          </p:nvPr>
        </p:nvPicPr>
        <p:blipFill>
          <a:blip r:embed="rId2"/>
          <a:srcRect l="10185" r="9259"/>
          <a:stretch/>
        </p:blipFill>
        <p:spPr>
          <a:xfrm>
            <a:off x="1295400" y="1280160"/>
            <a:ext cx="6629400" cy="4572000"/>
          </a:xfrm>
        </p:spPr>
      </p:pic>
    </p:spTree>
    <p:extLst>
      <p:ext uri="{BB962C8B-B14F-4D97-AF65-F5344CB8AC3E}">
        <p14:creationId xmlns:p14="http://schemas.microsoft.com/office/powerpoint/2010/main" val="154443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E6ED-A26B-94E0-C65B-059A5636F01D}"/>
              </a:ext>
            </a:extLst>
          </p:cNvPr>
          <p:cNvSpPr>
            <a:spLocks noGrp="1"/>
          </p:cNvSpPr>
          <p:nvPr>
            <p:ph type="title"/>
          </p:nvPr>
        </p:nvSpPr>
        <p:spPr>
          <a:xfrm>
            <a:off x="457200" y="182880"/>
            <a:ext cx="8229600" cy="914400"/>
          </a:xfrm>
        </p:spPr>
        <p:txBody>
          <a:bodyPr anchor="ctr">
            <a:normAutofit/>
          </a:bodyPr>
          <a:lstStyle/>
          <a:p>
            <a:r>
              <a:rPr lang="en-US" dirty="0"/>
              <a:t>Lesson 11.1 Figure 8</a:t>
            </a:r>
            <a:endParaRPr lang="en-IN" dirty="0"/>
          </a:p>
        </p:txBody>
      </p:sp>
      <p:pic>
        <p:nvPicPr>
          <p:cNvPr id="6" name="Content Placeholder 5" descr="This illustration compares chromosome alignment in meiosis I and meiosis 2. In prophase 1, homologous pairs of chromosomes are held together by chiasmata. In anaphase 1, the homologous pair separates and the connections at the chiasmata are broken, but the sister chromatids remain attached at the centromere. In telophase 1, a cleavage furrow forms. In prophase 2, the sister chromatids are held together at the centromere. In anaphase 2, the centromere connections are broken, and the sister chromatids separate. In telophase 2, the haploid daughter cells are forming.">
            <a:extLst>
              <a:ext uri="{FF2B5EF4-FFF2-40B4-BE49-F238E27FC236}">
                <a16:creationId xmlns:a16="http://schemas.microsoft.com/office/drawing/2014/main" id="{7A24AF38-B4FF-2A66-863B-46528FBE98CB}"/>
              </a:ext>
            </a:extLst>
          </p:cNvPr>
          <p:cNvPicPr>
            <a:picLocks noGrp="1" noChangeAspect="1"/>
          </p:cNvPicPr>
          <p:nvPr>
            <p:ph idx="1"/>
          </p:nvPr>
        </p:nvPicPr>
        <p:blipFill>
          <a:blip r:embed="rId2"/>
          <a:stretch/>
        </p:blipFill>
        <p:spPr>
          <a:xfrm>
            <a:off x="1775670" y="1280160"/>
            <a:ext cx="5592660" cy="4572000"/>
          </a:xfrm>
          <a:noFill/>
        </p:spPr>
      </p:pic>
    </p:spTree>
    <p:extLst>
      <p:ext uri="{BB962C8B-B14F-4D97-AF65-F5344CB8AC3E}">
        <p14:creationId xmlns:p14="http://schemas.microsoft.com/office/powerpoint/2010/main" val="164618701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2001</TotalTime>
  <Words>76</Words>
  <Application>Microsoft Office PowerPoint</Application>
  <PresentationFormat>On-screen Show (4:3)</PresentationFormat>
  <Paragraphs>19</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Chapter 11</vt:lpstr>
      <vt:lpstr>Lesson 11.1 Figure 1</vt:lpstr>
      <vt:lpstr>Lesson 11.1 Figure 2</vt:lpstr>
      <vt:lpstr>Lesson 11.1 Figure 3</vt:lpstr>
      <vt:lpstr>Lesson 11.1 Figure 4</vt:lpstr>
      <vt:lpstr>Lesson 11.1 Figure 5</vt:lpstr>
      <vt:lpstr>Lesson 11.1 Figure 6</vt:lpstr>
      <vt:lpstr>Lesson 11.1 Figure 7</vt:lpstr>
      <vt:lpstr>Lesson 11.1 Figure 8</vt:lpstr>
      <vt:lpstr>Lesson 11.1 Figure 9</vt:lpstr>
      <vt:lpstr>Lesson 11.1 Figure 10</vt:lpstr>
      <vt:lpstr>Lesson 11.2 Figure 1</vt:lpstr>
      <vt:lpstr>Lesson 11.2 Figure 2</vt:lpstr>
      <vt:lpstr>Lesson 11.2 Figure 3</vt:lpstr>
      <vt:lpstr>Lesson 11.2 Figure 4</vt:lpstr>
      <vt:lpstr>Lesson 11.2 Figure 5</vt:lpstr>
      <vt:lpstr>Lesson 11.2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194</cp:revision>
  <dcterms:created xsi:type="dcterms:W3CDTF">2013-04-26T14:43:13Z</dcterms:created>
  <dcterms:modified xsi:type="dcterms:W3CDTF">2024-10-24T18:14:03Z</dcterms:modified>
</cp:coreProperties>
</file>