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handoutMasterIdLst>
    <p:handoutMasterId r:id="rId30"/>
  </p:handoutMasterIdLst>
  <p:sldIdLst>
    <p:sldId id="272" r:id="rId2"/>
    <p:sldId id="267" r:id="rId3"/>
    <p:sldId id="273" r:id="rId4"/>
    <p:sldId id="274" r:id="rId5"/>
    <p:sldId id="275" r:id="rId6"/>
    <p:sldId id="276" r:id="rId7"/>
    <p:sldId id="321" r:id="rId8"/>
    <p:sldId id="334" r:id="rId9"/>
    <p:sldId id="349" r:id="rId10"/>
    <p:sldId id="283" r:id="rId11"/>
    <p:sldId id="284"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26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95" d="100"/>
          <a:sy n="95" d="100"/>
        </p:scale>
        <p:origin x="166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12</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Mendelian Genetics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12.2 Figure 5</a:t>
            </a:r>
            <a:endParaRPr lang="en-IN" dirty="0"/>
          </a:p>
        </p:txBody>
      </p:sp>
      <p:pic>
        <p:nvPicPr>
          <p:cNvPr id="7" name="Content Placeholder 6" descr="A Punnett square for a cross between L M L N and L M L N is shown. The top left-hand square is L M L M (M antigen). The top right-hand square is L M L N (M and N antigens). The bottom left-hand square is L M L N (M and N antigens). The bottom right-hand square is L N L N (N antigen).">
            <a:extLst>
              <a:ext uri="{FF2B5EF4-FFF2-40B4-BE49-F238E27FC236}">
                <a16:creationId xmlns:a16="http://schemas.microsoft.com/office/drawing/2014/main" id="{66A00631-EA61-8A53-BEE5-B68C5867BE24}"/>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518608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12.2 Figure 6</a:t>
            </a:r>
            <a:endParaRPr lang="en-IN" dirty="0"/>
          </a:p>
        </p:txBody>
      </p:sp>
      <p:pic>
        <p:nvPicPr>
          <p:cNvPr id="7" name="Content Placeholder 6" descr="A Punnett square for a cross between I a i and I B i is shown. I A i is along the top, and I B i is along the side. The top left-hand square is I A I B (A and B antigens). The top right-hand square is I B i (B antigen). The bottom left-hand square is I A i (A antigen). The bottom right-hand square is i i (neither A nor B antigens).">
            <a:extLst>
              <a:ext uri="{FF2B5EF4-FFF2-40B4-BE49-F238E27FC236}">
                <a16:creationId xmlns:a16="http://schemas.microsoft.com/office/drawing/2014/main" id="{21B7A3A1-6B14-5FDA-DDB7-542D03848A0A}"/>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133680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12.2 Figure 7</a:t>
            </a:r>
            <a:endParaRPr lang="en-IN" dirty="0"/>
          </a:p>
        </p:txBody>
      </p:sp>
      <p:pic>
        <p:nvPicPr>
          <p:cNvPr id="5" name="Content Placeholder 4" descr="Image (a) shows the alleles, genotypes, and phenotypes for rabbit coat color. The alleles are captial C, c c h, c h, and lowercase c. The genotypes are capital C C, c c h c c h, c h c h, and lowercase c c. The phenotypes are wild type (brown fur), chinchilla (black-tipped white fur), Himalayan (white fur with black paws, nose, ears, tail), and albino (white fur), respectively. Image (b) shows a photograph of a Himalayan rabbit.">
            <a:extLst>
              <a:ext uri="{FF2B5EF4-FFF2-40B4-BE49-F238E27FC236}">
                <a16:creationId xmlns:a16="http://schemas.microsoft.com/office/drawing/2014/main" id="{86739CC8-CB9E-877B-1601-320829EC8871}"/>
              </a:ext>
            </a:extLst>
          </p:cNvPr>
          <p:cNvPicPr>
            <a:picLocks noGrp="1" noChangeAspect="1"/>
          </p:cNvPicPr>
          <p:nvPr>
            <p:ph idx="1"/>
          </p:nvPr>
        </p:nvPicPr>
        <p:blipFill>
          <a:blip r:embed="rId2"/>
          <a:srcRect b="16333"/>
          <a:stretch/>
        </p:blipFill>
        <p:spPr>
          <a:xfrm>
            <a:off x="457200" y="1280160"/>
            <a:ext cx="8229600" cy="3825240"/>
          </a:xfrm>
        </p:spPr>
      </p:pic>
    </p:spTree>
    <p:extLst>
      <p:ext uri="{BB962C8B-B14F-4D97-AF65-F5344CB8AC3E}">
        <p14:creationId xmlns:p14="http://schemas.microsoft.com/office/powerpoint/2010/main" val="291021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12.2 Figure 8</a:t>
            </a:r>
            <a:endParaRPr lang="en-IN" dirty="0"/>
          </a:p>
        </p:txBody>
      </p:sp>
      <p:pic>
        <p:nvPicPr>
          <p:cNvPr id="5" name="Content Placeholder 4" descr="A photograph of two flies. One has legs instead of antennae on its head.">
            <a:extLst>
              <a:ext uri="{FF2B5EF4-FFF2-40B4-BE49-F238E27FC236}">
                <a16:creationId xmlns:a16="http://schemas.microsoft.com/office/drawing/2014/main" id="{4090AF2A-37C7-57BC-478E-ACB980154210}"/>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185096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12.2 Figure 9</a:t>
            </a:r>
            <a:endParaRPr lang="en-IN" dirty="0"/>
          </a:p>
        </p:txBody>
      </p:sp>
      <p:pic>
        <p:nvPicPr>
          <p:cNvPr id="5" name="Content Placeholder 4" descr="Two images: (a) shows a mosquito on skin; (b) shows a micrograph of P. falciparum.">
            <a:extLst>
              <a:ext uri="{FF2B5EF4-FFF2-40B4-BE49-F238E27FC236}">
                <a16:creationId xmlns:a16="http://schemas.microsoft.com/office/drawing/2014/main" id="{2D6104F5-ADD0-193A-CAB7-1C88A3E0E1D3}"/>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421008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12.2 Figure 10</a:t>
            </a:r>
            <a:endParaRPr lang="en-IN" dirty="0"/>
          </a:p>
        </p:txBody>
      </p:sp>
      <p:pic>
        <p:nvPicPr>
          <p:cNvPr id="7" name="Content Placeholder 6" descr="A photograph of six flies with different color characteristics">
            <a:extLst>
              <a:ext uri="{FF2B5EF4-FFF2-40B4-BE49-F238E27FC236}">
                <a16:creationId xmlns:a16="http://schemas.microsoft.com/office/drawing/2014/main" id="{64A95F86-C81E-7730-A353-8EE4E931623F}"/>
              </a:ext>
            </a:extLst>
          </p:cNvPr>
          <p:cNvPicPr>
            <a:picLocks noGrp="1" noChangeAspect="1"/>
          </p:cNvPicPr>
          <p:nvPr>
            <p:ph idx="1"/>
          </p:nvPr>
        </p:nvPicPr>
        <p:blipFill>
          <a:blip r:embed="rId2"/>
          <a:srcRect l="27777" r="28704"/>
          <a:stretch/>
        </p:blipFill>
        <p:spPr>
          <a:xfrm>
            <a:off x="2743200" y="1280160"/>
            <a:ext cx="3581400" cy="4572000"/>
          </a:xfrm>
        </p:spPr>
      </p:pic>
    </p:spTree>
    <p:extLst>
      <p:ext uri="{BB962C8B-B14F-4D97-AF65-F5344CB8AC3E}">
        <p14:creationId xmlns:p14="http://schemas.microsoft.com/office/powerpoint/2010/main" val="340385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12.2 Figure 11</a:t>
            </a:r>
            <a:endParaRPr lang="en-IN" dirty="0"/>
          </a:p>
        </p:txBody>
      </p:sp>
      <p:pic>
        <p:nvPicPr>
          <p:cNvPr id="5" name="Content Placeholder 4" descr="An illustrative Punnett square for two flies. The Punnett square analysis of a sex-linked trait includes a male with red eyes and the chromosomes X w  positive Y w and a female with white eyes and the chromosomes X w X w. The Punnett square has the female gametes along the top and the male gametes along the side. The upper left corner has a female with red eyes and the chromosomes X w positive X W. The upper right corner has a female with red eyes and the chromosomes X w positive X w. The lower left corner has a male with white eyes and the chromosomes X w Y. The lower right corner has a male with white eyes and the chromosomes X w Y. The Punnett square reveals that all female offspring have red eyes and all male offspring have white eyes.">
            <a:extLst>
              <a:ext uri="{FF2B5EF4-FFF2-40B4-BE49-F238E27FC236}">
                <a16:creationId xmlns:a16="http://schemas.microsoft.com/office/drawing/2014/main" id="{68EA7FAC-AA6F-83DD-FEA1-432281FA1AFB}"/>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145947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12.2 Figure 12</a:t>
            </a:r>
            <a:endParaRPr lang="en-IN" dirty="0"/>
          </a:p>
        </p:txBody>
      </p:sp>
      <p:pic>
        <p:nvPicPr>
          <p:cNvPr id="5" name="Content Placeholder 4" descr="An illustration of X-linked disorders in recessive genes. An unaffected male and an unaffected female are shown. The male has a dominant allele, and the female has an X-linked recessive allele. Four offspring are shown, one unaffected male, one unaffected female, an affected male, and an unaffected carrier female.">
            <a:extLst>
              <a:ext uri="{FF2B5EF4-FFF2-40B4-BE49-F238E27FC236}">
                <a16:creationId xmlns:a16="http://schemas.microsoft.com/office/drawing/2014/main" id="{05FFA4E3-A830-8337-8B2E-03240161081A}"/>
              </a:ext>
            </a:extLst>
          </p:cNvPr>
          <p:cNvPicPr>
            <a:picLocks noGrp="1" noChangeAspect="1"/>
          </p:cNvPicPr>
          <p:nvPr>
            <p:ph idx="1"/>
          </p:nvPr>
        </p:nvPicPr>
        <p:blipFill>
          <a:blip r:embed="rId2"/>
          <a:srcRect l="25926" r="25000"/>
          <a:stretch/>
        </p:blipFill>
        <p:spPr>
          <a:xfrm>
            <a:off x="2590800" y="1280160"/>
            <a:ext cx="4038600" cy="4572000"/>
          </a:xfrm>
        </p:spPr>
      </p:pic>
    </p:spTree>
    <p:extLst>
      <p:ext uri="{BB962C8B-B14F-4D97-AF65-F5344CB8AC3E}">
        <p14:creationId xmlns:p14="http://schemas.microsoft.com/office/powerpoint/2010/main" val="19592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12.2 Figure 13</a:t>
            </a:r>
            <a:endParaRPr lang="en-IN" dirty="0"/>
          </a:p>
        </p:txBody>
      </p:sp>
      <p:pic>
        <p:nvPicPr>
          <p:cNvPr id="5" name="Content Placeholder 4" descr="In figure (a), a micrograph shows a neuron with nuclear inclusions characteristic of Huntington's disease. In figure (b), an illustrated cross section of a normal brain and a Huntington's disease-affected brain are shown. The normal brain has symmetrical ventricles and basal ganglia, while the Huntington's brain has atrophied cerebral nerve tissue and basal ganglia, and enlarged ventricles.">
            <a:extLst>
              <a:ext uri="{FF2B5EF4-FFF2-40B4-BE49-F238E27FC236}">
                <a16:creationId xmlns:a16="http://schemas.microsoft.com/office/drawing/2014/main" id="{D52BC905-6F04-10D4-1DD2-E89A4BE770E4}"/>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06086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12.3 Figure 1</a:t>
            </a:r>
            <a:endParaRPr lang="en-IN" dirty="0"/>
          </a:p>
        </p:txBody>
      </p:sp>
      <p:pic>
        <p:nvPicPr>
          <p:cNvPr id="5" name="Content Placeholder 4" descr="A photograph of an albino African child">
            <a:extLst>
              <a:ext uri="{FF2B5EF4-FFF2-40B4-BE49-F238E27FC236}">
                <a16:creationId xmlns:a16="http://schemas.microsoft.com/office/drawing/2014/main" id="{B6ABAAEE-A2C6-D1DC-39A2-92FBCE9632C5}"/>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261477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12.1 Figure 1</a:t>
            </a:r>
          </a:p>
        </p:txBody>
      </p:sp>
      <p:pic>
        <p:nvPicPr>
          <p:cNvPr id="6" name="Content Placeholder 5" descr="An image of Johann Gregor Mendel">
            <a:extLst>
              <a:ext uri="{FF2B5EF4-FFF2-40B4-BE49-F238E27FC236}">
                <a16:creationId xmlns:a16="http://schemas.microsoft.com/office/drawing/2014/main" id="{064914A5-6FC4-EF28-6FBD-E6CE4C2BF49C}"/>
              </a:ext>
            </a:extLst>
          </p:cNvPr>
          <p:cNvPicPr>
            <a:picLocks noGrp="1" noChangeAspect="1"/>
          </p:cNvPicPr>
          <p:nvPr>
            <p:ph idx="1"/>
          </p:nvPr>
        </p:nvPicPr>
        <p:blipFill>
          <a:blip r:embed="rId2"/>
          <a:srcRect l="28704" r="28704"/>
          <a:stretch/>
        </p:blipFill>
        <p:spPr>
          <a:xfrm>
            <a:off x="2819400" y="1280160"/>
            <a:ext cx="3505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12.3 Figure 2</a:t>
            </a:r>
            <a:endParaRPr lang="en-IN" dirty="0"/>
          </a:p>
        </p:txBody>
      </p:sp>
      <p:pic>
        <p:nvPicPr>
          <p:cNvPr id="5" name="Content Placeholder 4" descr="A dihybrid cross of pea plants shows the resulting genotypes and phenotypes for two generations of offspring. The dihybrid cross has a P generation of a smooth, yellow seed with the genotype capital Y capital Y capital R capital R and a wrinkled, green seed with the genotype lowercase y lowercase y lowercase r lowercase r. The F1 generation produces all smooth, yellow seeds with the genotype capital Y lowercase y capital R lowercase r. The F2 generation is demonstrated by a Punnett square that has capital Y capital R for the first column, lowercase y capital R for the second column, capital Y lowercase r for the third column, and lowercase y lowercase r for the last column. These are the gametes from the heterozygous parent. Along the side of the Punnett square is capital Y capital R for the first row, lowercase y capital R for the second row, capital Y lowercase r for the third row, and lowercase y lowercase r for the last row. These are the gametes from the heterozygous parent. The top row of the Punnett square from left to right features the following phenotypes and genotypes: smooth, yellow seed ( capital Y capital Y capital R capital R), smooth, yellow seed (capital Y lowercase y capital R capital R), smooth, yellow seed (capital Y capital Y capital R lowercase r), and smooth, yellow seed (capital Y lowercase y capital R lowercase r). The second row of the Punnett square from left to right features the following phenotypes and genotypes: smooth, yellow seed (capital Y lowercase y capital R capital R), smooth, green seed (lowercase y lowercase y capital R capital R), smooth, yellow seed (capital Y lowercase y capital R lowercase r), and smooth, green seed (lowercase y lowercase y capital R lowercase r). The third row of the Punnett square from left to right features the following phenotypes and genotypes: smooth, yellow seed (capital Y capital Y capital R lowercase r), smooth, yellow seed (capital Y lowercase y capital R lowercase r), wrinkled, yellow seed (capital Y capital Y lowercase r lowercase r), and wrinkled, yellow seed (capital Y lowercase y lowercase r lowercase r). The last row of the Punnett square from left to right features the following phenotypes and genotypes: smooth, yellow seed (capital Y lowercase y capital R lowercase r), smooth, green seed (lowercase y lowercase y capital R lowercase r), wrinkled, yellow seed (capital Y lowercase y lowercase r lowercase r), and wrinkled, green seed (lowercase y lowercase y lowercase r lowercase r). The resulting phenotype ratio is 9 smooth, yellow; 3 smooth, green; 3 wrinkled, yellow; and 1 wrinkled, green.">
            <a:extLst>
              <a:ext uri="{FF2B5EF4-FFF2-40B4-BE49-F238E27FC236}">
                <a16:creationId xmlns:a16="http://schemas.microsoft.com/office/drawing/2014/main" id="{113FDD45-F2BA-64F2-A0D1-835316AF9598}"/>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132167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E9BD-2E3C-38AE-D444-51E92E93E732}"/>
              </a:ext>
            </a:extLst>
          </p:cNvPr>
          <p:cNvSpPr>
            <a:spLocks noGrp="1"/>
          </p:cNvSpPr>
          <p:nvPr>
            <p:ph type="title"/>
          </p:nvPr>
        </p:nvSpPr>
        <p:spPr/>
        <p:txBody>
          <a:bodyPr/>
          <a:lstStyle/>
          <a:p>
            <a:r>
              <a:rPr lang="en-US" dirty="0"/>
              <a:t>Lesson 12.3 Figure 3</a:t>
            </a:r>
            <a:endParaRPr lang="en-IN" dirty="0"/>
          </a:p>
        </p:txBody>
      </p:sp>
      <p:pic>
        <p:nvPicPr>
          <p:cNvPr id="5" name="Content Placeholder 4" descr="A trihybrid cross using the forked-line method is shown. The top row consists of 3 yellow and 1 green. 3 yellow is split into 3 round and 1 wrinkled. 3 round is split into 3 tall and 1 dwarf. 1 wrinkled is split into 3 tall and 1 dwarf. Going back to the top row, the 1 green is split into 3 round and 1 wrinkled. 3 round is split into 3 tall and 1 dwarf. 1 wrinkled is split into 3 tall and 1 dwarf. Each branch is multiplied from the top to the bottom with the following results: 3 times 3 times 3 equals 27 yellow round tall, 3 times 3 times 1 equals 9 yellow round dwarf, 3 times 1 times 3 equals 9 yellow wrinkled tall, 3 times 1 times 1 equals 3 yellow wrinkled dwarf, 1 times 3 times 3 equals 9 green round tall, 1 times 3 times 1 equals 3 green round dwarf, 1 times 1 times 3 equals 3 green wrinkled tall, and 1 times 1 times 1 equals 1 green wrinkled dwarf.">
            <a:extLst>
              <a:ext uri="{FF2B5EF4-FFF2-40B4-BE49-F238E27FC236}">
                <a16:creationId xmlns:a16="http://schemas.microsoft.com/office/drawing/2014/main" id="{2A96632E-BF46-F1F1-854C-02DE5B201888}"/>
              </a:ext>
            </a:extLst>
          </p:cNvPr>
          <p:cNvPicPr>
            <a:picLocks noGrp="1" noChangeAspect="1"/>
          </p:cNvPicPr>
          <p:nvPr>
            <p:ph idx="1"/>
          </p:nvPr>
        </p:nvPicPr>
        <p:blipFill>
          <a:blip r:embed="rId2"/>
          <a:srcRect l="32408" r="30556"/>
          <a:stretch/>
        </p:blipFill>
        <p:spPr>
          <a:xfrm>
            <a:off x="3124200" y="1280160"/>
            <a:ext cx="3048000" cy="4572000"/>
          </a:xfrm>
        </p:spPr>
      </p:pic>
    </p:spTree>
    <p:extLst>
      <p:ext uri="{BB962C8B-B14F-4D97-AF65-F5344CB8AC3E}">
        <p14:creationId xmlns:p14="http://schemas.microsoft.com/office/powerpoint/2010/main" val="1786317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89D9-F101-8F2A-A009-DF9D86EFC5F4}"/>
              </a:ext>
            </a:extLst>
          </p:cNvPr>
          <p:cNvSpPr>
            <a:spLocks noGrp="1"/>
          </p:cNvSpPr>
          <p:nvPr>
            <p:ph type="title"/>
          </p:nvPr>
        </p:nvSpPr>
        <p:spPr/>
        <p:txBody>
          <a:bodyPr/>
          <a:lstStyle/>
          <a:p>
            <a:r>
              <a:rPr lang="en-US" dirty="0"/>
              <a:t>Lesson 12.3 Figure 4</a:t>
            </a:r>
            <a:endParaRPr lang="en-IN" dirty="0"/>
          </a:p>
        </p:txBody>
      </p:sp>
      <p:pic>
        <p:nvPicPr>
          <p:cNvPr id="5" name="Content Placeholder 4" descr="An illustration of crossover. The illustration starts with homologous chromosomes being aligned. A blue chromosome pair with the alleles (all capitals) A, B, and C. There is also a red chromosome pair with the alleles (all lowercase) a, b, c. A chromosome crossover occurs and the C genes are exchanged. The recombinant chromosomes leave the blue chromosome pair with capital A, capital B, and lowercase c on the one side and the red chromosome pair with lowercase a, lowercase b, capital C on the one side. The nonrecombinant chromosomes are the same as they initially were with the blue chromosome pair having (all capitals) A, B, C on the other side and the red chromosome pair having (all lowercase) a, b, and c on the other side.">
            <a:extLst>
              <a:ext uri="{FF2B5EF4-FFF2-40B4-BE49-F238E27FC236}">
                <a16:creationId xmlns:a16="http://schemas.microsoft.com/office/drawing/2014/main" id="{9AF92E65-EB57-3AE3-CC19-C582B9FDD8B2}"/>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38084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ED79-95E9-960F-CCD0-A49005A14DE8}"/>
              </a:ext>
            </a:extLst>
          </p:cNvPr>
          <p:cNvSpPr>
            <a:spLocks noGrp="1"/>
          </p:cNvSpPr>
          <p:nvPr>
            <p:ph type="title"/>
          </p:nvPr>
        </p:nvSpPr>
        <p:spPr/>
        <p:txBody>
          <a:bodyPr/>
          <a:lstStyle/>
          <a:p>
            <a:r>
              <a:rPr lang="en-US" dirty="0"/>
              <a:t>Lesson 12.3 Figure 5</a:t>
            </a:r>
            <a:endParaRPr lang="en-IN" dirty="0"/>
          </a:p>
        </p:txBody>
      </p:sp>
      <p:pic>
        <p:nvPicPr>
          <p:cNvPr id="5" name="Content Placeholder 4" descr="A Punnett square showing a dihybrid cross of pea plants. Along the top is capital T lowercase t capital I lowercase i. Along the side is capital T lowercase t capital I lowercase i. The top header column reads from left to right capital T capital I, capital T lowercase i, lowercase t capital I, and lowercase t lowercase i. The side header column reads from top to bottom T capital I, capital T lowercase i, lowercase t capital I, and lowercase t lowercase i. The first row from left to right reads (all capitals) TTII, capital T T I lowercase i, capital T lowercase t capital I I, and capital T lowercase t capital I lowercase i. The second row from left to right reads capital T T I lowercase i, capital T T lowercase i i, capital T lowercase t capital I lowercase i, and capital T lowercase t i i. The third row from left to right reads capital T lowercase t capital I I, capital T lowercase t capital I lowercase i,  lowercase t t capital I I, and lowercase t t capital I lowercase i. The last row from left to right reads capital T lowercase t capital I lowercase i, capital T lowercase t i i, lowercase t t capital I lowercase i, and (all lowercase) t t i i.">
            <a:extLst>
              <a:ext uri="{FF2B5EF4-FFF2-40B4-BE49-F238E27FC236}">
                <a16:creationId xmlns:a16="http://schemas.microsoft.com/office/drawing/2014/main" id="{D5BE18DE-36E8-43ED-A906-59F671D3B97F}"/>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2836514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3693-0F0C-F365-B4F1-0616B3FC26CA}"/>
              </a:ext>
            </a:extLst>
          </p:cNvPr>
          <p:cNvSpPr>
            <a:spLocks noGrp="1"/>
          </p:cNvSpPr>
          <p:nvPr>
            <p:ph type="title"/>
          </p:nvPr>
        </p:nvSpPr>
        <p:spPr/>
        <p:txBody>
          <a:bodyPr/>
          <a:lstStyle/>
          <a:p>
            <a:r>
              <a:rPr lang="en-US" dirty="0"/>
              <a:t>Lesson 12.3 Figure 6</a:t>
            </a:r>
            <a:endParaRPr lang="en-IN" dirty="0"/>
          </a:p>
        </p:txBody>
      </p:sp>
      <p:pic>
        <p:nvPicPr>
          <p:cNvPr id="7" name="Content Placeholder 6" descr="A photograph of an agouti mouse with a black-colored mouse">
            <a:extLst>
              <a:ext uri="{FF2B5EF4-FFF2-40B4-BE49-F238E27FC236}">
                <a16:creationId xmlns:a16="http://schemas.microsoft.com/office/drawing/2014/main" id="{78814B04-C963-4A67-E41F-B25EDEC5970C}"/>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321994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BA4E-ECCF-BF98-1FC5-33BDCA1C740B}"/>
              </a:ext>
            </a:extLst>
          </p:cNvPr>
          <p:cNvSpPr>
            <a:spLocks noGrp="1"/>
          </p:cNvSpPr>
          <p:nvPr>
            <p:ph type="title"/>
          </p:nvPr>
        </p:nvSpPr>
        <p:spPr/>
        <p:txBody>
          <a:bodyPr/>
          <a:lstStyle/>
          <a:p>
            <a:r>
              <a:rPr lang="en-US" dirty="0"/>
              <a:t>Lesson 12.3 Figure 7</a:t>
            </a:r>
            <a:endParaRPr lang="en-IN" dirty="0"/>
          </a:p>
        </p:txBody>
      </p:sp>
      <p:pic>
        <p:nvPicPr>
          <p:cNvPr id="5" name="Content Placeholder 4" descr="A cross between two agouti mice with the genotype capital A lowercase a capital C lowercase c to demonstrate epistasis. The top header column reads from left to right capitals A C, lowercase a capital C, capital A lowercase c, and lowercase a c. The side header column reads from top to bottom capital A C, lowercase a capital C, capital A lowercase c, and lowercase a c. The first row from left to right reads capital A A C C (agouti mouse), capital A lowercase a capital C C (agouti mouse), capital A A C lowercase c (agouti mouse), and capital A lowercase a capital C lowercase c (agouti mouse). The second row from left to right reads capital A lowercase a captial C C (agouti mouse), lowercase a a capital C C (black mouse), capital A lowercase a capital C lowercase c (agouti mouse), and lowercase a a capital C lowercase c (black mouse). The third row from left to right reads captial A A C lowercase c (agouti mouse), capital A lowercase a capital C lowercase c (agouti mouse), capital A A lowercase c c (albino mouse), and capital A lowercase a c c (albino mouse). The last row from left to right reads capital A lowercase a capital C lowercase c (agouti mouse), lowercase a a capital C lowercase c (black mouse), capital A lowercase a c c (albino mouse), and lowercase a a c c (albino mouse). The resulting phenotype ratios from this cross are 9 out of 16 agouti, 3 out of 16 black, and 4 out of 16 albino.">
            <a:extLst>
              <a:ext uri="{FF2B5EF4-FFF2-40B4-BE49-F238E27FC236}">
                <a16:creationId xmlns:a16="http://schemas.microsoft.com/office/drawing/2014/main" id="{E485FC21-6366-6A4F-139A-27AB6ED8170C}"/>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3002616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0919-81BB-BDE1-A5A8-41CFF6467D3F}"/>
              </a:ext>
            </a:extLst>
          </p:cNvPr>
          <p:cNvSpPr>
            <a:spLocks noGrp="1"/>
          </p:cNvSpPr>
          <p:nvPr>
            <p:ph type="title"/>
          </p:nvPr>
        </p:nvSpPr>
        <p:spPr/>
        <p:txBody>
          <a:bodyPr/>
          <a:lstStyle/>
          <a:p>
            <a:r>
              <a:rPr lang="en-US" dirty="0"/>
              <a:t>Lesson 12.3 Figure 8</a:t>
            </a:r>
            <a:endParaRPr lang="en-IN" dirty="0"/>
          </a:p>
        </p:txBody>
      </p:sp>
      <p:pic>
        <p:nvPicPr>
          <p:cNvPr id="7" name="Content Placeholder 6" descr="A photograph of a pea plant with white flowers">
            <a:extLst>
              <a:ext uri="{FF2B5EF4-FFF2-40B4-BE49-F238E27FC236}">
                <a16:creationId xmlns:a16="http://schemas.microsoft.com/office/drawing/2014/main" id="{16F2BCAD-55D9-FEEA-9C16-D5FAEDAF5F26}"/>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3674528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12.1 Figure 2</a:t>
            </a:r>
            <a:endParaRPr lang="en-IN" dirty="0"/>
          </a:p>
        </p:txBody>
      </p:sp>
      <p:pic>
        <p:nvPicPr>
          <p:cNvPr id="6" name="Content Placeholder 5" descr="A photograph of a pea plant">
            <a:extLst>
              <a:ext uri="{FF2B5EF4-FFF2-40B4-BE49-F238E27FC236}">
                <a16:creationId xmlns:a16="http://schemas.microsoft.com/office/drawing/2014/main" id="{A62E238F-0000-DF1A-4B51-5A8769E03E86}"/>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12.1 Figure 3</a:t>
            </a:r>
            <a:endParaRPr lang="en-IN" dirty="0"/>
          </a:p>
        </p:txBody>
      </p:sp>
      <p:pic>
        <p:nvPicPr>
          <p:cNvPr id="7" name="Content Placeholder 6" descr="The illustration starts with the P generation with a pea plant with violet flowers and a pea plant with white flowers. A hybridization of the two plants occurs to create the F1 generation, which creates a pea plant with violet flowers. All hybrid progeny have violet flowers. Self-fertilization of the hybrid plants occurs producing the F2 generation, which creates 705 pea plants with violet flowers and 224 pea plants with white flowers.">
            <a:extLst>
              <a:ext uri="{FF2B5EF4-FFF2-40B4-BE49-F238E27FC236}">
                <a16:creationId xmlns:a16="http://schemas.microsoft.com/office/drawing/2014/main" id="{E8A6E7A2-62DD-2EFD-72D2-72E05A6831B0}"/>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12.1 Figure 4</a:t>
            </a:r>
            <a:endParaRPr lang="en-IN" dirty="0"/>
          </a:p>
        </p:txBody>
      </p:sp>
      <p:pic>
        <p:nvPicPr>
          <p:cNvPr id="7" name="Content Placeholder 6" descr="A table shows the characteristics of the pea plants that Mendel used in his experiments. The first characteristic described is seeds. The seed table is split into &quot;form&quot; and &quot;color.&quot; The form category features a gray seed that is round and smooth (labeled &quot;round&quot;) and a white seed that is round, but rough with a wrinkled exterior (labeled &quot;wrinkled&quot;). The color category features the gray seed split in half to show the inside. It is yellow in the middle (labeled &quot;yellow&quot;). The white, wrinkled seed is split open the same way and shows a green interior (labeled &quot;green&quot;). The next characteristic is flower color. There are two types, each with an illustration showing the flower color: white and violet. The next characteristic is pod. The pod table is split into &quot;form&quot; and &quot;color.&quot; The form category features a pod that is full and smooth (labeled &quot;full&quot;) and a pod that is constricted, showing the outline of the seeds (labeled &quot;constricted&quot;). The color category features a yellow, smooth pod (labeled &quot;yellow&quot;) and a green, smooth pod (labeled &quot;green&quot;). The last characteristic is stem. The stem table is split into &quot;place&quot; and &quot;size.&quot; The place category features a drawing of white flowers in the center of the branches (labeled &quot;axial&quot;) and a drawing of purple flowers at the end of the branches (labeled &quot;terminal&quot;). The size category features a drawing of a long branch (labeled &quot;tall&quot;) and a short branch (labeled &quot;short&quot;). ">
            <a:extLst>
              <a:ext uri="{FF2B5EF4-FFF2-40B4-BE49-F238E27FC236}">
                <a16:creationId xmlns:a16="http://schemas.microsoft.com/office/drawing/2014/main" id="{E984C41B-D1B0-DB07-937F-E64149781C97}"/>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12.2 Figure 1</a:t>
            </a:r>
            <a:endParaRPr lang="en-IN" dirty="0"/>
          </a:p>
        </p:txBody>
      </p:sp>
      <p:pic>
        <p:nvPicPr>
          <p:cNvPr id="7" name="Content Placeholder 6" descr="An illustration of a monohybrid cross is shown. The cross starts out with a yellow phenotype (capital Y Y) crossed with a green phenotype (lowercase y y). This is the P generation. &quot;Each homozygous parent in the P generation produces only one kind of gamete.&quot; The yellow phenotype produces a capital Y gamete, and the green phenotype produces a lowercase y gamete. These combine to create a yellow phenotype (capital Y lowercase y), the F1 generation. &quot;The heterozygous F1 offspring produces two kinds of gamete. The yellow phenotype (capital Y lowercase y) produces a capital Y gamete and a lowercase y gamete. The F2 generation is a self-fertilization of the F1 generation. Crossing capital Y lowercase y and apital Y lowercase y produces three yellow phenotypes (one capital Y Y and two capital Y lowercase ys). It also produces one green phenotype (lowercase y y). &quot;Self-pollination of the F1 offspring produces F2 offspring with a 3:1 ratio of yellow to green seeds.&quot; The ratios are then laid out in a table. The yellow phenotype will have the capital Y Y genotype, with a genotype ratio of 1 and a phenotype ratio of 3. The yellow phenotype will also have the capital Y lowercase y genotype, with a genotype ratio of 2 and the same phenotype ratio of 3. The green phenotype will have the lowercase y y genotype, with a genotype ratio of 1 and a phenotype ratio of 1.">
            <a:extLst>
              <a:ext uri="{FF2B5EF4-FFF2-40B4-BE49-F238E27FC236}">
                <a16:creationId xmlns:a16="http://schemas.microsoft.com/office/drawing/2014/main" id="{86929A69-A4E6-B4A7-F1EF-7DE2AD853CDF}"/>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12.2 Figure 2</a:t>
            </a:r>
            <a:endParaRPr lang="en-IN" dirty="0"/>
          </a:p>
        </p:txBody>
      </p:sp>
      <p:pic>
        <p:nvPicPr>
          <p:cNvPr id="6" name="Content Placeholder 5" descr="An illustration of a test cross is shown. A cross is performed between a yellow phenotype (Y?) and a green phenotype (yy). A Punnett square is shown with the gametes from the parent of the unknown genotype on the top and the gametes from the recessive parent on the side. The test cross produces offspring that are all yellow phenotype heterozygous. &quot;A test cross resulting in all dominant offspring indicates that the parent is homozygous dominant.&quot; An alternate Punnett square is shown with the gametes from the parent of unknown genotype on the top and the gametes from the recessive parent on the side. The test cross produces two yellow phenotype offspring (Yy) and two green phenotype offspring (yy). &quot;A test cross resulting in a 1:1 ratio of yellow to green offspring indicates that the parent is heterozygous. ">
            <a:extLst>
              <a:ext uri="{FF2B5EF4-FFF2-40B4-BE49-F238E27FC236}">
                <a16:creationId xmlns:a16="http://schemas.microsoft.com/office/drawing/2014/main" id="{FB6AD365-E901-0647-A4B9-8A0DFFFD6EFF}"/>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12.2 Figure 3</a:t>
            </a:r>
            <a:endParaRPr lang="en-IN" dirty="0"/>
          </a:p>
        </p:txBody>
      </p:sp>
      <p:pic>
        <p:nvPicPr>
          <p:cNvPr id="6" name="Content Placeholder 5" descr="A pedigree analysis for Alkaptonuria is shown. The first generation shows a male-affected individual (labeled &quot;1&quot;) producing an offspring with an unaffected female individual (labeled &quot;2&quot;). Their offspring is an affected male (aa). The affected male produces offspring with an unaffected female (Aa). They produce three offspring. The first offspring is an affected female (aa) who produces an offspring with an unaffected male (labeled &quot;3&quot;). Their offspring is an affected female (aa). The second of the three offspring is an unaffected male (Aa) who does not produce any offspring. The third of the three offspring is an unaffected female (Aa) who produces offspring with an unaffected male (Aa). They produce two offspring: an affected female (aa) and an unaffected female (A?).">
            <a:extLst>
              <a:ext uri="{FF2B5EF4-FFF2-40B4-BE49-F238E27FC236}">
                <a16:creationId xmlns:a16="http://schemas.microsoft.com/office/drawing/2014/main" id="{7D931CD2-4EF8-A290-FE54-7E72F156E752}"/>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26964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12.2 Figure 4</a:t>
            </a:r>
            <a:endParaRPr lang="en-IN" dirty="0"/>
          </a:p>
        </p:txBody>
      </p:sp>
      <p:pic>
        <p:nvPicPr>
          <p:cNvPr id="7" name="Content Placeholder 6" descr="A photograph of a pink snapdragon">
            <a:extLst>
              <a:ext uri="{FF2B5EF4-FFF2-40B4-BE49-F238E27FC236}">
                <a16:creationId xmlns:a16="http://schemas.microsoft.com/office/drawing/2014/main" id="{4E3E2B86-D339-D8B6-DAE0-0EED94A077C4}"/>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9570402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1977</TotalTime>
  <Words>110</Words>
  <Application>Microsoft Office PowerPoint</Application>
  <PresentationFormat>On-screen Show (4:3)</PresentationFormat>
  <Paragraphs>28</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Calibri</vt:lpstr>
      <vt:lpstr>Arial</vt:lpstr>
      <vt:lpstr>Office Theme</vt:lpstr>
      <vt:lpstr>Chapter 12</vt:lpstr>
      <vt:lpstr>Lesson 12.1 Figure 1</vt:lpstr>
      <vt:lpstr>Lesson 12.1 Figure 2</vt:lpstr>
      <vt:lpstr>Lesson 12.1 Figure 3</vt:lpstr>
      <vt:lpstr>Lesson 12.1 Figure 4</vt:lpstr>
      <vt:lpstr>Lesson 12.2 Figure 1</vt:lpstr>
      <vt:lpstr>Lesson 12.2 Figure 2</vt:lpstr>
      <vt:lpstr>Lesson 12.2 Figure 3</vt:lpstr>
      <vt:lpstr>Lesson 12.2 Figure 4</vt:lpstr>
      <vt:lpstr>Lesson 12.2 Figure 5</vt:lpstr>
      <vt:lpstr>Lesson 12.2 Figure 6</vt:lpstr>
      <vt:lpstr>Lesson 12.2 Figure 7</vt:lpstr>
      <vt:lpstr>Lesson 12.2 Figure 8</vt:lpstr>
      <vt:lpstr>Lesson 12.2 Figure 9</vt:lpstr>
      <vt:lpstr>Lesson 12.2 Figure 10</vt:lpstr>
      <vt:lpstr>Lesson 12.2 Figure 11</vt:lpstr>
      <vt:lpstr>Lesson 12.2 Figure 12</vt:lpstr>
      <vt:lpstr>Lesson 12.2 Figure 13</vt:lpstr>
      <vt:lpstr>Lesson 12.3 Figure 1</vt:lpstr>
      <vt:lpstr>Lesson 12.3 Figure 2</vt:lpstr>
      <vt:lpstr>Lesson 12.3 Figure 3</vt:lpstr>
      <vt:lpstr>Lesson 12.3 Figure 4</vt:lpstr>
      <vt:lpstr>Lesson 12.3 Figure 5</vt:lpstr>
      <vt:lpstr>Lesson 12.3 Figure 6</vt:lpstr>
      <vt:lpstr>Lesson 12.3 Figure 7</vt:lpstr>
      <vt:lpstr>Lesson 12.3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194</cp:revision>
  <dcterms:created xsi:type="dcterms:W3CDTF">2013-04-26T14:43:13Z</dcterms:created>
  <dcterms:modified xsi:type="dcterms:W3CDTF">2024-10-08T17:21:03Z</dcterms:modified>
</cp:coreProperties>
</file>