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handoutMasterIdLst>
    <p:handoutMasterId r:id="rId24"/>
  </p:handoutMasterIdLst>
  <p:sldIdLst>
    <p:sldId id="272" r:id="rId2"/>
    <p:sldId id="267" r:id="rId3"/>
    <p:sldId id="273" r:id="rId4"/>
    <p:sldId id="274" r:id="rId5"/>
    <p:sldId id="275" r:id="rId6"/>
    <p:sldId id="276" r:id="rId7"/>
    <p:sldId id="321" r:id="rId8"/>
    <p:sldId id="334" r:id="rId9"/>
    <p:sldId id="349" r:id="rId10"/>
    <p:sldId id="283" r:id="rId11"/>
    <p:sldId id="284" r:id="rId12"/>
    <p:sldId id="350" r:id="rId13"/>
    <p:sldId id="351" r:id="rId14"/>
    <p:sldId id="352" r:id="rId15"/>
    <p:sldId id="353" r:id="rId16"/>
    <p:sldId id="354" r:id="rId17"/>
    <p:sldId id="355" r:id="rId18"/>
    <p:sldId id="356" r:id="rId19"/>
    <p:sldId id="357" r:id="rId20"/>
    <p:sldId id="358"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410" autoAdjust="0"/>
  </p:normalViewPr>
  <p:slideViewPr>
    <p:cSldViewPr>
      <p:cViewPr varScale="1">
        <p:scale>
          <a:sx n="95" d="100"/>
          <a:sy n="95" d="100"/>
        </p:scale>
        <p:origin x="157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13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Modern Genetics and Inheritance</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13.2 Figure 2</a:t>
            </a:r>
            <a:endParaRPr lang="en-IN" dirty="0"/>
          </a:p>
        </p:txBody>
      </p:sp>
      <p:pic>
        <p:nvPicPr>
          <p:cNvPr id="6" name="Content Placeholder 5" descr="The karyotype of an individual with Down syndrome is shown. The karyotype shows 22 chromosomes. Numbers 1 through 20 and 22 are homologous. Chromosome 21 has an extra chromosome. There's also the X and Y or X and X chromosomes shown.">
            <a:extLst>
              <a:ext uri="{FF2B5EF4-FFF2-40B4-BE49-F238E27FC236}">
                <a16:creationId xmlns:a16="http://schemas.microsoft.com/office/drawing/2014/main" id="{6DE0C732-C156-5161-1496-5C1D6E45486B}"/>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3518608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13.2 Figure 3</a:t>
            </a:r>
            <a:endParaRPr lang="en-IN" dirty="0"/>
          </a:p>
        </p:txBody>
      </p:sp>
      <p:pic>
        <p:nvPicPr>
          <p:cNvPr id="6" name="Content Placeholder 5" descr="This illustration shows nondisjunction that occurs during meiosis one and two. Nondisjunction during meiosis one occurs when a homologous pair fails to separate, and results in two gametes with n plus 1 chromosomes, and two gametes with n minus 1 chromosomes. Nondisjunction during meiosis two would occur when sister chromatids fail to separate and results in one gamete with n plus 1 chromosomes, one gamete with n minus 1 chromosomes, and two normal gametes.">
            <a:extLst>
              <a:ext uri="{FF2B5EF4-FFF2-40B4-BE49-F238E27FC236}">
                <a16:creationId xmlns:a16="http://schemas.microsoft.com/office/drawing/2014/main" id="{A687B2EC-E6FA-92F5-CD6D-66B2800DE5E2}"/>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133680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13.2 Figure 4</a:t>
            </a:r>
            <a:endParaRPr lang="en-IN" dirty="0"/>
          </a:p>
        </p:txBody>
      </p:sp>
      <p:pic>
        <p:nvPicPr>
          <p:cNvPr id="7" name="Content Placeholder 6" descr="A line graph shows the risk of Down syndrome and other trisomies by maternal age. The line graph has an x-axis that shows maternal age (at delivery), starting at 20 and ending at 49. The y-axis shows the percent risk, starting at 0% to 14%. There are two lines, one for risk for trisomy 21 (Down syndrome) and one for the risk for all trisomies (21, 13, 18, X, and Y). The risk for trisomy 21 (Down syndrome) exponentially increases as maternal age increases. The data points are as follows: (20, close to 0%) at 1 in 1,667, from ages 21 to 28 the percent risk is close to 0%. At age 28, the risk is a little higher than 0%. The risk steadily increases from age 29 to 40, where by age 40 risk is at 1%. It continues to exponentially increase until the graph stops at age 49 where the risk is 9% or 1 in 11. For the risk for all trisomies (21, 13, 18, X, and Y), the line begins a little bit higher than the previous starting at age 20 and a little more than 0% or 1 in 526. The same increases occur just on a slightly higher magnitude with age 28 being a little more than 0%, age 40 being around 1.5%, and increasing to age 49 at 12.5% or 1 in 8. ">
            <a:extLst>
              <a:ext uri="{FF2B5EF4-FFF2-40B4-BE49-F238E27FC236}">
                <a16:creationId xmlns:a16="http://schemas.microsoft.com/office/drawing/2014/main" id="{1B109B1D-214A-19D2-5A02-511D9D54410F}"/>
              </a:ext>
            </a:extLst>
          </p:cNvPr>
          <p:cNvPicPr>
            <a:picLocks noGrp="1" noChangeAspect="1"/>
          </p:cNvPicPr>
          <p:nvPr>
            <p:ph idx="1"/>
          </p:nvPr>
        </p:nvPicPr>
        <p:blipFill>
          <a:blip r:embed="rId2"/>
          <a:srcRect l="17593" r="16667"/>
          <a:stretch/>
        </p:blipFill>
        <p:spPr>
          <a:xfrm>
            <a:off x="1905000" y="1280160"/>
            <a:ext cx="5410200" cy="4572000"/>
          </a:xfrm>
        </p:spPr>
      </p:pic>
    </p:spTree>
    <p:extLst>
      <p:ext uri="{BB962C8B-B14F-4D97-AF65-F5344CB8AC3E}">
        <p14:creationId xmlns:p14="http://schemas.microsoft.com/office/powerpoint/2010/main" val="291021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13.2 Figure 5</a:t>
            </a:r>
            <a:endParaRPr lang="en-IN" dirty="0"/>
          </a:p>
        </p:txBody>
      </p:sp>
      <p:pic>
        <p:nvPicPr>
          <p:cNvPr id="19" name="Content Placeholder 18" descr="A photograph of an orange daylily">
            <a:extLst>
              <a:ext uri="{FF2B5EF4-FFF2-40B4-BE49-F238E27FC236}">
                <a16:creationId xmlns:a16="http://schemas.microsoft.com/office/drawing/2014/main" id="{B4FA7ABC-43A2-C7D9-53B1-9D0D89BFF0B7}"/>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85096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13.2 Figure 6</a:t>
            </a:r>
            <a:endParaRPr lang="en-IN" dirty="0"/>
          </a:p>
        </p:txBody>
      </p:sp>
      <p:pic>
        <p:nvPicPr>
          <p:cNvPr id="7" name="Content Placeholder 6" descr="Inactive chromosome X i and active chromosome X a are shown in the nucleus of a female cell.">
            <a:extLst>
              <a:ext uri="{FF2B5EF4-FFF2-40B4-BE49-F238E27FC236}">
                <a16:creationId xmlns:a16="http://schemas.microsoft.com/office/drawing/2014/main" id="{C06AB2BB-B0AA-0736-22DB-4B0925C73BE1}"/>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421008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13.2 Figure 7</a:t>
            </a:r>
            <a:endParaRPr lang="en-IN" dirty="0"/>
          </a:p>
        </p:txBody>
      </p:sp>
      <p:pic>
        <p:nvPicPr>
          <p:cNvPr id="7" name="Content Placeholder 6" descr="A photograph of a calico cat">
            <a:extLst>
              <a:ext uri="{FF2B5EF4-FFF2-40B4-BE49-F238E27FC236}">
                <a16:creationId xmlns:a16="http://schemas.microsoft.com/office/drawing/2014/main" id="{1EC6DB13-E402-BC72-876C-2806C69A2249}"/>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3403857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13.2 Figure 8</a:t>
            </a:r>
            <a:endParaRPr lang="en-IN" dirty="0"/>
          </a:p>
        </p:txBody>
      </p:sp>
      <p:pic>
        <p:nvPicPr>
          <p:cNvPr id="7" name="Content Placeholder 6" descr="A photograph of the neck of a person with Turner syndrome">
            <a:extLst>
              <a:ext uri="{FF2B5EF4-FFF2-40B4-BE49-F238E27FC236}">
                <a16:creationId xmlns:a16="http://schemas.microsoft.com/office/drawing/2014/main" id="{B32CDB17-B1D6-2FEA-3C73-A329F23CC41E}"/>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45947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13.2 Figure 9</a:t>
            </a:r>
            <a:endParaRPr lang="en-IN" dirty="0"/>
          </a:p>
        </p:txBody>
      </p:sp>
      <p:pic>
        <p:nvPicPr>
          <p:cNvPr id="7" name="Content Placeholder 6" descr="A photograph of a child with cri-du-cat playing on a slide">
            <a:extLst>
              <a:ext uri="{FF2B5EF4-FFF2-40B4-BE49-F238E27FC236}">
                <a16:creationId xmlns:a16="http://schemas.microsoft.com/office/drawing/2014/main" id="{3A967508-2B91-CFAC-1D6D-748ECB8C1D92}"/>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19592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13.2 Figure 10</a:t>
            </a:r>
            <a:endParaRPr lang="en-IN" dirty="0"/>
          </a:p>
        </p:txBody>
      </p:sp>
      <p:pic>
        <p:nvPicPr>
          <p:cNvPr id="7" name="Content Placeholder 6" descr="A chromosome going through paracentric and pericentric inversion is shown. The pericentric inversion is symmetrical; therefore, the arms remain the same length.">
            <a:extLst>
              <a:ext uri="{FF2B5EF4-FFF2-40B4-BE49-F238E27FC236}">
                <a16:creationId xmlns:a16="http://schemas.microsoft.com/office/drawing/2014/main" id="{F6F8B969-7A92-FC0B-A262-483FB755D8CD}"/>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406086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13.2 Figure 11</a:t>
            </a:r>
            <a:endParaRPr lang="en-IN" dirty="0"/>
          </a:p>
        </p:txBody>
      </p:sp>
      <p:pic>
        <p:nvPicPr>
          <p:cNvPr id="7" name="Content Placeholder 6" descr="This illustration shows the inversion pairing that occurs when one chromosome undergoes inversion but the other does not. For chromosome alignment to occur during meiosis, one chromosome must form an inverted loop while the other conforms around it.">
            <a:extLst>
              <a:ext uri="{FF2B5EF4-FFF2-40B4-BE49-F238E27FC236}">
                <a16:creationId xmlns:a16="http://schemas.microsoft.com/office/drawing/2014/main" id="{E19D1336-70AA-CD7B-ACA0-7B6CEDFDA569}"/>
              </a:ext>
            </a:extLst>
          </p:cNvPr>
          <p:cNvPicPr>
            <a:picLocks noGrp="1" noChangeAspect="1"/>
          </p:cNvPicPr>
          <p:nvPr>
            <p:ph idx="1"/>
          </p:nvPr>
        </p:nvPicPr>
        <p:blipFill>
          <a:blip r:embed="rId2"/>
          <a:srcRect l="4630" r="5555"/>
          <a:stretch/>
        </p:blipFill>
        <p:spPr>
          <a:xfrm>
            <a:off x="838200" y="1280160"/>
            <a:ext cx="7391400" cy="4572000"/>
          </a:xfrm>
        </p:spPr>
      </p:pic>
    </p:spTree>
    <p:extLst>
      <p:ext uri="{BB962C8B-B14F-4D97-AF65-F5344CB8AC3E}">
        <p14:creationId xmlns:p14="http://schemas.microsoft.com/office/powerpoint/2010/main" val="261477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13.1 Figure 1</a:t>
            </a:r>
          </a:p>
        </p:txBody>
      </p:sp>
      <p:pic>
        <p:nvPicPr>
          <p:cNvPr id="5" name="Content Placeholder 4" descr="Electron micrograph shows a long, thin chromosome that has a banding pattern.">
            <a:extLst>
              <a:ext uri="{FF2B5EF4-FFF2-40B4-BE49-F238E27FC236}">
                <a16:creationId xmlns:a16="http://schemas.microsoft.com/office/drawing/2014/main" id="{3D872844-3D7C-DA25-8773-68E28C2E5718}"/>
              </a:ext>
            </a:extLst>
          </p:cNvPr>
          <p:cNvPicPr>
            <a:picLocks noGrp="1" noChangeAspect="1"/>
          </p:cNvPicPr>
          <p:nvPr>
            <p:ph idx="1"/>
          </p:nvPr>
        </p:nvPicPr>
        <p:blipFill>
          <a:blip r:embed="rId2"/>
          <a:srcRect b="16333"/>
          <a:stretch/>
        </p:blipFill>
        <p:spPr>
          <a:xfrm>
            <a:off x="457200" y="1280160"/>
            <a:ext cx="8229600" cy="38252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13.2 Figure 12</a:t>
            </a:r>
            <a:endParaRPr lang="en-IN" dirty="0"/>
          </a:p>
        </p:txBody>
      </p:sp>
      <p:pic>
        <p:nvPicPr>
          <p:cNvPr id="7" name="Content Placeholder 6" descr="The illustration shows a reciprocal translocation in which D N A is transferred from one chromosome to another. No genetic information is gained or lost in the process.">
            <a:extLst>
              <a:ext uri="{FF2B5EF4-FFF2-40B4-BE49-F238E27FC236}">
                <a16:creationId xmlns:a16="http://schemas.microsoft.com/office/drawing/2014/main" id="{CFE8CFED-AA0C-B4DF-7BE9-33A94352C04C}"/>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132167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13.1 Figure 2</a:t>
            </a:r>
            <a:endParaRPr lang="en-IN" dirty="0"/>
          </a:p>
        </p:txBody>
      </p:sp>
      <p:pic>
        <p:nvPicPr>
          <p:cNvPr id="6" name="Content Placeholder 5" descr="Two images: (a) shows a photograph of Walter Sutton; (b) shows a photograph of Theodor Boveri.">
            <a:extLst>
              <a:ext uri="{FF2B5EF4-FFF2-40B4-BE49-F238E27FC236}">
                <a16:creationId xmlns:a16="http://schemas.microsoft.com/office/drawing/2014/main" id="{51E14B9D-6901-DF58-CE26-F373B59E8B7C}"/>
              </a:ext>
            </a:extLst>
          </p:cNvPr>
          <p:cNvPicPr>
            <a:picLocks noGrp="1" noChangeAspect="1"/>
          </p:cNvPicPr>
          <p:nvPr>
            <p:ph idx="1"/>
          </p:nvPr>
        </p:nvPicPr>
        <p:blipFill>
          <a:blip r:embed="rId2"/>
          <a:srcRect l="18518" r="17592"/>
          <a:stretch/>
        </p:blipFill>
        <p:spPr>
          <a:xfrm>
            <a:off x="1981200" y="1295400"/>
            <a:ext cx="5257800" cy="457200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13.1 Figure 3</a:t>
            </a:r>
            <a:endParaRPr lang="en-IN" dirty="0"/>
          </a:p>
        </p:txBody>
      </p:sp>
      <p:pic>
        <p:nvPicPr>
          <p:cNvPr id="6" name="Content Placeholder 5" descr="Two images: (a) shows a photograph of Thomas Hunt Morgan; (b) shows a photograph of Eleanor Carothers.">
            <a:extLst>
              <a:ext uri="{FF2B5EF4-FFF2-40B4-BE49-F238E27FC236}">
                <a16:creationId xmlns:a16="http://schemas.microsoft.com/office/drawing/2014/main" id="{C855AC4E-D30F-F1C9-B821-1E4D347DFCB7}"/>
              </a:ext>
            </a:extLst>
          </p:cNvPr>
          <p:cNvPicPr>
            <a:picLocks noGrp="1" noChangeAspect="1"/>
          </p:cNvPicPr>
          <p:nvPr>
            <p:ph idx="1"/>
          </p:nvPr>
        </p:nvPicPr>
        <p:blipFill>
          <a:blip r:embed="rId2"/>
          <a:srcRect l="17593" r="16667"/>
          <a:stretch/>
        </p:blipFill>
        <p:spPr>
          <a:xfrm>
            <a:off x="1905000" y="1280160"/>
            <a:ext cx="54102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13.1 Figure 4</a:t>
            </a:r>
            <a:endParaRPr lang="en-IN" dirty="0"/>
          </a:p>
        </p:txBody>
      </p:sp>
      <p:pic>
        <p:nvPicPr>
          <p:cNvPr id="6" name="Content Placeholder 5" descr="An illustration shows the process of recombination. Two homologous chromosome pairs are shown, one purple and one pink. The chromosome pairs are shown undergoing synapsis, where the chromosome pairs get very close. Then crossing over occurs where the chromosome pairs exchange a partial portion of the chromosome. The recombinant chromatids are shown next. The purple chromosome pair now has two pink tips, and the pink chromosome pair now has two purple tips. The tips are labeled &quot;Recombinant Chromatids.&quot;">
            <a:extLst>
              <a:ext uri="{FF2B5EF4-FFF2-40B4-BE49-F238E27FC236}">
                <a16:creationId xmlns:a16="http://schemas.microsoft.com/office/drawing/2014/main" id="{CEE91C22-3CCD-00C0-EB93-7CC13B28E111}"/>
              </a:ext>
            </a:extLst>
          </p:cNvPr>
          <p:cNvPicPr>
            <a:picLocks noGrp="1" noChangeAspect="1"/>
          </p:cNvPicPr>
          <p:nvPr>
            <p:ph idx="1"/>
          </p:nvPr>
        </p:nvPicPr>
        <p:blipFill>
          <a:blip r:embed="rId2"/>
          <a:srcRect b="31334"/>
          <a:stretch/>
        </p:blipFill>
        <p:spPr>
          <a:xfrm>
            <a:off x="457200" y="1280160"/>
            <a:ext cx="8229600" cy="313944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13.1 Figure 5</a:t>
            </a:r>
            <a:endParaRPr lang="en-IN" dirty="0"/>
          </a:p>
        </p:txBody>
      </p:sp>
      <p:pic>
        <p:nvPicPr>
          <p:cNvPr id="6" name="Content Placeholder 5" descr="The illustration shows the possible inheritance patterns of linked and unlinked genes. The example used includes fruit fly body color and wing length. Fruit flies may have a dominant gray b positive, or a recessive black b. They may have dominant long wings v g positive, or recessive short wings, v g. Three hypothetical inheritance patterns for a test cross between a heterozygous and a recessive fruit fly are shown, based on gene placement. The actual experimental results published by Thomas Hunt Morgan in 1912 are also shown. In the first hypothetical inheritance pattern in part A, the genes for the two characteristics are on different chromosomes. Independent assortment occurs so that the ratio of genotypes in the offspring is b plus b v g plus v g, b b v g v g, b plus b v g v g, v g v g v g plus v g, and 50% of the offspring are nonparental types. In the second hypothetical inheritance pattern in part B, the genes are close together on the same chromosome so that no crossover occurs between them. The ratio of genotypes is b plus b v g plus v g, b b v g v g, and none of the offspring are recombinant. In the third hypothetical inheritance pattern in part C, the genes are far apart on the same chromosome so that crossing over occurs 100% of the time. The ratio of genotypes is the same as for genes on two different chromosomes, and 50% of the offspring are recombinant, nonparental types. Part D shows that the number of offspring that Thomas Hunt Morgan actually observed was 965 b plus b v g plus v g offspring, 944 b b v g v g offspring, 206 b plus b v g v g offspring, and 185 b b v g plus v g offspring. Seventeen percent of the offspring were recombinant, indicating that the genes are on the same chromosome and crossing over occurs between them some of the time.">
            <a:extLst>
              <a:ext uri="{FF2B5EF4-FFF2-40B4-BE49-F238E27FC236}">
                <a16:creationId xmlns:a16="http://schemas.microsoft.com/office/drawing/2014/main" id="{0DA0AC00-3EC8-B143-675A-5112958060FA}"/>
              </a:ext>
            </a:extLst>
          </p:cNvPr>
          <p:cNvPicPr>
            <a:picLocks noGrp="1" noChangeAspect="1"/>
          </p:cNvPicPr>
          <p:nvPr>
            <p:ph idx="1"/>
          </p:nvPr>
        </p:nvPicPr>
        <p:blipFill>
          <a:blip r:embed="rId2"/>
          <a:srcRect l="27777" r="26853"/>
          <a:stretch/>
        </p:blipFill>
        <p:spPr>
          <a:xfrm>
            <a:off x="2743200" y="1280160"/>
            <a:ext cx="37338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13.1 Figure 6</a:t>
            </a:r>
            <a:endParaRPr lang="en-IN" dirty="0"/>
          </a:p>
        </p:txBody>
      </p:sp>
      <p:pic>
        <p:nvPicPr>
          <p:cNvPr id="7" name="Content Placeholder 6" descr="The illustration shows a Drosophila genetic map. The gene for aristae length occurs at 0 centimorgans, or c M. The gene for body color occurs at 48.5 c M. The gene for red versus cinnabar eye color occurs at 57.5 c M. The gene for wing length occurs at 65.5 c M, and the gene for red versus brown eye color occurs at 104.5 c M. One c M is equivalent to a recombination frequency of 0.01.">
            <a:extLst>
              <a:ext uri="{FF2B5EF4-FFF2-40B4-BE49-F238E27FC236}">
                <a16:creationId xmlns:a16="http://schemas.microsoft.com/office/drawing/2014/main" id="{FABFB11C-D6DC-C4A0-C36E-8A9C883CE631}"/>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13.1 Figure 7</a:t>
            </a:r>
            <a:endParaRPr lang="en-IN" dirty="0"/>
          </a:p>
        </p:txBody>
      </p:sp>
      <p:pic>
        <p:nvPicPr>
          <p:cNvPr id="7" name="Content Placeholder 6" descr="A photograph of Barbara McClintock working with a microscope">
            <a:extLst>
              <a:ext uri="{FF2B5EF4-FFF2-40B4-BE49-F238E27FC236}">
                <a16:creationId xmlns:a16="http://schemas.microsoft.com/office/drawing/2014/main" id="{C46B7669-B55B-4504-342D-B806E97BC0D6}"/>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269642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13.2 Figure 1</a:t>
            </a:r>
            <a:endParaRPr lang="en-IN" dirty="0"/>
          </a:p>
        </p:txBody>
      </p:sp>
      <p:pic>
        <p:nvPicPr>
          <p:cNvPr id="7" name="Content Placeholder 6" descr="The karyotypes of male and female humans are shown. The male karyotype has 22 homologous chromosomes and one X and one Y chromosome. The female karyotype has 22 homologous chromosomes and two X chromosomes. ">
            <a:extLst>
              <a:ext uri="{FF2B5EF4-FFF2-40B4-BE49-F238E27FC236}">
                <a16:creationId xmlns:a16="http://schemas.microsoft.com/office/drawing/2014/main" id="{AFF56078-5058-F8C4-2D96-3DDC233FB1E3}"/>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95704021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2010</TotalTime>
  <Words>88</Words>
  <Application>Microsoft Office PowerPoint</Application>
  <PresentationFormat>On-screen Show (4:3)</PresentationFormat>
  <Paragraphs>22</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Calibri</vt:lpstr>
      <vt:lpstr>Arial</vt:lpstr>
      <vt:lpstr>Office Theme</vt:lpstr>
      <vt:lpstr>Chapter 13</vt:lpstr>
      <vt:lpstr>Lesson 13.1 Figure 1</vt:lpstr>
      <vt:lpstr>Lesson 13.1 Figure 2</vt:lpstr>
      <vt:lpstr>Lesson 13.1 Figure 3</vt:lpstr>
      <vt:lpstr>Lesson 13.1 Figure 4</vt:lpstr>
      <vt:lpstr>Lesson 13.1 Figure 5</vt:lpstr>
      <vt:lpstr>Lesson 13.1 Figure 6</vt:lpstr>
      <vt:lpstr>Lesson 13.1 Figure 7</vt:lpstr>
      <vt:lpstr>Lesson 13.2 Figure 1</vt:lpstr>
      <vt:lpstr>Lesson 13.2 Figure 2</vt:lpstr>
      <vt:lpstr>Lesson 13.2 Figure 3</vt:lpstr>
      <vt:lpstr>Lesson 13.2 Figure 4</vt:lpstr>
      <vt:lpstr>Lesson 13.2 Figure 5</vt:lpstr>
      <vt:lpstr>Lesson 13.2 Figure 6</vt:lpstr>
      <vt:lpstr>Lesson 13.2 Figure 7</vt:lpstr>
      <vt:lpstr>Lesson 13.2 Figure 8</vt:lpstr>
      <vt:lpstr>Lesson 13.2 Figure 9</vt:lpstr>
      <vt:lpstr>Lesson 13.2 Figure 10</vt:lpstr>
      <vt:lpstr>Lesson 13.2 Figure 11</vt:lpstr>
      <vt:lpstr>Lesson 13.2 Figure 12</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194</cp:revision>
  <dcterms:created xsi:type="dcterms:W3CDTF">2013-04-26T14:43:13Z</dcterms:created>
  <dcterms:modified xsi:type="dcterms:W3CDTF">2024-10-08T18:43:20Z</dcterms:modified>
</cp:coreProperties>
</file>