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1"/>
  </p:notesMasterIdLst>
  <p:handoutMasterIdLst>
    <p:handoutMasterId r:id="rId32"/>
  </p:handoutMasterIdLst>
  <p:sldIdLst>
    <p:sldId id="272" r:id="rId2"/>
    <p:sldId id="267"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5" r:id="rId25"/>
    <p:sldId id="296" r:id="rId26"/>
    <p:sldId id="297" r:id="rId27"/>
    <p:sldId id="298" r:id="rId28"/>
    <p:sldId id="299" r:id="rId29"/>
    <p:sldId id="26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9" autoAdjust="0"/>
    <p:restoredTop sz="86410" autoAdjust="0"/>
  </p:normalViewPr>
  <p:slideViewPr>
    <p:cSldViewPr>
      <p:cViewPr varScale="1">
        <p:scale>
          <a:sx n="93" d="100"/>
          <a:sy n="93" d="100"/>
        </p:scale>
        <p:origin x="66" y="2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16</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Gene Expression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16.2 Figure 5</a:t>
            </a:r>
            <a:endParaRPr lang="en-IN" dirty="0"/>
          </a:p>
        </p:txBody>
      </p:sp>
      <p:pic>
        <p:nvPicPr>
          <p:cNvPr id="7" name="Content Placeholder 6" descr="A photograph of three containers of milk">
            <a:extLst>
              <a:ext uri="{FF2B5EF4-FFF2-40B4-BE49-F238E27FC236}">
                <a16:creationId xmlns:a16="http://schemas.microsoft.com/office/drawing/2014/main" id="{EEDE1807-35FD-86F0-9910-31B242525000}"/>
              </a:ext>
            </a:extLst>
          </p:cNvPr>
          <p:cNvPicPr>
            <a:picLocks noGrp="1" noChangeAspect="1"/>
          </p:cNvPicPr>
          <p:nvPr>
            <p:ph idx="1"/>
          </p:nvPr>
        </p:nvPicPr>
        <p:blipFill>
          <a:blip r:embed="rId2"/>
          <a:srcRect l="32408" t="2000" r="31481"/>
          <a:stretch/>
        </p:blipFill>
        <p:spPr>
          <a:xfrm>
            <a:off x="3124200" y="1371600"/>
            <a:ext cx="2971800" cy="4480560"/>
          </a:xfrm>
        </p:spPr>
      </p:pic>
    </p:spTree>
    <p:extLst>
      <p:ext uri="{BB962C8B-B14F-4D97-AF65-F5344CB8AC3E}">
        <p14:creationId xmlns:p14="http://schemas.microsoft.com/office/powerpoint/2010/main" val="1130841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16.2 Figure 6</a:t>
            </a:r>
            <a:endParaRPr lang="en-IN" dirty="0"/>
          </a:p>
        </p:txBody>
      </p:sp>
      <p:pic>
        <p:nvPicPr>
          <p:cNvPr id="5" name="Content Placeholder 4" descr="The lac operon consists of a promoter, an operator, and three genes named lac Z, lac Y, and lac A. R N A polymerase binds to the promoter. In the absence of lactose, the lac repressor binds to the operator and prevents R N A polymerase from transcribing the operon. In the presence of lactose, the repressor is released from the operator, and transcription proceeds at a slow rate. Binding of the cyclic A M P plus sign catabolite activator protein complex to the promoter stimulates R N A polymerase activity and increases R N A synthesis. However, even in the presence of the c A M P plus sign C A P complex, R N A synthesis is blocked if the repressor binds to the promoter. The lac operon consists of a promoter, an operator, and three genes named lac Z, lac Y, and lac A. R N A polymerase binds to the promoter. In the absence of lactose, the lac repressor binds to the operator and prevents R N A polymerase from transcribing the operon. In the presence of lactose, the repressor is released from the operator, and transcription proceeds at a slow rate. Binding of the cyclic A M P plus sign catabolite activator protein complex to the promoter stimulates R N A polymerase activity and increases R N A synthesis. However, even in the presence of the c A M P plus sign C A P complex, R N A synthesis is blocked if the repressor binds to the promoter.">
            <a:extLst>
              <a:ext uri="{FF2B5EF4-FFF2-40B4-BE49-F238E27FC236}">
                <a16:creationId xmlns:a16="http://schemas.microsoft.com/office/drawing/2014/main" id="{F644CC1F-1438-40C3-021D-49ADBF88EDCC}"/>
              </a:ext>
            </a:extLst>
          </p:cNvPr>
          <p:cNvPicPr>
            <a:picLocks noGrp="1" noChangeAspect="1"/>
          </p:cNvPicPr>
          <p:nvPr>
            <p:ph idx="1"/>
          </p:nvPr>
        </p:nvPicPr>
        <p:blipFill>
          <a:blip r:embed="rId2"/>
          <a:srcRect l="34259" t="2000" r="32408"/>
          <a:stretch/>
        </p:blipFill>
        <p:spPr>
          <a:xfrm>
            <a:off x="3276600" y="1371600"/>
            <a:ext cx="2743200" cy="448056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16.3 Figure 1</a:t>
            </a:r>
            <a:endParaRPr lang="en-IN" dirty="0"/>
          </a:p>
        </p:txBody>
      </p:sp>
      <p:pic>
        <p:nvPicPr>
          <p:cNvPr id="7" name="Content Placeholder 6" descr="A photograph of a man with his son">
            <a:extLst>
              <a:ext uri="{FF2B5EF4-FFF2-40B4-BE49-F238E27FC236}">
                <a16:creationId xmlns:a16="http://schemas.microsoft.com/office/drawing/2014/main" id="{BCFE8D97-6CE4-DA6B-D1D2-9C90189D2EDA}"/>
              </a:ext>
            </a:extLst>
          </p:cNvPr>
          <p:cNvPicPr>
            <a:picLocks noGrp="1" noChangeAspect="1"/>
          </p:cNvPicPr>
          <p:nvPr>
            <p:ph idx="1"/>
          </p:nvPr>
        </p:nvPicPr>
        <p:blipFill>
          <a:blip r:embed="rId2"/>
          <a:srcRect l="16667" t="2000" r="15741"/>
          <a:stretch/>
        </p:blipFill>
        <p:spPr>
          <a:xfrm>
            <a:off x="1828800" y="1371600"/>
            <a:ext cx="5562600" cy="448056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16.3 Figure 2</a:t>
            </a:r>
            <a:endParaRPr lang="en-IN" dirty="0"/>
          </a:p>
        </p:txBody>
      </p:sp>
      <p:pic>
        <p:nvPicPr>
          <p:cNvPr id="7" name="Content Placeholder 6" descr="Two images are shown depicting D N A folding around histone proteins. Figure (a) is an illustration that shows helical D N A forming a circle around tightly coiled, multicolored histone proteins to create a nucleosome complex. Figure (b) shows many nucleosome complexes through an electron microscope. The nucleosome complexes appear as small dots beaded along a string. ">
            <a:extLst>
              <a:ext uri="{FF2B5EF4-FFF2-40B4-BE49-F238E27FC236}">
                <a16:creationId xmlns:a16="http://schemas.microsoft.com/office/drawing/2014/main" id="{740CD728-BEC0-33AA-1D1F-2563EE25F22B}"/>
              </a:ext>
            </a:extLst>
          </p:cNvPr>
          <p:cNvPicPr>
            <a:picLocks noGrp="1" noChangeAspect="1"/>
          </p:cNvPicPr>
          <p:nvPr>
            <p:ph idx="1"/>
          </p:nvPr>
        </p:nvPicPr>
        <p:blipFill>
          <a:blip r:embed="rId2"/>
          <a:srcRect l="9259" t="2000" r="2778" b="16334"/>
          <a:stretch/>
        </p:blipFill>
        <p:spPr>
          <a:xfrm>
            <a:off x="1219200" y="1371600"/>
            <a:ext cx="7239000" cy="3733800"/>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16.3 Figure 3</a:t>
            </a:r>
            <a:endParaRPr lang="en-IN" dirty="0"/>
          </a:p>
        </p:txBody>
      </p:sp>
      <p:pic>
        <p:nvPicPr>
          <p:cNvPr id="5" name="Content Placeholder 4" descr="Nucleosomes are depicted as wheel-like structures. The nucleosomes are made up of histones and have D N A wrapped around the outside. Each histone has a tail that juts out from the wheel. When D N A and the histone tails are methylated, the nucleosomes pack tightly together so that there is no free D N A. Transcription factors cannot bind, and genes are not expressed. Acetylation of histone tails results in a looser packing of the nucleosomes. Free D N A is exposed between the nucleosomes, and transcription factors are able to bind genes on this exposed D N A.">
            <a:extLst>
              <a:ext uri="{FF2B5EF4-FFF2-40B4-BE49-F238E27FC236}">
                <a16:creationId xmlns:a16="http://schemas.microsoft.com/office/drawing/2014/main" id="{63607808-AA50-7D7E-AA9A-0F246AD428AF}"/>
              </a:ext>
            </a:extLst>
          </p:cNvPr>
          <p:cNvPicPr>
            <a:picLocks noGrp="1" noChangeAspect="1"/>
          </p:cNvPicPr>
          <p:nvPr>
            <p:ph idx="1"/>
          </p:nvPr>
        </p:nvPicPr>
        <p:blipFill>
          <a:blip r:embed="rId2"/>
          <a:srcRect l="34259" t="1999" r="28704"/>
          <a:stretch/>
        </p:blipFill>
        <p:spPr>
          <a:xfrm>
            <a:off x="3276600" y="1371600"/>
            <a:ext cx="3048000" cy="448056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16.3 Figure 4</a:t>
            </a:r>
            <a:endParaRPr lang="en-IN" dirty="0"/>
          </a:p>
        </p:txBody>
      </p:sp>
      <p:pic>
        <p:nvPicPr>
          <p:cNvPr id="7" name="Content Placeholder 6" descr="A photograph of a cat with tortoiseshell coloring">
            <a:extLst>
              <a:ext uri="{FF2B5EF4-FFF2-40B4-BE49-F238E27FC236}">
                <a16:creationId xmlns:a16="http://schemas.microsoft.com/office/drawing/2014/main" id="{B7E7AB55-DEBF-0593-4AA1-A9B7A58580EC}"/>
              </a:ext>
            </a:extLst>
          </p:cNvPr>
          <p:cNvPicPr>
            <a:picLocks noGrp="1" noChangeAspect="1"/>
          </p:cNvPicPr>
          <p:nvPr>
            <p:ph idx="1"/>
          </p:nvPr>
        </p:nvPicPr>
        <p:blipFill>
          <a:blip r:embed="rId2"/>
          <a:srcRect l="16667" t="2000" r="16667"/>
          <a:stretch/>
        </p:blipFill>
        <p:spPr>
          <a:xfrm>
            <a:off x="1828800" y="1371600"/>
            <a:ext cx="5486400" cy="4480560"/>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16.3 Figure 5</a:t>
            </a:r>
            <a:endParaRPr lang="en-IN" dirty="0"/>
          </a:p>
        </p:txBody>
      </p:sp>
      <p:pic>
        <p:nvPicPr>
          <p:cNvPr id="5" name="Content Placeholder 4" descr="An illustration shows a chromosome that is partially unraveled and magnified, revealing histone proteins wound around the D N A double helix. Histones are proteins around which D N A winds for compaction and gene regulation. Methylation of D N A and chemical modification of histone tails are known as epigenetic changes. Epigenetic changes alter the spacing of nucleosomes and change gene expression. Epigenetic changes may result from development, either in utero or in childhood, environmental chemicals, drugs, aging, or diet. Epigenetic changes may result in cancer, autoimmune disease, mental disorders, and diabetes.">
            <a:extLst>
              <a:ext uri="{FF2B5EF4-FFF2-40B4-BE49-F238E27FC236}">
                <a16:creationId xmlns:a16="http://schemas.microsoft.com/office/drawing/2014/main" id="{D12E580F-1314-36B0-778A-C1E5536A5D64}"/>
              </a:ext>
            </a:extLst>
          </p:cNvPr>
          <p:cNvPicPr>
            <a:picLocks noGrp="1" noChangeAspect="1"/>
          </p:cNvPicPr>
          <p:nvPr>
            <p:ph idx="1"/>
          </p:nvPr>
        </p:nvPicPr>
        <p:blipFill>
          <a:blip r:embed="rId2"/>
          <a:srcRect l="15741" t="2000" r="10185"/>
          <a:stretch/>
        </p:blipFill>
        <p:spPr>
          <a:xfrm>
            <a:off x="1752600" y="1371600"/>
            <a:ext cx="6096000" cy="4480560"/>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16.3 Figure 6</a:t>
            </a:r>
            <a:endParaRPr lang="en-IN" dirty="0"/>
          </a:p>
        </p:txBody>
      </p:sp>
      <p:pic>
        <p:nvPicPr>
          <p:cNvPr id="7" name="Content Placeholder 6" descr="An electron micrograph shows colorectal cancer cells. The nuclei are stained blue and the D N A damage is stained red, giving the cells an overall purple appearance due to the severe damage. Inside the cell, D N A replication appears in green, which appear as small green dots within the purple cells.">
            <a:extLst>
              <a:ext uri="{FF2B5EF4-FFF2-40B4-BE49-F238E27FC236}">
                <a16:creationId xmlns:a16="http://schemas.microsoft.com/office/drawing/2014/main" id="{25BB443B-9E96-7504-30FF-274D4B55AA52}"/>
              </a:ext>
            </a:extLst>
          </p:cNvPr>
          <p:cNvPicPr>
            <a:picLocks noGrp="1" noChangeAspect="1"/>
          </p:cNvPicPr>
          <p:nvPr>
            <p:ph idx="1"/>
          </p:nvPr>
        </p:nvPicPr>
        <p:blipFill>
          <a:blip r:embed="rId2"/>
          <a:srcRect l="25000" t="2000" r="24074"/>
          <a:stretch/>
        </p:blipFill>
        <p:spPr>
          <a:xfrm>
            <a:off x="2514600" y="1371600"/>
            <a:ext cx="4191000" cy="448056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16.3 Figure 7</a:t>
            </a:r>
            <a:endParaRPr lang="en-IN" dirty="0"/>
          </a:p>
        </p:txBody>
      </p:sp>
      <p:pic>
        <p:nvPicPr>
          <p:cNvPr id="5" name="Content Placeholder 4" descr="Eukaryotic gene expression is controlled by a promoter immediately adjacent to the gene, and an enhancer far upstream. The D N A folds over itself, bringing the enhancer next to the promoter. Transcription factors and mediator proteins are sandwiched between the promoter and the enhancer. Short D N A sequences within the enhancer called distal control elements bind activators, which in turn bind transcription factors and mediator proteins bound to the promoter. R N A polymerase binds the complex, allowing transcription to begin. Different genes have enhancers with different distal control elements, allowing differential regulation of transcription.">
            <a:extLst>
              <a:ext uri="{FF2B5EF4-FFF2-40B4-BE49-F238E27FC236}">
                <a16:creationId xmlns:a16="http://schemas.microsoft.com/office/drawing/2014/main" id="{9F8DC4F9-95DE-D692-F195-B9564934B064}"/>
              </a:ext>
            </a:extLst>
          </p:cNvPr>
          <p:cNvPicPr>
            <a:picLocks noGrp="1" noChangeAspect="1"/>
          </p:cNvPicPr>
          <p:nvPr>
            <p:ph idx="1"/>
          </p:nvPr>
        </p:nvPicPr>
        <p:blipFill>
          <a:blip r:embed="rId2"/>
          <a:srcRect t="2000" b="36333"/>
          <a:stretch/>
        </p:blipFill>
        <p:spPr>
          <a:xfrm>
            <a:off x="457200" y="1371600"/>
            <a:ext cx="8229600" cy="281940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16.3 Figure 8</a:t>
            </a:r>
            <a:endParaRPr lang="en-IN" dirty="0"/>
          </a:p>
        </p:txBody>
      </p:sp>
      <p:pic>
        <p:nvPicPr>
          <p:cNvPr id="7" name="Content Placeholder 6" descr="Shown is a pre-m R N A with four exons that are red, yellow, green, and blue, separated by three introns. The pre-m R N A can be alternatively spliced to create two different proteins, each with three exons. After translation, one protein contains exons one, two, and three, shown as a red star, a yellow bang, and blue oval. The other protein contains exons one, three, and four, shown as a red star, green triangle, and blue oval.">
            <a:extLst>
              <a:ext uri="{FF2B5EF4-FFF2-40B4-BE49-F238E27FC236}">
                <a16:creationId xmlns:a16="http://schemas.microsoft.com/office/drawing/2014/main" id="{17CB318F-365D-11DD-BE81-07AF81A97622}"/>
              </a:ext>
            </a:extLst>
          </p:cNvPr>
          <p:cNvPicPr>
            <a:picLocks noGrp="1" noChangeAspect="1"/>
          </p:cNvPicPr>
          <p:nvPr>
            <p:ph idx="1"/>
          </p:nvPr>
        </p:nvPicPr>
        <p:blipFill>
          <a:blip r:embed="rId2"/>
          <a:srcRect l="17592" t="2000" r="15740"/>
          <a:stretch/>
        </p:blipFill>
        <p:spPr>
          <a:xfrm>
            <a:off x="1905000" y="1371600"/>
            <a:ext cx="5486400" cy="4480560"/>
          </a:xfrm>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16.1 Figure 1</a:t>
            </a:r>
            <a:endParaRPr lang="en-US" sz="3200" dirty="0">
              <a:solidFill>
                <a:schemeClr val="accent1"/>
              </a:solidFill>
            </a:endParaRPr>
          </a:p>
        </p:txBody>
      </p:sp>
      <p:pic>
        <p:nvPicPr>
          <p:cNvPr id="6" name="Content Placeholder 5" descr="(a) Shows a human eye; (b) Shows a graphic of a human liver; (c) Shows a diagram of a human body">
            <a:extLst>
              <a:ext uri="{FF2B5EF4-FFF2-40B4-BE49-F238E27FC236}">
                <a16:creationId xmlns:a16="http://schemas.microsoft.com/office/drawing/2014/main" id="{A41394FE-1579-526B-FA6F-AAD438CFE28F}"/>
              </a:ext>
            </a:extLst>
          </p:cNvPr>
          <p:cNvPicPr>
            <a:picLocks noGrp="1" noChangeAspect="1"/>
          </p:cNvPicPr>
          <p:nvPr>
            <p:ph idx="1"/>
          </p:nvPr>
        </p:nvPicPr>
        <p:blipFill>
          <a:blip r:embed="rId2"/>
          <a:srcRect l="1852" t="1999" r="1852" b="23001"/>
          <a:stretch/>
        </p:blipFill>
        <p:spPr>
          <a:xfrm>
            <a:off x="609600" y="1371600"/>
            <a:ext cx="7924800" cy="3429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C12D-2AE0-0868-7076-3CB1162ABD89}"/>
              </a:ext>
            </a:extLst>
          </p:cNvPr>
          <p:cNvSpPr>
            <a:spLocks noGrp="1"/>
          </p:cNvSpPr>
          <p:nvPr>
            <p:ph type="title"/>
          </p:nvPr>
        </p:nvSpPr>
        <p:spPr/>
        <p:txBody>
          <a:bodyPr/>
          <a:lstStyle/>
          <a:p>
            <a:r>
              <a:rPr lang="en-US" dirty="0"/>
              <a:t>Lesson 16.3 Figure 9</a:t>
            </a:r>
            <a:endParaRPr lang="en-IN" dirty="0"/>
          </a:p>
        </p:txBody>
      </p:sp>
      <p:pic>
        <p:nvPicPr>
          <p:cNvPr id="5" name="Content Placeholder 4" descr="When exon skipping occurs, an exon is spliced out in one mature mRNA product and retained in another. When mutually exclusive exons are present in the pre-m R N A, only one is retained in the mature m R N A. When an alternative 5 prime donor site is present, the location of the 5 prime splice site is variable. When an alternative 3 prime acceptor site is present, the location of the 3 prime splice site is variable. Intron retention results in an intron being retained in one mature m R N A and spliced out in another.">
            <a:extLst>
              <a:ext uri="{FF2B5EF4-FFF2-40B4-BE49-F238E27FC236}">
                <a16:creationId xmlns:a16="http://schemas.microsoft.com/office/drawing/2014/main" id="{178E3D6B-B0C2-CA52-4447-B8898D8E39D2}"/>
              </a:ext>
            </a:extLst>
          </p:cNvPr>
          <p:cNvPicPr>
            <a:picLocks noGrp="1" noChangeAspect="1"/>
          </p:cNvPicPr>
          <p:nvPr>
            <p:ph idx="1"/>
          </p:nvPr>
        </p:nvPicPr>
        <p:blipFill>
          <a:blip r:embed="rId2"/>
          <a:srcRect l="25926" t="2000" r="20371"/>
          <a:stretch/>
        </p:blipFill>
        <p:spPr>
          <a:xfrm>
            <a:off x="2590800" y="1371600"/>
            <a:ext cx="4419600" cy="4480560"/>
          </a:xfrm>
        </p:spPr>
      </p:pic>
    </p:spTree>
    <p:extLst>
      <p:ext uri="{BB962C8B-B14F-4D97-AF65-F5344CB8AC3E}">
        <p14:creationId xmlns:p14="http://schemas.microsoft.com/office/powerpoint/2010/main" val="4114377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40BB8-FC1F-9CC7-A6B1-A3C05D6C97AD}"/>
              </a:ext>
            </a:extLst>
          </p:cNvPr>
          <p:cNvSpPr>
            <a:spLocks noGrp="1"/>
          </p:cNvSpPr>
          <p:nvPr>
            <p:ph type="title"/>
          </p:nvPr>
        </p:nvSpPr>
        <p:spPr/>
        <p:txBody>
          <a:bodyPr/>
          <a:lstStyle/>
          <a:p>
            <a:r>
              <a:rPr lang="en-US" dirty="0"/>
              <a:t>Lesson 16.3 Figure 10</a:t>
            </a:r>
            <a:endParaRPr lang="en-IN" dirty="0"/>
          </a:p>
        </p:txBody>
      </p:sp>
      <p:pic>
        <p:nvPicPr>
          <p:cNvPr id="9" name="Content Placeholder 8" descr="In the mature R N A molecule, exons are spliced together between the 5 prime and 3 prime untranslated regions. A 5 prime cap is attached to the 5 prime untranslated region, and a poly-A tail is attached to the 3 prime untranslated region. R N A binding proteins associate with the 5 prime and 3 prime untranslated regions.">
            <a:extLst>
              <a:ext uri="{FF2B5EF4-FFF2-40B4-BE49-F238E27FC236}">
                <a16:creationId xmlns:a16="http://schemas.microsoft.com/office/drawing/2014/main" id="{45387570-BEB3-C19C-6155-E87B262F5F09}"/>
              </a:ext>
            </a:extLst>
          </p:cNvPr>
          <p:cNvPicPr>
            <a:picLocks noGrp="1" noChangeAspect="1"/>
          </p:cNvPicPr>
          <p:nvPr>
            <p:ph idx="1"/>
          </p:nvPr>
        </p:nvPicPr>
        <p:blipFill>
          <a:blip r:embed="rId2"/>
          <a:srcRect b="49667"/>
          <a:stretch/>
        </p:blipFill>
        <p:spPr>
          <a:xfrm>
            <a:off x="457200" y="1280160"/>
            <a:ext cx="8229600" cy="2301240"/>
          </a:xfrm>
        </p:spPr>
      </p:pic>
    </p:spTree>
    <p:extLst>
      <p:ext uri="{BB962C8B-B14F-4D97-AF65-F5344CB8AC3E}">
        <p14:creationId xmlns:p14="http://schemas.microsoft.com/office/powerpoint/2010/main" val="4221501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A0C6C-93E6-4F03-DC7D-656D6BBCCFBD}"/>
              </a:ext>
            </a:extLst>
          </p:cNvPr>
          <p:cNvSpPr>
            <a:spLocks noGrp="1"/>
          </p:cNvSpPr>
          <p:nvPr>
            <p:ph type="title"/>
          </p:nvPr>
        </p:nvSpPr>
        <p:spPr/>
        <p:txBody>
          <a:bodyPr/>
          <a:lstStyle/>
          <a:p>
            <a:r>
              <a:rPr lang="en-US" dirty="0"/>
              <a:t>Lesson 16.3 Figure 11</a:t>
            </a:r>
            <a:endParaRPr lang="en-IN" dirty="0"/>
          </a:p>
        </p:txBody>
      </p:sp>
      <p:pic>
        <p:nvPicPr>
          <p:cNvPr id="5" name="Content Placeholder 4" descr="The e I F-2 protein is a translation factor that binds to the small 40S ribosome subunit. When e I F-2 is phosphorylated, translation is blocked.">
            <a:extLst>
              <a:ext uri="{FF2B5EF4-FFF2-40B4-BE49-F238E27FC236}">
                <a16:creationId xmlns:a16="http://schemas.microsoft.com/office/drawing/2014/main" id="{F5E52569-5942-3981-A28B-BFA10C9BE2DC}"/>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298057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B334-FDD9-1EC6-BD3C-FF1D637EBC39}"/>
              </a:ext>
            </a:extLst>
          </p:cNvPr>
          <p:cNvSpPr>
            <a:spLocks noGrp="1"/>
          </p:cNvSpPr>
          <p:nvPr>
            <p:ph type="title"/>
          </p:nvPr>
        </p:nvSpPr>
        <p:spPr/>
        <p:txBody>
          <a:bodyPr/>
          <a:lstStyle/>
          <a:p>
            <a:r>
              <a:rPr lang="en-US" dirty="0"/>
              <a:t>Lesson 16.3 Figure 12</a:t>
            </a:r>
            <a:endParaRPr lang="en-IN" dirty="0"/>
          </a:p>
        </p:txBody>
      </p:sp>
      <p:pic>
        <p:nvPicPr>
          <p:cNvPr id="5" name="Content Placeholder 4" descr="Multiple ubiquitin groups combine to bind to a protein. The tagged protein is then fed into the hollow tube of a proteasome. The proteasome degrades the protein. This produces A T P and amino acids, and the ubiquitin is also released.">
            <a:extLst>
              <a:ext uri="{FF2B5EF4-FFF2-40B4-BE49-F238E27FC236}">
                <a16:creationId xmlns:a16="http://schemas.microsoft.com/office/drawing/2014/main" id="{ED617220-9E33-E4A7-17BB-545BAAD479D9}"/>
              </a:ext>
            </a:extLst>
          </p:cNvPr>
          <p:cNvPicPr>
            <a:picLocks noGrp="1" noChangeAspect="1"/>
          </p:cNvPicPr>
          <p:nvPr>
            <p:ph idx="1"/>
          </p:nvPr>
        </p:nvPicPr>
        <p:blipFill>
          <a:blip r:embed="rId2"/>
          <a:srcRect t="2000" b="28000"/>
          <a:stretch/>
        </p:blipFill>
        <p:spPr>
          <a:xfrm>
            <a:off x="457200" y="1371600"/>
            <a:ext cx="8229600" cy="3200400"/>
          </a:xfrm>
        </p:spPr>
      </p:pic>
    </p:spTree>
    <p:extLst>
      <p:ext uri="{BB962C8B-B14F-4D97-AF65-F5344CB8AC3E}">
        <p14:creationId xmlns:p14="http://schemas.microsoft.com/office/powerpoint/2010/main" val="820653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FF9D8-D424-D777-11CB-86DD2E7BDB80}"/>
              </a:ext>
            </a:extLst>
          </p:cNvPr>
          <p:cNvSpPr>
            <a:spLocks noGrp="1"/>
          </p:cNvSpPr>
          <p:nvPr>
            <p:ph type="title"/>
          </p:nvPr>
        </p:nvSpPr>
        <p:spPr/>
        <p:txBody>
          <a:bodyPr/>
          <a:lstStyle/>
          <a:p>
            <a:r>
              <a:rPr lang="en-US" dirty="0"/>
              <a:t>Lesson 16.4 Figure 1</a:t>
            </a:r>
            <a:endParaRPr lang="en-IN" dirty="0"/>
          </a:p>
        </p:txBody>
      </p:sp>
      <p:pic>
        <p:nvPicPr>
          <p:cNvPr id="7" name="Content Placeholder 6" descr="A micrograph of human breast cancer cells">
            <a:extLst>
              <a:ext uri="{FF2B5EF4-FFF2-40B4-BE49-F238E27FC236}">
                <a16:creationId xmlns:a16="http://schemas.microsoft.com/office/drawing/2014/main" id="{7AFECE06-E1A0-2140-E419-0BBCEB64F1D7}"/>
              </a:ext>
            </a:extLst>
          </p:cNvPr>
          <p:cNvPicPr>
            <a:picLocks noGrp="1" noChangeAspect="1"/>
          </p:cNvPicPr>
          <p:nvPr>
            <p:ph idx="1"/>
          </p:nvPr>
        </p:nvPicPr>
        <p:blipFill>
          <a:blip r:embed="rId2"/>
          <a:srcRect l="16667" t="2000" r="16667"/>
          <a:stretch/>
        </p:blipFill>
        <p:spPr>
          <a:xfrm>
            <a:off x="1828800" y="1371600"/>
            <a:ext cx="5486400" cy="4480560"/>
          </a:xfrm>
        </p:spPr>
      </p:pic>
    </p:spTree>
    <p:extLst>
      <p:ext uri="{BB962C8B-B14F-4D97-AF65-F5344CB8AC3E}">
        <p14:creationId xmlns:p14="http://schemas.microsoft.com/office/powerpoint/2010/main" val="3922842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900E-9FAF-CBCC-5F33-183CFE9EA60F}"/>
              </a:ext>
            </a:extLst>
          </p:cNvPr>
          <p:cNvSpPr>
            <a:spLocks noGrp="1"/>
          </p:cNvSpPr>
          <p:nvPr>
            <p:ph type="title"/>
          </p:nvPr>
        </p:nvSpPr>
        <p:spPr/>
        <p:txBody>
          <a:bodyPr/>
          <a:lstStyle/>
          <a:p>
            <a:r>
              <a:rPr lang="en-US" dirty="0"/>
              <a:t>Lesson 16.4 Figure 2</a:t>
            </a:r>
            <a:endParaRPr lang="en-IN" dirty="0"/>
          </a:p>
        </p:txBody>
      </p:sp>
      <p:pic>
        <p:nvPicPr>
          <p:cNvPr id="7" name="Content Placeholder 6" descr="An illustration showing the role apoptosis plays in tumor formation">
            <a:extLst>
              <a:ext uri="{FF2B5EF4-FFF2-40B4-BE49-F238E27FC236}">
                <a16:creationId xmlns:a16="http://schemas.microsoft.com/office/drawing/2014/main" id="{31E39946-7553-A6C7-CDBF-2A3112432286}"/>
              </a:ext>
            </a:extLst>
          </p:cNvPr>
          <p:cNvPicPr>
            <a:picLocks noGrp="1" noChangeAspect="1"/>
          </p:cNvPicPr>
          <p:nvPr>
            <p:ph idx="1"/>
          </p:nvPr>
        </p:nvPicPr>
        <p:blipFill>
          <a:blip r:embed="rId2"/>
          <a:srcRect l="17592" t="2000" r="16666"/>
          <a:stretch/>
        </p:blipFill>
        <p:spPr>
          <a:xfrm>
            <a:off x="1905000" y="1371600"/>
            <a:ext cx="5410200" cy="4480560"/>
          </a:xfrm>
        </p:spPr>
      </p:pic>
    </p:spTree>
    <p:extLst>
      <p:ext uri="{BB962C8B-B14F-4D97-AF65-F5344CB8AC3E}">
        <p14:creationId xmlns:p14="http://schemas.microsoft.com/office/powerpoint/2010/main" val="3667739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ACD06-2806-CFED-6FE8-1E97C6930AAA}"/>
              </a:ext>
            </a:extLst>
          </p:cNvPr>
          <p:cNvSpPr>
            <a:spLocks noGrp="1"/>
          </p:cNvSpPr>
          <p:nvPr>
            <p:ph type="title"/>
          </p:nvPr>
        </p:nvSpPr>
        <p:spPr/>
        <p:txBody>
          <a:bodyPr/>
          <a:lstStyle/>
          <a:p>
            <a:r>
              <a:rPr lang="en-US" dirty="0"/>
              <a:t>Lesson 16.4 Figure 3</a:t>
            </a:r>
            <a:endParaRPr lang="en-IN" dirty="0"/>
          </a:p>
        </p:txBody>
      </p:sp>
      <p:pic>
        <p:nvPicPr>
          <p:cNvPr id="5" name="Content Placeholder 4" descr="When D N A damage, like cell cycle abnormalities and hypoxia occur, normal p53 will induce cell cycle arrest leading to apoptosis, then initiates D N A repair, and restarts the cell cycle. This description is included: &quot;When cellular damage occurs, p53 arrests the cell cycle until the damage is repaired. If damage cannot be repaired, apoptosis occurs.&quot; With mutated p53, the cell cycle continues without arrest, and the cells can become cancerous. This description is included: &quot;Mutated p53 does not arrest the cell cycle. The damaged cell continues to divide, which may result in cancer.&quot;">
            <a:extLst>
              <a:ext uri="{FF2B5EF4-FFF2-40B4-BE49-F238E27FC236}">
                <a16:creationId xmlns:a16="http://schemas.microsoft.com/office/drawing/2014/main" id="{F028106A-ED06-6249-221A-8DE8A21B7254}"/>
              </a:ext>
            </a:extLst>
          </p:cNvPr>
          <p:cNvPicPr>
            <a:picLocks noGrp="1" noChangeAspect="1"/>
          </p:cNvPicPr>
          <p:nvPr>
            <p:ph idx="1"/>
          </p:nvPr>
        </p:nvPicPr>
        <p:blipFill>
          <a:blip r:embed="rId2"/>
          <a:srcRect l="23148" t="2000" r="16667"/>
          <a:stretch/>
        </p:blipFill>
        <p:spPr>
          <a:xfrm>
            <a:off x="2362200" y="1371600"/>
            <a:ext cx="4953000" cy="4480560"/>
          </a:xfrm>
        </p:spPr>
      </p:pic>
    </p:spTree>
    <p:extLst>
      <p:ext uri="{BB962C8B-B14F-4D97-AF65-F5344CB8AC3E}">
        <p14:creationId xmlns:p14="http://schemas.microsoft.com/office/powerpoint/2010/main" val="3853959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C6DD-0FCD-A9BF-49EB-9C70C9DDFEE0}"/>
              </a:ext>
            </a:extLst>
          </p:cNvPr>
          <p:cNvSpPr>
            <a:spLocks noGrp="1"/>
          </p:cNvSpPr>
          <p:nvPr>
            <p:ph type="title"/>
          </p:nvPr>
        </p:nvSpPr>
        <p:spPr/>
        <p:txBody>
          <a:bodyPr/>
          <a:lstStyle/>
          <a:p>
            <a:r>
              <a:rPr lang="en-US" dirty="0"/>
              <a:t>Lesson 16.4 Figure 4</a:t>
            </a:r>
            <a:endParaRPr lang="en-IN" dirty="0"/>
          </a:p>
        </p:txBody>
      </p:sp>
      <p:pic>
        <p:nvPicPr>
          <p:cNvPr id="7" name="Content Placeholder 6" descr="Two images: (a) shows a cell that is undergoing apoptosis; (b) shows two people holding each other's hands.">
            <a:extLst>
              <a:ext uri="{FF2B5EF4-FFF2-40B4-BE49-F238E27FC236}">
                <a16:creationId xmlns:a16="http://schemas.microsoft.com/office/drawing/2014/main" id="{6508B2BA-8750-5CEF-E62E-EEA5A141C37A}"/>
              </a:ext>
            </a:extLst>
          </p:cNvPr>
          <p:cNvPicPr>
            <a:picLocks noGrp="1" noChangeAspect="1"/>
          </p:cNvPicPr>
          <p:nvPr>
            <p:ph idx="1"/>
          </p:nvPr>
        </p:nvPicPr>
        <p:blipFill>
          <a:blip r:embed="rId2"/>
          <a:srcRect l="1852" t="1999" r="926" b="8001"/>
          <a:stretch/>
        </p:blipFill>
        <p:spPr>
          <a:xfrm>
            <a:off x="609600" y="1371600"/>
            <a:ext cx="8001000" cy="4114800"/>
          </a:xfrm>
        </p:spPr>
      </p:pic>
    </p:spTree>
    <p:extLst>
      <p:ext uri="{BB962C8B-B14F-4D97-AF65-F5344CB8AC3E}">
        <p14:creationId xmlns:p14="http://schemas.microsoft.com/office/powerpoint/2010/main" val="455929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22E7-39CE-3F8F-9A20-D3A42A04149C}"/>
              </a:ext>
            </a:extLst>
          </p:cNvPr>
          <p:cNvSpPr>
            <a:spLocks noGrp="1"/>
          </p:cNvSpPr>
          <p:nvPr>
            <p:ph type="title"/>
          </p:nvPr>
        </p:nvSpPr>
        <p:spPr/>
        <p:txBody>
          <a:bodyPr/>
          <a:lstStyle/>
          <a:p>
            <a:r>
              <a:rPr lang="en-US" dirty="0"/>
              <a:t>Lesson 16.4 Figure 5</a:t>
            </a:r>
            <a:endParaRPr lang="en-IN" dirty="0"/>
          </a:p>
        </p:txBody>
      </p:sp>
      <p:pic>
        <p:nvPicPr>
          <p:cNvPr id="7" name="Content Placeholder 6" descr="A photograph shows a woman in bed with an I V in her arm">
            <a:extLst>
              <a:ext uri="{FF2B5EF4-FFF2-40B4-BE49-F238E27FC236}">
                <a16:creationId xmlns:a16="http://schemas.microsoft.com/office/drawing/2014/main" id="{4CE953A8-0262-372E-47DB-E38910760771}"/>
              </a:ext>
            </a:extLst>
          </p:cNvPr>
          <p:cNvPicPr>
            <a:picLocks noGrp="1" noChangeAspect="1"/>
          </p:cNvPicPr>
          <p:nvPr>
            <p:ph idx="1"/>
          </p:nvPr>
        </p:nvPicPr>
        <p:blipFill>
          <a:blip r:embed="rId2"/>
          <a:srcRect l="33333" t="2000" r="32407"/>
          <a:stretch/>
        </p:blipFill>
        <p:spPr>
          <a:xfrm>
            <a:off x="3200400" y="1371600"/>
            <a:ext cx="2819400" cy="4480560"/>
          </a:xfrm>
        </p:spPr>
      </p:pic>
    </p:spTree>
    <p:extLst>
      <p:ext uri="{BB962C8B-B14F-4D97-AF65-F5344CB8AC3E}">
        <p14:creationId xmlns:p14="http://schemas.microsoft.com/office/powerpoint/2010/main" val="971014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16.1 Figure 2</a:t>
            </a:r>
            <a:endParaRPr lang="en-IN" dirty="0"/>
          </a:p>
        </p:txBody>
      </p:sp>
      <p:pic>
        <p:nvPicPr>
          <p:cNvPr id="7" name="Content Placeholder 6" descr="A close up of heart cells">
            <a:extLst>
              <a:ext uri="{FF2B5EF4-FFF2-40B4-BE49-F238E27FC236}">
                <a16:creationId xmlns:a16="http://schemas.microsoft.com/office/drawing/2014/main" id="{BBA6F9E0-0792-F7E3-DC80-3D8890748A07}"/>
              </a:ext>
            </a:extLst>
          </p:cNvPr>
          <p:cNvPicPr>
            <a:picLocks noGrp="1" noChangeAspect="1"/>
          </p:cNvPicPr>
          <p:nvPr>
            <p:ph idx="1"/>
          </p:nvPr>
        </p:nvPicPr>
        <p:blipFill>
          <a:blip r:embed="rId2"/>
          <a:srcRect l="19444" t="2000" r="18518"/>
          <a:stretch/>
        </p:blipFill>
        <p:spPr>
          <a:xfrm>
            <a:off x="2057400" y="1371600"/>
            <a:ext cx="5105400" cy="4480560"/>
          </a:xfrm>
        </p:spPr>
      </p:pic>
    </p:spTree>
    <p:extLst>
      <p:ext uri="{BB962C8B-B14F-4D97-AF65-F5344CB8AC3E}">
        <p14:creationId xmlns:p14="http://schemas.microsoft.com/office/powerpoint/2010/main" val="60360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16.1 Figure 3</a:t>
            </a:r>
            <a:endParaRPr lang="en-IN" dirty="0"/>
          </a:p>
        </p:txBody>
      </p:sp>
      <p:pic>
        <p:nvPicPr>
          <p:cNvPr id="5" name="Content Placeholder 4" descr="Prokaryotic cells do not have a nucleus, and D N A is located in the cytoplasm. Ribosomes attach to the messenger R N A or m R N A as it is being transcribed from D N A. Thus, transcription and translation occur simultaneously. In eukaryotic cells, the D N A is located in the nucleus, and ribosomes are located in the cytoplasm. After being transcribed, pre-m R N A is processed in the nucleus to make the mature m R N A, which is then exported to the cytoplasm where ribosomes become associated with it and translation begins. Prokaryotic cells do not have a nucleus, and D N A is located in the cytoplasm. Ribosomes attach to the messenger R N A or m R N A as it is being transcribed from D N A. Thus, transcription and translation occur simultaneously. In eukaryotic cells, the D N A is located in the nucleus, and ribosomes are located in the cytoplasm. After being transcribed, pre-m R N A is processed in the nucleus to make the mature m R N A, which is then exported to the cytoplasm where ribosomes become associated with it and translation begins.">
            <a:extLst>
              <a:ext uri="{FF2B5EF4-FFF2-40B4-BE49-F238E27FC236}">
                <a16:creationId xmlns:a16="http://schemas.microsoft.com/office/drawing/2014/main" id="{04D1912A-9574-5537-7AF3-864928ABC61B}"/>
              </a:ext>
            </a:extLst>
          </p:cNvPr>
          <p:cNvPicPr>
            <a:picLocks noGrp="1" noChangeAspect="1"/>
          </p:cNvPicPr>
          <p:nvPr>
            <p:ph idx="1"/>
          </p:nvPr>
        </p:nvPicPr>
        <p:blipFill>
          <a:blip r:embed="rId2"/>
          <a:srcRect t="2000" b="19667"/>
          <a:stretch/>
        </p:blipFill>
        <p:spPr>
          <a:xfrm>
            <a:off x="457200" y="1371600"/>
            <a:ext cx="8229600" cy="3581400"/>
          </a:xfrm>
        </p:spPr>
      </p:pic>
    </p:spTree>
    <p:extLst>
      <p:ext uri="{BB962C8B-B14F-4D97-AF65-F5344CB8AC3E}">
        <p14:creationId xmlns:p14="http://schemas.microsoft.com/office/powerpoint/2010/main" val="191348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F915-E29F-4CB7-7B16-ADD7EDCEE541}"/>
              </a:ext>
            </a:extLst>
          </p:cNvPr>
          <p:cNvSpPr>
            <a:spLocks noGrp="1"/>
          </p:cNvSpPr>
          <p:nvPr>
            <p:ph type="title"/>
          </p:nvPr>
        </p:nvSpPr>
        <p:spPr/>
        <p:txBody>
          <a:bodyPr/>
          <a:lstStyle/>
          <a:p>
            <a:r>
              <a:rPr lang="en-US" dirty="0"/>
              <a:t>Lesson 16.1 Figure 4</a:t>
            </a:r>
            <a:endParaRPr lang="en-IN" dirty="0"/>
          </a:p>
        </p:txBody>
      </p:sp>
      <p:pic>
        <p:nvPicPr>
          <p:cNvPr id="5" name="Content Placeholder 4" descr="A cell diagram is shown. A signal leads to chromatin unpacking, which triggers D N A transcription, R N A processing, and m R N A to leave the nucleus and enter the cytoplasm. In the cytoplasm, translation occurs, leading to an active protein and then degradation of the protein.">
            <a:extLst>
              <a:ext uri="{FF2B5EF4-FFF2-40B4-BE49-F238E27FC236}">
                <a16:creationId xmlns:a16="http://schemas.microsoft.com/office/drawing/2014/main" id="{6E1E8946-317D-8E5B-8479-EADA963BA3E3}"/>
              </a:ext>
            </a:extLst>
          </p:cNvPr>
          <p:cNvPicPr>
            <a:picLocks noGrp="1" noChangeAspect="1"/>
          </p:cNvPicPr>
          <p:nvPr>
            <p:ph idx="1"/>
          </p:nvPr>
        </p:nvPicPr>
        <p:blipFill>
          <a:blip r:embed="rId2"/>
          <a:srcRect l="20370" t="2000" r="14814"/>
          <a:stretch/>
        </p:blipFill>
        <p:spPr>
          <a:xfrm>
            <a:off x="2133600" y="1371600"/>
            <a:ext cx="5334000" cy="4480560"/>
          </a:xfrm>
        </p:spPr>
      </p:pic>
    </p:spTree>
    <p:extLst>
      <p:ext uri="{BB962C8B-B14F-4D97-AF65-F5344CB8AC3E}">
        <p14:creationId xmlns:p14="http://schemas.microsoft.com/office/powerpoint/2010/main" val="242301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16.2 Figure 1</a:t>
            </a:r>
            <a:endParaRPr lang="en-IN" dirty="0"/>
          </a:p>
        </p:txBody>
      </p:sp>
      <p:pic>
        <p:nvPicPr>
          <p:cNvPr id="7" name="Content Placeholder 6" descr="Three examples of D N A structure: linear (a single line), open circular (open), and supercoiled (wrapped around itself).">
            <a:extLst>
              <a:ext uri="{FF2B5EF4-FFF2-40B4-BE49-F238E27FC236}">
                <a16:creationId xmlns:a16="http://schemas.microsoft.com/office/drawing/2014/main" id="{23F12F83-8FF3-D882-325E-50DF6B5926B7}"/>
              </a:ext>
            </a:extLst>
          </p:cNvPr>
          <p:cNvPicPr>
            <a:picLocks noGrp="1" noChangeAspect="1"/>
          </p:cNvPicPr>
          <p:nvPr>
            <p:ph idx="1"/>
          </p:nvPr>
        </p:nvPicPr>
        <p:blipFill>
          <a:blip r:embed="rId2"/>
          <a:srcRect l="12037" t="2000" r="11111"/>
          <a:stretch/>
        </p:blipFill>
        <p:spPr>
          <a:xfrm>
            <a:off x="1447800" y="1371600"/>
            <a:ext cx="6324600" cy="4480560"/>
          </a:xfrm>
        </p:spPr>
      </p:pic>
    </p:spTree>
    <p:extLst>
      <p:ext uri="{BB962C8B-B14F-4D97-AF65-F5344CB8AC3E}">
        <p14:creationId xmlns:p14="http://schemas.microsoft.com/office/powerpoint/2010/main" val="1152318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16.2 Figure 2</a:t>
            </a:r>
            <a:endParaRPr lang="en-IN" dirty="0"/>
          </a:p>
        </p:txBody>
      </p:sp>
      <p:pic>
        <p:nvPicPr>
          <p:cNvPr id="7" name="Content Placeholder 6" descr="A petri dish of E. coli">
            <a:extLst>
              <a:ext uri="{FF2B5EF4-FFF2-40B4-BE49-F238E27FC236}">
                <a16:creationId xmlns:a16="http://schemas.microsoft.com/office/drawing/2014/main" id="{DAA19937-758C-4745-2EAE-8B7B5C329950}"/>
              </a:ext>
            </a:extLst>
          </p:cNvPr>
          <p:cNvPicPr>
            <a:picLocks noGrp="1" noChangeAspect="1"/>
          </p:cNvPicPr>
          <p:nvPr>
            <p:ph idx="1"/>
          </p:nvPr>
        </p:nvPicPr>
        <p:blipFill>
          <a:blip r:embed="rId2"/>
          <a:srcRect l="12964" t="2000" r="12037" b="4667"/>
          <a:stretch/>
        </p:blipFill>
        <p:spPr>
          <a:xfrm>
            <a:off x="1524000" y="1371600"/>
            <a:ext cx="6172200" cy="4267200"/>
          </a:xfrm>
        </p:spPr>
      </p:pic>
    </p:spTree>
    <p:extLst>
      <p:ext uri="{BB962C8B-B14F-4D97-AF65-F5344CB8AC3E}">
        <p14:creationId xmlns:p14="http://schemas.microsoft.com/office/powerpoint/2010/main" val="3274767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16.2 Figure 3</a:t>
            </a:r>
            <a:endParaRPr lang="en-IN" dirty="0"/>
          </a:p>
        </p:txBody>
      </p:sp>
      <p:pic>
        <p:nvPicPr>
          <p:cNvPr id="11" name="Content Placeholder 10" descr="The trp operon has a promoter, an operator, and five genes named trp E, trp D, trp C, trp B, and trp A that are in sequential order on D N A. When tryptophan is present, it activates the trp repressor, which allows it to bind to the operator and prevents the R N A polymerase from moving past the operator. Therefore, R N A synthesis is blocked. In the absence of tryptophan, the repressor dissociates from the operator. R N A polymerase can now slide past the operator to bind to the promoter, and transcription can begin. The trp operon has a promoter, an operator, and five genes named trp E, trp D, trp C, trp B, and trp A that are in sequential order on D N A. When tryptophan is present, it activates the trp repressor, which allows it to bind to the operator and prevents the R N A polymerase from moving past the operator. Therefore, R N A synthesis is blocked. In the absence of tryptophan, the repressor dissociates from the operator. R N A polymerase can now slide past the operator to bind to the promoter, and transcription can begin.">
            <a:extLst>
              <a:ext uri="{FF2B5EF4-FFF2-40B4-BE49-F238E27FC236}">
                <a16:creationId xmlns:a16="http://schemas.microsoft.com/office/drawing/2014/main" id="{D4348A96-1D3D-B430-738E-3D74704CC36D}"/>
              </a:ext>
            </a:extLst>
          </p:cNvPr>
          <p:cNvPicPr>
            <a:picLocks noGrp="1" noChangeAspect="1"/>
          </p:cNvPicPr>
          <p:nvPr>
            <p:ph idx="1"/>
          </p:nvPr>
        </p:nvPicPr>
        <p:blipFill>
          <a:blip r:embed="rId2"/>
          <a:srcRect l="16667" t="2000" r="17593"/>
          <a:stretch/>
        </p:blipFill>
        <p:spPr>
          <a:xfrm>
            <a:off x="1828800" y="1371600"/>
            <a:ext cx="5410200" cy="4480560"/>
          </a:xfrm>
        </p:spPr>
      </p:pic>
    </p:spTree>
    <p:extLst>
      <p:ext uri="{BB962C8B-B14F-4D97-AF65-F5344CB8AC3E}">
        <p14:creationId xmlns:p14="http://schemas.microsoft.com/office/powerpoint/2010/main" val="1333281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16.2 Figure 4</a:t>
            </a:r>
            <a:endParaRPr lang="en-IN" dirty="0"/>
          </a:p>
        </p:txBody>
      </p:sp>
      <p:pic>
        <p:nvPicPr>
          <p:cNvPr id="5" name="Content Placeholder 4" descr="The lac operon consists of a promoter, an operator, and three genes named lac Z, lac Y, and lac A that are located in sequential order on the D N A. In the absence of cAMP, the CAP protein does not bind the D N A. R N A polymerase binds the promoter, and transcription occurs at a slow rate. In the presence of cAMP, a CAP, cAMP complex binds to the promoter and increases R N A polymerase activity. As a result, the rate of R N A synthesis is increased. The lac operon consists of a promoter, an operator, and three genes named lac Z, lac Y, and lac A that are located in sequential order on the D N A. In the absence of c A M P, the CAP protein does not bind the D N A. R N A polymerase binds the promoter, and transcription occurs at a slow rate. In the presence of c A M P, a CAP, c A M P complex binds to the promoter and increases R N A polymerase activity. As a result, the rate of R N A synthesis is increased.">
            <a:extLst>
              <a:ext uri="{FF2B5EF4-FFF2-40B4-BE49-F238E27FC236}">
                <a16:creationId xmlns:a16="http://schemas.microsoft.com/office/drawing/2014/main" id="{A57B5E3D-50C2-CBB6-A9AB-0F15311A6089}"/>
              </a:ext>
            </a:extLst>
          </p:cNvPr>
          <p:cNvPicPr>
            <a:picLocks noGrp="1" noChangeAspect="1"/>
          </p:cNvPicPr>
          <p:nvPr>
            <p:ph idx="1"/>
          </p:nvPr>
        </p:nvPicPr>
        <p:blipFill>
          <a:blip r:embed="rId2"/>
          <a:srcRect l="8333" t="2000" r="3704"/>
          <a:stretch/>
        </p:blipFill>
        <p:spPr>
          <a:xfrm>
            <a:off x="1143000" y="1371600"/>
            <a:ext cx="7239000" cy="4480560"/>
          </a:xfrm>
        </p:spPr>
      </p:pic>
    </p:spTree>
    <p:extLst>
      <p:ext uri="{BB962C8B-B14F-4D97-AF65-F5344CB8AC3E}">
        <p14:creationId xmlns:p14="http://schemas.microsoft.com/office/powerpoint/2010/main" val="35104847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1582</TotalTime>
  <Words>118</Words>
  <Application>Microsoft Office PowerPoint</Application>
  <PresentationFormat>On-screen Show (4:3)</PresentationFormat>
  <Paragraphs>30</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Calibri</vt:lpstr>
      <vt:lpstr>Arial</vt:lpstr>
      <vt:lpstr>Office Theme</vt:lpstr>
      <vt:lpstr>Chapter 16</vt:lpstr>
      <vt:lpstr>Lesson 16.1 Figure 1</vt:lpstr>
      <vt:lpstr>Lesson 16.1 Figure 2</vt:lpstr>
      <vt:lpstr>Lesson 16.1 Figure 3</vt:lpstr>
      <vt:lpstr>Lesson 16.1 Figure 4</vt:lpstr>
      <vt:lpstr>Lesson 16.2 Figure 1</vt:lpstr>
      <vt:lpstr>Lesson 16.2 Figure 2</vt:lpstr>
      <vt:lpstr>Lesson 16.2 Figure 3</vt:lpstr>
      <vt:lpstr>Lesson 16.2 Figure 4</vt:lpstr>
      <vt:lpstr>Lesson 16.2 Figure 5</vt:lpstr>
      <vt:lpstr>Lesson 16.2 Figure 6</vt:lpstr>
      <vt:lpstr>Lesson 16.3 Figure 1</vt:lpstr>
      <vt:lpstr>Lesson 16.3 Figure 2</vt:lpstr>
      <vt:lpstr>Lesson 16.3 Figure 3</vt:lpstr>
      <vt:lpstr>Lesson 16.3 Figure 4</vt:lpstr>
      <vt:lpstr>Lesson 16.3 Figure 5</vt:lpstr>
      <vt:lpstr>Lesson 16.3 Figure 6</vt:lpstr>
      <vt:lpstr>Lesson 16.3 Figure 7</vt:lpstr>
      <vt:lpstr>Lesson 16.3 Figure 8</vt:lpstr>
      <vt:lpstr>Lesson 16.3 Figure 9</vt:lpstr>
      <vt:lpstr>Lesson 16.3 Figure 10</vt:lpstr>
      <vt:lpstr>Lesson 16.3 Figure 11</vt:lpstr>
      <vt:lpstr>Lesson 16.3 Figure 12</vt:lpstr>
      <vt:lpstr>Lesson 16.4 Figure 1</vt:lpstr>
      <vt:lpstr>Lesson 16.4 Figure 2</vt:lpstr>
      <vt:lpstr>Lesson 16.4 Figure 3</vt:lpstr>
      <vt:lpstr>Lesson 16.4 Figure 4</vt:lpstr>
      <vt:lpstr>Lesson 16.4 Figure 5</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195</cp:revision>
  <dcterms:created xsi:type="dcterms:W3CDTF">2013-04-26T14:43:13Z</dcterms:created>
  <dcterms:modified xsi:type="dcterms:W3CDTF">2024-10-21T14:13:43Z</dcterms:modified>
</cp:coreProperties>
</file>