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6" r:id="rId25"/>
    <p:sldId id="297" r:id="rId26"/>
    <p:sldId id="298" r:id="rId27"/>
    <p:sldId id="299" r:id="rId28"/>
    <p:sldId id="300"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17</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Biotechnology and Genomics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17.1 Figure 9</a:t>
            </a:r>
            <a:endParaRPr lang="en-IN" dirty="0"/>
          </a:p>
        </p:txBody>
      </p:sp>
      <p:pic>
        <p:nvPicPr>
          <p:cNvPr id="7" name="Content Placeholder 6" descr="To clone Dolly the sheep, a Scottish Blackface sheep was used as a cytoplasmic donor. Eggs from this sheep were extracted, and the nucleus removed. A Finn Dorset sheep was used as the nuclear donor. Nuclei were extracted from mammary cells, and direct electric current was used to fuse the nuclear D N A with the donor egg. The egg was then allowed to divide to the blastocyst stage, in which a sphere of cells contains a cluster of cells on one side. The blastocyst was implanted in a surrogate mother, resulting in Dolly the sheep.">
            <a:extLst>
              <a:ext uri="{FF2B5EF4-FFF2-40B4-BE49-F238E27FC236}">
                <a16:creationId xmlns:a16="http://schemas.microsoft.com/office/drawing/2014/main" id="{2F50B8C5-3EDD-C701-6F9A-C7761BC5BC8E}"/>
              </a:ext>
            </a:extLst>
          </p:cNvPr>
          <p:cNvPicPr>
            <a:picLocks noGrp="1" noChangeAspect="1"/>
          </p:cNvPicPr>
          <p:nvPr>
            <p:ph idx="1"/>
          </p:nvPr>
        </p:nvPicPr>
        <p:blipFill>
          <a:blip r:embed="rId2"/>
          <a:srcRect l="33333" t="2000" r="28703"/>
          <a:stretch/>
        </p:blipFill>
        <p:spPr>
          <a:xfrm>
            <a:off x="3200400" y="1371600"/>
            <a:ext cx="3124200" cy="4480560"/>
          </a:xfrm>
        </p:spPr>
      </p:pic>
    </p:spTree>
    <p:extLst>
      <p:ext uri="{BB962C8B-B14F-4D97-AF65-F5344CB8AC3E}">
        <p14:creationId xmlns:p14="http://schemas.microsoft.com/office/powerpoint/2010/main" val="1130841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17.1 Figure 10</a:t>
            </a:r>
            <a:endParaRPr lang="en-IN" dirty="0"/>
          </a:p>
        </p:txBody>
      </p:sp>
      <p:pic>
        <p:nvPicPr>
          <p:cNvPr id="7" name="Content Placeholder 6" descr="To cure disease using an adenovirus vector, a new gene intended to replace a defective one is packaged with the adenovirus genome. The genes that make the virus pathogenic are removed. The modified D N A is put inside the virus' capsid, or protein coat. The person to be cured is infected with the modified virus. Viral D N A enters the nucleus, where the modified gene can replace the defective one.">
            <a:extLst>
              <a:ext uri="{FF2B5EF4-FFF2-40B4-BE49-F238E27FC236}">
                <a16:creationId xmlns:a16="http://schemas.microsoft.com/office/drawing/2014/main" id="{A0564DCE-964D-76AF-65D2-980C5B5AEA4D}"/>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17.1 Figure 11</a:t>
            </a:r>
            <a:endParaRPr lang="en-IN" dirty="0"/>
          </a:p>
        </p:txBody>
      </p:sp>
      <p:pic>
        <p:nvPicPr>
          <p:cNvPr id="7" name="Content Placeholder 6" descr="A photograph of a man checking his blood glucose levels">
            <a:extLst>
              <a:ext uri="{FF2B5EF4-FFF2-40B4-BE49-F238E27FC236}">
                <a16:creationId xmlns:a16="http://schemas.microsoft.com/office/drawing/2014/main" id="{FC74B58A-F3E1-B5B1-CD3A-AA649AB35C38}"/>
              </a:ext>
            </a:extLst>
          </p:cNvPr>
          <p:cNvPicPr>
            <a:picLocks noGrp="1" noChangeAspect="1"/>
          </p:cNvPicPr>
          <p:nvPr>
            <p:ph idx="1"/>
          </p:nvPr>
        </p:nvPicPr>
        <p:blipFill>
          <a:blip r:embed="rId2"/>
          <a:srcRect l="32408" t="2000" r="25926"/>
          <a:stretch/>
        </p:blipFill>
        <p:spPr>
          <a:xfrm>
            <a:off x="3124200" y="1371600"/>
            <a:ext cx="3429000" cy="448056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17.1 Figure 12</a:t>
            </a:r>
            <a:endParaRPr lang="en-IN" dirty="0"/>
          </a:p>
        </p:txBody>
      </p:sp>
      <p:pic>
        <p:nvPicPr>
          <p:cNvPr id="6" name="Content Placeholder 5" descr="A photograph of two bioluminescent mice and one non-bioluminescent mouse between them">
            <a:extLst>
              <a:ext uri="{FF2B5EF4-FFF2-40B4-BE49-F238E27FC236}">
                <a16:creationId xmlns:a16="http://schemas.microsoft.com/office/drawing/2014/main" id="{1DE14395-B22B-B92E-41C2-4304E005D1F9}"/>
              </a:ext>
            </a:extLst>
          </p:cNvPr>
          <p:cNvPicPr>
            <a:picLocks noGrp="1" noChangeAspect="1"/>
          </p:cNvPicPr>
          <p:nvPr>
            <p:ph idx="1"/>
          </p:nvPr>
        </p:nvPicPr>
        <p:blipFill>
          <a:blip r:embed="rId2"/>
          <a:srcRect l="18519" t="2000" r="17593"/>
          <a:stretch/>
        </p:blipFill>
        <p:spPr>
          <a:xfrm>
            <a:off x="1981200" y="1371600"/>
            <a:ext cx="52578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17.1 Figure 13</a:t>
            </a:r>
            <a:endParaRPr lang="en-IN" dirty="0"/>
          </a:p>
        </p:txBody>
      </p:sp>
      <p:pic>
        <p:nvPicPr>
          <p:cNvPr id="6" name="Content Placeholder 5" descr="A photograph of several ears of colorful corn">
            <a:extLst>
              <a:ext uri="{FF2B5EF4-FFF2-40B4-BE49-F238E27FC236}">
                <a16:creationId xmlns:a16="http://schemas.microsoft.com/office/drawing/2014/main" id="{C4E98F5C-8FBA-96CE-0C37-EBD7394A7279}"/>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17.1 Figure 14</a:t>
            </a:r>
            <a:endParaRPr lang="en-IN" dirty="0"/>
          </a:p>
        </p:txBody>
      </p:sp>
      <p:pic>
        <p:nvPicPr>
          <p:cNvPr id="7" name="Content Placeholder 6" descr="A photograph of a large tumor hanging off of a yellow flower's stem">
            <a:extLst>
              <a:ext uri="{FF2B5EF4-FFF2-40B4-BE49-F238E27FC236}">
                <a16:creationId xmlns:a16="http://schemas.microsoft.com/office/drawing/2014/main" id="{20352847-7D84-4284-B600-BA62002308FE}"/>
              </a:ext>
            </a:extLst>
          </p:cNvPr>
          <p:cNvPicPr>
            <a:picLocks noGrp="1" noChangeAspect="1"/>
          </p:cNvPicPr>
          <p:nvPr>
            <p:ph idx="1"/>
          </p:nvPr>
        </p:nvPicPr>
        <p:blipFill>
          <a:blip r:embed="rId2"/>
          <a:srcRect l="18519" t="2000" r="13889"/>
          <a:stretch/>
        </p:blipFill>
        <p:spPr>
          <a:xfrm>
            <a:off x="1981200" y="1371600"/>
            <a:ext cx="55626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17.2 Figure 1</a:t>
            </a:r>
            <a:endParaRPr lang="en-IN" dirty="0"/>
          </a:p>
        </p:txBody>
      </p:sp>
      <p:pic>
        <p:nvPicPr>
          <p:cNvPr id="6" name="Content Placeholder 5" descr="A photograph of a doctor checking a patient's blood pressure">
            <a:extLst>
              <a:ext uri="{FF2B5EF4-FFF2-40B4-BE49-F238E27FC236}">
                <a16:creationId xmlns:a16="http://schemas.microsoft.com/office/drawing/2014/main" id="{3BFDFA51-9DF5-51C5-E050-1B827D6F205E}"/>
              </a:ext>
            </a:extLst>
          </p:cNvPr>
          <p:cNvPicPr>
            <a:picLocks noGrp="1" noChangeAspect="1"/>
          </p:cNvPicPr>
          <p:nvPr>
            <p:ph idx="1"/>
          </p:nvPr>
        </p:nvPicPr>
        <p:blipFill>
          <a:blip r:embed="rId2"/>
          <a:srcRect l="33333" t="2000" r="32407"/>
          <a:stretch/>
        </p:blipFill>
        <p:spPr>
          <a:xfrm>
            <a:off x="3200400" y="1371600"/>
            <a:ext cx="28194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17.2 Figure 2</a:t>
            </a:r>
            <a:endParaRPr lang="en-IN" dirty="0"/>
          </a:p>
        </p:txBody>
      </p:sp>
      <p:pic>
        <p:nvPicPr>
          <p:cNvPr id="7" name="Content Placeholder 6" descr="A homologous pair of chromosomes has three genes, named (all upper case) A, B, and C. Gene A is located near the top of the chromosome, and genes B and C are located close together near the bottom. Each chromosome has different (all uppercase) A, B, and C alleles. The alleles may recombine if a crossover occurs between them so that genetic material from one chromosome is swapped with another. Genes A and B are far apart on the chromosome such that a crossover event occurring almost anywhere in the chromosome will result in the recombination of alleles for these genes. Genes B and C are much closer together, so only crossovers occurring in a very narrow region will result in recombination of these genes.">
            <a:extLst>
              <a:ext uri="{FF2B5EF4-FFF2-40B4-BE49-F238E27FC236}">
                <a16:creationId xmlns:a16="http://schemas.microsoft.com/office/drawing/2014/main" id="{129EB15E-5730-FED2-FE71-26FBEBC47D25}"/>
              </a:ext>
            </a:extLst>
          </p:cNvPr>
          <p:cNvPicPr>
            <a:picLocks noGrp="1" noChangeAspect="1"/>
          </p:cNvPicPr>
          <p:nvPr>
            <p:ph idx="1"/>
          </p:nvPr>
        </p:nvPicPr>
        <p:blipFill>
          <a:blip r:embed="rId2"/>
          <a:srcRect l="18519" t="2000" r="13889"/>
          <a:stretch/>
        </p:blipFill>
        <p:spPr>
          <a:xfrm>
            <a:off x="1981200" y="1371600"/>
            <a:ext cx="55626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17.2 Figure 3</a:t>
            </a:r>
            <a:endParaRPr lang="en-IN" dirty="0"/>
          </a:p>
        </p:txBody>
      </p:sp>
      <p:pic>
        <p:nvPicPr>
          <p:cNvPr id="7" name="Content Placeholder 6" descr="Each chromosome has a similar pair to make up one of the 23 pairs of chromosomes. The chromosomes appear with a black, white, and gray banding pattern unique to each chromosome. The last pair shows a long chromosome paired with a short chromosome, the X and Y pair denoting a human male.">
            <a:extLst>
              <a:ext uri="{FF2B5EF4-FFF2-40B4-BE49-F238E27FC236}">
                <a16:creationId xmlns:a16="http://schemas.microsoft.com/office/drawing/2014/main" id="{2BAD62C1-7119-66D0-F74B-9FB8EF9EE4CF}"/>
              </a:ext>
            </a:extLst>
          </p:cNvPr>
          <p:cNvPicPr>
            <a:picLocks noGrp="1" noChangeAspect="1"/>
          </p:cNvPicPr>
          <p:nvPr>
            <p:ph idx="1"/>
          </p:nvPr>
        </p:nvPicPr>
        <p:blipFill>
          <a:blip r:embed="rId2"/>
          <a:srcRect l="21296" t="2000" r="16667"/>
          <a:stretch/>
        </p:blipFill>
        <p:spPr>
          <a:xfrm>
            <a:off x="2209800" y="1371600"/>
            <a:ext cx="51054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17.2 Figure 4</a:t>
            </a:r>
            <a:endParaRPr lang="en-IN" dirty="0"/>
          </a:p>
        </p:txBody>
      </p:sp>
      <p:pic>
        <p:nvPicPr>
          <p:cNvPr id="6" name="Content Placeholder 5" descr="A diagram shows a human chromosome with bands. The bands are labeled with X p and a number on the short arm and X q and a number on the long arm. Certain genes are found within some of the bands. These genes are labeled on the right: Fanconi anemia B, Wiskott-Aldrich syndrome, Pelizaeus-Merzbacher disease, Fragile X syndrome, and G 6 P D Mangel deficiency.">
            <a:extLst>
              <a:ext uri="{FF2B5EF4-FFF2-40B4-BE49-F238E27FC236}">
                <a16:creationId xmlns:a16="http://schemas.microsoft.com/office/drawing/2014/main" id="{7E40F517-6CA1-0FA0-ABB4-0008AC399D43}"/>
              </a:ext>
            </a:extLst>
          </p:cNvPr>
          <p:cNvPicPr>
            <a:picLocks noGrp="1" noChangeAspect="1"/>
          </p:cNvPicPr>
          <p:nvPr>
            <p:ph idx="1"/>
          </p:nvPr>
        </p:nvPicPr>
        <p:blipFill>
          <a:blip r:embed="rId2"/>
          <a:srcRect l="35185" t="2000" r="35185"/>
          <a:stretch/>
        </p:blipFill>
        <p:spPr>
          <a:xfrm>
            <a:off x="3352800" y="1371600"/>
            <a:ext cx="24384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17.1 Figure 1</a:t>
            </a:r>
            <a:endParaRPr lang="en-US" sz="3200" dirty="0">
              <a:solidFill>
                <a:schemeClr val="accent1"/>
              </a:solidFill>
            </a:endParaRPr>
          </a:p>
        </p:txBody>
      </p:sp>
      <p:pic>
        <p:nvPicPr>
          <p:cNvPr id="5" name="Content Placeholder 4" descr="A photograph of the box containing the original petri dish of penicillium mold">
            <a:extLst>
              <a:ext uri="{FF2B5EF4-FFF2-40B4-BE49-F238E27FC236}">
                <a16:creationId xmlns:a16="http://schemas.microsoft.com/office/drawing/2014/main" id="{DF1C20F3-51AC-94D3-FD41-1EEC5007719B}"/>
              </a:ext>
            </a:extLst>
          </p:cNvPr>
          <p:cNvPicPr>
            <a:picLocks noGrp="1" noChangeAspect="1"/>
          </p:cNvPicPr>
          <p:nvPr>
            <p:ph idx="1"/>
          </p:nvPr>
        </p:nvPicPr>
        <p:blipFill>
          <a:blip r:embed="rId2"/>
          <a:srcRect l="20371" t="2000" r="18518"/>
          <a:stretch/>
        </p:blipFill>
        <p:spPr>
          <a:xfrm>
            <a:off x="2133600" y="1371600"/>
            <a:ext cx="5029200" cy="44805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C12D-2AE0-0868-7076-3CB1162ABD89}"/>
              </a:ext>
            </a:extLst>
          </p:cNvPr>
          <p:cNvSpPr>
            <a:spLocks noGrp="1"/>
          </p:cNvSpPr>
          <p:nvPr>
            <p:ph type="title"/>
          </p:nvPr>
        </p:nvSpPr>
        <p:spPr/>
        <p:txBody>
          <a:bodyPr/>
          <a:lstStyle/>
          <a:p>
            <a:r>
              <a:rPr lang="en-US" dirty="0"/>
              <a:t>Lesson 17.2 Figure 5</a:t>
            </a:r>
            <a:endParaRPr lang="en-IN" dirty="0"/>
          </a:p>
        </p:txBody>
      </p:sp>
      <p:pic>
        <p:nvPicPr>
          <p:cNvPr id="7" name="Content Placeholder 6" descr="A deoxynucleotide consists of a deoxyribose sugar, a base, and three phosphate groups. Dideoxyribose is identical to deoxyribose except that the hydroxyl group at the 3 prime position is replaced by H. A 3 prime hydroxyl is necessary for elongation of the D N A chain, and the chain, therefore, stops growing if a dideoxyribose instead of deoxyribose is incorporated into the growing chain.">
            <a:extLst>
              <a:ext uri="{FF2B5EF4-FFF2-40B4-BE49-F238E27FC236}">
                <a16:creationId xmlns:a16="http://schemas.microsoft.com/office/drawing/2014/main" id="{152FD46D-5C32-E800-1DCB-5288E04DD05C}"/>
              </a:ext>
            </a:extLst>
          </p:cNvPr>
          <p:cNvPicPr>
            <a:picLocks noGrp="1" noChangeAspect="1"/>
          </p:cNvPicPr>
          <p:nvPr>
            <p:ph idx="1"/>
          </p:nvPr>
        </p:nvPicPr>
        <p:blipFill>
          <a:blip r:embed="rId2"/>
          <a:srcRect l="25000" t="2000" r="28703"/>
          <a:stretch/>
        </p:blipFill>
        <p:spPr>
          <a:xfrm>
            <a:off x="2514600" y="1371600"/>
            <a:ext cx="3810000" cy="4480560"/>
          </a:xfrm>
        </p:spPr>
      </p:pic>
    </p:spTree>
    <p:extLst>
      <p:ext uri="{BB962C8B-B14F-4D97-AF65-F5344CB8AC3E}">
        <p14:creationId xmlns:p14="http://schemas.microsoft.com/office/powerpoint/2010/main" val="411437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0BB8-FC1F-9CC7-A6B1-A3C05D6C97AD}"/>
              </a:ext>
            </a:extLst>
          </p:cNvPr>
          <p:cNvSpPr>
            <a:spLocks noGrp="1"/>
          </p:cNvSpPr>
          <p:nvPr>
            <p:ph type="title"/>
          </p:nvPr>
        </p:nvSpPr>
        <p:spPr/>
        <p:txBody>
          <a:bodyPr/>
          <a:lstStyle/>
          <a:p>
            <a:r>
              <a:rPr lang="en-US" dirty="0"/>
              <a:t>Lesson 17.2 Figure 6</a:t>
            </a:r>
            <a:endParaRPr lang="en-IN" dirty="0"/>
          </a:p>
        </p:txBody>
      </p:sp>
      <p:pic>
        <p:nvPicPr>
          <p:cNvPr id="6" name="Content Placeholder 5" descr="The left part of this illustration shows a parent strand of D N A with the sequence G A T T C A G C, and four daughter strands, each of which was made in the presence of a different dideoxynucleotide: d d A T P, d d C T P, d d G T P, and d d T T P. The growing chain terminates when a ddNTP is incorporated, resulting in daughter strands of different lengths. The right part of this image shows the separation of the D N A fragments on the basis of size. Each d d N T P is fluorescently labeled with a different color so that the sequence can be read by the size of each fragment and its color.">
            <a:extLst>
              <a:ext uri="{FF2B5EF4-FFF2-40B4-BE49-F238E27FC236}">
                <a16:creationId xmlns:a16="http://schemas.microsoft.com/office/drawing/2014/main" id="{2D2B9A76-6AC8-5EA0-402F-5E7850E525BA}"/>
              </a:ext>
            </a:extLst>
          </p:cNvPr>
          <p:cNvPicPr>
            <a:picLocks noGrp="1" noChangeAspect="1"/>
          </p:cNvPicPr>
          <p:nvPr>
            <p:ph idx="1"/>
          </p:nvPr>
        </p:nvPicPr>
        <p:blipFill>
          <a:blip r:embed="rId2"/>
          <a:srcRect l="8333" t="2000" r="11112"/>
          <a:stretch/>
        </p:blipFill>
        <p:spPr>
          <a:xfrm>
            <a:off x="1143000" y="1371600"/>
            <a:ext cx="6629400" cy="4480560"/>
          </a:xfrm>
        </p:spPr>
      </p:pic>
    </p:spTree>
    <p:extLst>
      <p:ext uri="{BB962C8B-B14F-4D97-AF65-F5344CB8AC3E}">
        <p14:creationId xmlns:p14="http://schemas.microsoft.com/office/powerpoint/2010/main" val="4221501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0C6C-93E6-4F03-DC7D-656D6BBCCFBD}"/>
              </a:ext>
            </a:extLst>
          </p:cNvPr>
          <p:cNvSpPr>
            <a:spLocks noGrp="1"/>
          </p:cNvSpPr>
          <p:nvPr>
            <p:ph type="title"/>
          </p:nvPr>
        </p:nvSpPr>
        <p:spPr/>
        <p:txBody>
          <a:bodyPr/>
          <a:lstStyle/>
          <a:p>
            <a:r>
              <a:rPr lang="en-US" dirty="0"/>
              <a:t>Lesson 17.2 Figure 7</a:t>
            </a:r>
            <a:endParaRPr lang="en-IN" dirty="0"/>
          </a:p>
        </p:txBody>
      </p:sp>
      <p:pic>
        <p:nvPicPr>
          <p:cNvPr id="6" name="Content Placeholder 5" descr="A figure of a c D N A microarray consisting of 16 larger squares composed of hundreds of smaller squares">
            <a:extLst>
              <a:ext uri="{FF2B5EF4-FFF2-40B4-BE49-F238E27FC236}">
                <a16:creationId xmlns:a16="http://schemas.microsoft.com/office/drawing/2014/main" id="{18B7B034-CC5A-7809-FD53-A4435C1D3EC8}"/>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298057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B334-FDD9-1EC6-BD3C-FF1D637EBC39}"/>
              </a:ext>
            </a:extLst>
          </p:cNvPr>
          <p:cNvSpPr>
            <a:spLocks noGrp="1"/>
          </p:cNvSpPr>
          <p:nvPr>
            <p:ph type="title"/>
          </p:nvPr>
        </p:nvSpPr>
        <p:spPr/>
        <p:txBody>
          <a:bodyPr/>
          <a:lstStyle/>
          <a:p>
            <a:r>
              <a:rPr lang="en-US" dirty="0"/>
              <a:t>Lesson 17.3 Figure 1</a:t>
            </a:r>
            <a:endParaRPr lang="en-IN" dirty="0"/>
          </a:p>
        </p:txBody>
      </p:sp>
      <p:pic>
        <p:nvPicPr>
          <p:cNvPr id="6" name="Content Placeholder 5" descr="A photograph of scientists collecting samples">
            <a:extLst>
              <a:ext uri="{FF2B5EF4-FFF2-40B4-BE49-F238E27FC236}">
                <a16:creationId xmlns:a16="http://schemas.microsoft.com/office/drawing/2014/main" id="{830E730A-C5B7-941A-DA82-D74EDC0E06D0}"/>
              </a:ext>
            </a:extLst>
          </p:cNvPr>
          <p:cNvPicPr>
            <a:picLocks noGrp="1" noChangeAspect="1"/>
          </p:cNvPicPr>
          <p:nvPr>
            <p:ph idx="1"/>
          </p:nvPr>
        </p:nvPicPr>
        <p:blipFill>
          <a:blip r:embed="rId2"/>
          <a:srcRect l="14816" t="2000" r="13889"/>
          <a:stretch/>
        </p:blipFill>
        <p:spPr>
          <a:xfrm>
            <a:off x="1676400" y="1371600"/>
            <a:ext cx="5867400" cy="4480560"/>
          </a:xfrm>
        </p:spPr>
      </p:pic>
    </p:spTree>
    <p:extLst>
      <p:ext uri="{BB962C8B-B14F-4D97-AF65-F5344CB8AC3E}">
        <p14:creationId xmlns:p14="http://schemas.microsoft.com/office/powerpoint/2010/main" val="820653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900E-9FAF-CBCC-5F33-183CFE9EA60F}"/>
              </a:ext>
            </a:extLst>
          </p:cNvPr>
          <p:cNvSpPr>
            <a:spLocks noGrp="1"/>
          </p:cNvSpPr>
          <p:nvPr>
            <p:ph type="title"/>
          </p:nvPr>
        </p:nvSpPr>
        <p:spPr/>
        <p:txBody>
          <a:bodyPr/>
          <a:lstStyle/>
          <a:p>
            <a:r>
              <a:rPr lang="en-US" dirty="0"/>
              <a:t>Lesson 17.3 Figure 2</a:t>
            </a:r>
            <a:endParaRPr lang="en-IN" dirty="0"/>
          </a:p>
        </p:txBody>
      </p:sp>
      <p:pic>
        <p:nvPicPr>
          <p:cNvPr id="7" name="Content Placeholder 6" descr="The P C A 3 test occurs in three steps. In step one, P C A m R N A anneals to complementary D N A primers that are attached to beads. In step two, the m R N A is amplified using reverse-transcriptase polymerase chain reaction. In step three, the m R N A is detected using a chemiluminescent probe.">
            <a:extLst>
              <a:ext uri="{FF2B5EF4-FFF2-40B4-BE49-F238E27FC236}">
                <a16:creationId xmlns:a16="http://schemas.microsoft.com/office/drawing/2014/main" id="{67486656-1E83-8C93-9E0D-E2942FD68700}"/>
              </a:ext>
            </a:extLst>
          </p:cNvPr>
          <p:cNvPicPr>
            <a:picLocks noGrp="1" noChangeAspect="1"/>
          </p:cNvPicPr>
          <p:nvPr>
            <p:ph idx="1"/>
          </p:nvPr>
        </p:nvPicPr>
        <p:blipFill>
          <a:blip r:embed="rId2"/>
          <a:srcRect t="2001" b="11333"/>
          <a:stretch/>
        </p:blipFill>
        <p:spPr>
          <a:xfrm>
            <a:off x="457200" y="1371600"/>
            <a:ext cx="8229600" cy="3962400"/>
          </a:xfrm>
        </p:spPr>
      </p:pic>
    </p:spTree>
    <p:extLst>
      <p:ext uri="{BB962C8B-B14F-4D97-AF65-F5344CB8AC3E}">
        <p14:creationId xmlns:p14="http://schemas.microsoft.com/office/powerpoint/2010/main" val="366773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CD06-2806-CFED-6FE8-1E97C6930AAA}"/>
              </a:ext>
            </a:extLst>
          </p:cNvPr>
          <p:cNvSpPr>
            <a:spLocks noGrp="1"/>
          </p:cNvSpPr>
          <p:nvPr>
            <p:ph type="title"/>
          </p:nvPr>
        </p:nvSpPr>
        <p:spPr/>
        <p:txBody>
          <a:bodyPr/>
          <a:lstStyle/>
          <a:p>
            <a:r>
              <a:rPr lang="en-US" dirty="0"/>
              <a:t>Lesson 17.3 Figure 3</a:t>
            </a:r>
            <a:endParaRPr lang="en-IN" dirty="0"/>
          </a:p>
        </p:txBody>
      </p:sp>
      <p:pic>
        <p:nvPicPr>
          <p:cNvPr id="7" name="Content Placeholder 6" descr="In metagenomics, all of the genomic D N A from a particular environment is cut into fragments and ligated into a cloning vector. The fragments, which may be from several different species, are sequenced. Regions of overlap indicate that two fragments came from the same species. Thus, the genome of each species present can be determined.">
            <a:extLst>
              <a:ext uri="{FF2B5EF4-FFF2-40B4-BE49-F238E27FC236}">
                <a16:creationId xmlns:a16="http://schemas.microsoft.com/office/drawing/2014/main" id="{CDD9D479-688B-01D0-939D-7CAB1323DC2C}"/>
              </a:ext>
            </a:extLst>
          </p:cNvPr>
          <p:cNvPicPr>
            <a:picLocks noGrp="1" noChangeAspect="1"/>
          </p:cNvPicPr>
          <p:nvPr>
            <p:ph idx="1"/>
          </p:nvPr>
        </p:nvPicPr>
        <p:blipFill>
          <a:blip r:embed="rId2"/>
          <a:srcRect l="14815" t="2000" r="18519"/>
          <a:stretch/>
        </p:blipFill>
        <p:spPr>
          <a:xfrm>
            <a:off x="1676400" y="1371600"/>
            <a:ext cx="5486400" cy="4480560"/>
          </a:xfrm>
        </p:spPr>
      </p:pic>
    </p:spTree>
    <p:extLst>
      <p:ext uri="{BB962C8B-B14F-4D97-AF65-F5344CB8AC3E}">
        <p14:creationId xmlns:p14="http://schemas.microsoft.com/office/powerpoint/2010/main" val="3853959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C6DD-0FCD-A9BF-49EB-9C70C9DDFEE0}"/>
              </a:ext>
            </a:extLst>
          </p:cNvPr>
          <p:cNvSpPr>
            <a:spLocks noGrp="1"/>
          </p:cNvSpPr>
          <p:nvPr>
            <p:ph type="title"/>
          </p:nvPr>
        </p:nvSpPr>
        <p:spPr/>
        <p:txBody>
          <a:bodyPr/>
          <a:lstStyle/>
          <a:p>
            <a:r>
              <a:rPr lang="en-US" dirty="0"/>
              <a:t>Lesson 17.3 Figure 4</a:t>
            </a:r>
            <a:endParaRPr lang="en-IN" dirty="0"/>
          </a:p>
        </p:txBody>
      </p:sp>
      <p:pic>
        <p:nvPicPr>
          <p:cNvPr id="6" name="Content Placeholder 5" descr="A photograph of a collection of antique family photographs">
            <a:extLst>
              <a:ext uri="{FF2B5EF4-FFF2-40B4-BE49-F238E27FC236}">
                <a16:creationId xmlns:a16="http://schemas.microsoft.com/office/drawing/2014/main" id="{7FE6DAFA-02CC-E6C1-0702-2DADD610E7B4}"/>
              </a:ext>
            </a:extLst>
          </p:cNvPr>
          <p:cNvPicPr>
            <a:picLocks noGrp="1" noChangeAspect="1"/>
          </p:cNvPicPr>
          <p:nvPr>
            <p:ph idx="1"/>
          </p:nvPr>
        </p:nvPicPr>
        <p:blipFill>
          <a:blip r:embed="rId2"/>
          <a:srcRect l="14816" t="2000" r="13889"/>
          <a:stretch/>
        </p:blipFill>
        <p:spPr>
          <a:xfrm>
            <a:off x="1676400" y="1371600"/>
            <a:ext cx="5867400" cy="4480560"/>
          </a:xfrm>
        </p:spPr>
      </p:pic>
    </p:spTree>
    <p:extLst>
      <p:ext uri="{BB962C8B-B14F-4D97-AF65-F5344CB8AC3E}">
        <p14:creationId xmlns:p14="http://schemas.microsoft.com/office/powerpoint/2010/main" val="455929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22E7-39CE-3F8F-9A20-D3A42A04149C}"/>
              </a:ext>
            </a:extLst>
          </p:cNvPr>
          <p:cNvSpPr>
            <a:spLocks noGrp="1"/>
          </p:cNvSpPr>
          <p:nvPr>
            <p:ph type="title"/>
          </p:nvPr>
        </p:nvSpPr>
        <p:spPr/>
        <p:txBody>
          <a:bodyPr/>
          <a:lstStyle/>
          <a:p>
            <a:r>
              <a:rPr lang="en-US" dirty="0"/>
              <a:t>Lesson 17.3 Figure 5</a:t>
            </a:r>
            <a:endParaRPr lang="en-IN" dirty="0"/>
          </a:p>
        </p:txBody>
      </p:sp>
      <p:pic>
        <p:nvPicPr>
          <p:cNvPr id="6" name="Content Placeholder 5" descr="A photograph of a wheat field">
            <a:extLst>
              <a:ext uri="{FF2B5EF4-FFF2-40B4-BE49-F238E27FC236}">
                <a16:creationId xmlns:a16="http://schemas.microsoft.com/office/drawing/2014/main" id="{3B9C2B79-1988-7D03-3AEE-6DD20B9B891D}"/>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971014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B739-A162-4252-5F03-858AEB74A05E}"/>
              </a:ext>
            </a:extLst>
          </p:cNvPr>
          <p:cNvSpPr>
            <a:spLocks noGrp="1"/>
          </p:cNvSpPr>
          <p:nvPr>
            <p:ph type="title"/>
          </p:nvPr>
        </p:nvSpPr>
        <p:spPr/>
        <p:txBody>
          <a:bodyPr/>
          <a:lstStyle/>
          <a:p>
            <a:r>
              <a:rPr lang="en-US" dirty="0"/>
              <a:t>Lesson 17.3 Figure 6</a:t>
            </a:r>
            <a:endParaRPr lang="en-IN" dirty="0"/>
          </a:p>
        </p:txBody>
      </p:sp>
      <p:pic>
        <p:nvPicPr>
          <p:cNvPr id="5" name="Content Placeholder 4" descr="In two-hybrid screening, the binding domain of a transcription factor is separated from the activator domain. A bait protein is attached to the D N A binding domain of a transcription factor, and a prey protein is attached to the activator domain. If the prey catches the bait, in other words, binds to it, transcription of a reporter gene occurs. If the prey does not catch the bait, no transcription occurs. Scientists use this transcriptional activation to determine if interaction between the bait and prey has occurred.">
            <a:extLst>
              <a:ext uri="{FF2B5EF4-FFF2-40B4-BE49-F238E27FC236}">
                <a16:creationId xmlns:a16="http://schemas.microsoft.com/office/drawing/2014/main" id="{DEB579A2-81D1-82F8-9850-D26F0B777298}"/>
              </a:ext>
            </a:extLst>
          </p:cNvPr>
          <p:cNvPicPr>
            <a:picLocks noGrp="1" noChangeAspect="1"/>
          </p:cNvPicPr>
          <p:nvPr>
            <p:ph idx="1"/>
          </p:nvPr>
        </p:nvPicPr>
        <p:blipFill>
          <a:blip r:embed="rId2"/>
          <a:srcRect l="16667" t="2000" r="21296"/>
          <a:stretch/>
        </p:blipFill>
        <p:spPr>
          <a:xfrm>
            <a:off x="1828800" y="1371600"/>
            <a:ext cx="5105400" cy="4480560"/>
          </a:xfrm>
        </p:spPr>
      </p:pic>
    </p:spTree>
    <p:extLst>
      <p:ext uri="{BB962C8B-B14F-4D97-AF65-F5344CB8AC3E}">
        <p14:creationId xmlns:p14="http://schemas.microsoft.com/office/powerpoint/2010/main" val="225672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17.1 Figure 2</a:t>
            </a:r>
            <a:endParaRPr lang="en-IN" dirty="0"/>
          </a:p>
        </p:txBody>
      </p:sp>
      <p:pic>
        <p:nvPicPr>
          <p:cNvPr id="6" name="Content Placeholder 5" descr="A photograph of a soybean plant">
            <a:extLst>
              <a:ext uri="{FF2B5EF4-FFF2-40B4-BE49-F238E27FC236}">
                <a16:creationId xmlns:a16="http://schemas.microsoft.com/office/drawing/2014/main" id="{AC3A1D03-4047-BA33-F4CD-6C07A2452602}"/>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60360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17.1 Figure 3</a:t>
            </a:r>
            <a:endParaRPr lang="en-IN" dirty="0"/>
          </a:p>
        </p:txBody>
      </p:sp>
      <p:pic>
        <p:nvPicPr>
          <p:cNvPr id="7" name="Content Placeholder 6" descr="In the first step, cells in a test tube are lysed using a detergent that disrupts the plasma membrane. In the second step, cell contents are treated with protease to destroy protein, and R N Aase to destroy R N A. The resulting slurry is centrifuged to pellet the cell debris. The supernatant, or liquid, containing the D N A is then transferred to a clean test tube. The D N A is precipitated with ethanol. It forms viscous, mucous-like strands that can be spooled on a glass rod.">
            <a:extLst>
              <a:ext uri="{FF2B5EF4-FFF2-40B4-BE49-F238E27FC236}">
                <a16:creationId xmlns:a16="http://schemas.microsoft.com/office/drawing/2014/main" id="{27D409AB-F6B4-D75F-2B3C-E01987D304EE}"/>
              </a:ext>
            </a:extLst>
          </p:cNvPr>
          <p:cNvPicPr>
            <a:picLocks noGrp="1" noChangeAspect="1"/>
          </p:cNvPicPr>
          <p:nvPr>
            <p:ph idx="1"/>
          </p:nvPr>
        </p:nvPicPr>
        <p:blipFill>
          <a:blip r:embed="rId2"/>
          <a:srcRect t="2000" b="36333"/>
          <a:stretch/>
        </p:blipFill>
        <p:spPr>
          <a:xfrm>
            <a:off x="457200" y="1371600"/>
            <a:ext cx="8229600" cy="281940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F915-E29F-4CB7-7B16-ADD7EDCEE541}"/>
              </a:ext>
            </a:extLst>
          </p:cNvPr>
          <p:cNvSpPr>
            <a:spLocks noGrp="1"/>
          </p:cNvSpPr>
          <p:nvPr>
            <p:ph type="title"/>
          </p:nvPr>
        </p:nvSpPr>
        <p:spPr/>
        <p:txBody>
          <a:bodyPr/>
          <a:lstStyle/>
          <a:p>
            <a:r>
              <a:rPr lang="en-US" dirty="0"/>
              <a:t>Lesson 17.1 Figure 4</a:t>
            </a:r>
            <a:endParaRPr lang="en-IN" dirty="0"/>
          </a:p>
        </p:txBody>
      </p:sp>
      <p:pic>
        <p:nvPicPr>
          <p:cNvPr id="7" name="Content Placeholder 6" descr="Two images: (a) shows D N A fragments on agarose gel; (b) shows a researcher reviewing these D N A fragments.">
            <a:extLst>
              <a:ext uri="{FF2B5EF4-FFF2-40B4-BE49-F238E27FC236}">
                <a16:creationId xmlns:a16="http://schemas.microsoft.com/office/drawing/2014/main" id="{55CB3FFC-22DF-6446-9B90-904E5F627545}"/>
              </a:ext>
            </a:extLst>
          </p:cNvPr>
          <p:cNvPicPr>
            <a:picLocks noGrp="1" noChangeAspect="1"/>
          </p:cNvPicPr>
          <p:nvPr>
            <p:ph idx="1"/>
          </p:nvPr>
        </p:nvPicPr>
        <p:blipFill>
          <a:blip r:embed="rId2"/>
          <a:srcRect t="2000" b="26333"/>
          <a:stretch/>
        </p:blipFill>
        <p:spPr>
          <a:xfrm>
            <a:off x="457200" y="1371600"/>
            <a:ext cx="8229600" cy="3276600"/>
          </a:xfrm>
        </p:spPr>
      </p:pic>
    </p:spTree>
    <p:extLst>
      <p:ext uri="{BB962C8B-B14F-4D97-AF65-F5344CB8AC3E}">
        <p14:creationId xmlns:p14="http://schemas.microsoft.com/office/powerpoint/2010/main" val="242301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17.1 Figure 5</a:t>
            </a:r>
            <a:endParaRPr lang="en-IN" dirty="0"/>
          </a:p>
        </p:txBody>
      </p:sp>
      <p:pic>
        <p:nvPicPr>
          <p:cNvPr id="7" name="Content Placeholder 6" descr="This illustration shows the amplification of a D N A sequence by the polymerase chain reaction. P C R consists of three steps (denaturation, annealing, and D N A synthesis) that occur at high, low, and intermediate temperatures. In step 1, the denaturation step, the sample is heated to a high temperature so that the D N A strands separate. In step 2, annealing, the sample is cooled so that two primers can anneal to the two strands of D N A. The primers are spaced such that the sequence of interest between them will be amplified. In step 3, D N A synthesis, the sample is warmed to the optimal temperature for Thermus aquaticus polymerase, which synthesizes the complementary strand from the primer to the 3 prime end of the molecule. This cycle is repeated again and again. Each time, the newly synthesized strands serve as templates so that the amount of D N A doubles with each cycle. As the cycles continue, more and more strands are the size of the distance between the two primers; in the end, the vast majority of strands are this size.">
            <a:extLst>
              <a:ext uri="{FF2B5EF4-FFF2-40B4-BE49-F238E27FC236}">
                <a16:creationId xmlns:a16="http://schemas.microsoft.com/office/drawing/2014/main" id="{717E51D5-6133-4D8B-E5BA-80DD3F08556F}"/>
              </a:ext>
            </a:extLst>
          </p:cNvPr>
          <p:cNvPicPr>
            <a:picLocks noGrp="1" noChangeAspect="1"/>
          </p:cNvPicPr>
          <p:nvPr>
            <p:ph idx="1"/>
          </p:nvPr>
        </p:nvPicPr>
        <p:blipFill>
          <a:blip r:embed="rId2"/>
          <a:srcRect l="18519" t="2000" r="12963"/>
          <a:stretch/>
        </p:blipFill>
        <p:spPr>
          <a:xfrm>
            <a:off x="1981200" y="1371600"/>
            <a:ext cx="5638800" cy="4480560"/>
          </a:xfrm>
        </p:spPr>
      </p:pic>
    </p:spTree>
    <p:extLst>
      <p:ext uri="{BB962C8B-B14F-4D97-AF65-F5344CB8AC3E}">
        <p14:creationId xmlns:p14="http://schemas.microsoft.com/office/powerpoint/2010/main" val="115231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17.1 Figure 6</a:t>
            </a:r>
            <a:endParaRPr lang="en-IN" dirty="0"/>
          </a:p>
        </p:txBody>
      </p:sp>
      <p:pic>
        <p:nvPicPr>
          <p:cNvPr id="7" name="Content Placeholder 6" descr="In Southern blotting, D N A is separated on the basis of size by agarose gel electrophoresis. The fragments run through the gel from top to bottom. In the gel shown in this figure, there are so many D N A fragments that they appear as a smear in each lane. The D N A from the gel is transferred to a nylon membrane. To do so, the gel is sandwiched between filter paper and the membrane and placed in transfer buffer. Paper towels above the gel wick up the moisture and assist in the transfer. The nylon membrane is then incubated with a radioactively or fluorescently labeled probe that is complementary to the sequence of interest. Discrete bands appear where the sequence of interest is located. The following description accompanies the illustration: Electrophoresis is used to separate D N A fragments by size. There can be so many fragments that they appear as a smear on the gel. The D N A is transferred from the agarose gel to a nylon membrane. The membrane is bathed in a solution containing a probe, a short piece of D N A complementary to the sequence of interest. The probe is labeled or tagged with a fluorescent dye so that the location of D N A fragments to which is hybridizes can be visualized.">
            <a:extLst>
              <a:ext uri="{FF2B5EF4-FFF2-40B4-BE49-F238E27FC236}">
                <a16:creationId xmlns:a16="http://schemas.microsoft.com/office/drawing/2014/main" id="{695C6BA1-CF52-69E5-D4E8-3ABFC1EFC453}"/>
              </a:ext>
            </a:extLst>
          </p:cNvPr>
          <p:cNvPicPr>
            <a:picLocks noGrp="1" noChangeAspect="1"/>
          </p:cNvPicPr>
          <p:nvPr>
            <p:ph idx="1"/>
          </p:nvPr>
        </p:nvPicPr>
        <p:blipFill>
          <a:blip r:embed="rId2"/>
          <a:srcRect l="11111" t="1999" r="5555"/>
          <a:stretch/>
        </p:blipFill>
        <p:spPr>
          <a:xfrm>
            <a:off x="1371600" y="1371600"/>
            <a:ext cx="6858000" cy="4480560"/>
          </a:xfrm>
        </p:spPr>
      </p:pic>
    </p:spTree>
    <p:extLst>
      <p:ext uri="{BB962C8B-B14F-4D97-AF65-F5344CB8AC3E}">
        <p14:creationId xmlns:p14="http://schemas.microsoft.com/office/powerpoint/2010/main" val="327476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17.1 Figure 7</a:t>
            </a:r>
            <a:endParaRPr lang="en-IN" dirty="0"/>
          </a:p>
        </p:txBody>
      </p:sp>
      <p:pic>
        <p:nvPicPr>
          <p:cNvPr id="7" name="Content Placeholder 6" descr="The vector has a lactose Z gene, which is necessary for metabolizing lactose, and a gene for ampicillin resistance. Within the lac Z gene are restriction sites, sequences of D N A cut by a particular restriction enzyme. The D N A to be cloned and the plasmid are both cut by the same restriction enzyme. The restriction enzyme staggers the cuts on the two strands of D N A, such that each strand has an overhanging single-stranded bit of D N A. On one strand, the sequence of the overhang is G A T C C A G. These two sequences are complementary, and allow the fragment of foreign D N A to anneal with the plasmid. An enzyme called ligase joins the two pieces together. The ligated plasmid is then transformed into a bacterial strain that lacks the lac Z gene and is sensitive to the antibiotic ampicillin. The bacteria are plated on media containing ampicillin so that only bacteria that have taking up the plasmid, which has an ampicillin resistance gene, will grow. The media also contains X-gal, a chemical that is metabolized in the same way as lactose. Plasmids lacking the insert are able to metabolize X-gal, releasing a dye from X-gal that turns the colony blue. Plasmids with the insert have a disrupted lac Z gene and produce white colonies. Thus, colonies containing the cloned D N A can be selected on the basis of color.">
            <a:extLst>
              <a:ext uri="{FF2B5EF4-FFF2-40B4-BE49-F238E27FC236}">
                <a16:creationId xmlns:a16="http://schemas.microsoft.com/office/drawing/2014/main" id="{1EB5B6FB-7D92-AF3F-FF21-C86381DCC0D5}"/>
              </a:ext>
            </a:extLst>
          </p:cNvPr>
          <p:cNvPicPr>
            <a:picLocks noGrp="1" noChangeAspect="1"/>
          </p:cNvPicPr>
          <p:nvPr>
            <p:ph idx="1"/>
          </p:nvPr>
        </p:nvPicPr>
        <p:blipFill>
          <a:blip r:embed="rId3"/>
          <a:srcRect l="26852" t="2000" r="22222"/>
          <a:stretch/>
        </p:blipFill>
        <p:spPr>
          <a:xfrm>
            <a:off x="2667000" y="1371600"/>
            <a:ext cx="4191000" cy="4480560"/>
          </a:xfrm>
        </p:spPr>
      </p:pic>
    </p:spTree>
    <p:extLst>
      <p:ext uri="{BB962C8B-B14F-4D97-AF65-F5344CB8AC3E}">
        <p14:creationId xmlns:p14="http://schemas.microsoft.com/office/powerpoint/2010/main" val="133328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17.1 Figure 8</a:t>
            </a:r>
            <a:endParaRPr lang="en-IN" dirty="0"/>
          </a:p>
        </p:txBody>
      </p:sp>
      <p:pic>
        <p:nvPicPr>
          <p:cNvPr id="6" name="Content Placeholder 5" descr="A photograph of a New Mexico whiptail">
            <a:extLst>
              <a:ext uri="{FF2B5EF4-FFF2-40B4-BE49-F238E27FC236}">
                <a16:creationId xmlns:a16="http://schemas.microsoft.com/office/drawing/2014/main" id="{C4A9B564-FB4A-BABB-7800-EA073CD003CC}"/>
              </a:ext>
            </a:extLst>
          </p:cNvPr>
          <p:cNvPicPr>
            <a:picLocks noGrp="1" noChangeAspect="1"/>
          </p:cNvPicPr>
          <p:nvPr>
            <p:ph idx="1"/>
          </p:nvPr>
        </p:nvPicPr>
        <p:blipFill>
          <a:blip r:embed="rId2"/>
          <a:srcRect l="13890" t="2000" r="12036"/>
          <a:stretch/>
        </p:blipFill>
        <p:spPr>
          <a:xfrm>
            <a:off x="1600200" y="1371600"/>
            <a:ext cx="6096000" cy="4480560"/>
          </a:xfrm>
        </p:spPr>
      </p:pic>
    </p:spTree>
    <p:extLst>
      <p:ext uri="{BB962C8B-B14F-4D97-AF65-F5344CB8AC3E}">
        <p14:creationId xmlns:p14="http://schemas.microsoft.com/office/powerpoint/2010/main" val="3510484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TotalTime>
  <Words>120</Words>
  <Application>Microsoft Office PowerPoint</Application>
  <PresentationFormat>On-screen Show (4:3)</PresentationFormat>
  <Paragraphs>31</Paragraphs>
  <Slides>29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Chapter 17</vt:lpstr>
      <vt:lpstr>Lesson 17.1 Figure 1</vt:lpstr>
      <vt:lpstr>Lesson 17.1 Figure 2</vt:lpstr>
      <vt:lpstr>Lesson 17.1 Figure 3</vt:lpstr>
      <vt:lpstr>Lesson 17.1 Figure 4</vt:lpstr>
      <vt:lpstr>Lesson 17.1 Figure 5</vt:lpstr>
      <vt:lpstr>Lesson 17.1 Figure 6</vt:lpstr>
      <vt:lpstr>Lesson 17.1 Figure 7</vt:lpstr>
      <vt:lpstr>Lesson 17.1 Figure 8</vt:lpstr>
      <vt:lpstr>Lesson 17.1 Figure 9</vt:lpstr>
      <vt:lpstr>Lesson 17.1 Figure 10</vt:lpstr>
      <vt:lpstr>Lesson 17.1 Figure 11</vt:lpstr>
      <vt:lpstr>Lesson 17.1 Figure 12</vt:lpstr>
      <vt:lpstr>Lesson 17.1 Figure 13</vt:lpstr>
      <vt:lpstr>Lesson 17.1 Figure 14</vt:lpstr>
      <vt:lpstr>Lesson 17.2 Figure 1</vt:lpstr>
      <vt:lpstr>Lesson 17.2 Figure 2</vt:lpstr>
      <vt:lpstr>Lesson 17.2 Figure 3</vt:lpstr>
      <vt:lpstr>Lesson 17.2 Figure 4</vt:lpstr>
      <vt:lpstr>Lesson 17.2 Figure 5</vt:lpstr>
      <vt:lpstr>Lesson 17.2 Figure 6</vt:lpstr>
      <vt:lpstr>Lesson 17.2 Figure 7</vt:lpstr>
      <vt:lpstr>Lesson 17.3 Figure 1</vt:lpstr>
      <vt:lpstr>Lesson 17.3 Figure 2</vt:lpstr>
      <vt:lpstr>Lesson 17.3 Figure 3</vt:lpstr>
      <vt:lpstr>Lesson 17.3 Figure 4</vt:lpstr>
      <vt:lpstr>Lesson 17.3 Figure 5</vt:lpstr>
      <vt:lpstr>Lesson 17.3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224</cp:revision>
  <dcterms:created xsi:type="dcterms:W3CDTF">2013-04-26T14:43:13Z</dcterms:created>
  <dcterms:modified xsi:type="dcterms:W3CDTF">2024-10-22T17:03:38Z</dcterms:modified>
</cp:coreProperties>
</file>