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handoutMasterIdLst>
    <p:handoutMasterId r:id="rId38"/>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6" r:id="rId25"/>
    <p:sldId id="297" r:id="rId26"/>
    <p:sldId id="298" r:id="rId27"/>
    <p:sldId id="299" r:id="rId28"/>
    <p:sldId id="300" r:id="rId29"/>
    <p:sldId id="301" r:id="rId30"/>
    <p:sldId id="302" r:id="rId31"/>
    <p:sldId id="303" r:id="rId32"/>
    <p:sldId id="304" r:id="rId33"/>
    <p:sldId id="305" r:id="rId34"/>
    <p:sldId id="306" r:id="rId35"/>
    <p:sldId id="2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a:p>
        </p:txBody>
      </p:sp>
    </p:spTree>
    <p:extLst>
      <p:ext uri="{BB962C8B-B14F-4D97-AF65-F5344CB8AC3E}">
        <p14:creationId xmlns:p14="http://schemas.microsoft.com/office/powerpoint/2010/main" val="117281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a:p>
        </p:txBody>
      </p:sp>
    </p:spTree>
    <p:extLst>
      <p:ext uri="{BB962C8B-B14F-4D97-AF65-F5344CB8AC3E}">
        <p14:creationId xmlns:p14="http://schemas.microsoft.com/office/powerpoint/2010/main" val="1114609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18</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Evolution and the Origin of the Species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18.1 Figure 9</a:t>
            </a:r>
            <a:endParaRPr lang="en-IN" dirty="0"/>
          </a:p>
        </p:txBody>
      </p:sp>
      <p:pic>
        <p:nvPicPr>
          <p:cNvPr id="6" name="Content Placeholder 5" descr="Two images: (a) shows a wall displaying the skulls of different hominids; (b) shows the skeleton of a horselike animal.">
            <a:extLst>
              <a:ext uri="{FF2B5EF4-FFF2-40B4-BE49-F238E27FC236}">
                <a16:creationId xmlns:a16="http://schemas.microsoft.com/office/drawing/2014/main" id="{8F08E08D-2266-EB4A-2B71-3EA9075FFAE2}"/>
              </a:ext>
            </a:extLst>
          </p:cNvPr>
          <p:cNvPicPr>
            <a:picLocks noGrp="1" noChangeAspect="1"/>
          </p:cNvPicPr>
          <p:nvPr>
            <p:ph idx="1"/>
          </p:nvPr>
        </p:nvPicPr>
        <p:blipFill>
          <a:blip r:embed="rId3"/>
          <a:srcRect l="8333" t="2000" r="7408"/>
          <a:stretch/>
        </p:blipFill>
        <p:spPr>
          <a:xfrm>
            <a:off x="1143000" y="1371600"/>
            <a:ext cx="6934200" cy="4480560"/>
          </a:xfrm>
        </p:spPr>
      </p:pic>
    </p:spTree>
    <p:extLst>
      <p:ext uri="{BB962C8B-B14F-4D97-AF65-F5344CB8AC3E}">
        <p14:creationId xmlns:p14="http://schemas.microsoft.com/office/powerpoint/2010/main" val="1130841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18.1 Figure 10</a:t>
            </a:r>
            <a:endParaRPr lang="en-IN" dirty="0"/>
          </a:p>
        </p:txBody>
      </p:sp>
      <p:pic>
        <p:nvPicPr>
          <p:cNvPr id="6" name="Content Placeholder 5" descr="The first one shows a human arm and hand. The bones of the finger tips are color coded pink and labeled &quot;Phalanges.&quot; The bones of the hand are color coded purple and labeled &quot;Metacarpals.&quot; The bones of the wrist are color coded orange and labeled &quot;Carpals.&quot; The two bones that make up the forearm are color coded yellow and green. The inner bone is the green one and labeled &quot;Radius,&quot; and the outer one is the yellow one and labeled &quot;Ulna.&quot; The bone of the upper arm is color coded blue and labeled &quot;Humerus.&quot; The illustrations for the other animals contain the same colors, bones, and order, but there are differences in length and shape. The other animals are cat, horse, bat, and dolphin.  ">
            <a:extLst>
              <a:ext uri="{FF2B5EF4-FFF2-40B4-BE49-F238E27FC236}">
                <a16:creationId xmlns:a16="http://schemas.microsoft.com/office/drawing/2014/main" id="{D6171EC0-A973-E8BC-91DA-EE681125E7DE}"/>
              </a:ext>
            </a:extLst>
          </p:cNvPr>
          <p:cNvPicPr>
            <a:picLocks noGrp="1" noChangeAspect="1"/>
          </p:cNvPicPr>
          <p:nvPr>
            <p:ph idx="1"/>
          </p:nvPr>
        </p:nvPicPr>
        <p:blipFill>
          <a:blip r:embed="rId2"/>
          <a:srcRect t="1999" b="16333"/>
          <a:stretch/>
        </p:blipFill>
        <p:spPr>
          <a:xfrm>
            <a:off x="457200" y="1371600"/>
            <a:ext cx="8229600" cy="373380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18.1 Figure 11</a:t>
            </a:r>
            <a:endParaRPr lang="en-IN" dirty="0"/>
          </a:p>
        </p:txBody>
      </p:sp>
      <p:pic>
        <p:nvPicPr>
          <p:cNvPr id="11" name="Content Placeholder 10" descr="Two images: (a) shows a white arctic fox blending into the snow; (b) shows a white ptarmigan blending into the snow.">
            <a:extLst>
              <a:ext uri="{FF2B5EF4-FFF2-40B4-BE49-F238E27FC236}">
                <a16:creationId xmlns:a16="http://schemas.microsoft.com/office/drawing/2014/main" id="{20727A35-65B6-81D0-747F-357060670BFC}"/>
              </a:ext>
            </a:extLst>
          </p:cNvPr>
          <p:cNvPicPr>
            <a:picLocks noGrp="1" noChangeAspect="1"/>
          </p:cNvPicPr>
          <p:nvPr>
            <p:ph idx="1"/>
          </p:nvPr>
        </p:nvPicPr>
        <p:blipFill>
          <a:blip r:embed="rId2"/>
          <a:srcRect l="926" t="1999" b="23001"/>
          <a:stretch/>
        </p:blipFill>
        <p:spPr>
          <a:xfrm>
            <a:off x="533400" y="1371600"/>
            <a:ext cx="8153400" cy="34290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18.1 Figure 12</a:t>
            </a:r>
            <a:endParaRPr lang="en-IN" dirty="0"/>
          </a:p>
        </p:txBody>
      </p:sp>
      <p:pic>
        <p:nvPicPr>
          <p:cNvPr id="6" name="Content Placeholder 5" descr="The first Earth illustration shows a single land mass, labeled &quot;PANGAEA,&quot; that reaches both poles. This is labeled &quot;PERMIAN 225 million years ago.&quot; The second Earth illustration shows two large land masses: one labeled &quot;LAURASIA&quot; (the northern most land mass), and one labeled &quot;GONDWANALAND&quot; (the southern most land mass). The &quot;TETHYS SEAS&quot; is between them near the equator. This second Earth illustration is labeled &quot;TRIASSIC 200 million years ago.&quot; The third Earth illustration shows several land masses that are beginning to resemble modern-day continents though they are still close together. This third Earth illustration is labeled &quot;JURASSIC 150 million years ago.&quot; The fourth Earth illustration shows several land masses that resemble modern-day continents that are a little closer together than they appear today but farther apart than how they appeared in the JURASSIC illustration. This fourth Earth illustration is labeled &quot;CRETACEOUS 65 million years ago.&quot; The fifth Earth illustration shows our present-day continents with North America, South America, Africa, Asia (with India indicated), Australia, and Antarctica labeled. This fifth Earth illustration is labeled &quot;PRESENT DAY.&quot;">
            <a:extLst>
              <a:ext uri="{FF2B5EF4-FFF2-40B4-BE49-F238E27FC236}">
                <a16:creationId xmlns:a16="http://schemas.microsoft.com/office/drawing/2014/main" id="{8CC2FBF1-4B84-67F5-68B0-B41123F8F01C}"/>
              </a:ext>
            </a:extLst>
          </p:cNvPr>
          <p:cNvPicPr>
            <a:picLocks noGrp="1" noChangeAspect="1"/>
          </p:cNvPicPr>
          <p:nvPr>
            <p:ph idx="1"/>
          </p:nvPr>
        </p:nvPicPr>
        <p:blipFill>
          <a:blip r:embed="rId2"/>
          <a:srcRect l="27778" t="2000" r="31481"/>
          <a:stretch/>
        </p:blipFill>
        <p:spPr>
          <a:xfrm>
            <a:off x="2743200" y="1371600"/>
            <a:ext cx="33528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18.1 Figure 13</a:t>
            </a:r>
            <a:endParaRPr lang="en-IN" dirty="0"/>
          </a:p>
        </p:txBody>
      </p:sp>
      <p:pic>
        <p:nvPicPr>
          <p:cNvPr id="6" name="Content Placeholder 5" descr="The diagram starts with the label &quot;Marsupiala.&quot; Marsupiala has two branches. The first is Didelphimorphia (true opossums) and shows an image of an opossum. The second branch off of Marsupiala is split into two branches. The first is Paucituberculata (shrew opossumes) and shows an image of a brown shrew opossum. The second is labeled &quot;Australidelphia&quot; and is split into two branches. The first is Microbiotheria (monito del monte) and shows an image of a monito del monte. The second is split into two branches. The first is Diprotodontia (kangaroos, koalas, wombats etc.) and shows an image of a kangaroo. The second is split into three branches. The first is Dasyuromorphia (Tasmanian devils, thylacines etc.) and shows an image of a Tasmanian devil. The second is Notoryctemorphia (marsupial moles) and shows an image of a mole. The third is Peramelemorphia (bandicoots, bibies etc.) and shows an image of a bandicoot.">
            <a:extLst>
              <a:ext uri="{FF2B5EF4-FFF2-40B4-BE49-F238E27FC236}">
                <a16:creationId xmlns:a16="http://schemas.microsoft.com/office/drawing/2014/main" id="{02B490F2-336C-02AF-1FDB-E2ED6A42705A}"/>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18.2 Figure 1</a:t>
            </a:r>
            <a:endParaRPr lang="en-IN" dirty="0"/>
          </a:p>
        </p:txBody>
      </p:sp>
      <p:pic>
        <p:nvPicPr>
          <p:cNvPr id="6" name="Content Placeholder 5" descr="Three images: (a) shows a black poodle, (b) shows a brown cocker spaniel, (c) shows a cockapoo (a mix of both breeds).">
            <a:extLst>
              <a:ext uri="{FF2B5EF4-FFF2-40B4-BE49-F238E27FC236}">
                <a16:creationId xmlns:a16="http://schemas.microsoft.com/office/drawing/2014/main" id="{59FDC76A-6856-FE59-C753-046030F9AEE0}"/>
              </a:ext>
            </a:extLst>
          </p:cNvPr>
          <p:cNvPicPr>
            <a:picLocks noGrp="1" noChangeAspect="1"/>
          </p:cNvPicPr>
          <p:nvPr>
            <p:ph idx="1"/>
          </p:nvPr>
        </p:nvPicPr>
        <p:blipFill>
          <a:blip r:embed="rId2"/>
          <a:srcRect t="1999" b="9667"/>
          <a:stretch/>
        </p:blipFill>
        <p:spPr>
          <a:xfrm>
            <a:off x="457200" y="1371600"/>
            <a:ext cx="8229600" cy="403860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18.2 Figure 2</a:t>
            </a:r>
            <a:endParaRPr lang="en-IN" dirty="0"/>
          </a:p>
        </p:txBody>
      </p:sp>
      <p:pic>
        <p:nvPicPr>
          <p:cNvPr id="6" name="Content Placeholder 5" descr="Two images: (a) shows an African fish eagle with a white head and neck; (b) shows a bald eagle with a white head.">
            <a:extLst>
              <a:ext uri="{FF2B5EF4-FFF2-40B4-BE49-F238E27FC236}">
                <a16:creationId xmlns:a16="http://schemas.microsoft.com/office/drawing/2014/main" id="{7274BC50-445B-8C80-3847-7025E4D0D3AB}"/>
              </a:ext>
            </a:extLst>
          </p:cNvPr>
          <p:cNvPicPr>
            <a:picLocks noGrp="1" noChangeAspect="1"/>
          </p:cNvPicPr>
          <p:nvPr>
            <p:ph idx="1"/>
          </p:nvPr>
        </p:nvPicPr>
        <p:blipFill>
          <a:blip r:embed="rId2"/>
          <a:srcRect l="7407" t="2000" r="5555"/>
          <a:stretch/>
        </p:blipFill>
        <p:spPr>
          <a:xfrm>
            <a:off x="1066800" y="1371600"/>
            <a:ext cx="71628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18.2 Figure 3</a:t>
            </a:r>
            <a:endParaRPr lang="en-IN" dirty="0"/>
          </a:p>
        </p:txBody>
      </p:sp>
      <p:pic>
        <p:nvPicPr>
          <p:cNvPr id="6" name="Content Placeholder 5" descr="Image (a) shows a diagram that appears like a tree with branches to illustration speciation events. Image (b) shows an illustrated tree showing the evolution of elephants. It starts at the base with an illustration of a Palaeomastodon, which then goes up to a Gomphotherium. In between these two, a branch splits off and has two other branches. One is called Mamut (mastodon), and one is called Stegodon, which has two branches. A branch splits off above Gomphotherium and before Primelephas. It is called Anancus. Above Primelephas are three branches. The first is Mamuthus (mammoth), the second is Elephas (Asian elephant), and the third is Loxodonta (African elephant).">
            <a:extLst>
              <a:ext uri="{FF2B5EF4-FFF2-40B4-BE49-F238E27FC236}">
                <a16:creationId xmlns:a16="http://schemas.microsoft.com/office/drawing/2014/main" id="{BBDE084F-B98B-DCC1-D70E-D1BE07A36D1C}"/>
              </a:ext>
            </a:extLst>
          </p:cNvPr>
          <p:cNvPicPr>
            <a:picLocks noGrp="1" noChangeAspect="1"/>
          </p:cNvPicPr>
          <p:nvPr>
            <p:ph idx="1"/>
          </p:nvPr>
        </p:nvPicPr>
        <p:blipFill>
          <a:blip r:embed="rId2"/>
          <a:srcRect t="2000" b="23000"/>
          <a:stretch/>
        </p:blipFill>
        <p:spPr>
          <a:xfrm>
            <a:off x="457200" y="1371600"/>
            <a:ext cx="8229600" cy="342900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18.2 Figure 4</a:t>
            </a:r>
            <a:endParaRPr lang="en-IN" dirty="0"/>
          </a:p>
        </p:txBody>
      </p:sp>
      <p:pic>
        <p:nvPicPr>
          <p:cNvPr id="6" name="Content Placeholder 5" descr="The first diagram (a) is labeled &quot;PERIPHERAL ISOLATE POPULATION.&quot; It starts with a green circle labeled &quot;ORIGINAL POPULATION.&quot; Then, there is the same green circle but with an arrow pointing from it to a smaller green circle. This is labeled &quot;GEOGRAPHIC ISOLATION.&quot; Lastly, there is the same green circle and a blue circle where the smaller green circle was before. This is labeled &quot;SPECIATION.&quot; Over the entirety of this diagram is an arrow representing how time passes from the first to the last  illustration. The second diagram (b) has the same arrow representing time passing as the illustrations go from left to right. The left-most illustration is labeled &quot;ORIGINAL POPULATION&quot; and shows a green circle. The next illustration shows that green circle split in half with a barrier in between. This is labeled &quot;GEOGRAPHIC BARRIER.&quot; The next illustration shows the same split circle but now one half is green and the other is blue. This is labeled &quot;REPRODUCTIVE ISOLATION.&quot; The last diagram shows a green circle and a blue circle. This is labeled &quot;SPECIATION.&quot;">
            <a:extLst>
              <a:ext uri="{FF2B5EF4-FFF2-40B4-BE49-F238E27FC236}">
                <a16:creationId xmlns:a16="http://schemas.microsoft.com/office/drawing/2014/main" id="{CE024A9A-0864-9FAB-AE50-34A08B8269DE}"/>
              </a:ext>
            </a:extLst>
          </p:cNvPr>
          <p:cNvPicPr>
            <a:picLocks noGrp="1" noChangeAspect="1"/>
          </p:cNvPicPr>
          <p:nvPr>
            <p:ph idx="1"/>
          </p:nvPr>
        </p:nvPicPr>
        <p:blipFill>
          <a:blip r:embed="rId2"/>
          <a:srcRect l="24074" t="2000" r="24074"/>
          <a:stretch/>
        </p:blipFill>
        <p:spPr>
          <a:xfrm>
            <a:off x="2438400" y="1371600"/>
            <a:ext cx="42672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18.2 Figure 5</a:t>
            </a:r>
            <a:endParaRPr lang="en-IN" dirty="0"/>
          </a:p>
        </p:txBody>
      </p:sp>
      <p:pic>
        <p:nvPicPr>
          <p:cNvPr id="6" name="Content Placeholder 5" descr="The Mexican Spotted owl (S.o. lucida) is shown in Mexico, Arizona, New Mexico, Texas, Colorado, and Utah. The California Spotted owl (S.o. occidentalis) is shows in California and a little in Mexico and Nevada. The Northern Spotted owl (S.o. caurina) is shown in California, Oregon, and Washington.">
            <a:extLst>
              <a:ext uri="{FF2B5EF4-FFF2-40B4-BE49-F238E27FC236}">
                <a16:creationId xmlns:a16="http://schemas.microsoft.com/office/drawing/2014/main" id="{975C8122-AF05-7685-72F8-8F3381190947}"/>
              </a:ext>
            </a:extLst>
          </p:cNvPr>
          <p:cNvPicPr>
            <a:picLocks noGrp="1" noChangeAspect="1"/>
          </p:cNvPicPr>
          <p:nvPr>
            <p:ph idx="1"/>
          </p:nvPr>
        </p:nvPicPr>
        <p:blipFill>
          <a:blip r:embed="rId2"/>
          <a:srcRect l="17592" t="2000" r="20370"/>
          <a:stretch/>
        </p:blipFill>
        <p:spPr>
          <a:xfrm>
            <a:off x="1905000" y="1371600"/>
            <a:ext cx="51054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18.1 Figure 1</a:t>
            </a:r>
            <a:endParaRPr lang="en-US" sz="3200" dirty="0">
              <a:solidFill>
                <a:schemeClr val="accent1"/>
              </a:solidFill>
            </a:endParaRPr>
          </a:p>
        </p:txBody>
      </p:sp>
      <p:pic>
        <p:nvPicPr>
          <p:cNvPr id="5" name="Content Placeholder 4" descr="Two images: (a) shows a brown, yellow, and red lizard; (b) shows cacti in the Sonoran Desert.">
            <a:extLst>
              <a:ext uri="{FF2B5EF4-FFF2-40B4-BE49-F238E27FC236}">
                <a16:creationId xmlns:a16="http://schemas.microsoft.com/office/drawing/2014/main" id="{CA0C1AD5-F20E-21D5-6632-F0B0206BF56A}"/>
              </a:ext>
            </a:extLst>
          </p:cNvPr>
          <p:cNvPicPr>
            <a:picLocks noGrp="1" noChangeAspect="1"/>
          </p:cNvPicPr>
          <p:nvPr>
            <p:ph idx="1"/>
          </p:nvPr>
        </p:nvPicPr>
        <p:blipFill>
          <a:blip r:embed="rId3"/>
          <a:srcRect t="2000" b="28000"/>
          <a:stretch/>
        </p:blipFill>
        <p:spPr>
          <a:xfrm>
            <a:off x="457200" y="1371600"/>
            <a:ext cx="8229600" cy="32004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C12D-2AE0-0868-7076-3CB1162ABD89}"/>
              </a:ext>
            </a:extLst>
          </p:cNvPr>
          <p:cNvSpPr>
            <a:spLocks noGrp="1"/>
          </p:cNvSpPr>
          <p:nvPr>
            <p:ph type="title"/>
          </p:nvPr>
        </p:nvSpPr>
        <p:spPr/>
        <p:txBody>
          <a:bodyPr/>
          <a:lstStyle/>
          <a:p>
            <a:r>
              <a:rPr lang="en-US" dirty="0"/>
              <a:t>Lesson 18.2 Figure 6</a:t>
            </a:r>
            <a:endParaRPr lang="en-IN" dirty="0"/>
          </a:p>
        </p:txBody>
      </p:sp>
      <p:pic>
        <p:nvPicPr>
          <p:cNvPr id="6" name="Content Placeholder 5" descr="The chart appears like a pie chart with the founder species (which has a short, pointed beak) superimposed on the center. One piece of the chart shows the I'iwi, which has a medium length, curved, pointed beak and eats nectar. The next piece is Amakihi, which has a long, curved, pointed beak and eats nectar and insects. The next piece is a Akiapola'au, which has a short, curved, pointed beak and eats insects. The next is a Maui Parrotbill, which has a broad, short, pointed beak and eats insects. The next is the Nihoa Finch, which has a broad, short beak and eats insects, seeds, and bird eggs. The last one is an Apapane, which has a medium-length, skinny beak and eats nectar.">
            <a:extLst>
              <a:ext uri="{FF2B5EF4-FFF2-40B4-BE49-F238E27FC236}">
                <a16:creationId xmlns:a16="http://schemas.microsoft.com/office/drawing/2014/main" id="{79266834-E139-8AEC-FB03-05BD139C7003}"/>
              </a:ext>
            </a:extLst>
          </p:cNvPr>
          <p:cNvPicPr>
            <a:picLocks noGrp="1" noChangeAspect="1"/>
          </p:cNvPicPr>
          <p:nvPr>
            <p:ph idx="1"/>
          </p:nvPr>
        </p:nvPicPr>
        <p:blipFill>
          <a:blip r:embed="rId2"/>
          <a:srcRect l="25926" t="2000" r="25000"/>
          <a:stretch/>
        </p:blipFill>
        <p:spPr>
          <a:xfrm>
            <a:off x="2590800" y="1371600"/>
            <a:ext cx="4038600" cy="4480560"/>
          </a:xfrm>
        </p:spPr>
      </p:pic>
    </p:spTree>
    <p:extLst>
      <p:ext uri="{BB962C8B-B14F-4D97-AF65-F5344CB8AC3E}">
        <p14:creationId xmlns:p14="http://schemas.microsoft.com/office/powerpoint/2010/main" val="411437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0BB8-FC1F-9CC7-A6B1-A3C05D6C97AD}"/>
              </a:ext>
            </a:extLst>
          </p:cNvPr>
          <p:cNvSpPr>
            <a:spLocks noGrp="1"/>
          </p:cNvSpPr>
          <p:nvPr>
            <p:ph type="title"/>
          </p:nvPr>
        </p:nvSpPr>
        <p:spPr/>
        <p:txBody>
          <a:bodyPr/>
          <a:lstStyle/>
          <a:p>
            <a:r>
              <a:rPr lang="en-US" dirty="0"/>
              <a:t>Lesson 18.2 Figure 7</a:t>
            </a:r>
            <a:endParaRPr lang="en-IN" dirty="0"/>
          </a:p>
        </p:txBody>
      </p:sp>
      <p:pic>
        <p:nvPicPr>
          <p:cNvPr id="7" name="Content Placeholder 6" descr="The diagram shows an arrow at the top representing time passing from left to right. The first illustration shows a green circle, labeled &quot;ORIGINAL POPULATION.&quot; The next diagram shows a green circle with a blue circle in the middle with the blue radiating outward. This is labeled &quot;ISOLATION.&quot; The last illustration shows a green circle with blue circle within it with a boundary in between. This is labeled &quot;SPECIATION.&quot;">
            <a:extLst>
              <a:ext uri="{FF2B5EF4-FFF2-40B4-BE49-F238E27FC236}">
                <a16:creationId xmlns:a16="http://schemas.microsoft.com/office/drawing/2014/main" id="{353DA717-037C-E215-E103-CBD62F4F6114}"/>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4221501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0C6C-93E6-4F03-DC7D-656D6BBCCFBD}"/>
              </a:ext>
            </a:extLst>
          </p:cNvPr>
          <p:cNvSpPr>
            <a:spLocks noGrp="1"/>
          </p:cNvSpPr>
          <p:nvPr>
            <p:ph type="title"/>
          </p:nvPr>
        </p:nvSpPr>
        <p:spPr/>
        <p:txBody>
          <a:bodyPr/>
          <a:lstStyle/>
          <a:p>
            <a:r>
              <a:rPr lang="en-US" dirty="0"/>
              <a:t>Lesson 18.2 Figure 8</a:t>
            </a:r>
            <a:endParaRPr lang="en-IN" dirty="0"/>
          </a:p>
        </p:txBody>
      </p:sp>
      <p:pic>
        <p:nvPicPr>
          <p:cNvPr id="6" name="Content Placeholder 5" descr="An illustration of aneuploidy, resulting in offspring with 2n plus 1 or 2n minus 1 chromosomes. Aneuploidy results when chromosomes fail to separate correctly during meiosis. As a result, one gamete has one too many chromosomes and the other has one too few. When the n plus 1 gamete fuses with a normal gamete, the resulting zygote has 2n plus 1 chromosomes. When the n minus 1 gamete fuses with a normal gamete, the resulting zygote has 2n minus 1 chromosomes.">
            <a:extLst>
              <a:ext uri="{FF2B5EF4-FFF2-40B4-BE49-F238E27FC236}">
                <a16:creationId xmlns:a16="http://schemas.microsoft.com/office/drawing/2014/main" id="{A70EC5FD-8C31-68C5-0F2D-D596DF53C732}"/>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298057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B334-FDD9-1EC6-BD3C-FF1D637EBC39}"/>
              </a:ext>
            </a:extLst>
          </p:cNvPr>
          <p:cNvSpPr>
            <a:spLocks noGrp="1"/>
          </p:cNvSpPr>
          <p:nvPr>
            <p:ph type="title"/>
          </p:nvPr>
        </p:nvSpPr>
        <p:spPr/>
        <p:txBody>
          <a:bodyPr/>
          <a:lstStyle/>
          <a:p>
            <a:r>
              <a:rPr lang="en-US" dirty="0"/>
              <a:t>Lesson 18.2 Figure 9</a:t>
            </a:r>
            <a:endParaRPr lang="en-IN" dirty="0"/>
          </a:p>
        </p:txBody>
      </p:sp>
      <p:pic>
        <p:nvPicPr>
          <p:cNvPr id="6" name="Content Placeholder 5" descr="The diagram is labeled &quot;Autopolyploidy Resulting in Offspring with Two Sets of Chromosomes.&quot; The first illustration shows a cell with two large and two small chromosomes. It is labeled &quot;Diploid parent (2n).&quot; An arrow points from this to the second cell, labeled &quot;Polyploid offspring (4n).&quot; This cell has four small and four large chromosomes. ">
            <a:extLst>
              <a:ext uri="{FF2B5EF4-FFF2-40B4-BE49-F238E27FC236}">
                <a16:creationId xmlns:a16="http://schemas.microsoft.com/office/drawing/2014/main" id="{51E08540-7565-EA03-55CD-503F25B20E2E}"/>
              </a:ext>
            </a:extLst>
          </p:cNvPr>
          <p:cNvPicPr>
            <a:picLocks noGrp="1" noChangeAspect="1"/>
          </p:cNvPicPr>
          <p:nvPr>
            <p:ph idx="1"/>
          </p:nvPr>
        </p:nvPicPr>
        <p:blipFill>
          <a:blip r:embed="rId2"/>
          <a:srcRect t="1999" b="9667"/>
          <a:stretch/>
        </p:blipFill>
        <p:spPr>
          <a:xfrm>
            <a:off x="457200" y="1371600"/>
            <a:ext cx="8229600" cy="4038600"/>
          </a:xfrm>
        </p:spPr>
      </p:pic>
    </p:spTree>
    <p:extLst>
      <p:ext uri="{BB962C8B-B14F-4D97-AF65-F5344CB8AC3E}">
        <p14:creationId xmlns:p14="http://schemas.microsoft.com/office/powerpoint/2010/main" val="820653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900E-9FAF-CBCC-5F33-183CFE9EA60F}"/>
              </a:ext>
            </a:extLst>
          </p:cNvPr>
          <p:cNvSpPr>
            <a:spLocks noGrp="1"/>
          </p:cNvSpPr>
          <p:nvPr>
            <p:ph type="title"/>
          </p:nvPr>
        </p:nvSpPr>
        <p:spPr/>
        <p:txBody>
          <a:bodyPr/>
          <a:lstStyle/>
          <a:p>
            <a:r>
              <a:rPr lang="en-US" dirty="0"/>
              <a:t>Lesson 18.2 Figure 10</a:t>
            </a:r>
            <a:endParaRPr lang="en-IN" dirty="0"/>
          </a:p>
        </p:txBody>
      </p:sp>
      <p:pic>
        <p:nvPicPr>
          <p:cNvPr id="6" name="Content Placeholder 5" descr="Alloploidy results from viable matings between two species with different numbers of chromosomes. In the example shown, species one has two pairs of chromosomes, and species two has three pairs of chromosomes. When an unreduced gamete from species one (with two chromosomes) fuses with a normal gamete from species two (with three pairs of chromosomes), a hybrid zygote with seven chromosomes results. An offspring from this mating produces an unreduced gamete with seven chromosomes. If this unreduced gamete fuses with a normal gamete from species one with three chromosomes, the resulting offspring will have ten viable chromosomes.">
            <a:extLst>
              <a:ext uri="{FF2B5EF4-FFF2-40B4-BE49-F238E27FC236}">
                <a16:creationId xmlns:a16="http://schemas.microsoft.com/office/drawing/2014/main" id="{B10A9666-C2EE-14E4-7E1E-D8F44CA90C44}"/>
              </a:ext>
            </a:extLst>
          </p:cNvPr>
          <p:cNvPicPr>
            <a:picLocks noGrp="1" noChangeAspect="1"/>
          </p:cNvPicPr>
          <p:nvPr>
            <p:ph idx="1"/>
          </p:nvPr>
        </p:nvPicPr>
        <p:blipFill>
          <a:blip r:embed="rId2"/>
          <a:srcRect l="12036" t="2000" r="11111"/>
          <a:stretch/>
        </p:blipFill>
        <p:spPr>
          <a:xfrm>
            <a:off x="1447800" y="1371600"/>
            <a:ext cx="6324600" cy="4480560"/>
          </a:xfrm>
        </p:spPr>
      </p:pic>
    </p:spTree>
    <p:extLst>
      <p:ext uri="{BB962C8B-B14F-4D97-AF65-F5344CB8AC3E}">
        <p14:creationId xmlns:p14="http://schemas.microsoft.com/office/powerpoint/2010/main" val="366773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CD06-2806-CFED-6FE8-1E97C6930AAA}"/>
              </a:ext>
            </a:extLst>
          </p:cNvPr>
          <p:cNvSpPr>
            <a:spLocks noGrp="1"/>
          </p:cNvSpPr>
          <p:nvPr>
            <p:ph type="title"/>
          </p:nvPr>
        </p:nvSpPr>
        <p:spPr/>
        <p:txBody>
          <a:bodyPr/>
          <a:lstStyle/>
          <a:p>
            <a:r>
              <a:rPr lang="en-US" dirty="0"/>
              <a:t>Lesson 18.2 Figure 11</a:t>
            </a:r>
            <a:endParaRPr lang="en-IN" dirty="0"/>
          </a:p>
        </p:txBody>
      </p:sp>
      <p:pic>
        <p:nvPicPr>
          <p:cNvPr id="6" name="Content Placeholder 5" descr="Two images: (a) shows a brown frog; (b) shows a green frog.">
            <a:extLst>
              <a:ext uri="{FF2B5EF4-FFF2-40B4-BE49-F238E27FC236}">
                <a16:creationId xmlns:a16="http://schemas.microsoft.com/office/drawing/2014/main" id="{3D071791-7AAD-0190-800F-1B31F7BDD212}"/>
              </a:ext>
            </a:extLst>
          </p:cNvPr>
          <p:cNvPicPr>
            <a:picLocks noGrp="1" noChangeAspect="1"/>
          </p:cNvPicPr>
          <p:nvPr>
            <p:ph idx="1"/>
          </p:nvPr>
        </p:nvPicPr>
        <p:blipFill>
          <a:blip r:embed="rId2"/>
          <a:srcRect t="2000" b="24667"/>
          <a:stretch/>
        </p:blipFill>
        <p:spPr>
          <a:xfrm>
            <a:off x="457200" y="1371600"/>
            <a:ext cx="8229600" cy="3352800"/>
          </a:xfrm>
        </p:spPr>
      </p:pic>
    </p:spTree>
    <p:extLst>
      <p:ext uri="{BB962C8B-B14F-4D97-AF65-F5344CB8AC3E}">
        <p14:creationId xmlns:p14="http://schemas.microsoft.com/office/powerpoint/2010/main" val="3853959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C6DD-0FCD-A9BF-49EB-9C70C9DDFEE0}"/>
              </a:ext>
            </a:extLst>
          </p:cNvPr>
          <p:cNvSpPr>
            <a:spLocks noGrp="1"/>
          </p:cNvSpPr>
          <p:nvPr>
            <p:ph type="title"/>
          </p:nvPr>
        </p:nvSpPr>
        <p:spPr/>
        <p:txBody>
          <a:bodyPr/>
          <a:lstStyle/>
          <a:p>
            <a:r>
              <a:rPr lang="en-US" dirty="0"/>
              <a:t>Lesson 18.2 Figure 12</a:t>
            </a:r>
            <a:endParaRPr lang="en-IN" dirty="0"/>
          </a:p>
        </p:txBody>
      </p:sp>
      <p:pic>
        <p:nvPicPr>
          <p:cNvPr id="6" name="Content Placeholder 5" descr="Two images: (a) shows a black cricket; (b) shows a black cricket that looks very similar to (a).">
            <a:extLst>
              <a:ext uri="{FF2B5EF4-FFF2-40B4-BE49-F238E27FC236}">
                <a16:creationId xmlns:a16="http://schemas.microsoft.com/office/drawing/2014/main" id="{26D20F4E-B0C8-A622-5C95-00F5805D3148}"/>
              </a:ext>
            </a:extLst>
          </p:cNvPr>
          <p:cNvPicPr>
            <a:picLocks noGrp="1" noChangeAspect="1"/>
          </p:cNvPicPr>
          <p:nvPr>
            <p:ph idx="1"/>
          </p:nvPr>
        </p:nvPicPr>
        <p:blipFill>
          <a:blip r:embed="rId2"/>
          <a:srcRect t="1999" b="16333"/>
          <a:stretch/>
        </p:blipFill>
        <p:spPr>
          <a:xfrm>
            <a:off x="457200" y="1371600"/>
            <a:ext cx="8229600" cy="3733800"/>
          </a:xfrm>
        </p:spPr>
      </p:pic>
    </p:spTree>
    <p:extLst>
      <p:ext uri="{BB962C8B-B14F-4D97-AF65-F5344CB8AC3E}">
        <p14:creationId xmlns:p14="http://schemas.microsoft.com/office/powerpoint/2010/main" val="455929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22E7-39CE-3F8F-9A20-D3A42A04149C}"/>
              </a:ext>
            </a:extLst>
          </p:cNvPr>
          <p:cNvSpPr>
            <a:spLocks noGrp="1"/>
          </p:cNvSpPr>
          <p:nvPr>
            <p:ph type="title"/>
          </p:nvPr>
        </p:nvSpPr>
        <p:spPr/>
        <p:txBody>
          <a:bodyPr/>
          <a:lstStyle/>
          <a:p>
            <a:r>
              <a:rPr lang="en-US" dirty="0"/>
              <a:t>Lesson 18.2 Figure 13</a:t>
            </a:r>
            <a:endParaRPr lang="en-IN" dirty="0"/>
          </a:p>
        </p:txBody>
      </p:sp>
      <p:pic>
        <p:nvPicPr>
          <p:cNvPr id="7" name="Content Placeholder 6" descr="Two images: (a) shows a damselfly; (b) shows drawings of the various shapes of the damselfly male reproductive organ.">
            <a:extLst>
              <a:ext uri="{FF2B5EF4-FFF2-40B4-BE49-F238E27FC236}">
                <a16:creationId xmlns:a16="http://schemas.microsoft.com/office/drawing/2014/main" id="{B6A1AC50-D3E7-C969-48A9-F1F7FEB8A84B}"/>
              </a:ext>
            </a:extLst>
          </p:cNvPr>
          <p:cNvPicPr>
            <a:picLocks noGrp="1" noChangeAspect="1"/>
          </p:cNvPicPr>
          <p:nvPr>
            <p:ph idx="1"/>
          </p:nvPr>
        </p:nvPicPr>
        <p:blipFill>
          <a:blip r:embed="rId2"/>
          <a:srcRect l="11111" t="2000" r="6481"/>
          <a:stretch/>
        </p:blipFill>
        <p:spPr>
          <a:xfrm>
            <a:off x="1371600" y="1371600"/>
            <a:ext cx="6781800" cy="4480560"/>
          </a:xfrm>
        </p:spPr>
      </p:pic>
    </p:spTree>
    <p:extLst>
      <p:ext uri="{BB962C8B-B14F-4D97-AF65-F5344CB8AC3E}">
        <p14:creationId xmlns:p14="http://schemas.microsoft.com/office/powerpoint/2010/main" val="971014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B739-A162-4252-5F03-858AEB74A05E}"/>
              </a:ext>
            </a:extLst>
          </p:cNvPr>
          <p:cNvSpPr>
            <a:spLocks noGrp="1"/>
          </p:cNvSpPr>
          <p:nvPr>
            <p:ph type="title"/>
          </p:nvPr>
        </p:nvSpPr>
        <p:spPr/>
        <p:txBody>
          <a:bodyPr/>
          <a:lstStyle/>
          <a:p>
            <a:r>
              <a:rPr lang="en-US" dirty="0"/>
              <a:t>Lesson 18.2 Figure 14</a:t>
            </a:r>
            <a:endParaRPr lang="en-IN" dirty="0"/>
          </a:p>
        </p:txBody>
      </p:sp>
      <p:pic>
        <p:nvPicPr>
          <p:cNvPr id="7" name="Content Placeholder 6" descr="Two images: (a) shows a bee flying toward a foxglove; (b) shows a hummingbird feeding from a trumpet creeper.">
            <a:extLst>
              <a:ext uri="{FF2B5EF4-FFF2-40B4-BE49-F238E27FC236}">
                <a16:creationId xmlns:a16="http://schemas.microsoft.com/office/drawing/2014/main" id="{932A39B7-0FEF-2BC5-5414-959553CDB179}"/>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225672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1763-FE2B-AFCC-EC76-CB8FB5EAA88C}"/>
              </a:ext>
            </a:extLst>
          </p:cNvPr>
          <p:cNvSpPr>
            <a:spLocks noGrp="1"/>
          </p:cNvSpPr>
          <p:nvPr>
            <p:ph type="title"/>
          </p:nvPr>
        </p:nvSpPr>
        <p:spPr/>
        <p:txBody>
          <a:bodyPr/>
          <a:lstStyle/>
          <a:p>
            <a:r>
              <a:rPr lang="en-US" dirty="0"/>
              <a:t>Lesson 18.2 Figure 15</a:t>
            </a:r>
            <a:endParaRPr lang="en-IN" dirty="0"/>
          </a:p>
        </p:txBody>
      </p:sp>
      <p:pic>
        <p:nvPicPr>
          <p:cNvPr id="5" name="Content Placeholder 4" descr="The first illustration is of a thin-lipped cichlid. Its lips are thin and small. The second illustration is of a thick-lipped cichlid. Its lips are full and large.">
            <a:extLst>
              <a:ext uri="{FF2B5EF4-FFF2-40B4-BE49-F238E27FC236}">
                <a16:creationId xmlns:a16="http://schemas.microsoft.com/office/drawing/2014/main" id="{D0D313BA-C9C2-4EB4-CA59-6058A232A2A1}"/>
              </a:ext>
            </a:extLst>
          </p:cNvPr>
          <p:cNvPicPr>
            <a:picLocks noGrp="1" noChangeAspect="1"/>
          </p:cNvPicPr>
          <p:nvPr>
            <p:ph idx="1"/>
          </p:nvPr>
        </p:nvPicPr>
        <p:blipFill>
          <a:blip r:embed="rId2"/>
          <a:srcRect t="2000" b="41333"/>
          <a:stretch/>
        </p:blipFill>
        <p:spPr>
          <a:xfrm>
            <a:off x="457200" y="1371600"/>
            <a:ext cx="8229600" cy="2590800"/>
          </a:xfrm>
        </p:spPr>
      </p:pic>
    </p:spTree>
    <p:extLst>
      <p:ext uri="{BB962C8B-B14F-4D97-AF65-F5344CB8AC3E}">
        <p14:creationId xmlns:p14="http://schemas.microsoft.com/office/powerpoint/2010/main" val="1660159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18.1 Figure 2</a:t>
            </a:r>
            <a:endParaRPr lang="en-IN" dirty="0"/>
          </a:p>
        </p:txBody>
      </p:sp>
      <p:pic>
        <p:nvPicPr>
          <p:cNvPr id="11" name="Content Placeholder 10" descr="The first one shows a finch with a large, broad beak. The second one shows a smaller, but still broad, beak. The third shows an even smaller, more pointed beak. The fourth shows a small and very pointed beak.">
            <a:extLst>
              <a:ext uri="{FF2B5EF4-FFF2-40B4-BE49-F238E27FC236}">
                <a16:creationId xmlns:a16="http://schemas.microsoft.com/office/drawing/2014/main" id="{3BA9D682-A4AC-407D-53F8-8E8234613E16}"/>
              </a:ext>
            </a:extLst>
          </p:cNvPr>
          <p:cNvPicPr>
            <a:picLocks noGrp="1" noChangeAspect="1"/>
          </p:cNvPicPr>
          <p:nvPr>
            <p:ph idx="1"/>
          </p:nvPr>
        </p:nvPicPr>
        <p:blipFill>
          <a:blip r:embed="rId2"/>
          <a:srcRect t="2000" b="51333"/>
          <a:stretch/>
        </p:blipFill>
        <p:spPr>
          <a:xfrm>
            <a:off x="457200" y="1371600"/>
            <a:ext cx="8229600" cy="21336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D54A-3EE4-7E4A-5982-C251137EEB0B}"/>
              </a:ext>
            </a:extLst>
          </p:cNvPr>
          <p:cNvSpPr>
            <a:spLocks noGrp="1"/>
          </p:cNvSpPr>
          <p:nvPr>
            <p:ph type="title"/>
          </p:nvPr>
        </p:nvSpPr>
        <p:spPr/>
        <p:txBody>
          <a:bodyPr/>
          <a:lstStyle/>
          <a:p>
            <a:r>
              <a:rPr lang="en-US" dirty="0"/>
              <a:t>Lesson 18.2 Figure 16</a:t>
            </a:r>
            <a:endParaRPr lang="en-IN" dirty="0"/>
          </a:p>
        </p:txBody>
      </p:sp>
      <p:pic>
        <p:nvPicPr>
          <p:cNvPr id="5" name="Content Placeholder 4" descr="A photograph shows a South Hills crossbill in a pine tree.">
            <a:extLst>
              <a:ext uri="{FF2B5EF4-FFF2-40B4-BE49-F238E27FC236}">
                <a16:creationId xmlns:a16="http://schemas.microsoft.com/office/drawing/2014/main" id="{5D2E9E69-8B16-4425-8B4F-134C0AE37109}"/>
              </a:ext>
            </a:extLst>
          </p:cNvPr>
          <p:cNvPicPr>
            <a:picLocks noGrp="1" noChangeAspect="1"/>
          </p:cNvPicPr>
          <p:nvPr>
            <p:ph idx="1"/>
          </p:nvPr>
        </p:nvPicPr>
        <p:blipFill>
          <a:blip r:embed="rId2"/>
          <a:srcRect l="23148" t="2000" r="22222"/>
          <a:stretch/>
        </p:blipFill>
        <p:spPr>
          <a:xfrm>
            <a:off x="2362200" y="1371600"/>
            <a:ext cx="4495800" cy="4480560"/>
          </a:xfrm>
        </p:spPr>
      </p:pic>
    </p:spTree>
    <p:extLst>
      <p:ext uri="{BB962C8B-B14F-4D97-AF65-F5344CB8AC3E}">
        <p14:creationId xmlns:p14="http://schemas.microsoft.com/office/powerpoint/2010/main" val="2898110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9473-4EC2-2FE6-FA17-6D724675FB0C}"/>
              </a:ext>
            </a:extLst>
          </p:cNvPr>
          <p:cNvSpPr>
            <a:spLocks noGrp="1"/>
          </p:cNvSpPr>
          <p:nvPr>
            <p:ph type="title"/>
          </p:nvPr>
        </p:nvSpPr>
        <p:spPr/>
        <p:txBody>
          <a:bodyPr/>
          <a:lstStyle/>
          <a:p>
            <a:r>
              <a:rPr lang="en-US" dirty="0"/>
              <a:t>Lesson 18.3 Figure 1</a:t>
            </a:r>
            <a:endParaRPr lang="en-IN" dirty="0"/>
          </a:p>
        </p:txBody>
      </p:sp>
      <p:pic>
        <p:nvPicPr>
          <p:cNvPr id="5" name="Content Placeholder 4" descr="Three different possible changes in the hybrid zone may occur over time. The first possible change, reinforcement, results when hybrids are less fit than either purebred species. Like a fork in the road, the species continue to diverge until hybridization no longer occurs. The second possible change, fusion, results when reproductive barriers weaken until two species become one. In this scenario species initially diverge but then join together. In the third scenario, stability, fit hybrids continue to be produced at a steady rate.">
            <a:extLst>
              <a:ext uri="{FF2B5EF4-FFF2-40B4-BE49-F238E27FC236}">
                <a16:creationId xmlns:a16="http://schemas.microsoft.com/office/drawing/2014/main" id="{14706C78-D477-0FA3-7F18-720306D8B410}"/>
              </a:ext>
            </a:extLst>
          </p:cNvPr>
          <p:cNvPicPr>
            <a:picLocks noGrp="1" noChangeAspect="1"/>
          </p:cNvPicPr>
          <p:nvPr>
            <p:ph idx="1"/>
          </p:nvPr>
        </p:nvPicPr>
        <p:blipFill>
          <a:blip r:embed="rId2"/>
          <a:srcRect l="11111" t="2000" r="11111"/>
          <a:stretch/>
        </p:blipFill>
        <p:spPr>
          <a:xfrm>
            <a:off x="1371600" y="1371600"/>
            <a:ext cx="6400800" cy="4480560"/>
          </a:xfrm>
        </p:spPr>
      </p:pic>
    </p:spTree>
    <p:extLst>
      <p:ext uri="{BB962C8B-B14F-4D97-AF65-F5344CB8AC3E}">
        <p14:creationId xmlns:p14="http://schemas.microsoft.com/office/powerpoint/2010/main" val="27315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ACDE-DEDB-8BA5-A0B4-60F8B5FD5152}"/>
              </a:ext>
            </a:extLst>
          </p:cNvPr>
          <p:cNvSpPr>
            <a:spLocks noGrp="1"/>
          </p:cNvSpPr>
          <p:nvPr>
            <p:ph type="title"/>
          </p:nvPr>
        </p:nvSpPr>
        <p:spPr/>
        <p:txBody>
          <a:bodyPr/>
          <a:lstStyle/>
          <a:p>
            <a:r>
              <a:rPr lang="en-US" dirty="0"/>
              <a:t>Lesson 18.3 Figure 2</a:t>
            </a:r>
            <a:endParaRPr lang="en-IN" dirty="0"/>
          </a:p>
        </p:txBody>
      </p:sp>
      <p:pic>
        <p:nvPicPr>
          <p:cNvPr id="5" name="Content Placeholder 4" descr="An arrow shows that for both illustrations time passes from left to right. Beginning with the gradual speciation illustration, it starts with a drawing of the founder species with a short, pointed beak. An arrow splits into two from this founder species to two drawings of different birds with different beak shapes. The top bird has a curved, point beak, which leads to another bird with a longer, curved, pointed beak, which leads to a bird with the longest, curved, pointed beak, labeled &quot;Amakihi.&quot; The second bird that branched off from the founder species has a slightly curved, pointed beak, which leads to a bird with a short, curved, pointed beak, which leads to a bird with a broad, short beak, labeled &quot;Nihoa finch.&quot; The punctuated equilibrium illustration begins with the founder species again with the short, pointed beak. This branches off into two. The top bird has a short, curved pointed beak, which leads to a bird with a long, curved, pointed beak, labeled &quot;Amakihi.&quot; The bottom bird has a short, slightly curved, skinny beak, which leads to a bird with a broad, short beak, labeled &quot;Nihoa finch.&quot;">
            <a:extLst>
              <a:ext uri="{FF2B5EF4-FFF2-40B4-BE49-F238E27FC236}">
                <a16:creationId xmlns:a16="http://schemas.microsoft.com/office/drawing/2014/main" id="{B3BE2291-D410-8B5D-E4B7-EFE855220CBE}"/>
              </a:ext>
            </a:extLst>
          </p:cNvPr>
          <p:cNvPicPr>
            <a:picLocks noGrp="1" noChangeAspect="1"/>
          </p:cNvPicPr>
          <p:nvPr>
            <p:ph idx="1"/>
          </p:nvPr>
        </p:nvPicPr>
        <p:blipFill>
          <a:blip r:embed="rId2"/>
          <a:srcRect l="16666" t="2000" r="14815"/>
          <a:stretch/>
        </p:blipFill>
        <p:spPr>
          <a:xfrm>
            <a:off x="1828800" y="1371600"/>
            <a:ext cx="5638800" cy="4480560"/>
          </a:xfrm>
        </p:spPr>
      </p:pic>
    </p:spTree>
    <p:extLst>
      <p:ext uri="{BB962C8B-B14F-4D97-AF65-F5344CB8AC3E}">
        <p14:creationId xmlns:p14="http://schemas.microsoft.com/office/powerpoint/2010/main" val="3166432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9A25-E62B-351E-E04B-874882A9C6B9}"/>
              </a:ext>
            </a:extLst>
          </p:cNvPr>
          <p:cNvSpPr>
            <a:spLocks noGrp="1"/>
          </p:cNvSpPr>
          <p:nvPr>
            <p:ph type="title"/>
          </p:nvPr>
        </p:nvSpPr>
        <p:spPr>
          <a:xfrm>
            <a:off x="457200" y="182880"/>
            <a:ext cx="8229600" cy="914400"/>
          </a:xfrm>
        </p:spPr>
        <p:txBody>
          <a:bodyPr anchor="ctr">
            <a:normAutofit/>
          </a:bodyPr>
          <a:lstStyle/>
          <a:p>
            <a:r>
              <a:rPr lang="en-US" dirty="0"/>
              <a:t>Lesson 18.3 Figure 3</a:t>
            </a:r>
            <a:endParaRPr lang="en-IN" dirty="0"/>
          </a:p>
        </p:txBody>
      </p:sp>
      <p:pic>
        <p:nvPicPr>
          <p:cNvPr id="7" name="Content Placeholder 6" descr="A graph showing an x-axis measuring time and a y-axis measuring change. A line that resembles a set of stairs at a very gradual incline that represents changes of a species over time. At each step up is a blue bang that represents a critical event, resulting in gradual changes in species.">
            <a:extLst>
              <a:ext uri="{FF2B5EF4-FFF2-40B4-BE49-F238E27FC236}">
                <a16:creationId xmlns:a16="http://schemas.microsoft.com/office/drawing/2014/main" id="{FD5C831E-1BD9-55BE-37E1-902DACA8B0FD}"/>
              </a:ext>
            </a:extLst>
          </p:cNvPr>
          <p:cNvPicPr>
            <a:picLocks noGrp="1" noChangeAspect="1"/>
          </p:cNvPicPr>
          <p:nvPr>
            <p:ph idx="1"/>
          </p:nvPr>
        </p:nvPicPr>
        <p:blipFill>
          <a:blip r:embed="rId2"/>
          <a:stretch>
            <a:fillRect/>
          </a:stretch>
        </p:blipFill>
        <p:spPr>
          <a:xfrm>
            <a:off x="2617470" y="1280160"/>
            <a:ext cx="3909060" cy="4572000"/>
          </a:xfrm>
          <a:noFill/>
        </p:spPr>
      </p:pic>
    </p:spTree>
    <p:extLst>
      <p:ext uri="{BB962C8B-B14F-4D97-AF65-F5344CB8AC3E}">
        <p14:creationId xmlns:p14="http://schemas.microsoft.com/office/powerpoint/2010/main" val="80377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3FE-9296-3818-747A-19E4F8A47363}"/>
              </a:ext>
            </a:extLst>
          </p:cNvPr>
          <p:cNvSpPr>
            <a:spLocks noGrp="1"/>
          </p:cNvSpPr>
          <p:nvPr>
            <p:ph type="title"/>
          </p:nvPr>
        </p:nvSpPr>
        <p:spPr/>
        <p:txBody>
          <a:bodyPr/>
          <a:lstStyle/>
          <a:p>
            <a:r>
              <a:rPr lang="en-US" dirty="0"/>
              <a:t>Lesson 18.3 Figure 4</a:t>
            </a:r>
            <a:endParaRPr lang="en-IN" dirty="0"/>
          </a:p>
        </p:txBody>
      </p:sp>
      <p:pic>
        <p:nvPicPr>
          <p:cNvPr id="5" name="Content Placeholder 4" descr="A photograph of snail shells with their labels">
            <a:extLst>
              <a:ext uri="{FF2B5EF4-FFF2-40B4-BE49-F238E27FC236}">
                <a16:creationId xmlns:a16="http://schemas.microsoft.com/office/drawing/2014/main" id="{A518CEC4-A693-CAB7-1DB8-0AF07B0A4B7E}"/>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899167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18.1 Figure 3</a:t>
            </a:r>
            <a:endParaRPr lang="en-IN" dirty="0"/>
          </a:p>
        </p:txBody>
      </p:sp>
      <p:pic>
        <p:nvPicPr>
          <p:cNvPr id="7" name="Content Placeholder 6" descr="A photograph shows a large tortoise with a long neck eating lettuce.">
            <a:extLst>
              <a:ext uri="{FF2B5EF4-FFF2-40B4-BE49-F238E27FC236}">
                <a16:creationId xmlns:a16="http://schemas.microsoft.com/office/drawing/2014/main" id="{E10AD251-487B-C88E-C85F-2A2D580BFEDD}"/>
              </a:ext>
            </a:extLst>
          </p:cNvPr>
          <p:cNvPicPr>
            <a:picLocks noGrp="1" noChangeAspect="1"/>
          </p:cNvPicPr>
          <p:nvPr>
            <p:ph idx="1"/>
          </p:nvPr>
        </p:nvPicPr>
        <p:blipFill>
          <a:blip r:embed="rId2"/>
          <a:srcRect l="12037" t="2000" r="12037"/>
          <a:stretch/>
        </p:blipFill>
        <p:spPr>
          <a:xfrm>
            <a:off x="1447800" y="1371600"/>
            <a:ext cx="6248400" cy="448056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F915-E29F-4CB7-7B16-ADD7EDCEE541}"/>
              </a:ext>
            </a:extLst>
          </p:cNvPr>
          <p:cNvSpPr>
            <a:spLocks noGrp="1"/>
          </p:cNvSpPr>
          <p:nvPr>
            <p:ph type="title"/>
          </p:nvPr>
        </p:nvSpPr>
        <p:spPr/>
        <p:txBody>
          <a:bodyPr/>
          <a:lstStyle/>
          <a:p>
            <a:r>
              <a:rPr lang="en-US" dirty="0"/>
              <a:t>Lesson 18.1 Figure 4</a:t>
            </a:r>
            <a:endParaRPr lang="en-IN" dirty="0"/>
          </a:p>
        </p:txBody>
      </p:sp>
      <p:pic>
        <p:nvPicPr>
          <p:cNvPr id="6" name="Content Placeholder 5" descr="The full title page reads as follows: ON THE ORIGIN OF SPECIES BY MEANS OF NATURAL SELECTION. ON THE PRESERVATION OF FAVOURED RACES IN THE STRUGGLE FOR LIFE. By CHARLES DARWIN, M.A., FELLOW OF THE ROYAL, GEOLOGICAL, LINNEAN, ETC., SOCIEITIES: AUTHOR OF 'JOURNAL OF RESEARCHES DURING H. M. S. BEAGLES'S VOYAGE ROUND THE WORLD.' LONDON: JOHN MURRAY, ALBEMARLE STREET. 1859. The right of Translation is reserved.">
            <a:extLst>
              <a:ext uri="{FF2B5EF4-FFF2-40B4-BE49-F238E27FC236}">
                <a16:creationId xmlns:a16="http://schemas.microsoft.com/office/drawing/2014/main" id="{811562CF-CA01-5985-010B-A147795B1C00}"/>
              </a:ext>
            </a:extLst>
          </p:cNvPr>
          <p:cNvPicPr>
            <a:picLocks noGrp="1" noChangeAspect="1"/>
          </p:cNvPicPr>
          <p:nvPr>
            <p:ph idx="1"/>
          </p:nvPr>
        </p:nvPicPr>
        <p:blipFill>
          <a:blip r:embed="rId2"/>
          <a:srcRect l="35185" t="2000" r="35185"/>
          <a:stretch/>
        </p:blipFill>
        <p:spPr>
          <a:xfrm>
            <a:off x="3352800" y="1371600"/>
            <a:ext cx="2438400" cy="4480560"/>
          </a:xfrm>
        </p:spPr>
      </p:pic>
    </p:spTree>
    <p:extLst>
      <p:ext uri="{BB962C8B-B14F-4D97-AF65-F5344CB8AC3E}">
        <p14:creationId xmlns:p14="http://schemas.microsoft.com/office/powerpoint/2010/main" val="242301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18.1 Figure 5</a:t>
            </a:r>
            <a:endParaRPr lang="en-IN" dirty="0"/>
          </a:p>
        </p:txBody>
      </p:sp>
      <p:pic>
        <p:nvPicPr>
          <p:cNvPr id="6" name="Content Placeholder 5" descr="A photograph shows a man leaning over a polar bear laying on its side.">
            <a:extLst>
              <a:ext uri="{FF2B5EF4-FFF2-40B4-BE49-F238E27FC236}">
                <a16:creationId xmlns:a16="http://schemas.microsoft.com/office/drawing/2014/main" id="{62BCC077-F2A9-C989-0F90-0825FE79458E}"/>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15231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18.1 Figure 6</a:t>
            </a:r>
            <a:endParaRPr lang="en-IN" dirty="0"/>
          </a:p>
        </p:txBody>
      </p:sp>
      <p:pic>
        <p:nvPicPr>
          <p:cNvPr id="6" name="Content Placeholder 5" descr="Three images: (a) shows a platypus, (b) shows a snow leopard, and (c) shows a cheetah chasing after an antelope.">
            <a:extLst>
              <a:ext uri="{FF2B5EF4-FFF2-40B4-BE49-F238E27FC236}">
                <a16:creationId xmlns:a16="http://schemas.microsoft.com/office/drawing/2014/main" id="{FEB923E2-88CA-FB4F-1F2D-A79461B0167C}"/>
              </a:ext>
            </a:extLst>
          </p:cNvPr>
          <p:cNvPicPr>
            <a:picLocks noGrp="1" noChangeAspect="1"/>
          </p:cNvPicPr>
          <p:nvPr>
            <p:ph idx="1"/>
          </p:nvPr>
        </p:nvPicPr>
        <p:blipFill>
          <a:blip r:embed="rId2"/>
          <a:srcRect t="2001" b="43000"/>
          <a:stretch/>
        </p:blipFill>
        <p:spPr>
          <a:xfrm>
            <a:off x="457200" y="1371600"/>
            <a:ext cx="8229600" cy="2514600"/>
          </a:xfrm>
        </p:spPr>
      </p:pic>
    </p:spTree>
    <p:extLst>
      <p:ext uri="{BB962C8B-B14F-4D97-AF65-F5344CB8AC3E}">
        <p14:creationId xmlns:p14="http://schemas.microsoft.com/office/powerpoint/2010/main" val="327476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18.1 Figure 7</a:t>
            </a:r>
            <a:endParaRPr lang="en-IN" dirty="0"/>
          </a:p>
        </p:txBody>
      </p:sp>
      <p:pic>
        <p:nvPicPr>
          <p:cNvPr id="6" name="Content Placeholder 5" descr="Two images: (a) shows a tall plant with purple hairlike structures; (b) shows a flower with large, long purple petals.">
            <a:extLst>
              <a:ext uri="{FF2B5EF4-FFF2-40B4-BE49-F238E27FC236}">
                <a16:creationId xmlns:a16="http://schemas.microsoft.com/office/drawing/2014/main" id="{CB196D32-CC7F-4A3D-5AA7-F7031F3ED60B}"/>
              </a:ext>
            </a:extLst>
          </p:cNvPr>
          <p:cNvPicPr>
            <a:picLocks noGrp="1" noChangeAspect="1"/>
          </p:cNvPicPr>
          <p:nvPr>
            <p:ph idx="1"/>
          </p:nvPr>
        </p:nvPicPr>
        <p:blipFill>
          <a:blip r:embed="rId3"/>
          <a:srcRect l="6482" t="2000" r="5555"/>
          <a:stretch/>
        </p:blipFill>
        <p:spPr>
          <a:xfrm>
            <a:off x="990600" y="1371600"/>
            <a:ext cx="7239000" cy="4480560"/>
          </a:xfrm>
        </p:spPr>
      </p:pic>
    </p:spTree>
    <p:extLst>
      <p:ext uri="{BB962C8B-B14F-4D97-AF65-F5344CB8AC3E}">
        <p14:creationId xmlns:p14="http://schemas.microsoft.com/office/powerpoint/2010/main" val="133328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18.1 Figure 8</a:t>
            </a:r>
            <a:endParaRPr lang="en-IN" dirty="0"/>
          </a:p>
        </p:txBody>
      </p:sp>
      <p:pic>
        <p:nvPicPr>
          <p:cNvPr id="6" name="Content Placeholder 5" descr="Two images: (a) shows a bat drinking from a hummingbird feeder; (b) shows a dragonfly sitting on a stick.">
            <a:extLst>
              <a:ext uri="{FF2B5EF4-FFF2-40B4-BE49-F238E27FC236}">
                <a16:creationId xmlns:a16="http://schemas.microsoft.com/office/drawing/2014/main" id="{2616AB22-7E22-E454-4119-A2F65E06A4EB}"/>
              </a:ext>
            </a:extLst>
          </p:cNvPr>
          <p:cNvPicPr>
            <a:picLocks noGrp="1" noChangeAspect="1"/>
          </p:cNvPicPr>
          <p:nvPr>
            <p:ph idx="1"/>
          </p:nvPr>
        </p:nvPicPr>
        <p:blipFill>
          <a:blip r:embed="rId2"/>
          <a:srcRect t="1999" b="23001"/>
          <a:stretch/>
        </p:blipFill>
        <p:spPr>
          <a:xfrm>
            <a:off x="457200" y="1371600"/>
            <a:ext cx="8229600" cy="3429000"/>
          </a:xfrm>
        </p:spPr>
      </p:pic>
    </p:spTree>
    <p:extLst>
      <p:ext uri="{BB962C8B-B14F-4D97-AF65-F5344CB8AC3E}">
        <p14:creationId xmlns:p14="http://schemas.microsoft.com/office/powerpoint/2010/main" val="3510484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2039</TotalTime>
  <Words>150</Words>
  <Application>Microsoft Office PowerPoint</Application>
  <PresentationFormat>On-screen Show (4:3)</PresentationFormat>
  <Paragraphs>39</Paragraphs>
  <Slides>35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Chapter 18</vt:lpstr>
      <vt:lpstr>Lesson 18.1 Figure 1</vt:lpstr>
      <vt:lpstr>Lesson 18.1 Figure 2</vt:lpstr>
      <vt:lpstr>Lesson 18.1 Figure 3</vt:lpstr>
      <vt:lpstr>Lesson 18.1 Figure 4</vt:lpstr>
      <vt:lpstr>Lesson 18.1 Figure 5</vt:lpstr>
      <vt:lpstr>Lesson 18.1 Figure 6</vt:lpstr>
      <vt:lpstr>Lesson 18.1 Figure 7</vt:lpstr>
      <vt:lpstr>Lesson 18.1 Figure 8</vt:lpstr>
      <vt:lpstr>Lesson 18.1 Figure 9</vt:lpstr>
      <vt:lpstr>Lesson 18.1 Figure 10</vt:lpstr>
      <vt:lpstr>Lesson 18.1 Figure 11</vt:lpstr>
      <vt:lpstr>Lesson 18.1 Figure 12</vt:lpstr>
      <vt:lpstr>Lesson 18.1 Figure 13</vt:lpstr>
      <vt:lpstr>Lesson 18.2 Figure 1</vt:lpstr>
      <vt:lpstr>Lesson 18.2 Figure 2</vt:lpstr>
      <vt:lpstr>Lesson 18.2 Figure 3</vt:lpstr>
      <vt:lpstr>Lesson 18.2 Figure 4</vt:lpstr>
      <vt:lpstr>Lesson 18.2 Figure 5</vt:lpstr>
      <vt:lpstr>Lesson 18.2 Figure 6</vt:lpstr>
      <vt:lpstr>Lesson 18.2 Figure 7</vt:lpstr>
      <vt:lpstr>Lesson 18.2 Figure 8</vt:lpstr>
      <vt:lpstr>Lesson 18.2 Figure 9</vt:lpstr>
      <vt:lpstr>Lesson 18.2 Figure 10</vt:lpstr>
      <vt:lpstr>Lesson 18.2 Figure 11</vt:lpstr>
      <vt:lpstr>Lesson 18.2 Figure 12</vt:lpstr>
      <vt:lpstr>Lesson 18.2 Figure 13</vt:lpstr>
      <vt:lpstr>Lesson 18.2 Figure 14</vt:lpstr>
      <vt:lpstr>Lesson 18.2 Figure 15</vt:lpstr>
      <vt:lpstr>Lesson 18.2 Figure 16</vt:lpstr>
      <vt:lpstr>Lesson 18.3 Figure 1</vt:lpstr>
      <vt:lpstr>Lesson 18.3 Figure 2</vt:lpstr>
      <vt:lpstr>Lesson 18.3 Figure 3</vt:lpstr>
      <vt:lpstr>Lesson 18.3 Figure 4</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267</cp:revision>
  <dcterms:created xsi:type="dcterms:W3CDTF">2013-04-26T14:43:13Z</dcterms:created>
  <dcterms:modified xsi:type="dcterms:W3CDTF">2024-10-09T12:32:51Z</dcterms:modified>
</cp:coreProperties>
</file>