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handoutMasterIdLst>
    <p:handoutMasterId r:id="rId23"/>
  </p:handoutMasterIdLst>
  <p:sldIdLst>
    <p:sldId id="272" r:id="rId2"/>
    <p:sldId id="267"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69"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3" autoAdjust="0"/>
    <p:restoredTop sz="86410" autoAdjust="0"/>
  </p:normalViewPr>
  <p:slideViewPr>
    <p:cSldViewPr>
      <p:cViewPr varScale="1">
        <p:scale>
          <a:sx n="69" d="100"/>
          <a:sy n="69" d="100"/>
        </p:scale>
        <p:origin x="38" y="178"/>
      </p:cViewPr>
      <p:guideLst>
        <p:guide orient="horz" pos="2160"/>
        <p:guide pos="2880"/>
      </p:guideLst>
    </p:cSldViewPr>
  </p:slideViewPr>
  <p:outlineViewPr>
    <p:cViewPr>
      <p:scale>
        <a:sx n="33" d="100"/>
        <a:sy n="33" d="100"/>
      </p:scale>
      <p:origin x="0" y="0"/>
    </p:cViewPr>
  </p:outlineViewPr>
  <p:notesTextViewPr>
    <p:cViewPr>
      <p:scale>
        <a:sx n="25" d="100"/>
        <a:sy n="25" d="100"/>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a:t>
            </a:fld>
            <a:endParaRPr lang="en-US"/>
          </a:p>
        </p:txBody>
      </p:sp>
    </p:spTree>
    <p:extLst>
      <p:ext uri="{BB962C8B-B14F-4D97-AF65-F5344CB8AC3E}">
        <p14:creationId xmlns:p14="http://schemas.microsoft.com/office/powerpoint/2010/main" val="58374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a:p>
        </p:txBody>
      </p:sp>
    </p:spTree>
    <p:extLst>
      <p:ext uri="{BB962C8B-B14F-4D97-AF65-F5344CB8AC3E}">
        <p14:creationId xmlns:p14="http://schemas.microsoft.com/office/powerpoint/2010/main" val="117281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a:p>
        </p:txBody>
      </p:sp>
    </p:spTree>
    <p:extLst>
      <p:ext uri="{BB962C8B-B14F-4D97-AF65-F5344CB8AC3E}">
        <p14:creationId xmlns:p14="http://schemas.microsoft.com/office/powerpoint/2010/main" val="3055213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19</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The Evolution of Populations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AEE7-DAA7-DA9E-9C34-804BA4959E57}"/>
              </a:ext>
            </a:extLst>
          </p:cNvPr>
          <p:cNvSpPr>
            <a:spLocks noGrp="1"/>
          </p:cNvSpPr>
          <p:nvPr>
            <p:ph type="title"/>
          </p:nvPr>
        </p:nvSpPr>
        <p:spPr/>
        <p:txBody>
          <a:bodyPr/>
          <a:lstStyle/>
          <a:p>
            <a:r>
              <a:rPr lang="en-US" dirty="0"/>
              <a:t>Lesson 19.2 Figure 4</a:t>
            </a:r>
            <a:endParaRPr lang="en-IN" dirty="0"/>
          </a:p>
        </p:txBody>
      </p:sp>
      <p:pic>
        <p:nvPicPr>
          <p:cNvPr id="6" name="Content Placeholder 5" descr="A green group and brown group of beetles is shown. An arrow shows that one brown beetle is moving into the green group.">
            <a:extLst>
              <a:ext uri="{FF2B5EF4-FFF2-40B4-BE49-F238E27FC236}">
                <a16:creationId xmlns:a16="http://schemas.microsoft.com/office/drawing/2014/main" id="{8D0ECF77-4BBC-71BA-BA64-2CDDA5978B64}"/>
              </a:ext>
            </a:extLst>
          </p:cNvPr>
          <p:cNvPicPr>
            <a:picLocks noGrp="1" noChangeAspect="1"/>
          </p:cNvPicPr>
          <p:nvPr>
            <p:ph idx="1"/>
          </p:nvPr>
        </p:nvPicPr>
        <p:blipFill>
          <a:blip r:embed="rId2"/>
          <a:srcRect l="926" t="2000"/>
          <a:stretch/>
        </p:blipFill>
        <p:spPr>
          <a:xfrm>
            <a:off x="533400" y="1371600"/>
            <a:ext cx="8153400" cy="4480560"/>
          </a:xfrm>
        </p:spPr>
      </p:pic>
    </p:spTree>
    <p:extLst>
      <p:ext uri="{BB962C8B-B14F-4D97-AF65-F5344CB8AC3E}">
        <p14:creationId xmlns:p14="http://schemas.microsoft.com/office/powerpoint/2010/main" val="1130841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3711E-A954-5512-40A0-06BB54F89A9F}"/>
              </a:ext>
            </a:extLst>
          </p:cNvPr>
          <p:cNvSpPr>
            <a:spLocks noGrp="1"/>
          </p:cNvSpPr>
          <p:nvPr>
            <p:ph type="title"/>
          </p:nvPr>
        </p:nvSpPr>
        <p:spPr/>
        <p:txBody>
          <a:bodyPr/>
          <a:lstStyle/>
          <a:p>
            <a:r>
              <a:rPr lang="en-US" dirty="0"/>
              <a:t>Lesson 19.2 Figure 5</a:t>
            </a:r>
            <a:endParaRPr lang="en-IN" dirty="0"/>
          </a:p>
        </p:txBody>
      </p:sp>
      <p:pic>
        <p:nvPicPr>
          <p:cNvPr id="7" name="Content Placeholder 6" descr="The image shows a diagram of a point mutation in the hemoglobin gene. As a result of this mutation, the amino acid is changed from glutamic acid to valine. This change in the amino acid sequence alters the physical properties of hemoglobin, causing it to form abnormal hemoglobin molecules. These abnormal hemoglobin molecules tend to stick together and form long, rigid rods when oxygen levels are low, leading to the characteristic sickle-shaped red blood cells.">
            <a:extLst>
              <a:ext uri="{FF2B5EF4-FFF2-40B4-BE49-F238E27FC236}">
                <a16:creationId xmlns:a16="http://schemas.microsoft.com/office/drawing/2014/main" id="{F7BBFF87-A509-4BF1-886E-E2E6B6631578}"/>
              </a:ext>
            </a:extLst>
          </p:cNvPr>
          <p:cNvPicPr>
            <a:picLocks noGrp="1" noChangeAspect="1"/>
          </p:cNvPicPr>
          <p:nvPr>
            <p:ph idx="1"/>
          </p:nvPr>
        </p:nvPicPr>
        <p:blipFill>
          <a:blip r:embed="rId2"/>
          <a:srcRect l="1852" t="2000" r="1852" b="18000"/>
          <a:stretch/>
        </p:blipFill>
        <p:spPr>
          <a:xfrm>
            <a:off x="609600" y="1371600"/>
            <a:ext cx="7924800" cy="3657600"/>
          </a:xfrm>
        </p:spPr>
      </p:pic>
    </p:spTree>
    <p:extLst>
      <p:ext uri="{BB962C8B-B14F-4D97-AF65-F5344CB8AC3E}">
        <p14:creationId xmlns:p14="http://schemas.microsoft.com/office/powerpoint/2010/main" val="30462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5DFD-A90B-5AF6-31B2-82ED9AECF2EA}"/>
              </a:ext>
            </a:extLst>
          </p:cNvPr>
          <p:cNvSpPr>
            <a:spLocks noGrp="1"/>
          </p:cNvSpPr>
          <p:nvPr>
            <p:ph type="title"/>
          </p:nvPr>
        </p:nvSpPr>
        <p:spPr/>
        <p:txBody>
          <a:bodyPr/>
          <a:lstStyle/>
          <a:p>
            <a:r>
              <a:rPr lang="en-US" dirty="0"/>
              <a:t>Lesson 19.2 Figure 6</a:t>
            </a:r>
            <a:endParaRPr lang="en-IN" dirty="0"/>
          </a:p>
        </p:txBody>
      </p:sp>
      <p:pic>
        <p:nvPicPr>
          <p:cNvPr id="6" name="Content Placeholder 5" descr="An image of an alligator on the bank of a swamp">
            <a:extLst>
              <a:ext uri="{FF2B5EF4-FFF2-40B4-BE49-F238E27FC236}">
                <a16:creationId xmlns:a16="http://schemas.microsoft.com/office/drawing/2014/main" id="{CF1659C5-8FDE-64E2-0694-6131A7EAD7F7}"/>
              </a:ext>
            </a:extLst>
          </p:cNvPr>
          <p:cNvPicPr>
            <a:picLocks noGrp="1" noChangeAspect="1"/>
          </p:cNvPicPr>
          <p:nvPr>
            <p:ph idx="1"/>
          </p:nvPr>
        </p:nvPicPr>
        <p:blipFill>
          <a:blip r:embed="rId2"/>
          <a:srcRect l="17592" t="2000" r="16666"/>
          <a:stretch/>
        </p:blipFill>
        <p:spPr>
          <a:xfrm>
            <a:off x="1905000" y="1371600"/>
            <a:ext cx="5410200" cy="4480560"/>
          </a:xfrm>
        </p:spPr>
      </p:pic>
    </p:spTree>
    <p:extLst>
      <p:ext uri="{BB962C8B-B14F-4D97-AF65-F5344CB8AC3E}">
        <p14:creationId xmlns:p14="http://schemas.microsoft.com/office/powerpoint/2010/main" val="2706979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B418E-CC00-A4D8-AEAD-75DF10228410}"/>
              </a:ext>
            </a:extLst>
          </p:cNvPr>
          <p:cNvSpPr>
            <a:spLocks noGrp="1"/>
          </p:cNvSpPr>
          <p:nvPr>
            <p:ph type="title"/>
          </p:nvPr>
        </p:nvSpPr>
        <p:spPr/>
        <p:txBody>
          <a:bodyPr/>
          <a:lstStyle/>
          <a:p>
            <a:r>
              <a:rPr lang="en-US" dirty="0"/>
              <a:t>Lesson 19.2 Figure 7</a:t>
            </a:r>
            <a:endParaRPr lang="en-IN" dirty="0"/>
          </a:p>
        </p:txBody>
      </p:sp>
      <p:pic>
        <p:nvPicPr>
          <p:cNvPr id="7" name="Content Placeholder 6" descr="An arrow shows that for both illustrations time passes from left to right. The first graphic (labeled &quot;1&quot;) shows two mountains, colored blue, with the peaks labeled. This represents the original species population. Moving to the right we have the same mountains but arrows are shown pointing from the bottom of the mountains to the top with the label &quot;CLIMATIC CHANGES RECEDE SUITABLE HABITAT TO PEAKS.&quot; The blue coloring is now only shown on the peaks. This represents isolation on peaks. Moving to the right again, we have the same mountains, but now one mountain peak is colored blue and the other mountain peak is colored green. This represents speciation. The second graphic (labeled &quot;2&quot;) shows two mountains, colored blue, with the valleys labeled. This represents the original species population. Moving to the right we have the same mountains but arrows are shown pointing from the top of the mountains to the bottom with the label &quot;CLIMATIC CHANGES RECEDE SUITABLE HABITAT TO VALLEYS.&quot; The blue coloring is now shown only in the valleys. This represents isolation in valleys. Moving to the right again, we have the same mountains, but now one valley is colored blue and the other valley is colored green. This represents speciation.">
            <a:extLst>
              <a:ext uri="{FF2B5EF4-FFF2-40B4-BE49-F238E27FC236}">
                <a16:creationId xmlns:a16="http://schemas.microsoft.com/office/drawing/2014/main" id="{638B0EAE-D368-AA3F-0D64-1C0632629B4C}"/>
              </a:ext>
            </a:extLst>
          </p:cNvPr>
          <p:cNvPicPr>
            <a:picLocks noGrp="1" noChangeAspect="1"/>
          </p:cNvPicPr>
          <p:nvPr>
            <p:ph idx="1"/>
          </p:nvPr>
        </p:nvPicPr>
        <p:blipFill>
          <a:blip r:embed="rId2"/>
          <a:srcRect t="2000" b="16334"/>
          <a:stretch/>
        </p:blipFill>
        <p:spPr>
          <a:xfrm>
            <a:off x="457200" y="1371600"/>
            <a:ext cx="8229600" cy="3733800"/>
          </a:xfrm>
        </p:spPr>
      </p:pic>
    </p:spTree>
    <p:extLst>
      <p:ext uri="{BB962C8B-B14F-4D97-AF65-F5344CB8AC3E}">
        <p14:creationId xmlns:p14="http://schemas.microsoft.com/office/powerpoint/2010/main" val="1612832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AF22-21E1-D4CA-D18B-26AC353E9D6D}"/>
              </a:ext>
            </a:extLst>
          </p:cNvPr>
          <p:cNvSpPr>
            <a:spLocks noGrp="1"/>
          </p:cNvSpPr>
          <p:nvPr>
            <p:ph type="title"/>
          </p:nvPr>
        </p:nvSpPr>
        <p:spPr/>
        <p:txBody>
          <a:bodyPr/>
          <a:lstStyle/>
          <a:p>
            <a:r>
              <a:rPr lang="en-US" dirty="0"/>
              <a:t>Lesson 19.3 Figure 1</a:t>
            </a:r>
            <a:endParaRPr lang="en-IN" dirty="0"/>
          </a:p>
        </p:txBody>
      </p:sp>
      <p:pic>
        <p:nvPicPr>
          <p:cNvPr id="6" name="Content Placeholder 5" descr="A photograph shows a toad on the forest floor.">
            <a:extLst>
              <a:ext uri="{FF2B5EF4-FFF2-40B4-BE49-F238E27FC236}">
                <a16:creationId xmlns:a16="http://schemas.microsoft.com/office/drawing/2014/main" id="{725F9E69-0160-39BD-2E77-A2DBA7D91103}"/>
              </a:ext>
            </a:extLst>
          </p:cNvPr>
          <p:cNvPicPr>
            <a:picLocks noGrp="1" noChangeAspect="1"/>
          </p:cNvPicPr>
          <p:nvPr>
            <p:ph idx="1"/>
          </p:nvPr>
        </p:nvPicPr>
        <p:blipFill>
          <a:blip r:embed="rId3"/>
          <a:srcRect l="14816" t="2000" r="13889"/>
          <a:stretch/>
        </p:blipFill>
        <p:spPr>
          <a:xfrm>
            <a:off x="1676400" y="1371600"/>
            <a:ext cx="5867400" cy="4480560"/>
          </a:xfrm>
        </p:spPr>
      </p:pic>
    </p:spTree>
    <p:extLst>
      <p:ext uri="{BB962C8B-B14F-4D97-AF65-F5344CB8AC3E}">
        <p14:creationId xmlns:p14="http://schemas.microsoft.com/office/powerpoint/2010/main" val="3726131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56A9-0F4E-71B5-AB83-2828179DD35C}"/>
              </a:ext>
            </a:extLst>
          </p:cNvPr>
          <p:cNvSpPr>
            <a:spLocks noGrp="1"/>
          </p:cNvSpPr>
          <p:nvPr>
            <p:ph type="title"/>
          </p:nvPr>
        </p:nvSpPr>
        <p:spPr/>
        <p:txBody>
          <a:bodyPr/>
          <a:lstStyle/>
          <a:p>
            <a:r>
              <a:rPr lang="en-US" dirty="0"/>
              <a:t>Lesson 19.3 Figure 2</a:t>
            </a:r>
            <a:endParaRPr lang="en-IN" dirty="0"/>
          </a:p>
        </p:txBody>
      </p:sp>
      <p:pic>
        <p:nvPicPr>
          <p:cNvPr id="7" name="Content Placeholder 6" descr="Part (a) shows that robins typically lay four eggs. Larger clutches may result in malnourished chicks, while smaller clutches may result in no viable offspring. A wide bell curve indicates that, in the original population, there was a lot of variability in clutch size. Overlaying this wide bell curve is a narrow one that represents the clutch size after natural selection, which is much less variable. Part (b) shows moth color as an example of directional selection. Light-colored pepper moths are better camouflaged against a pristine environment, while dark-colored peppered moths are better camouflaged against a sooty environment. Thus, as the Industrial Revolution progressed in nineteenth-century England, the color of the moth population shifted from light to dark, an example of directional selection. A bell curve representing the original population and one representing the population after natural selection only slightly overlap. Part (c) shows rabbit coat color as an example of diversifying selection. In this hypothetical example, gray and Himalayan (gray and white) rabbits are better able to blend into their rocky environment than white ones. The original population is represented by a bell curve in which white is the most common coat color, while gray and Himalayan colors, on the right and left flank of the curve, are less common. After natural selection, the bell curve splits into two peaks, indicating gray and Himalayan coat color have become more common.">
            <a:extLst>
              <a:ext uri="{FF2B5EF4-FFF2-40B4-BE49-F238E27FC236}">
                <a16:creationId xmlns:a16="http://schemas.microsoft.com/office/drawing/2014/main" id="{A6237CE2-9ADA-6008-E20D-DC5D57BDCDA0}"/>
              </a:ext>
            </a:extLst>
          </p:cNvPr>
          <p:cNvPicPr>
            <a:picLocks noGrp="1" noChangeAspect="1"/>
          </p:cNvPicPr>
          <p:nvPr>
            <p:ph idx="1"/>
          </p:nvPr>
        </p:nvPicPr>
        <p:blipFill>
          <a:blip r:embed="rId2"/>
          <a:srcRect l="38889" t="2000" r="38889"/>
          <a:stretch/>
        </p:blipFill>
        <p:spPr>
          <a:xfrm>
            <a:off x="3657600" y="1371600"/>
            <a:ext cx="1828800" cy="4480560"/>
          </a:xfrm>
        </p:spPr>
      </p:pic>
    </p:spTree>
    <p:extLst>
      <p:ext uri="{BB962C8B-B14F-4D97-AF65-F5344CB8AC3E}">
        <p14:creationId xmlns:p14="http://schemas.microsoft.com/office/powerpoint/2010/main" val="1422394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0577-3B8D-951D-10E5-46AB92E244C4}"/>
              </a:ext>
            </a:extLst>
          </p:cNvPr>
          <p:cNvSpPr>
            <a:spLocks noGrp="1"/>
          </p:cNvSpPr>
          <p:nvPr>
            <p:ph type="title"/>
          </p:nvPr>
        </p:nvSpPr>
        <p:spPr/>
        <p:txBody>
          <a:bodyPr/>
          <a:lstStyle/>
          <a:p>
            <a:r>
              <a:rPr lang="en-US" dirty="0"/>
              <a:t>Lesson 19.3 Figure 3</a:t>
            </a:r>
            <a:endParaRPr lang="en-IN" dirty="0"/>
          </a:p>
        </p:txBody>
      </p:sp>
      <p:pic>
        <p:nvPicPr>
          <p:cNvPr id="6" name="Content Placeholder 5" descr="A photograph shows a side-blotched lizard.">
            <a:extLst>
              <a:ext uri="{FF2B5EF4-FFF2-40B4-BE49-F238E27FC236}">
                <a16:creationId xmlns:a16="http://schemas.microsoft.com/office/drawing/2014/main" id="{C07BB460-7335-408E-DA6F-945ABB54894C}"/>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85375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0477-AB1E-0D66-F00C-D1D06DE92AA7}"/>
              </a:ext>
            </a:extLst>
          </p:cNvPr>
          <p:cNvSpPr>
            <a:spLocks noGrp="1"/>
          </p:cNvSpPr>
          <p:nvPr>
            <p:ph type="title"/>
          </p:nvPr>
        </p:nvSpPr>
        <p:spPr/>
        <p:txBody>
          <a:bodyPr/>
          <a:lstStyle/>
          <a:p>
            <a:r>
              <a:rPr lang="en-US" dirty="0"/>
              <a:t>Lesson 19.3 Figure 4</a:t>
            </a:r>
            <a:endParaRPr lang="en-IN" dirty="0"/>
          </a:p>
        </p:txBody>
      </p:sp>
      <p:pic>
        <p:nvPicPr>
          <p:cNvPr id="6" name="Content Placeholder 5" descr="A photograph shows a large male lion.">
            <a:extLst>
              <a:ext uri="{FF2B5EF4-FFF2-40B4-BE49-F238E27FC236}">
                <a16:creationId xmlns:a16="http://schemas.microsoft.com/office/drawing/2014/main" id="{9812F6EE-652D-CAD5-C4C9-D0DDE874F1BE}"/>
              </a:ext>
            </a:extLst>
          </p:cNvPr>
          <p:cNvPicPr>
            <a:picLocks noGrp="1" noChangeAspect="1"/>
          </p:cNvPicPr>
          <p:nvPr>
            <p:ph idx="1"/>
          </p:nvPr>
        </p:nvPicPr>
        <p:blipFill>
          <a:blip r:embed="rId2"/>
          <a:srcRect l="12963" t="2000" r="12037"/>
          <a:stretch/>
        </p:blipFill>
        <p:spPr>
          <a:xfrm>
            <a:off x="1524000" y="1371600"/>
            <a:ext cx="6172200" cy="4480560"/>
          </a:xfrm>
        </p:spPr>
      </p:pic>
    </p:spTree>
    <p:extLst>
      <p:ext uri="{BB962C8B-B14F-4D97-AF65-F5344CB8AC3E}">
        <p14:creationId xmlns:p14="http://schemas.microsoft.com/office/powerpoint/2010/main" val="1191754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DCD3-57E2-1837-3F57-7FEFFD1532B8}"/>
              </a:ext>
            </a:extLst>
          </p:cNvPr>
          <p:cNvSpPr>
            <a:spLocks noGrp="1"/>
          </p:cNvSpPr>
          <p:nvPr>
            <p:ph type="title"/>
          </p:nvPr>
        </p:nvSpPr>
        <p:spPr/>
        <p:txBody>
          <a:bodyPr/>
          <a:lstStyle/>
          <a:p>
            <a:r>
              <a:rPr lang="en-US" dirty="0"/>
              <a:t>Lesson 19.3 Figure 5</a:t>
            </a:r>
            <a:endParaRPr lang="en-IN" dirty="0"/>
          </a:p>
        </p:txBody>
      </p:sp>
      <p:pic>
        <p:nvPicPr>
          <p:cNvPr id="6" name="Content Placeholder 5" descr="Image (a) shows two parrots, one is green (the male) and one is red (female). Image (b) shows a female peacock, who is brown with no color plummage. Image (c) shows a male peacock displaying his very colorful tail plummage. Image (d) shows two spiders, one is much larger (female) and one is smaller (male).">
            <a:extLst>
              <a:ext uri="{FF2B5EF4-FFF2-40B4-BE49-F238E27FC236}">
                <a16:creationId xmlns:a16="http://schemas.microsoft.com/office/drawing/2014/main" id="{B9E02E06-010E-07DA-919F-D4BEFE1BE623}"/>
              </a:ext>
            </a:extLst>
          </p:cNvPr>
          <p:cNvPicPr>
            <a:picLocks noGrp="1" noChangeAspect="1"/>
          </p:cNvPicPr>
          <p:nvPr>
            <p:ph idx="1"/>
          </p:nvPr>
        </p:nvPicPr>
        <p:blipFill>
          <a:blip r:embed="rId2"/>
          <a:srcRect l="3704" t="1999" r="3704" b="44667"/>
          <a:stretch/>
        </p:blipFill>
        <p:spPr>
          <a:xfrm>
            <a:off x="762000" y="1371600"/>
            <a:ext cx="7620000" cy="2438400"/>
          </a:xfrm>
        </p:spPr>
      </p:pic>
    </p:spTree>
    <p:extLst>
      <p:ext uri="{BB962C8B-B14F-4D97-AF65-F5344CB8AC3E}">
        <p14:creationId xmlns:p14="http://schemas.microsoft.com/office/powerpoint/2010/main" val="1214277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58E0-3526-5F88-43B1-2F8752C8BB4D}"/>
              </a:ext>
            </a:extLst>
          </p:cNvPr>
          <p:cNvSpPr>
            <a:spLocks noGrp="1"/>
          </p:cNvSpPr>
          <p:nvPr>
            <p:ph type="title"/>
          </p:nvPr>
        </p:nvSpPr>
        <p:spPr/>
        <p:txBody>
          <a:bodyPr/>
          <a:lstStyle/>
          <a:p>
            <a:r>
              <a:rPr lang="en-US" dirty="0"/>
              <a:t>Lesson 19.3 Figure 6</a:t>
            </a:r>
            <a:endParaRPr lang="en-IN" dirty="0"/>
          </a:p>
        </p:txBody>
      </p:sp>
      <p:pic>
        <p:nvPicPr>
          <p:cNvPr id="6" name="Content Placeholder 5" descr="A painting of a bird of paradise">
            <a:extLst>
              <a:ext uri="{FF2B5EF4-FFF2-40B4-BE49-F238E27FC236}">
                <a16:creationId xmlns:a16="http://schemas.microsoft.com/office/drawing/2014/main" id="{3632276C-2F2A-0B15-0C5C-734D94B19F9B}"/>
              </a:ext>
            </a:extLst>
          </p:cNvPr>
          <p:cNvPicPr>
            <a:picLocks noGrp="1" noChangeAspect="1"/>
          </p:cNvPicPr>
          <p:nvPr>
            <p:ph idx="1"/>
          </p:nvPr>
        </p:nvPicPr>
        <p:blipFill>
          <a:blip r:embed="rId2"/>
          <a:srcRect l="31483" t="2000" r="30555"/>
          <a:stretch/>
        </p:blipFill>
        <p:spPr>
          <a:xfrm>
            <a:off x="3048000" y="1371600"/>
            <a:ext cx="3124200" cy="4480560"/>
          </a:xfrm>
        </p:spPr>
      </p:pic>
    </p:spTree>
    <p:extLst>
      <p:ext uri="{BB962C8B-B14F-4D97-AF65-F5344CB8AC3E}">
        <p14:creationId xmlns:p14="http://schemas.microsoft.com/office/powerpoint/2010/main" val="369407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19.1 Figure 1</a:t>
            </a:r>
            <a:endParaRPr lang="en-US" sz="3200" dirty="0">
              <a:solidFill>
                <a:schemeClr val="accent1"/>
              </a:solidFill>
            </a:endParaRPr>
          </a:p>
        </p:txBody>
      </p:sp>
      <p:pic>
        <p:nvPicPr>
          <p:cNvPr id="6" name="Content Placeholder 5" descr="The organisms included in this collection of images are a mushroom, coral, a fox, a butterfly, bacteria, a fish, and a tree.">
            <a:extLst>
              <a:ext uri="{FF2B5EF4-FFF2-40B4-BE49-F238E27FC236}">
                <a16:creationId xmlns:a16="http://schemas.microsoft.com/office/drawing/2014/main" id="{203D5232-D167-7F47-3E44-36C46DED1653}"/>
              </a:ext>
            </a:extLst>
          </p:cNvPr>
          <p:cNvPicPr>
            <a:picLocks noGrp="1" noChangeAspect="1"/>
          </p:cNvPicPr>
          <p:nvPr>
            <p:ph idx="1"/>
          </p:nvPr>
        </p:nvPicPr>
        <p:blipFill>
          <a:blip r:embed="rId3"/>
          <a:srcRect l="8333" t="2000" r="8333"/>
          <a:stretch/>
        </p:blipFill>
        <p:spPr>
          <a:xfrm>
            <a:off x="1143000" y="1371600"/>
            <a:ext cx="6858000" cy="448056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EE5F-0B48-FEC6-E740-EE1AED7E9341}"/>
              </a:ext>
            </a:extLst>
          </p:cNvPr>
          <p:cNvSpPr>
            <a:spLocks noGrp="1"/>
          </p:cNvSpPr>
          <p:nvPr>
            <p:ph type="title"/>
          </p:nvPr>
        </p:nvSpPr>
        <p:spPr/>
        <p:txBody>
          <a:bodyPr/>
          <a:lstStyle/>
          <a:p>
            <a:r>
              <a:rPr lang="en-US" dirty="0"/>
              <a:t>Lesson 19.1 Figure 2</a:t>
            </a:r>
            <a:endParaRPr lang="en-IN" dirty="0"/>
          </a:p>
        </p:txBody>
      </p:sp>
      <p:pic>
        <p:nvPicPr>
          <p:cNvPr id="6" name="Content Placeholder 5" descr="A drawing of Mendel and a photograph of Darwin">
            <a:extLst>
              <a:ext uri="{FF2B5EF4-FFF2-40B4-BE49-F238E27FC236}">
                <a16:creationId xmlns:a16="http://schemas.microsoft.com/office/drawing/2014/main" id="{C4AC007B-50EB-8A2C-8A2E-711F6A27CA5F}"/>
              </a:ext>
            </a:extLst>
          </p:cNvPr>
          <p:cNvPicPr>
            <a:picLocks noGrp="1" noChangeAspect="1"/>
          </p:cNvPicPr>
          <p:nvPr>
            <p:ph idx="1"/>
          </p:nvPr>
        </p:nvPicPr>
        <p:blipFill>
          <a:blip r:embed="rId2"/>
          <a:srcRect l="14815" t="2000" r="14815"/>
          <a:stretch/>
        </p:blipFill>
        <p:spPr>
          <a:xfrm>
            <a:off x="1676400" y="1371600"/>
            <a:ext cx="5791200" cy="4480560"/>
          </a:xfrm>
        </p:spPr>
      </p:pic>
    </p:spTree>
    <p:extLst>
      <p:ext uri="{BB962C8B-B14F-4D97-AF65-F5344CB8AC3E}">
        <p14:creationId xmlns:p14="http://schemas.microsoft.com/office/powerpoint/2010/main" val="603600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CAB6-ED98-A90F-E8D0-DCB74B1EBF5F}"/>
              </a:ext>
            </a:extLst>
          </p:cNvPr>
          <p:cNvSpPr>
            <a:spLocks noGrp="1"/>
          </p:cNvSpPr>
          <p:nvPr>
            <p:ph type="title"/>
          </p:nvPr>
        </p:nvSpPr>
        <p:spPr/>
        <p:txBody>
          <a:bodyPr/>
          <a:lstStyle/>
          <a:p>
            <a:r>
              <a:rPr lang="en-US" dirty="0"/>
              <a:t>Lesson 19.1 Figure 3</a:t>
            </a:r>
            <a:endParaRPr lang="en-IN" dirty="0"/>
          </a:p>
        </p:txBody>
      </p:sp>
      <p:pic>
        <p:nvPicPr>
          <p:cNvPr id="7" name="Content Placeholder 6" descr="The table is labeled &quot;Characteristics of pea plants Gregor Mendel used in his inheritance experiments.&quot; The first characteristic described is seeds. The seed table is split into &quot;form&quot; and &quot;cotyledons.&quot; The form category features a gray seed that is round and smooth (labeled &quot;round,&quot; &quot;roundish&quot;) and a white seed that is round, but rough with a wrinkled exterior (labeled &quot;wrinkled). The cotyledon category features the gray seed split in half to show the inside. It is yellow in the middle (labeled &quot;yellow&quot;). The white, wrinkled seed is split open the same way and shows a green interior (labeled &quot;green&quot;). The next characteristic is flower color. There are two types each with an illustration showing the flower color: white and violet. The next characteristic is pod. The pod table is split into &quot;form&quot; and &quot;color.&quot; The form category features a pod that is full and smooth (labeled &quot;full&quot;) and a pod that is constricted, showing the outline of the seeds (labeled &quot;constricted between the seeds&quot;). The color category features a yellow, smooth pod (labeled &quot;yellow&quot;) and a green, smooth pod (labeled &quot;green&quot;). The last characteristic is stem. The stem table is split into &quot;position of inflorences&quot; and &quot;size.&quot; The position of inflorences category features a drawing of white flowers in the center of the branches (labeled &quot;axial&quot;) and a drawing of purple flowers at the end of the branches (labeled &quot;terminal&quot;). The size category features a drawing of a long branch (labeled &quot;long&quot;) and a short branch (labeled &quot;short&quot;). ">
            <a:extLst>
              <a:ext uri="{FF2B5EF4-FFF2-40B4-BE49-F238E27FC236}">
                <a16:creationId xmlns:a16="http://schemas.microsoft.com/office/drawing/2014/main" id="{4F28F199-9939-3407-8951-D0DB8F8650AC}"/>
              </a:ext>
            </a:extLst>
          </p:cNvPr>
          <p:cNvPicPr>
            <a:picLocks noGrp="1" noChangeAspect="1"/>
          </p:cNvPicPr>
          <p:nvPr>
            <p:ph idx="1"/>
          </p:nvPr>
        </p:nvPicPr>
        <p:blipFill>
          <a:blip r:embed="rId2"/>
          <a:srcRect t="2000"/>
          <a:stretch/>
        </p:blipFill>
        <p:spPr>
          <a:xfrm>
            <a:off x="457200" y="1371600"/>
            <a:ext cx="8229600" cy="4480560"/>
          </a:xfrm>
        </p:spPr>
      </p:pic>
    </p:spTree>
    <p:extLst>
      <p:ext uri="{BB962C8B-B14F-4D97-AF65-F5344CB8AC3E}">
        <p14:creationId xmlns:p14="http://schemas.microsoft.com/office/powerpoint/2010/main" val="1913485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FF915-E29F-4CB7-7B16-ADD7EDCEE541}"/>
              </a:ext>
            </a:extLst>
          </p:cNvPr>
          <p:cNvSpPr>
            <a:spLocks noGrp="1"/>
          </p:cNvSpPr>
          <p:nvPr>
            <p:ph type="title"/>
          </p:nvPr>
        </p:nvSpPr>
        <p:spPr/>
        <p:txBody>
          <a:bodyPr/>
          <a:lstStyle/>
          <a:p>
            <a:r>
              <a:rPr lang="en-US" dirty="0"/>
              <a:t>Lesson 19.1 Table 1</a:t>
            </a:r>
            <a:endParaRPr lang="en-IN" dirty="0"/>
          </a:p>
        </p:txBody>
      </p:sp>
      <p:pic>
        <p:nvPicPr>
          <p:cNvPr id="11" name="Content Placeholder 10" descr="Blood type is determined, in part, by the A B O blood group antigens present on red blood cells (erythrocytes). Type A blood has red blood cells with A antigens as surface markers. It produces anti-B isohemagglutinins. Type B blood has red blood cells with B antigens as surface markers. It produces anti-A isohemagglutinins. Type A B blood has red blood cells with both A and B antigens as surface markers. It produces neither isohemagglutinins. Type O blood has red blood cells with neither A nor B antigens as surface markers. It produces both anti-A and anti-B isohemagglutinins.">
            <a:extLst>
              <a:ext uri="{FF2B5EF4-FFF2-40B4-BE49-F238E27FC236}">
                <a16:creationId xmlns:a16="http://schemas.microsoft.com/office/drawing/2014/main" id="{4EAE4B11-9309-0DB1-870C-6E7F58C0BA49}"/>
              </a:ext>
            </a:extLst>
          </p:cNvPr>
          <p:cNvPicPr>
            <a:picLocks noGrp="1" noChangeAspect="1"/>
          </p:cNvPicPr>
          <p:nvPr>
            <p:ph idx="1"/>
          </p:nvPr>
        </p:nvPicPr>
        <p:blipFill>
          <a:blip r:embed="rId2"/>
          <a:srcRect l="12037" t="2000" r="11111"/>
          <a:stretch/>
        </p:blipFill>
        <p:spPr>
          <a:xfrm>
            <a:off x="1447800" y="1371600"/>
            <a:ext cx="6324600" cy="4480560"/>
          </a:xfrm>
        </p:spPr>
      </p:pic>
    </p:spTree>
    <p:extLst>
      <p:ext uri="{BB962C8B-B14F-4D97-AF65-F5344CB8AC3E}">
        <p14:creationId xmlns:p14="http://schemas.microsoft.com/office/powerpoint/2010/main" val="2423019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F570-F27D-1E79-A418-BFAA9D96C610}"/>
              </a:ext>
            </a:extLst>
          </p:cNvPr>
          <p:cNvSpPr>
            <a:spLocks noGrp="1"/>
          </p:cNvSpPr>
          <p:nvPr>
            <p:ph type="title"/>
          </p:nvPr>
        </p:nvSpPr>
        <p:spPr/>
        <p:txBody>
          <a:bodyPr/>
          <a:lstStyle/>
          <a:p>
            <a:r>
              <a:rPr lang="en-US" dirty="0"/>
              <a:t>Lesson 19.1 Figure 4</a:t>
            </a:r>
            <a:endParaRPr lang="en-IN" dirty="0"/>
          </a:p>
        </p:txBody>
      </p:sp>
      <p:pic>
        <p:nvPicPr>
          <p:cNvPr id="15" name="Content Placeholder 14" descr="The Hardy-Weinberg principle is used to predict the genotypic distribution of offspring in a given population. In the example given, pea plants have two different alleles for pea color. The dominant Y allele results in yellow pea color, and the recessive y allele results in green pea color. The distribution of individuals in a population of 500 is given. Of the 500 individuals, 245 are homozygous dominant ( capital Y Y) and produce yellow peas. 210 are heterozygous (capital Y lowercase y) and produce yellow peas. 45 are homozygous recessive (lowercase y y) and produce green peas. The frequencies of homozygous dominant, heterozygous, and homozygous recessive individuals are 0.49, 0.42, and 0.09, respectively. Each of the 500 individuals provides two alleles to the gene pool, or 1000 total. The 245 homozygous dominant individuals provide two capital Y alleles to the gene pool, or 490 total. The 210 heterozygous individuals provide 210 capital Y and 210 lowercase y alleles to the gene pool. The 45 homozygous recessive individuals provide two lowercase y alleles to the gene pool, or 90 total. The number of capital Y alleles is 490 from homozygous dominant individuals plus 210 from homozygous recessive individuals, or 700 total. The number of lowercase y alleles is 210 from heterozygous individuals plus 90 from homozygous recessive individuals, or 300 total. The allelic frequency is calculated by dividing the number of each allele by the total number of alleles in the gene pool. For the capital Y allele, the allelic frequency is 700 divided by 1000, or 0.7; this allelic frequency is called p. For the y allele, the allelic frequency is 300 divided by 1000, or 0.3; the allelic frequency is called q. The Hardy-Weinberg equation is p-squared plus 2 p q plus q-squared equals 1. For the population given, the frequency is 0.7 squared plus 2 times .7 times .3 plus .3-squared equals one. The value for p-squared, 0.49, is the predicted frequency of homozygous dominant (capital Y Y) individuals. The value for 2 p q, 0.42, is the predicted frequency of heterozygous (capital Y lowercase y) individuals. The value for q-squared, .09, is the predicted frequency of homozygous recessive individuals. Note that the predicted frequency of genotypes in the offspring is the same as the frequency of genotypes in the parent population. If all the genotypic frequencies, .49 plus .42 plus .09, are added together, the result is one.">
            <a:extLst>
              <a:ext uri="{FF2B5EF4-FFF2-40B4-BE49-F238E27FC236}">
                <a16:creationId xmlns:a16="http://schemas.microsoft.com/office/drawing/2014/main" id="{C06A9412-28F7-EF0F-760C-7291B0A5828C}"/>
              </a:ext>
            </a:extLst>
          </p:cNvPr>
          <p:cNvPicPr>
            <a:picLocks noGrp="1" noChangeAspect="1"/>
          </p:cNvPicPr>
          <p:nvPr>
            <p:ph idx="1"/>
          </p:nvPr>
        </p:nvPicPr>
        <p:blipFill>
          <a:blip r:embed="rId2"/>
          <a:srcRect l="33333" t="2000" r="32408"/>
          <a:stretch/>
        </p:blipFill>
        <p:spPr>
          <a:xfrm>
            <a:off x="3200400" y="1371600"/>
            <a:ext cx="2819400" cy="4480560"/>
          </a:xfrm>
        </p:spPr>
      </p:pic>
    </p:spTree>
    <p:extLst>
      <p:ext uri="{BB962C8B-B14F-4D97-AF65-F5344CB8AC3E}">
        <p14:creationId xmlns:p14="http://schemas.microsoft.com/office/powerpoint/2010/main" val="1152318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252E-0E97-B4C4-E723-1483D00E1BC8}"/>
              </a:ext>
            </a:extLst>
          </p:cNvPr>
          <p:cNvSpPr>
            <a:spLocks noGrp="1"/>
          </p:cNvSpPr>
          <p:nvPr>
            <p:ph type="title"/>
          </p:nvPr>
        </p:nvSpPr>
        <p:spPr/>
        <p:txBody>
          <a:bodyPr/>
          <a:lstStyle/>
          <a:p>
            <a:r>
              <a:rPr lang="en-US" dirty="0"/>
              <a:t>Lesson 19.2 Figure 1</a:t>
            </a:r>
            <a:endParaRPr lang="en-IN" dirty="0"/>
          </a:p>
        </p:txBody>
      </p:sp>
      <p:pic>
        <p:nvPicPr>
          <p:cNvPr id="6" name="Content Placeholder 5" descr="A photograph shows five kittens with different colored fur.">
            <a:extLst>
              <a:ext uri="{FF2B5EF4-FFF2-40B4-BE49-F238E27FC236}">
                <a16:creationId xmlns:a16="http://schemas.microsoft.com/office/drawing/2014/main" id="{E85C4DAA-CE5F-8FDB-95C7-74A37DAB9234}"/>
              </a:ext>
            </a:extLst>
          </p:cNvPr>
          <p:cNvPicPr>
            <a:picLocks noGrp="1" noChangeAspect="1"/>
          </p:cNvPicPr>
          <p:nvPr>
            <p:ph idx="1"/>
          </p:nvPr>
        </p:nvPicPr>
        <p:blipFill>
          <a:blip r:embed="rId2"/>
          <a:srcRect l="4630" t="2000" r="5555"/>
          <a:stretch/>
        </p:blipFill>
        <p:spPr>
          <a:xfrm>
            <a:off x="838200" y="1371600"/>
            <a:ext cx="7391400" cy="4480560"/>
          </a:xfrm>
        </p:spPr>
      </p:pic>
    </p:spTree>
    <p:extLst>
      <p:ext uri="{BB962C8B-B14F-4D97-AF65-F5344CB8AC3E}">
        <p14:creationId xmlns:p14="http://schemas.microsoft.com/office/powerpoint/2010/main" val="3274767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588B-0A9E-16F1-73A0-0F48D67F9CB6}"/>
              </a:ext>
            </a:extLst>
          </p:cNvPr>
          <p:cNvSpPr>
            <a:spLocks noGrp="1"/>
          </p:cNvSpPr>
          <p:nvPr>
            <p:ph type="title"/>
          </p:nvPr>
        </p:nvSpPr>
        <p:spPr/>
        <p:txBody>
          <a:bodyPr/>
          <a:lstStyle/>
          <a:p>
            <a:r>
              <a:rPr lang="en-US" dirty="0"/>
              <a:t>Lesson 19.2 Figure 2</a:t>
            </a:r>
            <a:endParaRPr lang="en-IN" dirty="0"/>
          </a:p>
        </p:txBody>
      </p:sp>
      <p:pic>
        <p:nvPicPr>
          <p:cNvPr id="7" name="Content Placeholder 6" descr="The population has 10 rabbits. Two of these rabbits are homozygous dominant for the B allele and have brown coat color. Six are heterozygous and have brown coat color. Two are homozygous recessive and have white coat color. The frequency of the B allele, p, is .5 and the frequency of the b allele, q, is also .5. Only 5 of the rabbits, including 2 homozygous dominant and 3 heterozygous individuals, produce offspring. 5 of the resulting offspring are homozygous dominant, 4 are heterozygous, and 1 is homozygous recessive. The frequency of alleles in the second generation is p equals .7 and q equals .3. Only 2 rabbits in the second generation produce offspring, and both are homozygous dominant. As a result, the recessive b allele is lost in the third generation, and all the rabbits are heterozygous dominant with brown coat color.">
            <a:extLst>
              <a:ext uri="{FF2B5EF4-FFF2-40B4-BE49-F238E27FC236}">
                <a16:creationId xmlns:a16="http://schemas.microsoft.com/office/drawing/2014/main" id="{6855AB39-EDA5-051D-F4A5-F127D6C089AF}"/>
              </a:ext>
            </a:extLst>
          </p:cNvPr>
          <p:cNvPicPr>
            <a:picLocks noGrp="1" noChangeAspect="1"/>
          </p:cNvPicPr>
          <p:nvPr>
            <p:ph idx="1"/>
          </p:nvPr>
        </p:nvPicPr>
        <p:blipFill>
          <a:blip r:embed="rId3"/>
          <a:srcRect t="2001" b="43000"/>
          <a:stretch/>
        </p:blipFill>
        <p:spPr>
          <a:xfrm>
            <a:off x="457200" y="1371600"/>
            <a:ext cx="8229600" cy="2514600"/>
          </a:xfrm>
        </p:spPr>
      </p:pic>
    </p:spTree>
    <p:extLst>
      <p:ext uri="{BB962C8B-B14F-4D97-AF65-F5344CB8AC3E}">
        <p14:creationId xmlns:p14="http://schemas.microsoft.com/office/powerpoint/2010/main" val="1333281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3981-3705-77AD-E745-FC50BF9D44A9}"/>
              </a:ext>
            </a:extLst>
          </p:cNvPr>
          <p:cNvSpPr>
            <a:spLocks noGrp="1"/>
          </p:cNvSpPr>
          <p:nvPr>
            <p:ph type="title"/>
          </p:nvPr>
        </p:nvSpPr>
        <p:spPr/>
        <p:txBody>
          <a:bodyPr/>
          <a:lstStyle/>
          <a:p>
            <a:r>
              <a:rPr lang="en-US" dirty="0"/>
              <a:t>Lesson 19.2 Figure 3</a:t>
            </a:r>
            <a:endParaRPr lang="en-IN" dirty="0"/>
          </a:p>
        </p:txBody>
      </p:sp>
      <p:pic>
        <p:nvPicPr>
          <p:cNvPr id="6" name="Content Placeholder 5" descr="A glass bottle full of marbles is pouring those marbles into another cup. The glass bottle full of marbles is labeled as the original population. The neck of the glass bottle which keeps all the marbles from being poured out at one time is labeled as the bottlenecking event. The cup, which has only a few marbles, is labeled as the surviving population.">
            <a:extLst>
              <a:ext uri="{FF2B5EF4-FFF2-40B4-BE49-F238E27FC236}">
                <a16:creationId xmlns:a16="http://schemas.microsoft.com/office/drawing/2014/main" id="{9693BC89-60A3-8EED-93A9-2FDFD9F4C20B}"/>
              </a:ext>
            </a:extLst>
          </p:cNvPr>
          <p:cNvPicPr>
            <a:picLocks noGrp="1" noChangeAspect="1"/>
          </p:cNvPicPr>
          <p:nvPr>
            <p:ph idx="1"/>
          </p:nvPr>
        </p:nvPicPr>
        <p:blipFill>
          <a:blip r:embed="rId2"/>
          <a:srcRect l="23148" t="2000" r="22222"/>
          <a:stretch/>
        </p:blipFill>
        <p:spPr>
          <a:xfrm>
            <a:off x="2362200" y="1371600"/>
            <a:ext cx="4495800" cy="4480560"/>
          </a:xfrm>
        </p:spPr>
      </p:pic>
    </p:spTree>
    <p:extLst>
      <p:ext uri="{BB962C8B-B14F-4D97-AF65-F5344CB8AC3E}">
        <p14:creationId xmlns:p14="http://schemas.microsoft.com/office/powerpoint/2010/main" val="35104847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2114</TotalTime>
  <Words>87</Words>
  <Application>Microsoft Office PowerPoint</Application>
  <PresentationFormat>On-screen Show (4:3)</PresentationFormat>
  <Paragraphs>24</Paragraphs>
  <Slides>20</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Chapter 19</vt:lpstr>
      <vt:lpstr>Lesson 19.1 Figure 1</vt:lpstr>
      <vt:lpstr>Lesson 19.1 Figure 2</vt:lpstr>
      <vt:lpstr>Lesson 19.1 Figure 3</vt:lpstr>
      <vt:lpstr>Lesson 19.1 Table 1</vt:lpstr>
      <vt:lpstr>Lesson 19.1 Figure 4</vt:lpstr>
      <vt:lpstr>Lesson 19.2 Figure 1</vt:lpstr>
      <vt:lpstr>Lesson 19.2 Figure 2</vt:lpstr>
      <vt:lpstr>Lesson 19.2 Figure 3</vt:lpstr>
      <vt:lpstr>Lesson 19.2 Figure 4</vt:lpstr>
      <vt:lpstr>Lesson 19.2 Figure 5</vt:lpstr>
      <vt:lpstr>Lesson 19.2 Figure 6</vt:lpstr>
      <vt:lpstr>Lesson 19.2 Figure 7</vt:lpstr>
      <vt:lpstr>Lesson 19.3 Figure 1</vt:lpstr>
      <vt:lpstr>Lesson 19.3 Figure 2</vt:lpstr>
      <vt:lpstr>Lesson 19.3 Figure 3</vt:lpstr>
      <vt:lpstr>Lesson 19.3 Figure 4</vt:lpstr>
      <vt:lpstr>Lesson 19.3 Figure 5</vt:lpstr>
      <vt:lpstr>Lesson 19.3 Figure 6</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295</cp:revision>
  <dcterms:created xsi:type="dcterms:W3CDTF">2013-04-26T14:43:13Z</dcterms:created>
  <dcterms:modified xsi:type="dcterms:W3CDTF">2024-10-09T13:29:30Z</dcterms:modified>
</cp:coreProperties>
</file>