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5"/>
  </p:notesMasterIdLst>
  <p:handoutMasterIdLst>
    <p:handoutMasterId r:id="rId46"/>
  </p:handoutMasterIdLst>
  <p:sldIdLst>
    <p:sldId id="272" r:id="rId2"/>
    <p:sldId id="267"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269"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88" autoAdjust="0"/>
    <p:restoredTop sz="86410" autoAdjust="0"/>
  </p:normalViewPr>
  <p:slideViewPr>
    <p:cSldViewPr>
      <p:cViewPr>
        <p:scale>
          <a:sx n="70" d="100"/>
          <a:sy n="70" d="100"/>
        </p:scale>
        <p:origin x="1963" y="11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Chapter 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Basic Chemistry for Biology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377B5-3755-4731-2AB3-9C29C3E4D34E}"/>
              </a:ext>
            </a:extLst>
          </p:cNvPr>
          <p:cNvSpPr>
            <a:spLocks noGrp="1"/>
          </p:cNvSpPr>
          <p:nvPr>
            <p:ph type="title"/>
          </p:nvPr>
        </p:nvSpPr>
        <p:spPr/>
        <p:txBody>
          <a:bodyPr/>
          <a:lstStyle/>
          <a:p>
            <a:r>
              <a:rPr lang="en-US" dirty="0"/>
              <a:t>Lesson 2.1 Figure 9</a:t>
            </a:r>
            <a:endParaRPr lang="en-IN" dirty="0"/>
          </a:p>
        </p:txBody>
      </p:sp>
      <p:pic>
        <p:nvPicPr>
          <p:cNvPr id="7" name="Content Placeholder 6" descr="Two side by side illustrations are show. Illustration (a) shows s orbital shaped like a sphere, and p z, p x, and p y orbitals shaped like dumbbells. Illustration (b) shows 1n s, 2n s, and 2n p subshells. The 1n s subshell and 2n s subshells are both spheres, but the 2n s sphere is larger than the 1n s sphere. The 2n p subshell is made up of three dumbbells that radiate out from the center of the atom.">
            <a:extLst>
              <a:ext uri="{FF2B5EF4-FFF2-40B4-BE49-F238E27FC236}">
                <a16:creationId xmlns:a16="http://schemas.microsoft.com/office/drawing/2014/main" id="{DE692A55-DA44-6A71-AEDF-CD48A175771C}"/>
              </a:ext>
            </a:extLst>
          </p:cNvPr>
          <p:cNvPicPr>
            <a:picLocks noGrp="1" noChangeAspect="1"/>
          </p:cNvPicPr>
          <p:nvPr>
            <p:ph idx="1"/>
          </p:nvPr>
        </p:nvPicPr>
        <p:blipFill>
          <a:blip r:embed="rId2"/>
          <a:srcRect b="6334"/>
          <a:stretch/>
        </p:blipFill>
        <p:spPr>
          <a:xfrm>
            <a:off x="457200" y="1280160"/>
            <a:ext cx="8229600" cy="4282440"/>
          </a:xfrm>
        </p:spPr>
      </p:pic>
    </p:spTree>
    <p:extLst>
      <p:ext uri="{BB962C8B-B14F-4D97-AF65-F5344CB8AC3E}">
        <p14:creationId xmlns:p14="http://schemas.microsoft.com/office/powerpoint/2010/main" val="1423859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C8C7-D5A0-13CB-664B-5A411DD63082}"/>
              </a:ext>
            </a:extLst>
          </p:cNvPr>
          <p:cNvSpPr>
            <a:spLocks noGrp="1"/>
          </p:cNvSpPr>
          <p:nvPr>
            <p:ph type="title"/>
          </p:nvPr>
        </p:nvSpPr>
        <p:spPr/>
        <p:txBody>
          <a:bodyPr/>
          <a:lstStyle/>
          <a:p>
            <a:r>
              <a:rPr lang="en-US" dirty="0"/>
              <a:t>Lesson 2.1 Figure 10</a:t>
            </a:r>
            <a:endParaRPr lang="en-IN" dirty="0"/>
          </a:p>
        </p:txBody>
      </p:sp>
      <p:pic>
        <p:nvPicPr>
          <p:cNvPr id="7" name="Content Placeholder 6" descr="A hydrogen and oxygen atom sit side by side. The hydrogen atom has one electron and one proton, and the oxygen atom has eight electrons, six protons, and six neutrons. The mass of the hydrogen atom is 1 atomic mass unit (u), and the mass of the oxygen atom is 15.99 u.">
            <a:extLst>
              <a:ext uri="{FF2B5EF4-FFF2-40B4-BE49-F238E27FC236}">
                <a16:creationId xmlns:a16="http://schemas.microsoft.com/office/drawing/2014/main" id="{9D0385C1-6609-7703-B886-A9F5616DE236}"/>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3287762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D402-1A2C-37DE-1FDA-8A22181913E4}"/>
              </a:ext>
            </a:extLst>
          </p:cNvPr>
          <p:cNvSpPr>
            <a:spLocks noGrp="1"/>
          </p:cNvSpPr>
          <p:nvPr>
            <p:ph type="title"/>
          </p:nvPr>
        </p:nvSpPr>
        <p:spPr/>
        <p:txBody>
          <a:bodyPr/>
          <a:lstStyle/>
          <a:p>
            <a:r>
              <a:rPr lang="en-US" dirty="0"/>
              <a:t>Lesson 2.1 Figure 11</a:t>
            </a:r>
            <a:endParaRPr lang="en-IN" dirty="0"/>
          </a:p>
        </p:txBody>
      </p:sp>
      <p:pic>
        <p:nvPicPr>
          <p:cNvPr id="7" name="Content Placeholder 6" descr="The first type of chemical reaction shows reactants labeled &quot;A&quot; and &quot;B&quot; separated with a plus sign between them. An arrow points to the products side where &quot;A&quot; and &quot;B&quot; are now joined with a single line. The second type of chemical reaction shows reactants &quot;A&quot; and &quot;B&quot; joined by a single line. An arrow points to the products side where &quot;A&quot; and &quot;B&quot; are separated with a plus sign between them.">
            <a:extLst>
              <a:ext uri="{FF2B5EF4-FFF2-40B4-BE49-F238E27FC236}">
                <a16:creationId xmlns:a16="http://schemas.microsoft.com/office/drawing/2014/main" id="{CB8D2256-AEB1-755D-1AA6-BA64E217F246}"/>
              </a:ext>
            </a:extLst>
          </p:cNvPr>
          <p:cNvPicPr>
            <a:picLocks noGrp="1" noChangeAspect="1"/>
          </p:cNvPicPr>
          <p:nvPr>
            <p:ph idx="1"/>
          </p:nvPr>
        </p:nvPicPr>
        <p:blipFill>
          <a:blip r:embed="rId2"/>
          <a:srcRect b="29667"/>
          <a:stretch/>
        </p:blipFill>
        <p:spPr>
          <a:xfrm>
            <a:off x="457200" y="1280160"/>
            <a:ext cx="8229600" cy="3215640"/>
          </a:xfrm>
        </p:spPr>
      </p:pic>
    </p:spTree>
    <p:extLst>
      <p:ext uri="{BB962C8B-B14F-4D97-AF65-F5344CB8AC3E}">
        <p14:creationId xmlns:p14="http://schemas.microsoft.com/office/powerpoint/2010/main" val="131833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F04F7-BD71-7A97-F0B8-F0FFFEE560C5}"/>
              </a:ext>
            </a:extLst>
          </p:cNvPr>
          <p:cNvSpPr>
            <a:spLocks noGrp="1"/>
          </p:cNvSpPr>
          <p:nvPr>
            <p:ph type="title"/>
          </p:nvPr>
        </p:nvSpPr>
        <p:spPr/>
        <p:txBody>
          <a:bodyPr/>
          <a:lstStyle/>
          <a:p>
            <a:r>
              <a:rPr lang="en-US" dirty="0"/>
              <a:t>Lesson 2.1 Figure 12</a:t>
            </a:r>
            <a:endParaRPr lang="en-IN" dirty="0"/>
          </a:p>
        </p:txBody>
      </p:sp>
      <p:pic>
        <p:nvPicPr>
          <p:cNvPr id="7" name="Content Placeholder 6" descr="An illustration of two hydrogen peroxide molecules breaking down into two water molecules and two bonded oxygen atoms.">
            <a:extLst>
              <a:ext uri="{FF2B5EF4-FFF2-40B4-BE49-F238E27FC236}">
                <a16:creationId xmlns:a16="http://schemas.microsoft.com/office/drawing/2014/main" id="{AADE6800-6D0A-FD8D-1FFC-9C0DCDCF6A3F}"/>
              </a:ext>
            </a:extLst>
          </p:cNvPr>
          <p:cNvPicPr>
            <a:picLocks noGrp="1" noChangeAspect="1"/>
          </p:cNvPicPr>
          <p:nvPr>
            <p:ph idx="1"/>
          </p:nvPr>
        </p:nvPicPr>
        <p:blipFill>
          <a:blip r:embed="rId2"/>
          <a:srcRect b="43000"/>
          <a:stretch/>
        </p:blipFill>
        <p:spPr>
          <a:xfrm>
            <a:off x="457200" y="1280160"/>
            <a:ext cx="8229600" cy="2606040"/>
          </a:xfrm>
        </p:spPr>
      </p:pic>
    </p:spTree>
    <p:extLst>
      <p:ext uri="{BB962C8B-B14F-4D97-AF65-F5344CB8AC3E}">
        <p14:creationId xmlns:p14="http://schemas.microsoft.com/office/powerpoint/2010/main" val="577660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84F69-1170-20F9-0828-1B41BD3D85D1}"/>
              </a:ext>
            </a:extLst>
          </p:cNvPr>
          <p:cNvSpPr>
            <a:spLocks noGrp="1"/>
          </p:cNvSpPr>
          <p:nvPr>
            <p:ph type="title"/>
          </p:nvPr>
        </p:nvSpPr>
        <p:spPr/>
        <p:txBody>
          <a:bodyPr/>
          <a:lstStyle/>
          <a:p>
            <a:r>
              <a:rPr lang="en-US" dirty="0"/>
              <a:t>Lesson 2.1 Figure 13</a:t>
            </a:r>
            <a:endParaRPr lang="en-IN" dirty="0"/>
          </a:p>
        </p:txBody>
      </p:sp>
      <p:pic>
        <p:nvPicPr>
          <p:cNvPr id="7" name="Content Placeholder 6" descr="Two oxygen atoms represented as the letter O with six valence electrons represented as pairs of dots at the top, side, and bottom of the O. The two atoms combine to form an O2 molecule, and the four valence electrons that meet in the middle form a double bond, represented as a pair of lines between the two atoms.">
            <a:extLst>
              <a:ext uri="{FF2B5EF4-FFF2-40B4-BE49-F238E27FC236}">
                <a16:creationId xmlns:a16="http://schemas.microsoft.com/office/drawing/2014/main" id="{42CD0595-8511-E85E-A440-E681684B9691}"/>
              </a:ext>
            </a:extLst>
          </p:cNvPr>
          <p:cNvPicPr>
            <a:picLocks noGrp="1" noChangeAspect="1"/>
          </p:cNvPicPr>
          <p:nvPr>
            <p:ph idx="1"/>
          </p:nvPr>
        </p:nvPicPr>
        <p:blipFill>
          <a:blip r:embed="rId2"/>
          <a:srcRect b="56333"/>
          <a:stretch/>
        </p:blipFill>
        <p:spPr>
          <a:xfrm>
            <a:off x="457200" y="1280160"/>
            <a:ext cx="8229600" cy="1996440"/>
          </a:xfrm>
        </p:spPr>
      </p:pic>
    </p:spTree>
    <p:extLst>
      <p:ext uri="{BB962C8B-B14F-4D97-AF65-F5344CB8AC3E}">
        <p14:creationId xmlns:p14="http://schemas.microsoft.com/office/powerpoint/2010/main" val="3484916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46C1-A0B7-BC22-82DF-B2808F9068E5}"/>
              </a:ext>
            </a:extLst>
          </p:cNvPr>
          <p:cNvSpPr>
            <a:spLocks noGrp="1"/>
          </p:cNvSpPr>
          <p:nvPr>
            <p:ph type="title"/>
          </p:nvPr>
        </p:nvSpPr>
        <p:spPr/>
        <p:txBody>
          <a:bodyPr/>
          <a:lstStyle/>
          <a:p>
            <a:r>
              <a:rPr lang="en-US" dirty="0"/>
              <a:t>Lesson 2.1 Figure 14</a:t>
            </a:r>
            <a:endParaRPr lang="en-IN" dirty="0"/>
          </a:p>
        </p:txBody>
      </p:sp>
      <p:pic>
        <p:nvPicPr>
          <p:cNvPr id="7" name="Content Placeholder 6" descr="A sodium and a chlorine atom sit side by side. The sodium atom has one electron in its outer shell, and the chlorine atom has seven electrons in its outer shell. The sodium atom donates its one electron to the chlorine so that both complete the octet rule and have a completely empty and full outer shell. The sodium atom becomes a positively charged sodium ion, and the chlorine atom becomes a negatively charged chloride ion. ">
            <a:extLst>
              <a:ext uri="{FF2B5EF4-FFF2-40B4-BE49-F238E27FC236}">
                <a16:creationId xmlns:a16="http://schemas.microsoft.com/office/drawing/2014/main" id="{F0B8598E-A44D-6E99-C96D-CC36BF8C67B0}"/>
              </a:ext>
            </a:extLst>
          </p:cNvPr>
          <p:cNvPicPr>
            <a:picLocks noGrp="1" noChangeAspect="1"/>
          </p:cNvPicPr>
          <p:nvPr>
            <p:ph idx="1"/>
          </p:nvPr>
        </p:nvPicPr>
        <p:blipFill>
          <a:blip r:embed="rId2"/>
          <a:srcRect b="49667"/>
          <a:stretch/>
        </p:blipFill>
        <p:spPr>
          <a:xfrm>
            <a:off x="457200" y="1280160"/>
            <a:ext cx="8229600" cy="2301240"/>
          </a:xfrm>
        </p:spPr>
      </p:pic>
    </p:spTree>
    <p:extLst>
      <p:ext uri="{BB962C8B-B14F-4D97-AF65-F5344CB8AC3E}">
        <p14:creationId xmlns:p14="http://schemas.microsoft.com/office/powerpoint/2010/main" val="279294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F4F54-5DE7-901A-61CC-96FA9770D8F6}"/>
              </a:ext>
            </a:extLst>
          </p:cNvPr>
          <p:cNvSpPr>
            <a:spLocks noGrp="1"/>
          </p:cNvSpPr>
          <p:nvPr>
            <p:ph type="title"/>
          </p:nvPr>
        </p:nvSpPr>
        <p:spPr/>
        <p:txBody>
          <a:bodyPr/>
          <a:lstStyle/>
          <a:p>
            <a:r>
              <a:rPr lang="en-US" dirty="0"/>
              <a:t>Lesson 2.1 Figure 15</a:t>
            </a:r>
            <a:endParaRPr lang="en-IN" dirty="0"/>
          </a:p>
        </p:txBody>
      </p:sp>
      <p:pic>
        <p:nvPicPr>
          <p:cNvPr id="7" name="Content Placeholder 6" descr="An illustration of three types of covalent bonds represented by H 2 O, C O 2, and N 2. Each atom in a molecule is depicted as a circle with layers of valence shells, and electrons are represented as dots within a valence shell. Water contains two single bonds, in which hydrogen and oxygen share two electrons to form H 2 O. Carbon dioxide contains two double bonds, in which carbon shares four electrons between two oxygen atoms to form C O 2. Nitrogen contains a triple bond, in which two nitrogen atoms bond by sharing six electrons to form N2.">
            <a:extLst>
              <a:ext uri="{FF2B5EF4-FFF2-40B4-BE49-F238E27FC236}">
                <a16:creationId xmlns:a16="http://schemas.microsoft.com/office/drawing/2014/main" id="{071B397A-DB9B-821A-A98D-DA00859D01A7}"/>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2484895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9E57A-7D9D-5F34-691F-FAD051E026CA}"/>
              </a:ext>
            </a:extLst>
          </p:cNvPr>
          <p:cNvSpPr>
            <a:spLocks noGrp="1"/>
          </p:cNvSpPr>
          <p:nvPr>
            <p:ph type="title"/>
          </p:nvPr>
        </p:nvSpPr>
        <p:spPr/>
        <p:txBody>
          <a:bodyPr/>
          <a:lstStyle/>
          <a:p>
            <a:r>
              <a:rPr lang="en-US" dirty="0"/>
              <a:t>Lesson 2.1 Figure 16</a:t>
            </a:r>
            <a:endParaRPr lang="en-IN" dirty="0"/>
          </a:p>
        </p:txBody>
      </p:sp>
      <p:pic>
        <p:nvPicPr>
          <p:cNvPr id="6" name="Content Placeholder 5" descr="The table compares water, methane, and carbon dioxide molecules. In water, oxygen has a stronger pull on electrons than hydrogen, resulting in a polar covalent O and H bond. Likewise in carbon dioxide, the oxygen has a stronger pull on electrons than carbon, and the bond is polar covalent. However, water has a bent shape because two lone pairs of electrons push the hydrogen atoms together, so the molecule is polar. By contrast, carbon dioxide has two double bonds that repel each other, resulting in a linear shape. The polar bonds in carbon dioxide cancel each other out, resulting in a nonpolar molecule. In methane, the bond between carbon and hydrogen is nonpolar, and the molecule is a symmetrical tetrahedron with hydrogens spaced as far apart as possible on the three-dimensional sphere. Since methane is symmetrical with nonpolar bonds, it is a nonpolar molecule.">
            <a:extLst>
              <a:ext uri="{FF2B5EF4-FFF2-40B4-BE49-F238E27FC236}">
                <a16:creationId xmlns:a16="http://schemas.microsoft.com/office/drawing/2014/main" id="{E90AA37C-BD05-ECF6-BB7C-2EE7AE30C195}"/>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2054591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80EBE-BBF4-9684-126C-EF99470326C0}"/>
              </a:ext>
            </a:extLst>
          </p:cNvPr>
          <p:cNvSpPr>
            <a:spLocks noGrp="1"/>
          </p:cNvSpPr>
          <p:nvPr>
            <p:ph type="title"/>
          </p:nvPr>
        </p:nvSpPr>
        <p:spPr/>
        <p:txBody>
          <a:bodyPr/>
          <a:lstStyle/>
          <a:p>
            <a:r>
              <a:rPr lang="en-US" dirty="0"/>
              <a:t>Lesson 2.1 Figure 17</a:t>
            </a:r>
            <a:endParaRPr lang="en-IN" dirty="0"/>
          </a:p>
        </p:txBody>
      </p:sp>
      <p:pic>
        <p:nvPicPr>
          <p:cNvPr id="7" name="Content Placeholder 6" descr="An illustration of a hydrogen bond between water molecules. Hydrogen, represented by a gray circle, is drawn toward the negative charge in neighboring the oxygen atom of another H 2 O molecule. A dotted line connecting the hydrogen and oxygen of two different molecules represents the hydrogen bond. ">
            <a:extLst>
              <a:ext uri="{FF2B5EF4-FFF2-40B4-BE49-F238E27FC236}">
                <a16:creationId xmlns:a16="http://schemas.microsoft.com/office/drawing/2014/main" id="{B2225F96-7AC4-2060-905B-C72A0BDBACF1}"/>
              </a:ext>
            </a:extLst>
          </p:cNvPr>
          <p:cNvPicPr>
            <a:picLocks noGrp="1" noChangeAspect="1"/>
          </p:cNvPicPr>
          <p:nvPr>
            <p:ph idx="1"/>
          </p:nvPr>
        </p:nvPicPr>
        <p:blipFill>
          <a:blip r:embed="rId2"/>
          <a:srcRect l="3704" r="3704"/>
          <a:stretch/>
        </p:blipFill>
        <p:spPr>
          <a:xfrm>
            <a:off x="762000" y="1280160"/>
            <a:ext cx="7620000" cy="4572000"/>
          </a:xfrm>
        </p:spPr>
      </p:pic>
    </p:spTree>
    <p:extLst>
      <p:ext uri="{BB962C8B-B14F-4D97-AF65-F5344CB8AC3E}">
        <p14:creationId xmlns:p14="http://schemas.microsoft.com/office/powerpoint/2010/main" val="2844937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5A0F8-77CB-9402-6B57-FEF78A755B5D}"/>
              </a:ext>
            </a:extLst>
          </p:cNvPr>
          <p:cNvSpPr>
            <a:spLocks noGrp="1"/>
          </p:cNvSpPr>
          <p:nvPr>
            <p:ph type="title"/>
          </p:nvPr>
        </p:nvSpPr>
        <p:spPr/>
        <p:txBody>
          <a:bodyPr/>
          <a:lstStyle/>
          <a:p>
            <a:r>
              <a:rPr lang="en-US" dirty="0"/>
              <a:t>Lesson 2.1 Figure 18</a:t>
            </a:r>
            <a:endParaRPr lang="en-IN" dirty="0"/>
          </a:p>
        </p:txBody>
      </p:sp>
      <p:pic>
        <p:nvPicPr>
          <p:cNvPr id="7" name="Content Placeholder 6" descr="Four polar molecules with permanent dipoles represented as delta plus on one side and delta negative on the other. The van der Waals interaction bonding them is represented by a dotted line, connecting negative and positive dipoles that fluctuate and create temporary dipoles.">
            <a:extLst>
              <a:ext uri="{FF2B5EF4-FFF2-40B4-BE49-F238E27FC236}">
                <a16:creationId xmlns:a16="http://schemas.microsoft.com/office/drawing/2014/main" id="{17707B5D-3F40-C988-7037-C6826D6FE866}"/>
              </a:ext>
            </a:extLst>
          </p:cNvPr>
          <p:cNvPicPr>
            <a:picLocks noGrp="1" noChangeAspect="1"/>
          </p:cNvPicPr>
          <p:nvPr>
            <p:ph idx="1"/>
          </p:nvPr>
        </p:nvPicPr>
        <p:blipFill>
          <a:blip r:embed="rId2"/>
          <a:srcRect b="54667"/>
          <a:stretch/>
        </p:blipFill>
        <p:spPr>
          <a:xfrm>
            <a:off x="457200" y="1280160"/>
            <a:ext cx="8229600" cy="2072640"/>
          </a:xfrm>
        </p:spPr>
      </p:pic>
    </p:spTree>
    <p:extLst>
      <p:ext uri="{BB962C8B-B14F-4D97-AF65-F5344CB8AC3E}">
        <p14:creationId xmlns:p14="http://schemas.microsoft.com/office/powerpoint/2010/main" val="2690369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2.1 Figure 1</a:t>
            </a:r>
            <a:endParaRPr lang="en-US" sz="3200" dirty="0">
              <a:solidFill>
                <a:schemeClr val="accent1"/>
              </a:solidFill>
            </a:endParaRPr>
          </a:p>
        </p:txBody>
      </p:sp>
      <p:pic>
        <p:nvPicPr>
          <p:cNvPr id="5" name="Content Placeholder 4" descr="Two rings are shown. On the outer ring, two circles with negative symbols inside them are labeled &quot;Electrons.&quot; The inner ring is labeled &quot;Nucleus.&quot; Inside the inner ring, two yellow circles with no symbols inside them are labeled &quot;Neutrons.&quot; Also inside the inner ring, touching the neutrons, are two red circles with plus symbols inside them, labeled &quot;Protons.&quot;">
            <a:extLst>
              <a:ext uri="{FF2B5EF4-FFF2-40B4-BE49-F238E27FC236}">
                <a16:creationId xmlns:a16="http://schemas.microsoft.com/office/drawing/2014/main" id="{AA6C5C8F-2030-1826-7E9B-A20EE2275250}"/>
              </a:ext>
            </a:extLst>
          </p:cNvPr>
          <p:cNvPicPr>
            <a:picLocks noGrp="1" noChangeAspect="1"/>
          </p:cNvPicPr>
          <p:nvPr>
            <p:ph idx="1"/>
          </p:nvPr>
        </p:nvPicPr>
        <p:blipFill>
          <a:blip r:embed="rId2"/>
          <a:srcRect l="7407" r="6481"/>
          <a:stretch/>
        </p:blipFill>
        <p:spPr>
          <a:xfrm>
            <a:off x="1066800" y="1280160"/>
            <a:ext cx="7086600" cy="4572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C988B-662D-D533-2A0B-DDFC832ACA19}"/>
              </a:ext>
            </a:extLst>
          </p:cNvPr>
          <p:cNvSpPr>
            <a:spLocks noGrp="1"/>
          </p:cNvSpPr>
          <p:nvPr>
            <p:ph type="title"/>
          </p:nvPr>
        </p:nvSpPr>
        <p:spPr/>
        <p:txBody>
          <a:bodyPr/>
          <a:lstStyle/>
          <a:p>
            <a:r>
              <a:rPr lang="en-US" dirty="0"/>
              <a:t>Lesson 2.2 Figure 1</a:t>
            </a:r>
            <a:endParaRPr lang="en-IN" dirty="0"/>
          </a:p>
        </p:txBody>
      </p:sp>
      <p:pic>
        <p:nvPicPr>
          <p:cNvPr id="11" name="Content Placeholder 10" descr="Droplets of oil are shown floating around in water.">
            <a:extLst>
              <a:ext uri="{FF2B5EF4-FFF2-40B4-BE49-F238E27FC236}">
                <a16:creationId xmlns:a16="http://schemas.microsoft.com/office/drawing/2014/main" id="{93730EA2-66D5-5441-3640-E1D4E2C19D16}"/>
              </a:ext>
            </a:extLst>
          </p:cNvPr>
          <p:cNvPicPr>
            <a:picLocks noGrp="1" noChangeAspect="1"/>
          </p:cNvPicPr>
          <p:nvPr>
            <p:ph idx="1"/>
          </p:nvPr>
        </p:nvPicPr>
        <p:blipFill>
          <a:blip r:embed="rId2"/>
          <a:srcRect l="11111" r="10185"/>
          <a:stretch/>
        </p:blipFill>
        <p:spPr>
          <a:xfrm>
            <a:off x="1371600" y="1280160"/>
            <a:ext cx="6477000" cy="4572000"/>
          </a:xfrm>
        </p:spPr>
      </p:pic>
    </p:spTree>
    <p:extLst>
      <p:ext uri="{BB962C8B-B14F-4D97-AF65-F5344CB8AC3E}">
        <p14:creationId xmlns:p14="http://schemas.microsoft.com/office/powerpoint/2010/main" val="3714560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D48A0-BA67-B0F5-ECBB-B00341AA7CE9}"/>
              </a:ext>
            </a:extLst>
          </p:cNvPr>
          <p:cNvSpPr>
            <a:spLocks noGrp="1"/>
          </p:cNvSpPr>
          <p:nvPr>
            <p:ph type="title"/>
          </p:nvPr>
        </p:nvSpPr>
        <p:spPr/>
        <p:txBody>
          <a:bodyPr/>
          <a:lstStyle/>
          <a:p>
            <a:r>
              <a:rPr lang="en-US" dirty="0"/>
              <a:t>Lesson 2.2 Figure 2</a:t>
            </a:r>
            <a:endParaRPr lang="en-IN" dirty="0"/>
          </a:p>
        </p:txBody>
      </p:sp>
      <p:pic>
        <p:nvPicPr>
          <p:cNvPr id="7" name="Content Placeholder 6" descr="Three diagrams depicting solid water (ice), liquid water, and gaseous water (steam). Ice demonstrates hydrogen bonds, represented by dotted lines, connecting H 2 O molecules in a static, hexagonal shape. This shape represents the crystalline structure water takes when frozen. The liquid water diagram uses dotted lines to demonstrate how hydrogen bonds form. Hydrogen bonds that break and reform as  H 2 O molecules move are represented as dotted lines with a circle around the fluctuating bond. Steam posses no hydrogen bonds, demonstrated by  H 2 O molecules ricocheting around, unrestrained.">
            <a:extLst>
              <a:ext uri="{FF2B5EF4-FFF2-40B4-BE49-F238E27FC236}">
                <a16:creationId xmlns:a16="http://schemas.microsoft.com/office/drawing/2014/main" id="{AE96AA37-702F-BAD3-00C1-7DA3DF8BC5B4}"/>
              </a:ext>
            </a:extLst>
          </p:cNvPr>
          <p:cNvPicPr>
            <a:picLocks noGrp="1" noChangeAspect="1"/>
          </p:cNvPicPr>
          <p:nvPr>
            <p:ph idx="1"/>
          </p:nvPr>
        </p:nvPicPr>
        <p:blipFill>
          <a:blip r:embed="rId2"/>
          <a:srcRect l="5556" r="5556"/>
          <a:stretch/>
        </p:blipFill>
        <p:spPr>
          <a:xfrm>
            <a:off x="914400" y="1280160"/>
            <a:ext cx="7315200" cy="4572000"/>
          </a:xfrm>
        </p:spPr>
      </p:pic>
    </p:spTree>
    <p:extLst>
      <p:ext uri="{BB962C8B-B14F-4D97-AF65-F5344CB8AC3E}">
        <p14:creationId xmlns:p14="http://schemas.microsoft.com/office/powerpoint/2010/main" val="2977052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2F44E-5651-C297-2711-7D6863C7FA04}"/>
              </a:ext>
            </a:extLst>
          </p:cNvPr>
          <p:cNvSpPr>
            <a:spLocks noGrp="1"/>
          </p:cNvSpPr>
          <p:nvPr>
            <p:ph type="title"/>
          </p:nvPr>
        </p:nvSpPr>
        <p:spPr/>
        <p:txBody>
          <a:bodyPr/>
          <a:lstStyle/>
          <a:p>
            <a:r>
              <a:rPr lang="en-US" dirty="0"/>
              <a:t>Lesson 2.2 Figure 3</a:t>
            </a:r>
            <a:endParaRPr lang="en-IN" dirty="0"/>
          </a:p>
        </p:txBody>
      </p:sp>
      <p:pic>
        <p:nvPicPr>
          <p:cNvPr id="6" name="Content Placeholder 5" descr="Image (a) shows the molecular structure of ice with the molecules arranged in a hexagon and bonded to other hexagonal arrangements with a good deal of space between them. Image (b) shows an ice cave with stalactites made of ice dripping down from the cave ceiling. ">
            <a:extLst>
              <a:ext uri="{FF2B5EF4-FFF2-40B4-BE49-F238E27FC236}">
                <a16:creationId xmlns:a16="http://schemas.microsoft.com/office/drawing/2014/main" id="{5C7CAAC8-5D7D-E569-422B-1A5E501DC6C8}"/>
              </a:ext>
            </a:extLst>
          </p:cNvPr>
          <p:cNvPicPr>
            <a:picLocks noGrp="1" noChangeAspect="1"/>
          </p:cNvPicPr>
          <p:nvPr>
            <p:ph idx="1"/>
          </p:nvPr>
        </p:nvPicPr>
        <p:blipFill>
          <a:blip r:embed="rId2"/>
          <a:srcRect l="24074" r="23148"/>
          <a:stretch/>
        </p:blipFill>
        <p:spPr>
          <a:xfrm>
            <a:off x="2438400" y="1280160"/>
            <a:ext cx="4343400" cy="4572000"/>
          </a:xfrm>
        </p:spPr>
      </p:pic>
    </p:spTree>
    <p:extLst>
      <p:ext uri="{BB962C8B-B14F-4D97-AF65-F5344CB8AC3E}">
        <p14:creationId xmlns:p14="http://schemas.microsoft.com/office/powerpoint/2010/main" val="1758752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471D4-EA8D-7081-5B89-48E4A6B1CC97}"/>
              </a:ext>
            </a:extLst>
          </p:cNvPr>
          <p:cNvSpPr>
            <a:spLocks noGrp="1"/>
          </p:cNvSpPr>
          <p:nvPr>
            <p:ph type="title"/>
          </p:nvPr>
        </p:nvSpPr>
        <p:spPr/>
        <p:txBody>
          <a:bodyPr/>
          <a:lstStyle/>
          <a:p>
            <a:r>
              <a:rPr lang="en-US" dirty="0"/>
              <a:t>Lesson 2.2 Figure 4</a:t>
            </a:r>
            <a:endParaRPr lang="en-IN" dirty="0"/>
          </a:p>
        </p:txBody>
      </p:sp>
      <p:pic>
        <p:nvPicPr>
          <p:cNvPr id="6" name="Content Placeholder 5" descr="When sodium chloride dissolves in water, the positively charged sodium ions interact with the oxygen of water, and the negatively charged chlorine ions interact with the hydrogen of water.">
            <a:extLst>
              <a:ext uri="{FF2B5EF4-FFF2-40B4-BE49-F238E27FC236}">
                <a16:creationId xmlns:a16="http://schemas.microsoft.com/office/drawing/2014/main" id="{B7C6D056-5DE6-0376-1979-CB04457CC9A6}"/>
              </a:ext>
            </a:extLst>
          </p:cNvPr>
          <p:cNvPicPr>
            <a:picLocks noGrp="1" noChangeAspect="1"/>
          </p:cNvPicPr>
          <p:nvPr>
            <p:ph idx="1"/>
          </p:nvPr>
        </p:nvPicPr>
        <p:blipFill>
          <a:blip r:embed="rId2"/>
          <a:srcRect l="1852" r="1852" b="14667"/>
          <a:stretch/>
        </p:blipFill>
        <p:spPr>
          <a:xfrm>
            <a:off x="609600" y="1280160"/>
            <a:ext cx="7924800" cy="3901440"/>
          </a:xfrm>
        </p:spPr>
      </p:pic>
    </p:spTree>
    <p:extLst>
      <p:ext uri="{BB962C8B-B14F-4D97-AF65-F5344CB8AC3E}">
        <p14:creationId xmlns:p14="http://schemas.microsoft.com/office/powerpoint/2010/main" val="4040242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3CCDC-7AA7-DC81-8C7E-9B9F99D1E894}"/>
              </a:ext>
            </a:extLst>
          </p:cNvPr>
          <p:cNvSpPr>
            <a:spLocks noGrp="1"/>
          </p:cNvSpPr>
          <p:nvPr>
            <p:ph type="title"/>
          </p:nvPr>
        </p:nvSpPr>
        <p:spPr/>
        <p:txBody>
          <a:bodyPr/>
          <a:lstStyle/>
          <a:p>
            <a:r>
              <a:rPr lang="en-US" dirty="0"/>
              <a:t>Lesson 2.2 Figure 5</a:t>
            </a:r>
            <a:endParaRPr lang="en-IN" dirty="0"/>
          </a:p>
        </p:txBody>
      </p:sp>
      <p:pic>
        <p:nvPicPr>
          <p:cNvPr id="11" name="Content Placeholder 10" descr="A needle is shown floating on the surface of a plate of water.">
            <a:extLst>
              <a:ext uri="{FF2B5EF4-FFF2-40B4-BE49-F238E27FC236}">
                <a16:creationId xmlns:a16="http://schemas.microsoft.com/office/drawing/2014/main" id="{76B6A9B6-3904-DFDC-AA51-AECC4AF5F87D}"/>
              </a:ext>
            </a:extLst>
          </p:cNvPr>
          <p:cNvPicPr>
            <a:picLocks noGrp="1" noChangeAspect="1"/>
          </p:cNvPicPr>
          <p:nvPr>
            <p:ph idx="1"/>
          </p:nvPr>
        </p:nvPicPr>
        <p:blipFill>
          <a:blip r:embed="rId2"/>
          <a:srcRect l="12037" r="11111"/>
          <a:stretch/>
        </p:blipFill>
        <p:spPr>
          <a:xfrm>
            <a:off x="1447800" y="1280160"/>
            <a:ext cx="6324600" cy="4572000"/>
          </a:xfrm>
        </p:spPr>
      </p:pic>
    </p:spTree>
    <p:extLst>
      <p:ext uri="{BB962C8B-B14F-4D97-AF65-F5344CB8AC3E}">
        <p14:creationId xmlns:p14="http://schemas.microsoft.com/office/powerpoint/2010/main" val="2352988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1F034-C8A3-3A3E-2242-96EA9FC8389F}"/>
              </a:ext>
            </a:extLst>
          </p:cNvPr>
          <p:cNvSpPr>
            <a:spLocks noGrp="1"/>
          </p:cNvSpPr>
          <p:nvPr>
            <p:ph type="title"/>
          </p:nvPr>
        </p:nvSpPr>
        <p:spPr/>
        <p:txBody>
          <a:bodyPr/>
          <a:lstStyle/>
          <a:p>
            <a:r>
              <a:rPr lang="en-US" dirty="0"/>
              <a:t>Lesson 2.2 Figure 6</a:t>
            </a:r>
            <a:endParaRPr lang="en-IN" dirty="0"/>
          </a:p>
        </p:txBody>
      </p:sp>
      <p:pic>
        <p:nvPicPr>
          <p:cNvPr id="7" name="Content Placeholder 6" descr="An illustration shows water filling a container with a tube (labeled &quot;Capillary tube&quot;) in the center of it. The water level in the tube is slightly higher than the water level in the rest of the container, and the water level in the tube is labeled &quot;Capillary action.&quot; ">
            <a:extLst>
              <a:ext uri="{FF2B5EF4-FFF2-40B4-BE49-F238E27FC236}">
                <a16:creationId xmlns:a16="http://schemas.microsoft.com/office/drawing/2014/main" id="{1DB17BC0-F088-5BE4-71E5-17ECF26D946E}"/>
              </a:ext>
            </a:extLst>
          </p:cNvPr>
          <p:cNvPicPr>
            <a:picLocks noGrp="1" noChangeAspect="1"/>
          </p:cNvPicPr>
          <p:nvPr>
            <p:ph idx="1"/>
          </p:nvPr>
        </p:nvPicPr>
        <p:blipFill>
          <a:blip r:embed="rId2"/>
          <a:srcRect l="31482" r="30555"/>
          <a:stretch/>
        </p:blipFill>
        <p:spPr>
          <a:xfrm>
            <a:off x="3048000" y="1280160"/>
            <a:ext cx="3124200" cy="4572000"/>
          </a:xfrm>
        </p:spPr>
      </p:pic>
    </p:spTree>
    <p:extLst>
      <p:ext uri="{BB962C8B-B14F-4D97-AF65-F5344CB8AC3E}">
        <p14:creationId xmlns:p14="http://schemas.microsoft.com/office/powerpoint/2010/main" val="3734401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A1DCD-282F-B1CE-FFBA-A0B792F776E3}"/>
              </a:ext>
            </a:extLst>
          </p:cNvPr>
          <p:cNvSpPr>
            <a:spLocks noGrp="1"/>
          </p:cNvSpPr>
          <p:nvPr>
            <p:ph type="title"/>
          </p:nvPr>
        </p:nvSpPr>
        <p:spPr/>
        <p:txBody>
          <a:bodyPr/>
          <a:lstStyle/>
          <a:p>
            <a:r>
              <a:rPr lang="en-US" dirty="0"/>
              <a:t>Lesson 2.2 Figure 7</a:t>
            </a:r>
            <a:endParaRPr lang="en-IN" dirty="0"/>
          </a:p>
        </p:txBody>
      </p:sp>
      <p:pic>
        <p:nvPicPr>
          <p:cNvPr id="7" name="Content Placeholder 6" descr="A photograph shows a bug standing on the surface of the water.">
            <a:extLst>
              <a:ext uri="{FF2B5EF4-FFF2-40B4-BE49-F238E27FC236}">
                <a16:creationId xmlns:a16="http://schemas.microsoft.com/office/drawing/2014/main" id="{558301C3-55D6-0B06-200C-DA442E4E2D30}"/>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5085366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51756-0C0D-0665-F24C-A57D01DF1A44}"/>
              </a:ext>
            </a:extLst>
          </p:cNvPr>
          <p:cNvSpPr>
            <a:spLocks noGrp="1"/>
          </p:cNvSpPr>
          <p:nvPr>
            <p:ph type="title"/>
          </p:nvPr>
        </p:nvSpPr>
        <p:spPr/>
        <p:txBody>
          <a:bodyPr/>
          <a:lstStyle/>
          <a:p>
            <a:r>
              <a:rPr lang="en-US" dirty="0"/>
              <a:t>Lesson 2.2 Figure 8</a:t>
            </a:r>
            <a:endParaRPr lang="en-IN" dirty="0"/>
          </a:p>
        </p:txBody>
      </p:sp>
      <p:pic>
        <p:nvPicPr>
          <p:cNvPr id="7" name="Content Placeholder 6" descr="A p H scale with various examples is shown.">
            <a:extLst>
              <a:ext uri="{FF2B5EF4-FFF2-40B4-BE49-F238E27FC236}">
                <a16:creationId xmlns:a16="http://schemas.microsoft.com/office/drawing/2014/main" id="{642D9039-5030-2FF5-F3DA-030335AD7D6C}"/>
              </a:ext>
            </a:extLst>
          </p:cNvPr>
          <p:cNvPicPr>
            <a:picLocks noGrp="1" noChangeAspect="1"/>
          </p:cNvPicPr>
          <p:nvPr>
            <p:ph idx="1"/>
          </p:nvPr>
        </p:nvPicPr>
        <p:blipFill>
          <a:blip r:embed="rId2"/>
          <a:srcRect l="4630" r="6481"/>
          <a:stretch/>
        </p:blipFill>
        <p:spPr>
          <a:xfrm>
            <a:off x="838200" y="1280160"/>
            <a:ext cx="7315200" cy="4572000"/>
          </a:xfrm>
        </p:spPr>
      </p:pic>
    </p:spTree>
    <p:extLst>
      <p:ext uri="{BB962C8B-B14F-4D97-AF65-F5344CB8AC3E}">
        <p14:creationId xmlns:p14="http://schemas.microsoft.com/office/powerpoint/2010/main" val="2773092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A75F9-F0A1-25DD-E84E-614BA5C7DD2E}"/>
              </a:ext>
            </a:extLst>
          </p:cNvPr>
          <p:cNvSpPr>
            <a:spLocks noGrp="1"/>
          </p:cNvSpPr>
          <p:nvPr>
            <p:ph type="title"/>
          </p:nvPr>
        </p:nvSpPr>
        <p:spPr/>
        <p:txBody>
          <a:bodyPr/>
          <a:lstStyle/>
          <a:p>
            <a:r>
              <a:rPr lang="en-US" dirty="0"/>
              <a:t>Lesson 2.2 Figure 9</a:t>
            </a:r>
            <a:endParaRPr lang="en-IN" dirty="0"/>
          </a:p>
        </p:txBody>
      </p:sp>
      <p:pic>
        <p:nvPicPr>
          <p:cNvPr id="7" name="Content Placeholder 6" descr="A flowchart demonstrating how water and carbon dioxide change p H levels">
            <a:extLst>
              <a:ext uri="{FF2B5EF4-FFF2-40B4-BE49-F238E27FC236}">
                <a16:creationId xmlns:a16="http://schemas.microsoft.com/office/drawing/2014/main" id="{837CDC82-AD6F-8F51-79D3-1271E99BE006}"/>
              </a:ext>
            </a:extLst>
          </p:cNvPr>
          <p:cNvPicPr>
            <a:picLocks noGrp="1" noChangeAspect="1"/>
          </p:cNvPicPr>
          <p:nvPr>
            <p:ph idx="1"/>
          </p:nvPr>
        </p:nvPicPr>
        <p:blipFill>
          <a:blip r:embed="rId2"/>
          <a:srcRect b="46333"/>
          <a:stretch/>
        </p:blipFill>
        <p:spPr>
          <a:xfrm>
            <a:off x="457200" y="1280160"/>
            <a:ext cx="8229600" cy="2453640"/>
          </a:xfrm>
        </p:spPr>
      </p:pic>
    </p:spTree>
    <p:extLst>
      <p:ext uri="{BB962C8B-B14F-4D97-AF65-F5344CB8AC3E}">
        <p14:creationId xmlns:p14="http://schemas.microsoft.com/office/powerpoint/2010/main" val="2107087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D356F-6825-B2E8-ECC4-8BF21F8F9FA7}"/>
              </a:ext>
            </a:extLst>
          </p:cNvPr>
          <p:cNvSpPr>
            <a:spLocks noGrp="1"/>
          </p:cNvSpPr>
          <p:nvPr>
            <p:ph type="title"/>
          </p:nvPr>
        </p:nvSpPr>
        <p:spPr/>
        <p:txBody>
          <a:bodyPr/>
          <a:lstStyle/>
          <a:p>
            <a:r>
              <a:rPr lang="en-US" dirty="0"/>
              <a:t>Lesson 2.3 Figure 1</a:t>
            </a:r>
            <a:endParaRPr lang="en-IN" dirty="0"/>
          </a:p>
        </p:txBody>
      </p:sp>
      <p:pic>
        <p:nvPicPr>
          <p:cNvPr id="11" name="Content Placeholder 10" descr="A glass model of carbon atoms">
            <a:extLst>
              <a:ext uri="{FF2B5EF4-FFF2-40B4-BE49-F238E27FC236}">
                <a16:creationId xmlns:a16="http://schemas.microsoft.com/office/drawing/2014/main" id="{24D8C3AE-0AFC-A5CB-691F-3F2829D4B874}"/>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57766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A2EBC-7AD4-7C15-A375-4589AE47CB61}"/>
              </a:ext>
            </a:extLst>
          </p:cNvPr>
          <p:cNvSpPr>
            <a:spLocks noGrp="1"/>
          </p:cNvSpPr>
          <p:nvPr>
            <p:ph type="title"/>
          </p:nvPr>
        </p:nvSpPr>
        <p:spPr/>
        <p:txBody>
          <a:bodyPr/>
          <a:lstStyle/>
          <a:p>
            <a:r>
              <a:rPr lang="en-US" dirty="0"/>
              <a:t>Lesson 2.1 Figure 2</a:t>
            </a:r>
            <a:endParaRPr lang="en-IN" dirty="0"/>
          </a:p>
        </p:txBody>
      </p:sp>
      <p:pic>
        <p:nvPicPr>
          <p:cNvPr id="6" name="Content Placeholder 5" descr="Carbon-12 shows a small number 6 in the upper left-hand corner labeled &quot;Atomic number.&quot; It has the letter &quot;C&quot; in the middle labeled &quot;Chemical symbol,&quot; and the number 12 right below the C labeled &quot;Mass number.&quot; Carbon-13 is set up the same way but with a number 13 instead of a 12 below the C. The labels are the same as well.">
            <a:extLst>
              <a:ext uri="{FF2B5EF4-FFF2-40B4-BE49-F238E27FC236}">
                <a16:creationId xmlns:a16="http://schemas.microsoft.com/office/drawing/2014/main" id="{72194B99-CD57-C209-A61D-B442885357EE}"/>
              </a:ext>
            </a:extLst>
          </p:cNvPr>
          <p:cNvPicPr>
            <a:picLocks noGrp="1" noChangeAspect="1"/>
          </p:cNvPicPr>
          <p:nvPr>
            <p:ph idx="1"/>
          </p:nvPr>
        </p:nvPicPr>
        <p:blipFill>
          <a:blip r:embed="rId2"/>
          <a:srcRect l="1852" r="1852"/>
          <a:stretch/>
        </p:blipFill>
        <p:spPr>
          <a:xfrm>
            <a:off x="609600" y="1280160"/>
            <a:ext cx="7924800" cy="4572000"/>
          </a:xfrm>
        </p:spPr>
      </p:pic>
    </p:spTree>
    <p:extLst>
      <p:ext uri="{BB962C8B-B14F-4D97-AF65-F5344CB8AC3E}">
        <p14:creationId xmlns:p14="http://schemas.microsoft.com/office/powerpoint/2010/main" val="3352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AB011-E4AD-31AB-F97E-D6526CA3E586}"/>
              </a:ext>
            </a:extLst>
          </p:cNvPr>
          <p:cNvSpPr>
            <a:spLocks noGrp="1"/>
          </p:cNvSpPr>
          <p:nvPr>
            <p:ph type="title"/>
          </p:nvPr>
        </p:nvSpPr>
        <p:spPr/>
        <p:txBody>
          <a:bodyPr/>
          <a:lstStyle/>
          <a:p>
            <a:r>
              <a:rPr lang="en-US" dirty="0"/>
              <a:t>Lesson 2.3 Figure 2</a:t>
            </a:r>
            <a:endParaRPr lang="en-IN" dirty="0"/>
          </a:p>
        </p:txBody>
      </p:sp>
      <p:pic>
        <p:nvPicPr>
          <p:cNvPr id="6" name="Content Placeholder 5" descr="Methane, the simplest hydrocarbon, is composed of four hydrogen atoms surrounding a central carbon. The bond between the four hydrogen atoms and the central carbon are spaced as far apart as possible. This results in a tetrahedral shape with hydrogen atoms projecting upward and off to three sides around the central carbon.">
            <a:extLst>
              <a:ext uri="{FF2B5EF4-FFF2-40B4-BE49-F238E27FC236}">
                <a16:creationId xmlns:a16="http://schemas.microsoft.com/office/drawing/2014/main" id="{F90B2B5B-33BA-C224-30B4-88B790A3AFFF}"/>
              </a:ext>
            </a:extLst>
          </p:cNvPr>
          <p:cNvPicPr>
            <a:picLocks noGrp="1" noChangeAspect="1"/>
          </p:cNvPicPr>
          <p:nvPr>
            <p:ph idx="1"/>
          </p:nvPr>
        </p:nvPicPr>
        <p:blipFill>
          <a:blip r:embed="rId2"/>
          <a:srcRect l="5556" r="4629"/>
          <a:stretch/>
        </p:blipFill>
        <p:spPr>
          <a:xfrm>
            <a:off x="914400" y="1280160"/>
            <a:ext cx="7391400" cy="4572000"/>
          </a:xfrm>
        </p:spPr>
      </p:pic>
    </p:spTree>
    <p:extLst>
      <p:ext uri="{BB962C8B-B14F-4D97-AF65-F5344CB8AC3E}">
        <p14:creationId xmlns:p14="http://schemas.microsoft.com/office/powerpoint/2010/main" val="722048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71572-C988-5F9E-29B0-9189084E64B9}"/>
              </a:ext>
            </a:extLst>
          </p:cNvPr>
          <p:cNvSpPr>
            <a:spLocks noGrp="1"/>
          </p:cNvSpPr>
          <p:nvPr>
            <p:ph type="title"/>
          </p:nvPr>
        </p:nvSpPr>
        <p:spPr/>
        <p:txBody>
          <a:bodyPr/>
          <a:lstStyle/>
          <a:p>
            <a:r>
              <a:rPr lang="en-US" dirty="0"/>
              <a:t>Lesson 2.3 Figure 3</a:t>
            </a:r>
            <a:endParaRPr lang="en-IN" dirty="0"/>
          </a:p>
        </p:txBody>
      </p:sp>
      <p:pic>
        <p:nvPicPr>
          <p:cNvPr id="11" name="Content Placeholder 10" descr="A photograph shows a rocket taking off from the ground.">
            <a:extLst>
              <a:ext uri="{FF2B5EF4-FFF2-40B4-BE49-F238E27FC236}">
                <a16:creationId xmlns:a16="http://schemas.microsoft.com/office/drawing/2014/main" id="{D3129DF1-6714-3E73-9AE8-D0577CD66846}"/>
              </a:ext>
            </a:extLst>
          </p:cNvPr>
          <p:cNvPicPr>
            <a:picLocks noGrp="1" noChangeAspect="1"/>
          </p:cNvPicPr>
          <p:nvPr>
            <p:ph idx="1"/>
          </p:nvPr>
        </p:nvPicPr>
        <p:blipFill>
          <a:blip r:embed="rId2"/>
          <a:srcRect l="30556" r="30556"/>
          <a:stretch/>
        </p:blipFill>
        <p:spPr>
          <a:xfrm>
            <a:off x="2971800" y="1280160"/>
            <a:ext cx="3200400" cy="4572000"/>
          </a:xfrm>
        </p:spPr>
      </p:pic>
    </p:spTree>
    <p:extLst>
      <p:ext uri="{BB962C8B-B14F-4D97-AF65-F5344CB8AC3E}">
        <p14:creationId xmlns:p14="http://schemas.microsoft.com/office/powerpoint/2010/main" val="865921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1FE62-93E0-2234-3FD7-8ACB0D145F6C}"/>
              </a:ext>
            </a:extLst>
          </p:cNvPr>
          <p:cNvSpPr>
            <a:spLocks noGrp="1"/>
          </p:cNvSpPr>
          <p:nvPr>
            <p:ph type="title"/>
          </p:nvPr>
        </p:nvSpPr>
        <p:spPr/>
        <p:txBody>
          <a:bodyPr/>
          <a:lstStyle/>
          <a:p>
            <a:r>
              <a:rPr lang="en-US" dirty="0"/>
              <a:t>Lesson 2.3 Figure 4</a:t>
            </a:r>
            <a:endParaRPr lang="en-IN" dirty="0"/>
          </a:p>
        </p:txBody>
      </p:sp>
      <p:pic>
        <p:nvPicPr>
          <p:cNvPr id="6" name="Content Placeholder 5" descr="Molecules like hydrogen can bond with carbon at the ends and edges of a single line, as depicted in an unbranched carbon chain. When carbon sustains multiple different covalent bonds, the shape and function of the macromolecule changes in a branched carbon chain.">
            <a:extLst>
              <a:ext uri="{FF2B5EF4-FFF2-40B4-BE49-F238E27FC236}">
                <a16:creationId xmlns:a16="http://schemas.microsoft.com/office/drawing/2014/main" id="{A3542F4D-0AFA-7AC3-DA87-3BBD6E13A788}"/>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1929609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092B3-E07D-FCD3-A102-55D6A0EECCE9}"/>
              </a:ext>
            </a:extLst>
          </p:cNvPr>
          <p:cNvSpPr>
            <a:spLocks noGrp="1"/>
          </p:cNvSpPr>
          <p:nvPr>
            <p:ph type="title"/>
          </p:nvPr>
        </p:nvSpPr>
        <p:spPr/>
        <p:txBody>
          <a:bodyPr/>
          <a:lstStyle/>
          <a:p>
            <a:r>
              <a:rPr lang="en-US" dirty="0"/>
              <a:t>Lesson 2.3 Figure 5</a:t>
            </a:r>
            <a:endParaRPr lang="en-IN" dirty="0"/>
          </a:p>
        </p:txBody>
      </p:sp>
      <p:pic>
        <p:nvPicPr>
          <p:cNvPr id="7" name="Content Placeholder 6" descr="Ethane is composed of two carbons connected by a single bond. Each carbon also has three hydrogen atoms connected to it. The hydrogens are spaced far apart from each other and from the other carbon, resulting in another tetrahedral shape. Ethene, like ethane, is composed of two carbon atoms, but in this case the carbons are connected by a double bond. Each carbon also has two hydrogen atoms connected to it, for a total of three bonds. The three bonds are spaced as far apart as possible around carbon, which means they are all on the same plane and pointing off in three directions. As a result, the molecule is planar, or flat. Ethyne, on the other hand, is a linear molecule because it has two hydrogen atoms forming a triple bond on either side of two central carbon atoms.">
            <a:extLst>
              <a:ext uri="{FF2B5EF4-FFF2-40B4-BE49-F238E27FC236}">
                <a16:creationId xmlns:a16="http://schemas.microsoft.com/office/drawing/2014/main" id="{DF7EA5BB-BA78-C9FE-071F-1E870AF47C09}"/>
              </a:ext>
            </a:extLst>
          </p:cNvPr>
          <p:cNvPicPr>
            <a:picLocks noGrp="1" noChangeAspect="1"/>
          </p:cNvPicPr>
          <p:nvPr>
            <p:ph idx="1"/>
          </p:nvPr>
        </p:nvPicPr>
        <p:blipFill>
          <a:blip r:embed="rId2"/>
          <a:srcRect b="29667"/>
          <a:stretch/>
        </p:blipFill>
        <p:spPr>
          <a:xfrm>
            <a:off x="457200" y="1280160"/>
            <a:ext cx="8229600" cy="3215640"/>
          </a:xfrm>
        </p:spPr>
      </p:pic>
    </p:spTree>
    <p:extLst>
      <p:ext uri="{BB962C8B-B14F-4D97-AF65-F5344CB8AC3E}">
        <p14:creationId xmlns:p14="http://schemas.microsoft.com/office/powerpoint/2010/main" val="2712268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DD9E2-B319-482D-2EA6-A10FE5B28500}"/>
              </a:ext>
            </a:extLst>
          </p:cNvPr>
          <p:cNvSpPr>
            <a:spLocks noGrp="1"/>
          </p:cNvSpPr>
          <p:nvPr>
            <p:ph type="title"/>
          </p:nvPr>
        </p:nvSpPr>
        <p:spPr/>
        <p:txBody>
          <a:bodyPr/>
          <a:lstStyle/>
          <a:p>
            <a:r>
              <a:rPr lang="en-US" dirty="0"/>
              <a:t>Lesson 2.3 Figure 6</a:t>
            </a:r>
            <a:endParaRPr lang="en-IN" dirty="0"/>
          </a:p>
        </p:txBody>
      </p:sp>
      <p:pic>
        <p:nvPicPr>
          <p:cNvPr id="6" name="Content Placeholder 5" descr="Four molecular structures are shown. Cyclopentane is a ring consisting of five carbons, each with two hydrogens attached. Cyclohexane is a ring of six carbons, each with two hydrogens attached. Benzene is a six-carbon ring with alternating double bonds. Each carbon has one hydrogen attached. Pyridine is the same as benzene, but a nitrogen is substituted for one of the carbons. No hydrogens are attached to the nitrogen.">
            <a:extLst>
              <a:ext uri="{FF2B5EF4-FFF2-40B4-BE49-F238E27FC236}">
                <a16:creationId xmlns:a16="http://schemas.microsoft.com/office/drawing/2014/main" id="{FC65EB34-C44E-D74A-F45C-3717C2B3886B}"/>
              </a:ext>
            </a:extLst>
          </p:cNvPr>
          <p:cNvPicPr>
            <a:picLocks noGrp="1" noChangeAspect="1"/>
          </p:cNvPicPr>
          <p:nvPr>
            <p:ph idx="1"/>
          </p:nvPr>
        </p:nvPicPr>
        <p:blipFill>
          <a:blip r:embed="rId2"/>
          <a:srcRect l="28703" r="27778"/>
          <a:stretch/>
        </p:blipFill>
        <p:spPr>
          <a:xfrm>
            <a:off x="2819400" y="1280160"/>
            <a:ext cx="3581400" cy="4572000"/>
          </a:xfrm>
        </p:spPr>
      </p:pic>
    </p:spTree>
    <p:extLst>
      <p:ext uri="{BB962C8B-B14F-4D97-AF65-F5344CB8AC3E}">
        <p14:creationId xmlns:p14="http://schemas.microsoft.com/office/powerpoint/2010/main" val="1688809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BD586-9338-2C31-6FCD-E802D92E2C5A}"/>
              </a:ext>
            </a:extLst>
          </p:cNvPr>
          <p:cNvSpPr>
            <a:spLocks noGrp="1"/>
          </p:cNvSpPr>
          <p:nvPr>
            <p:ph type="title"/>
          </p:nvPr>
        </p:nvSpPr>
        <p:spPr/>
        <p:txBody>
          <a:bodyPr/>
          <a:lstStyle/>
          <a:p>
            <a:r>
              <a:rPr lang="en-US" dirty="0"/>
              <a:t>Lesson 2.3 Figure 7</a:t>
            </a:r>
            <a:endParaRPr lang="en-IN" dirty="0"/>
          </a:p>
        </p:txBody>
      </p:sp>
      <p:pic>
        <p:nvPicPr>
          <p:cNvPr id="6" name="Content Placeholder 5" descr="Both butane and isobutane have four carbons and ten hydrogens, but in butane the carbons form a single chain, while in isobutane the carbons form a branched chain.">
            <a:extLst>
              <a:ext uri="{FF2B5EF4-FFF2-40B4-BE49-F238E27FC236}">
                <a16:creationId xmlns:a16="http://schemas.microsoft.com/office/drawing/2014/main" id="{96BE45D8-7D29-1C1C-81AA-B9428EB8BF85}"/>
              </a:ext>
            </a:extLst>
          </p:cNvPr>
          <p:cNvPicPr>
            <a:picLocks noGrp="1" noChangeAspect="1"/>
          </p:cNvPicPr>
          <p:nvPr>
            <p:ph idx="1"/>
          </p:nvPr>
        </p:nvPicPr>
        <p:blipFill>
          <a:blip r:embed="rId2"/>
          <a:srcRect b="3000"/>
          <a:stretch/>
        </p:blipFill>
        <p:spPr>
          <a:xfrm>
            <a:off x="457200" y="1280160"/>
            <a:ext cx="8229600" cy="4434840"/>
          </a:xfrm>
        </p:spPr>
      </p:pic>
    </p:spTree>
    <p:extLst>
      <p:ext uri="{BB962C8B-B14F-4D97-AF65-F5344CB8AC3E}">
        <p14:creationId xmlns:p14="http://schemas.microsoft.com/office/powerpoint/2010/main" val="1955112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C24E8-9748-A60D-898F-6204056EDEE1}"/>
              </a:ext>
            </a:extLst>
          </p:cNvPr>
          <p:cNvSpPr>
            <a:spLocks noGrp="1"/>
          </p:cNvSpPr>
          <p:nvPr>
            <p:ph type="title"/>
          </p:nvPr>
        </p:nvSpPr>
        <p:spPr/>
        <p:txBody>
          <a:bodyPr/>
          <a:lstStyle/>
          <a:p>
            <a:r>
              <a:rPr lang="en-US" dirty="0"/>
              <a:t>Lesson 2.3 Figure 8</a:t>
            </a:r>
            <a:endParaRPr lang="en-IN" dirty="0"/>
          </a:p>
        </p:txBody>
      </p:sp>
      <p:pic>
        <p:nvPicPr>
          <p:cNvPr id="6" name="Content Placeholder 5" descr="Both geometric isomers consist of a four-carbon chain. The two central carbons are connected by a double bond resulting in a planar, or flat shape. In the cis isomer, both C H 3 groups are on the same side of the plane, and two hydrogen atoms are on the opposite side. Imagine a person with arms stretched out and upwards and legs spread apart, with a glove on the left hand and a sock on the left foot: this represents a cis configuration. In trans isomer, the C H 3 groups are on opposite sides of the plane, both above and below. Imagine a person with outstretched arms and legs, but this time with a glove on the left hand and a sock on the right foot: this is what a trans configuration looks like.">
            <a:extLst>
              <a:ext uri="{FF2B5EF4-FFF2-40B4-BE49-F238E27FC236}">
                <a16:creationId xmlns:a16="http://schemas.microsoft.com/office/drawing/2014/main" id="{82EF3146-A8CD-1837-DCEB-92ECDFD2D4DF}"/>
              </a:ext>
            </a:extLst>
          </p:cNvPr>
          <p:cNvPicPr>
            <a:picLocks noGrp="1" noChangeAspect="1"/>
          </p:cNvPicPr>
          <p:nvPr>
            <p:ph idx="1"/>
          </p:nvPr>
        </p:nvPicPr>
        <p:blipFill>
          <a:blip r:embed="rId2"/>
          <a:srcRect l="10185" r="10185"/>
          <a:stretch/>
        </p:blipFill>
        <p:spPr>
          <a:xfrm>
            <a:off x="1295400" y="1280160"/>
            <a:ext cx="6553200" cy="4572000"/>
          </a:xfrm>
        </p:spPr>
      </p:pic>
    </p:spTree>
    <p:extLst>
      <p:ext uri="{BB962C8B-B14F-4D97-AF65-F5344CB8AC3E}">
        <p14:creationId xmlns:p14="http://schemas.microsoft.com/office/powerpoint/2010/main" val="40213520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32AD-AD2A-D903-B997-F7B64D5D06FD}"/>
              </a:ext>
            </a:extLst>
          </p:cNvPr>
          <p:cNvSpPr>
            <a:spLocks noGrp="1"/>
          </p:cNvSpPr>
          <p:nvPr>
            <p:ph type="title"/>
          </p:nvPr>
        </p:nvSpPr>
        <p:spPr/>
        <p:txBody>
          <a:bodyPr/>
          <a:lstStyle/>
          <a:p>
            <a:r>
              <a:rPr lang="en-US" dirty="0"/>
              <a:t>Lesson 2.3 Figure 9</a:t>
            </a:r>
            <a:endParaRPr lang="en-IN" dirty="0"/>
          </a:p>
        </p:txBody>
      </p:sp>
      <p:pic>
        <p:nvPicPr>
          <p:cNvPr id="7" name="Content Placeholder 6" descr="Oleic acid and stearic acid both consist of a long carbon chain. While in stearic acid the chain is straight, the cis oleic acid chain is kinked due to the presence of a double bond about half-way down. However, trans oleic acid is straight due to hydrogens on opposite sides of the chain connecting to the double bonded carbon.">
            <a:extLst>
              <a:ext uri="{FF2B5EF4-FFF2-40B4-BE49-F238E27FC236}">
                <a16:creationId xmlns:a16="http://schemas.microsoft.com/office/drawing/2014/main" id="{B35CB424-80D0-B25F-59F1-DA2DD3782BCE}"/>
              </a:ext>
            </a:extLst>
          </p:cNvPr>
          <p:cNvPicPr>
            <a:picLocks noGrp="1" noChangeAspect="1"/>
          </p:cNvPicPr>
          <p:nvPr>
            <p:ph idx="1"/>
          </p:nvPr>
        </p:nvPicPr>
        <p:blipFill>
          <a:blip r:embed="rId2"/>
          <a:srcRect l="24074" r="23148"/>
          <a:stretch/>
        </p:blipFill>
        <p:spPr>
          <a:xfrm>
            <a:off x="2438400" y="1280160"/>
            <a:ext cx="4343400" cy="4572000"/>
          </a:xfrm>
        </p:spPr>
      </p:pic>
    </p:spTree>
    <p:extLst>
      <p:ext uri="{BB962C8B-B14F-4D97-AF65-F5344CB8AC3E}">
        <p14:creationId xmlns:p14="http://schemas.microsoft.com/office/powerpoint/2010/main" val="3466250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0426D-6F05-4ED0-AE40-1F5AD67EE2C3}"/>
              </a:ext>
            </a:extLst>
          </p:cNvPr>
          <p:cNvSpPr>
            <a:spLocks noGrp="1"/>
          </p:cNvSpPr>
          <p:nvPr>
            <p:ph type="title"/>
          </p:nvPr>
        </p:nvSpPr>
        <p:spPr/>
        <p:txBody>
          <a:bodyPr/>
          <a:lstStyle/>
          <a:p>
            <a:r>
              <a:rPr lang="en-US" dirty="0"/>
              <a:t>Lesson 2.3 Figure 10</a:t>
            </a:r>
            <a:endParaRPr lang="en-IN" dirty="0"/>
          </a:p>
        </p:txBody>
      </p:sp>
      <p:pic>
        <p:nvPicPr>
          <p:cNvPr id="7" name="Content Placeholder 6" descr="A D-amino acid and an L-amino acid form mirror images of each other down to the molecule, flipped over their central atom, carbon.">
            <a:extLst>
              <a:ext uri="{FF2B5EF4-FFF2-40B4-BE49-F238E27FC236}">
                <a16:creationId xmlns:a16="http://schemas.microsoft.com/office/drawing/2014/main" id="{92DC0291-8CE8-75B9-C502-CE062CF70732}"/>
              </a:ext>
            </a:extLst>
          </p:cNvPr>
          <p:cNvPicPr>
            <a:picLocks noGrp="1" noChangeAspect="1"/>
          </p:cNvPicPr>
          <p:nvPr>
            <p:ph idx="1"/>
          </p:nvPr>
        </p:nvPicPr>
        <p:blipFill>
          <a:blip r:embed="rId2"/>
          <a:srcRect b="13000"/>
          <a:stretch/>
        </p:blipFill>
        <p:spPr>
          <a:xfrm>
            <a:off x="457200" y="1280160"/>
            <a:ext cx="8229600" cy="3977640"/>
          </a:xfrm>
        </p:spPr>
      </p:pic>
    </p:spTree>
    <p:extLst>
      <p:ext uri="{BB962C8B-B14F-4D97-AF65-F5344CB8AC3E}">
        <p14:creationId xmlns:p14="http://schemas.microsoft.com/office/powerpoint/2010/main" val="7984013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8D0D6-8193-E68F-EF51-D1DE437BD2E6}"/>
              </a:ext>
            </a:extLst>
          </p:cNvPr>
          <p:cNvSpPr>
            <a:spLocks noGrp="1"/>
          </p:cNvSpPr>
          <p:nvPr>
            <p:ph type="title"/>
          </p:nvPr>
        </p:nvSpPr>
        <p:spPr/>
        <p:txBody>
          <a:bodyPr/>
          <a:lstStyle/>
          <a:p>
            <a:r>
              <a:rPr lang="en-US" dirty="0"/>
              <a:t>Lesson 2.3 Figure 11</a:t>
            </a:r>
            <a:endParaRPr lang="en-IN" dirty="0"/>
          </a:p>
        </p:txBody>
      </p:sp>
      <p:pic>
        <p:nvPicPr>
          <p:cNvPr id="7" name="Content Placeholder 6" descr="Molecular models of D-alanine and L-alanine are shown. The two molecules, which contain the same number of carbon, hydrogen, nitrogen atoms, are mirror images of one another.">
            <a:extLst>
              <a:ext uri="{FF2B5EF4-FFF2-40B4-BE49-F238E27FC236}">
                <a16:creationId xmlns:a16="http://schemas.microsoft.com/office/drawing/2014/main" id="{231774BC-454C-2B10-5001-C02E9CA4E89C}"/>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3965919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83DAD-A821-D1AF-F6BE-8BAE3828FF07}"/>
              </a:ext>
            </a:extLst>
          </p:cNvPr>
          <p:cNvSpPr>
            <a:spLocks noGrp="1"/>
          </p:cNvSpPr>
          <p:nvPr>
            <p:ph type="title"/>
          </p:nvPr>
        </p:nvSpPr>
        <p:spPr/>
        <p:txBody>
          <a:bodyPr/>
          <a:lstStyle/>
          <a:p>
            <a:r>
              <a:rPr lang="en-US" dirty="0"/>
              <a:t>Lesson 2.1 Figure 3</a:t>
            </a:r>
            <a:endParaRPr lang="en-IN" dirty="0"/>
          </a:p>
        </p:txBody>
      </p:sp>
      <p:pic>
        <p:nvPicPr>
          <p:cNvPr id="7" name="Content Placeholder 6" descr="A table of elements depicts oxygen, nitrogen, and carbon stacked from highest to lowest number of protons. Each element is represented three times, each with a different number of isotopes. Oxygen has a mass number of 8, with corresponding isotopes of 16, 17, and 18. Nitrogen has a mass number of 7, with corresponding isotopes of 13, 14, and 15. Carbon has a mass number of 6, with corresponding isotopes of 12, 13, and 14.">
            <a:extLst>
              <a:ext uri="{FF2B5EF4-FFF2-40B4-BE49-F238E27FC236}">
                <a16:creationId xmlns:a16="http://schemas.microsoft.com/office/drawing/2014/main" id="{D08D7C4C-9159-D1C5-BC99-D91B121F510F}"/>
              </a:ext>
            </a:extLst>
          </p:cNvPr>
          <p:cNvPicPr>
            <a:picLocks noGrp="1" noChangeAspect="1"/>
          </p:cNvPicPr>
          <p:nvPr>
            <p:ph idx="1"/>
          </p:nvPr>
        </p:nvPicPr>
        <p:blipFill>
          <a:blip r:embed="rId2"/>
          <a:stretch>
            <a:fillRect/>
          </a:stretch>
        </p:blipFill>
        <p:spPr/>
      </p:pic>
    </p:spTree>
    <p:extLst>
      <p:ext uri="{BB962C8B-B14F-4D97-AF65-F5344CB8AC3E}">
        <p14:creationId xmlns:p14="http://schemas.microsoft.com/office/powerpoint/2010/main" val="588879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E2CC8-6745-539C-0568-22AEB85EEE32}"/>
              </a:ext>
            </a:extLst>
          </p:cNvPr>
          <p:cNvSpPr>
            <a:spLocks noGrp="1"/>
          </p:cNvSpPr>
          <p:nvPr>
            <p:ph type="title"/>
          </p:nvPr>
        </p:nvSpPr>
        <p:spPr/>
        <p:txBody>
          <a:bodyPr/>
          <a:lstStyle/>
          <a:p>
            <a:r>
              <a:rPr lang="en-US" dirty="0"/>
              <a:t>Lesson 2.3 Figure 12</a:t>
            </a:r>
            <a:endParaRPr lang="en-IN" dirty="0"/>
          </a:p>
        </p:txBody>
      </p:sp>
      <p:pic>
        <p:nvPicPr>
          <p:cNvPr id="6" name="Content Placeholder 5" descr="Hydroxyl groups, which consist of oxygen and hydrogen attached to a carbon chain, are polar. Methyl groups, which consist of three hydrogens attached to a carbon chain, are nonpolar. Carbonyl groups, which consist of oxygen double bonded to a carbon in the middle of a hydrocarbon chain, are polar. Carboxyl groups, which consist of a carbon with a double bonded oxygen and an O H group attached to a carbon chain, are able to ionize, releasing H positive ions into solution. Carboxyl groups are considered acidic. Amino groups, which consist of two hydrogens attached to a nitrogen, can accept H positive ions from solution, forming H 3, making them acidic. Amino groups are considered basic. Phosphate groups consist of a phosphorous with one double bonded oxygen and two O H groups. Another oxygen forms a link from the phosphorous to a carbon chain. Both O H groups in phosphorous can lose an H positive ion, and phosphate groups are considered acidic.">
            <a:extLst>
              <a:ext uri="{FF2B5EF4-FFF2-40B4-BE49-F238E27FC236}">
                <a16:creationId xmlns:a16="http://schemas.microsoft.com/office/drawing/2014/main" id="{083B6E7D-DFDB-7D04-60F3-3C0A570CA72D}"/>
              </a:ext>
            </a:extLst>
          </p:cNvPr>
          <p:cNvPicPr>
            <a:picLocks noGrp="1" noChangeAspect="1"/>
          </p:cNvPicPr>
          <p:nvPr>
            <p:ph idx="1"/>
          </p:nvPr>
        </p:nvPicPr>
        <p:blipFill>
          <a:blip r:embed="rId2"/>
          <a:srcRect l="32407" r="32408"/>
          <a:stretch/>
        </p:blipFill>
        <p:spPr>
          <a:xfrm>
            <a:off x="3124200" y="1280160"/>
            <a:ext cx="2895600" cy="4572000"/>
          </a:xfrm>
        </p:spPr>
      </p:pic>
    </p:spTree>
    <p:extLst>
      <p:ext uri="{BB962C8B-B14F-4D97-AF65-F5344CB8AC3E}">
        <p14:creationId xmlns:p14="http://schemas.microsoft.com/office/powerpoint/2010/main" val="38297550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40949-577E-29D7-7819-729F0A87542D}"/>
              </a:ext>
            </a:extLst>
          </p:cNvPr>
          <p:cNvSpPr>
            <a:spLocks noGrp="1"/>
          </p:cNvSpPr>
          <p:nvPr>
            <p:ph type="title"/>
          </p:nvPr>
        </p:nvSpPr>
        <p:spPr/>
        <p:txBody>
          <a:bodyPr/>
          <a:lstStyle/>
          <a:p>
            <a:r>
              <a:rPr lang="en-US" dirty="0"/>
              <a:t>Lesson 2.3 Figure 13</a:t>
            </a:r>
            <a:endParaRPr lang="en-IN" dirty="0"/>
          </a:p>
        </p:txBody>
      </p:sp>
      <p:pic>
        <p:nvPicPr>
          <p:cNvPr id="11" name="Content Placeholder 10" descr="A wine glass shows blue water droplets remaining separated in the vegetable oil.">
            <a:extLst>
              <a:ext uri="{FF2B5EF4-FFF2-40B4-BE49-F238E27FC236}">
                <a16:creationId xmlns:a16="http://schemas.microsoft.com/office/drawing/2014/main" id="{8521D507-5F65-5D21-4CF3-61FDC8D3AABF}"/>
              </a:ext>
            </a:extLst>
          </p:cNvPr>
          <p:cNvPicPr>
            <a:picLocks noGrp="1" noChangeAspect="1"/>
          </p:cNvPicPr>
          <p:nvPr>
            <p:ph idx="1"/>
          </p:nvPr>
        </p:nvPicPr>
        <p:blipFill>
          <a:blip r:embed="rId2"/>
          <a:srcRect l="14815" r="14815"/>
          <a:stretch/>
        </p:blipFill>
        <p:spPr>
          <a:xfrm>
            <a:off x="1676400" y="1280160"/>
            <a:ext cx="5791200" cy="4572000"/>
          </a:xfrm>
        </p:spPr>
      </p:pic>
    </p:spTree>
    <p:extLst>
      <p:ext uri="{BB962C8B-B14F-4D97-AF65-F5344CB8AC3E}">
        <p14:creationId xmlns:p14="http://schemas.microsoft.com/office/powerpoint/2010/main" val="2618788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CCB04-D17B-30FE-5307-F23C880E824B}"/>
              </a:ext>
            </a:extLst>
          </p:cNvPr>
          <p:cNvSpPr>
            <a:spLocks noGrp="1"/>
          </p:cNvSpPr>
          <p:nvPr>
            <p:ph type="title"/>
          </p:nvPr>
        </p:nvSpPr>
        <p:spPr/>
        <p:txBody>
          <a:bodyPr/>
          <a:lstStyle/>
          <a:p>
            <a:r>
              <a:rPr lang="en-US" dirty="0"/>
              <a:t>Lesson 2.3 Figure 14</a:t>
            </a:r>
            <a:endParaRPr lang="en-IN" dirty="0"/>
          </a:p>
        </p:txBody>
      </p:sp>
      <p:pic>
        <p:nvPicPr>
          <p:cNvPr id="7" name="Content Placeholder 6" descr="Hydrogen bonds between thymine and adenine and between cytosine and guanine to create D N A double helix structure. These four D N A bases are organic molecules containing carbon, nitrogen, oxygen, and hydrogen in complex ring structures. Hydrogen bonds between the bases hold them together.">
            <a:extLst>
              <a:ext uri="{FF2B5EF4-FFF2-40B4-BE49-F238E27FC236}">
                <a16:creationId xmlns:a16="http://schemas.microsoft.com/office/drawing/2014/main" id="{C0E3C745-DCA4-5F41-DA90-D14FE4DB84B4}"/>
              </a:ext>
            </a:extLst>
          </p:cNvPr>
          <p:cNvPicPr>
            <a:picLocks noGrp="1" noChangeAspect="1"/>
          </p:cNvPicPr>
          <p:nvPr>
            <p:ph idx="1"/>
          </p:nvPr>
        </p:nvPicPr>
        <p:blipFill>
          <a:blip r:embed="rId2"/>
          <a:srcRect l="8333" r="8333"/>
          <a:stretch/>
        </p:blipFill>
        <p:spPr>
          <a:xfrm>
            <a:off x="1143000" y="1280160"/>
            <a:ext cx="6858000" cy="4572000"/>
          </a:xfrm>
        </p:spPr>
      </p:pic>
    </p:spTree>
    <p:extLst>
      <p:ext uri="{BB962C8B-B14F-4D97-AF65-F5344CB8AC3E}">
        <p14:creationId xmlns:p14="http://schemas.microsoft.com/office/powerpoint/2010/main" val="18566090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3EC21-8E7C-35A7-1CED-A9D6C3994951}"/>
              </a:ext>
            </a:extLst>
          </p:cNvPr>
          <p:cNvSpPr>
            <a:spLocks noGrp="1"/>
          </p:cNvSpPr>
          <p:nvPr>
            <p:ph type="title"/>
          </p:nvPr>
        </p:nvSpPr>
        <p:spPr/>
        <p:txBody>
          <a:bodyPr/>
          <a:lstStyle/>
          <a:p>
            <a:r>
              <a:rPr lang="en-US" dirty="0"/>
              <a:t>Lesson 2.1 Figure 4</a:t>
            </a:r>
            <a:endParaRPr lang="en-IN" dirty="0"/>
          </a:p>
        </p:txBody>
      </p:sp>
      <p:pic>
        <p:nvPicPr>
          <p:cNvPr id="11" name="Content Placeholder 10" descr="A photograph of a few men digging carefully in the dirt with excavation tools to reveal a skeleton.">
            <a:extLst>
              <a:ext uri="{FF2B5EF4-FFF2-40B4-BE49-F238E27FC236}">
                <a16:creationId xmlns:a16="http://schemas.microsoft.com/office/drawing/2014/main" id="{9BE4E7AE-BF3E-6611-9B54-996A358FC4C2}"/>
              </a:ext>
            </a:extLst>
          </p:cNvPr>
          <p:cNvPicPr>
            <a:picLocks noGrp="1" noChangeAspect="1"/>
          </p:cNvPicPr>
          <p:nvPr>
            <p:ph idx="1"/>
          </p:nvPr>
        </p:nvPicPr>
        <p:blipFill>
          <a:blip r:embed="rId2"/>
          <a:srcRect l="17593" r="16667"/>
          <a:stretch/>
        </p:blipFill>
        <p:spPr>
          <a:xfrm>
            <a:off x="1905000" y="1280160"/>
            <a:ext cx="5410200" cy="4572000"/>
          </a:xfrm>
        </p:spPr>
      </p:pic>
    </p:spTree>
    <p:extLst>
      <p:ext uri="{BB962C8B-B14F-4D97-AF65-F5344CB8AC3E}">
        <p14:creationId xmlns:p14="http://schemas.microsoft.com/office/powerpoint/2010/main" val="1736177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6F81A-9C26-3B29-4002-17FB92FAD6C9}"/>
              </a:ext>
            </a:extLst>
          </p:cNvPr>
          <p:cNvSpPr>
            <a:spLocks noGrp="1"/>
          </p:cNvSpPr>
          <p:nvPr>
            <p:ph type="title"/>
          </p:nvPr>
        </p:nvSpPr>
        <p:spPr/>
        <p:txBody>
          <a:bodyPr/>
          <a:lstStyle/>
          <a:p>
            <a:r>
              <a:rPr lang="en-US" dirty="0"/>
              <a:t>Lesson 2.1 Figure 5</a:t>
            </a:r>
            <a:endParaRPr lang="en-IN" dirty="0"/>
          </a:p>
        </p:txBody>
      </p:sp>
      <p:pic>
        <p:nvPicPr>
          <p:cNvPr id="6" name="Content Placeholder 5" descr="The periodic table consists of eighteen groups and seven periods. Each element has its own square. Within each square is the following information; the atomic number, the symbol, the relative atomic mass, and the name.  For example, hydrogen's atomic number is 1, symbol is the letter H; relative atomic mass is 1.01, and name is hydrogen. Two additional rows of elements, known as the lanthanides and actinides, are placed beneath the main table. The lanthanides include elements 57 through 71 and belong in period seven between groups three and four. The actinides include elements 89 through 98 and belong in period eight between the same groups. These elements are placed separately to make the table more compact. For each element, the name, atomic symbol, atomic number, and atomic mass are provided. The atomic number is a whole number that represents the number of protons. The atomic mass, which is the average mass of different isotopes, is estimated to two decimal places.  The elements are divided into three categories: metals, nonmetals, and metalloids. These form a diagonal line from period two, group thirteen to period seven, group sixteen. All elements to the left of the metalloids are metals, and all elements to the right are nonmetals.">
            <a:extLst>
              <a:ext uri="{FF2B5EF4-FFF2-40B4-BE49-F238E27FC236}">
                <a16:creationId xmlns:a16="http://schemas.microsoft.com/office/drawing/2014/main" id="{4B814BF3-3377-BD54-FCF5-65F20C48FBA8}"/>
              </a:ext>
            </a:extLst>
          </p:cNvPr>
          <p:cNvPicPr>
            <a:picLocks noGrp="1" noChangeAspect="1"/>
          </p:cNvPicPr>
          <p:nvPr>
            <p:ph idx="1"/>
          </p:nvPr>
        </p:nvPicPr>
        <p:blipFill>
          <a:blip r:embed="rId2"/>
          <a:srcRect l="11111" r="11111"/>
          <a:stretch/>
        </p:blipFill>
        <p:spPr>
          <a:xfrm>
            <a:off x="1371600" y="1280160"/>
            <a:ext cx="6400800" cy="4572000"/>
          </a:xfrm>
        </p:spPr>
      </p:pic>
    </p:spTree>
    <p:extLst>
      <p:ext uri="{BB962C8B-B14F-4D97-AF65-F5344CB8AC3E}">
        <p14:creationId xmlns:p14="http://schemas.microsoft.com/office/powerpoint/2010/main" val="40574761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D7B5-F8D3-86DB-14E7-DAB69838DACF}"/>
              </a:ext>
            </a:extLst>
          </p:cNvPr>
          <p:cNvSpPr>
            <a:spLocks noGrp="1"/>
          </p:cNvSpPr>
          <p:nvPr>
            <p:ph type="title"/>
          </p:nvPr>
        </p:nvSpPr>
        <p:spPr/>
        <p:txBody>
          <a:bodyPr/>
          <a:lstStyle/>
          <a:p>
            <a:r>
              <a:rPr lang="en-US" dirty="0"/>
              <a:t>Lesson 2.1 Figure 6</a:t>
            </a:r>
            <a:endParaRPr lang="en-IN" dirty="0"/>
          </a:p>
        </p:txBody>
      </p:sp>
      <p:pic>
        <p:nvPicPr>
          <p:cNvPr id="6" name="Content Placeholder 5" descr="A circle labeled with an &quot;H&quot; to represent hydrogen is encircled by 3 circles. The innermost circle that surrounds the hydrogen is labeled &quot;1n&quot; and has one electron shown on this shell. The circle that surrounds the 1n shell is labeled 2n and has no electrons. The circle that surrounds the 2n shell is labeled 3n and has no electrons.">
            <a:extLst>
              <a:ext uri="{FF2B5EF4-FFF2-40B4-BE49-F238E27FC236}">
                <a16:creationId xmlns:a16="http://schemas.microsoft.com/office/drawing/2014/main" id="{B6C184B8-882E-8957-D450-337A0998AAC5}"/>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1545322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13FF0-775F-D857-E622-3C92373AF334}"/>
              </a:ext>
            </a:extLst>
          </p:cNvPr>
          <p:cNvSpPr>
            <a:spLocks noGrp="1"/>
          </p:cNvSpPr>
          <p:nvPr>
            <p:ph type="title"/>
          </p:nvPr>
        </p:nvSpPr>
        <p:spPr/>
        <p:txBody>
          <a:bodyPr/>
          <a:lstStyle/>
          <a:p>
            <a:r>
              <a:rPr lang="en-US" dirty="0"/>
              <a:t>Lesson 2.1 Figure 7</a:t>
            </a:r>
            <a:endParaRPr lang="en-IN" dirty="0"/>
          </a:p>
        </p:txBody>
      </p:sp>
      <p:pic>
        <p:nvPicPr>
          <p:cNvPr id="6" name="Content Placeholder 5" descr="Bohr diagrams of elements from groups 1, 14, 17, and 18, and periods 1, 2, and 3 are shown. Period 1, in which the 1n shell is filling, contains hydrogen and helium. Hydrogen, in group 1, has one valence electron. Helium, in group 18, has two valence electrons. The 1n shell holds a maximum of two electrons, so the shell is full, and the electron configuration is stable. Period 2, in which the 2n shell is filling, contains lithium, carbon, fluorine, and neon. Lithium, in group 1, has 1 valence electron. Carbon, in group 14, has 4 valence electrons. Fluorine, in group 17, has 7 valence electrons. Neon, in group 18, has 8 valence electrons, a full octet. Period 3, in which the 3n shell is filling, contains sodium, silicon, chlorine, and argon. Sodium, in group 1, has 1 valence electron. Silicon, in group 14, has 4 valence electrons. Chlorine, in group 17, has 7 valence electrons. Argon, in group 18, has 8 valence electrons, a full octet.">
            <a:extLst>
              <a:ext uri="{FF2B5EF4-FFF2-40B4-BE49-F238E27FC236}">
                <a16:creationId xmlns:a16="http://schemas.microsoft.com/office/drawing/2014/main" id="{C8B3634B-D44A-A199-02FD-E5071314C8D5}"/>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1369445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2DCF8-3EE2-3EAE-54E7-DFBC63EBE61D}"/>
              </a:ext>
            </a:extLst>
          </p:cNvPr>
          <p:cNvSpPr>
            <a:spLocks noGrp="1"/>
          </p:cNvSpPr>
          <p:nvPr>
            <p:ph type="title"/>
          </p:nvPr>
        </p:nvSpPr>
        <p:spPr/>
        <p:txBody>
          <a:bodyPr/>
          <a:lstStyle/>
          <a:p>
            <a:r>
              <a:rPr lang="en-US" dirty="0"/>
              <a:t>Lesson 2.1 Figure 8</a:t>
            </a:r>
            <a:endParaRPr lang="en-IN" dirty="0"/>
          </a:p>
        </p:txBody>
      </p:sp>
      <p:pic>
        <p:nvPicPr>
          <p:cNvPr id="6" name="Content Placeholder 5" descr="A sodium and a chlorine atom sit side by side. The sodium atom has one valence electron, and the chlorine atom has seven. Six of the chlorine's electrons form pairs at the top, bottom, and right sides of the valence shell. The seventh electron sits alone on the left side. The sodium atom transfers its valence electron to chlorine's valence shell, where it pairs with the unpaired left electron. An arrow indicates a reaction taking place. After the reaction takes place, the sodium becomes a cation with a charge of plus one and an empty valence shell, while the chlorine becomes an anion with a charge of minus one and a full valence shell containing eight electrons.">
            <a:extLst>
              <a:ext uri="{FF2B5EF4-FFF2-40B4-BE49-F238E27FC236}">
                <a16:creationId xmlns:a16="http://schemas.microsoft.com/office/drawing/2014/main" id="{175AE88C-96C2-F2E8-7E2A-73CE3DD6F3E6}"/>
              </a:ext>
            </a:extLst>
          </p:cNvPr>
          <p:cNvPicPr>
            <a:picLocks noGrp="1" noChangeAspect="1"/>
          </p:cNvPicPr>
          <p:nvPr>
            <p:ph idx="1"/>
          </p:nvPr>
        </p:nvPicPr>
        <p:blipFill>
          <a:blip r:embed="rId2"/>
          <a:srcRect l="24074" r="24074"/>
          <a:stretch/>
        </p:blipFill>
        <p:spPr>
          <a:xfrm>
            <a:off x="2438400" y="1280160"/>
            <a:ext cx="4267200" cy="4572000"/>
          </a:xfrm>
        </p:spPr>
      </p:pic>
    </p:spTree>
    <p:extLst>
      <p:ext uri="{BB962C8B-B14F-4D97-AF65-F5344CB8AC3E}">
        <p14:creationId xmlns:p14="http://schemas.microsoft.com/office/powerpoint/2010/main" val="1641983048"/>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1632</TotalTime>
  <Words>176</Words>
  <Application>Microsoft Office PowerPoint</Application>
  <PresentationFormat>On-screen Show (4:3)</PresentationFormat>
  <Paragraphs>44</Paragraphs>
  <Slides>43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Calibri</vt:lpstr>
      <vt:lpstr>Office Theme</vt:lpstr>
      <vt:lpstr>Chapter 2</vt:lpstr>
      <vt:lpstr>Lesson 2.1 Figure 1</vt:lpstr>
      <vt:lpstr>Lesson 2.1 Figure 2</vt:lpstr>
      <vt:lpstr>Lesson 2.1 Figure 3</vt:lpstr>
      <vt:lpstr>Lesson 2.1 Figure 4</vt:lpstr>
      <vt:lpstr>Lesson 2.1 Figure 5</vt:lpstr>
      <vt:lpstr>Lesson 2.1 Figure 6</vt:lpstr>
      <vt:lpstr>Lesson 2.1 Figure 7</vt:lpstr>
      <vt:lpstr>Lesson 2.1 Figure 8</vt:lpstr>
      <vt:lpstr>Lesson 2.1 Figure 9</vt:lpstr>
      <vt:lpstr>Lesson 2.1 Figure 10</vt:lpstr>
      <vt:lpstr>Lesson 2.1 Figure 11</vt:lpstr>
      <vt:lpstr>Lesson 2.1 Figure 12</vt:lpstr>
      <vt:lpstr>Lesson 2.1 Figure 13</vt:lpstr>
      <vt:lpstr>Lesson 2.1 Figure 14</vt:lpstr>
      <vt:lpstr>Lesson 2.1 Figure 15</vt:lpstr>
      <vt:lpstr>Lesson 2.1 Figure 16</vt:lpstr>
      <vt:lpstr>Lesson 2.1 Figure 17</vt:lpstr>
      <vt:lpstr>Lesson 2.1 Figure 18</vt:lpstr>
      <vt:lpstr>Lesson 2.2 Figure 1</vt:lpstr>
      <vt:lpstr>Lesson 2.2 Figure 2</vt:lpstr>
      <vt:lpstr>Lesson 2.2 Figure 3</vt:lpstr>
      <vt:lpstr>Lesson 2.2 Figure 4</vt:lpstr>
      <vt:lpstr>Lesson 2.2 Figure 5</vt:lpstr>
      <vt:lpstr>Lesson 2.2 Figure 6</vt:lpstr>
      <vt:lpstr>Lesson 2.2 Figure 7</vt:lpstr>
      <vt:lpstr>Lesson 2.2 Figure 8</vt:lpstr>
      <vt:lpstr>Lesson 2.2 Figure 9</vt:lpstr>
      <vt:lpstr>Lesson 2.3 Figure 1</vt:lpstr>
      <vt:lpstr>Lesson 2.3 Figure 2</vt:lpstr>
      <vt:lpstr>Lesson 2.3 Figure 3</vt:lpstr>
      <vt:lpstr>Lesson 2.3 Figure 4</vt:lpstr>
      <vt:lpstr>Lesson 2.3 Figure 5</vt:lpstr>
      <vt:lpstr>Lesson 2.3 Figure 6</vt:lpstr>
      <vt:lpstr>Lesson 2.3 Figure 7</vt:lpstr>
      <vt:lpstr>Lesson 2.3 Figure 8</vt:lpstr>
      <vt:lpstr>Lesson 2.3 Figure 9</vt:lpstr>
      <vt:lpstr>Lesson 2.3 Figure 10</vt:lpstr>
      <vt:lpstr>Lesson 2.3 Figure 11</vt:lpstr>
      <vt:lpstr>Lesson 2.3 Figure 12</vt:lpstr>
      <vt:lpstr>Lesson 2.3 Figure 13</vt:lpstr>
      <vt:lpstr>Lesson 2.3 Figure 14</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Riley Possanza</cp:lastModifiedBy>
  <cp:revision>181</cp:revision>
  <dcterms:created xsi:type="dcterms:W3CDTF">2013-04-26T14:43:13Z</dcterms:created>
  <dcterms:modified xsi:type="dcterms:W3CDTF">2024-10-15T13:55:36Z</dcterms:modified>
</cp:coreProperties>
</file>