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handoutMasterIdLst>
    <p:handoutMasterId r:id="rId25"/>
  </p:handoutMasterIdLst>
  <p:sldIdLst>
    <p:sldId id="272" r:id="rId2"/>
    <p:sldId id="267" r:id="rId3"/>
    <p:sldId id="273" r:id="rId4"/>
    <p:sldId id="274"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6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10" autoAdjust="0"/>
  </p:normalViewPr>
  <p:slideViewPr>
    <p:cSldViewPr>
      <p:cViewPr>
        <p:scale>
          <a:sx n="100" d="100"/>
          <a:sy n="100" d="100"/>
        </p:scale>
        <p:origin x="58" y="-686"/>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20</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Tree of Life and Phylogenetics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20.2 Figure 1</a:t>
            </a:r>
            <a:endParaRPr lang="en-IN" dirty="0"/>
          </a:p>
        </p:txBody>
      </p:sp>
      <p:pic>
        <p:nvPicPr>
          <p:cNvPr id="6" name="Content Placeholder 5" descr="The drawings of the arms show that both the hawk and the bat have similar (homologous) structures in their arms, or wings, though the bones are different lengths and the joints are different. The drawing of the bee wing show that though a bee has a wing the structure is unlike that of the bat or hawk indicating a different embryonic origin.">
            <a:extLst>
              <a:ext uri="{FF2B5EF4-FFF2-40B4-BE49-F238E27FC236}">
                <a16:creationId xmlns:a16="http://schemas.microsoft.com/office/drawing/2014/main" id="{E3592016-E38D-DE81-0F1B-3356AB0389A4}"/>
              </a:ext>
            </a:extLst>
          </p:cNvPr>
          <p:cNvPicPr>
            <a:picLocks noGrp="1" noChangeAspect="1"/>
          </p:cNvPicPr>
          <p:nvPr>
            <p:ph idx="1"/>
          </p:nvPr>
        </p:nvPicPr>
        <p:blipFill>
          <a:blip r:embed="rId2"/>
          <a:srcRect l="19444" t="2000" r="19444"/>
          <a:stretch/>
        </p:blipFill>
        <p:spPr>
          <a:xfrm>
            <a:off x="2057400" y="1371600"/>
            <a:ext cx="5029200" cy="4480560"/>
          </a:xfrm>
        </p:spPr>
      </p:pic>
    </p:spTree>
    <p:extLst>
      <p:ext uri="{BB962C8B-B14F-4D97-AF65-F5344CB8AC3E}">
        <p14:creationId xmlns:p14="http://schemas.microsoft.com/office/powerpoint/2010/main" val="304625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20.2 Figure 2</a:t>
            </a:r>
            <a:endParaRPr lang="en-IN" dirty="0"/>
          </a:p>
        </p:txBody>
      </p:sp>
      <p:pic>
        <p:nvPicPr>
          <p:cNvPr id="7" name="Content Placeholder 6" descr="Two images: (a) shows a drawing of D. sissoo; (b) shows a photograph of the same plant.">
            <a:extLst>
              <a:ext uri="{FF2B5EF4-FFF2-40B4-BE49-F238E27FC236}">
                <a16:creationId xmlns:a16="http://schemas.microsoft.com/office/drawing/2014/main" id="{41AE4E42-07BA-EDAB-D2C0-E02290900E51}"/>
              </a:ext>
            </a:extLst>
          </p:cNvPr>
          <p:cNvPicPr>
            <a:picLocks noGrp="1" noChangeAspect="1"/>
          </p:cNvPicPr>
          <p:nvPr>
            <p:ph idx="1"/>
          </p:nvPr>
        </p:nvPicPr>
        <p:blipFill>
          <a:blip r:embed="rId2"/>
          <a:srcRect l="5555" t="1999" r="926"/>
          <a:stretch/>
        </p:blipFill>
        <p:spPr>
          <a:xfrm>
            <a:off x="914400" y="1371600"/>
            <a:ext cx="7696200" cy="4480560"/>
          </a:xfrm>
        </p:spPr>
      </p:pic>
    </p:spTree>
    <p:extLst>
      <p:ext uri="{BB962C8B-B14F-4D97-AF65-F5344CB8AC3E}">
        <p14:creationId xmlns:p14="http://schemas.microsoft.com/office/powerpoint/2010/main" val="2706979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20.2 Figure 3</a:t>
            </a:r>
            <a:endParaRPr lang="en-IN" dirty="0"/>
          </a:p>
        </p:txBody>
      </p:sp>
      <p:pic>
        <p:nvPicPr>
          <p:cNvPr id="6" name="Content Placeholder 5" descr="The diagram shows that lamprey, fish, lizard, rabbit, and human are all part of Vertebrata, but only lizard, rabbit, and human are part of Amniota.">
            <a:extLst>
              <a:ext uri="{FF2B5EF4-FFF2-40B4-BE49-F238E27FC236}">
                <a16:creationId xmlns:a16="http://schemas.microsoft.com/office/drawing/2014/main" id="{0F429DD7-0F53-41E2-712D-D41E7BFE52FF}"/>
              </a:ext>
            </a:extLst>
          </p:cNvPr>
          <p:cNvPicPr>
            <a:picLocks noGrp="1" noChangeAspect="1"/>
          </p:cNvPicPr>
          <p:nvPr>
            <p:ph idx="1"/>
          </p:nvPr>
        </p:nvPicPr>
        <p:blipFill>
          <a:blip r:embed="rId2"/>
          <a:srcRect l="6481" t="2000" r="4630"/>
          <a:stretch/>
        </p:blipFill>
        <p:spPr>
          <a:xfrm>
            <a:off x="990600" y="1371600"/>
            <a:ext cx="7315200" cy="4480560"/>
          </a:xfrm>
        </p:spPr>
      </p:pic>
    </p:spTree>
    <p:extLst>
      <p:ext uri="{BB962C8B-B14F-4D97-AF65-F5344CB8AC3E}">
        <p14:creationId xmlns:p14="http://schemas.microsoft.com/office/powerpoint/2010/main" val="161283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20.4 Figure 4</a:t>
            </a:r>
            <a:endParaRPr lang="en-IN" dirty="0"/>
          </a:p>
        </p:txBody>
      </p:sp>
      <p:pic>
        <p:nvPicPr>
          <p:cNvPr id="6" name="Content Placeholder 5" descr="The illustration shows a phylogenetic tree that includes eukaryotic species. A central line represents the trunk of the tree. From this trunk, various groups branch. In order from the bottom, these are diplomonads, microsporidia, trichomonads, flagellates, entamoebae, slime molds, and ciliates. At the top of the tree, animals, fungi, and plants all branch from the same point and are shaded to show that they belong in the same clade. Flagellates are on a branch by themselves, and they also form their own clade and are shaded to show this. In another image, flagellates and ciliates are shaded to show that they branch from different points on the tree and are not considered clades. Likewise, a grouping of animals and plants but not fungi would not be considered a clade and cannot exclude a branch originating at the same point as the others.">
            <a:extLst>
              <a:ext uri="{FF2B5EF4-FFF2-40B4-BE49-F238E27FC236}">
                <a16:creationId xmlns:a16="http://schemas.microsoft.com/office/drawing/2014/main" id="{9803502E-5BE7-7056-65D4-92B16A89D6DD}"/>
              </a:ext>
            </a:extLst>
          </p:cNvPr>
          <p:cNvPicPr>
            <a:picLocks noGrp="1" noChangeAspect="1"/>
          </p:cNvPicPr>
          <p:nvPr>
            <p:ph idx="1"/>
          </p:nvPr>
        </p:nvPicPr>
        <p:blipFill>
          <a:blip r:embed="rId2"/>
          <a:srcRect l="22222" t="2000" r="21296"/>
          <a:stretch/>
        </p:blipFill>
        <p:spPr>
          <a:xfrm>
            <a:off x="2286000" y="1371600"/>
            <a:ext cx="4648200" cy="4480560"/>
          </a:xfrm>
        </p:spPr>
      </p:pic>
    </p:spTree>
    <p:extLst>
      <p:ext uri="{BB962C8B-B14F-4D97-AF65-F5344CB8AC3E}">
        <p14:creationId xmlns:p14="http://schemas.microsoft.com/office/powerpoint/2010/main" val="372613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20.3 Figure 1</a:t>
            </a:r>
            <a:endParaRPr lang="en-IN" dirty="0"/>
          </a:p>
        </p:txBody>
      </p:sp>
      <p:pic>
        <p:nvPicPr>
          <p:cNvPr id="7" name="Content Placeholder 6" descr="Two images: (a) shows a drawing by Darwin of the &quot;tree of life&quot; concept; (b) shows a photograph of a tree.">
            <a:extLst>
              <a:ext uri="{FF2B5EF4-FFF2-40B4-BE49-F238E27FC236}">
                <a16:creationId xmlns:a16="http://schemas.microsoft.com/office/drawing/2014/main" id="{B2BA8AB7-789B-36E1-EA06-82BC8D567598}"/>
              </a:ext>
            </a:extLst>
          </p:cNvPr>
          <p:cNvPicPr>
            <a:picLocks noGrp="1" noChangeAspect="1"/>
          </p:cNvPicPr>
          <p:nvPr>
            <p:ph idx="1"/>
          </p:nvPr>
        </p:nvPicPr>
        <p:blipFill>
          <a:blip r:embed="rId2"/>
          <a:srcRect l="12037" t="2000" r="12037"/>
          <a:stretch/>
        </p:blipFill>
        <p:spPr>
          <a:xfrm>
            <a:off x="1447800" y="1371600"/>
            <a:ext cx="6248400" cy="4480560"/>
          </a:xfrm>
        </p:spPr>
      </p:pic>
    </p:spTree>
    <p:extLst>
      <p:ext uri="{BB962C8B-B14F-4D97-AF65-F5344CB8AC3E}">
        <p14:creationId xmlns:p14="http://schemas.microsoft.com/office/powerpoint/2010/main" val="1422394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20.3 Figure 2</a:t>
            </a:r>
            <a:endParaRPr lang="en-IN" dirty="0"/>
          </a:p>
        </p:txBody>
      </p:sp>
      <p:pic>
        <p:nvPicPr>
          <p:cNvPr id="6" name="Content Placeholder 5" descr="Shown is a donor prokaryote and a recipient prokaryote. The donor prokaryote contains an F plasmid and has a pilus, which fuses the donor prokaryote with the recipient prokaryote. A relaxasome and a transferasome allow for D N A polymerase on the F plasmid to move into the recipient plasmid. When the two prokaryotes separate, the recipient prokaryote becomes the new donor, containing its own pilus and F plasmid, much like the old donor prokaryote.">
            <a:extLst>
              <a:ext uri="{FF2B5EF4-FFF2-40B4-BE49-F238E27FC236}">
                <a16:creationId xmlns:a16="http://schemas.microsoft.com/office/drawing/2014/main" id="{7FE1B1A2-05F0-9A96-BBBE-D481C7562842}"/>
              </a:ext>
            </a:extLst>
          </p:cNvPr>
          <p:cNvPicPr>
            <a:picLocks noGrp="1" noChangeAspect="1"/>
          </p:cNvPicPr>
          <p:nvPr>
            <p:ph idx="1"/>
          </p:nvPr>
        </p:nvPicPr>
        <p:blipFill>
          <a:blip r:embed="rId2"/>
          <a:srcRect l="23148" t="2000" r="23148"/>
          <a:stretch/>
        </p:blipFill>
        <p:spPr>
          <a:xfrm>
            <a:off x="2362200" y="1371600"/>
            <a:ext cx="4419600" cy="4480560"/>
          </a:xfrm>
        </p:spPr>
      </p:pic>
    </p:spTree>
    <p:extLst>
      <p:ext uri="{BB962C8B-B14F-4D97-AF65-F5344CB8AC3E}">
        <p14:creationId xmlns:p14="http://schemas.microsoft.com/office/powerpoint/2010/main" val="853752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20.3 Figure 3</a:t>
            </a:r>
            <a:endParaRPr lang="en-IN" dirty="0"/>
          </a:p>
        </p:txBody>
      </p:sp>
      <p:pic>
        <p:nvPicPr>
          <p:cNvPr id="11" name="Content Placeholder 10" descr="Two images: (a) shows red aphids on a green plant; (b) shows green aphids on a green plant.">
            <a:extLst>
              <a:ext uri="{FF2B5EF4-FFF2-40B4-BE49-F238E27FC236}">
                <a16:creationId xmlns:a16="http://schemas.microsoft.com/office/drawing/2014/main" id="{EA1A4AC8-BB37-A294-AC89-60C6386C2098}"/>
              </a:ext>
            </a:extLst>
          </p:cNvPr>
          <p:cNvPicPr>
            <a:picLocks noGrp="1" noChangeAspect="1"/>
          </p:cNvPicPr>
          <p:nvPr>
            <p:ph idx="1"/>
          </p:nvPr>
        </p:nvPicPr>
        <p:blipFill>
          <a:blip r:embed="rId2"/>
          <a:srcRect t="2000" b="19667"/>
          <a:stretch/>
        </p:blipFill>
        <p:spPr>
          <a:xfrm>
            <a:off x="457200" y="1371600"/>
            <a:ext cx="8229600" cy="3581400"/>
          </a:xfrm>
        </p:spPr>
      </p:pic>
    </p:spTree>
    <p:extLst>
      <p:ext uri="{BB962C8B-B14F-4D97-AF65-F5344CB8AC3E}">
        <p14:creationId xmlns:p14="http://schemas.microsoft.com/office/powerpoint/2010/main" val="1191754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20.3 Figure 4</a:t>
            </a:r>
            <a:endParaRPr lang="en-IN" dirty="0"/>
          </a:p>
        </p:txBody>
      </p:sp>
      <p:pic>
        <p:nvPicPr>
          <p:cNvPr id="7" name="Content Placeholder 6" descr="A photograph of a mango tree with a disease that results in rough growths all over it.">
            <a:extLst>
              <a:ext uri="{FF2B5EF4-FFF2-40B4-BE49-F238E27FC236}">
                <a16:creationId xmlns:a16="http://schemas.microsoft.com/office/drawing/2014/main" id="{452F6D31-B428-992D-ED88-98DBFE1B231F}"/>
              </a:ext>
            </a:extLst>
          </p:cNvPr>
          <p:cNvPicPr>
            <a:picLocks noGrp="1" noChangeAspect="1"/>
          </p:cNvPicPr>
          <p:nvPr>
            <p:ph idx="1"/>
          </p:nvPr>
        </p:nvPicPr>
        <p:blipFill>
          <a:blip r:embed="rId2"/>
          <a:srcRect l="16667" t="2000" r="15741"/>
          <a:stretch/>
        </p:blipFill>
        <p:spPr>
          <a:xfrm>
            <a:off x="1828800" y="1371600"/>
            <a:ext cx="5562600" cy="4480560"/>
          </a:xfrm>
        </p:spPr>
      </p:pic>
    </p:spTree>
    <p:extLst>
      <p:ext uri="{BB962C8B-B14F-4D97-AF65-F5344CB8AC3E}">
        <p14:creationId xmlns:p14="http://schemas.microsoft.com/office/powerpoint/2010/main" val="1214277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20.3 Figure 5</a:t>
            </a:r>
            <a:endParaRPr lang="en-IN" dirty="0"/>
          </a:p>
        </p:txBody>
      </p:sp>
      <p:pic>
        <p:nvPicPr>
          <p:cNvPr id="6" name="Content Placeholder 5" descr="Figure (a) shows a eukaryotic cell. The illustration indicates that, within the nucleus, operational genes were inherited from an ancestral bacteria, and informational genes were inherited from an ancestral Archaebacteria. Figure (b) indicates that the outer membrane of gram-negative bacteria is derived from Archaea, and the inner membrane is derived from gram-positive bacteria.">
            <a:extLst>
              <a:ext uri="{FF2B5EF4-FFF2-40B4-BE49-F238E27FC236}">
                <a16:creationId xmlns:a16="http://schemas.microsoft.com/office/drawing/2014/main" id="{DB2DBA52-2360-642A-9C42-C7DB0390B4DB}"/>
              </a:ext>
            </a:extLst>
          </p:cNvPr>
          <p:cNvPicPr>
            <a:picLocks noGrp="1" noChangeAspect="1"/>
          </p:cNvPicPr>
          <p:nvPr>
            <p:ph idx="1"/>
          </p:nvPr>
        </p:nvPicPr>
        <p:blipFill>
          <a:blip r:embed="rId2"/>
          <a:srcRect l="9259" t="2000" r="8333"/>
          <a:stretch/>
        </p:blipFill>
        <p:spPr>
          <a:xfrm>
            <a:off x="1219200" y="1371600"/>
            <a:ext cx="6781800" cy="4480560"/>
          </a:xfrm>
        </p:spPr>
      </p:pic>
    </p:spTree>
    <p:extLst>
      <p:ext uri="{BB962C8B-B14F-4D97-AF65-F5344CB8AC3E}">
        <p14:creationId xmlns:p14="http://schemas.microsoft.com/office/powerpoint/2010/main" val="3694077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20.3 Figure 6</a:t>
            </a:r>
            <a:endParaRPr lang="en-IN" dirty="0"/>
          </a:p>
        </p:txBody>
      </p:sp>
      <p:pic>
        <p:nvPicPr>
          <p:cNvPr id="5" name="Content Placeholder 4" descr="Figure (a) shows the web of life. The base of this web is an ancestral community of primitive cells. This pool of ancestral cells gave rise to the three domains of life, shown as Bacteria, Archaea, and Eukarya. However, because of gene transfer and endosymbiosis events, connections occur between the branches at various points. Thus, eukaryotic chloroplasts and mitochondria originated in bacterial lineages, and archaea and bacteria have exchanged genes. Figure (b) shows the multi-trunk Ficus that more closely resembles Doolittle's phylogenetic model.">
            <a:extLst>
              <a:ext uri="{FF2B5EF4-FFF2-40B4-BE49-F238E27FC236}">
                <a16:creationId xmlns:a16="http://schemas.microsoft.com/office/drawing/2014/main" id="{ABFB4027-C858-41E7-4575-11257C3AF5B5}"/>
              </a:ext>
            </a:extLst>
          </p:cNvPr>
          <p:cNvPicPr>
            <a:picLocks noGrp="1" noChangeAspect="1"/>
          </p:cNvPicPr>
          <p:nvPr>
            <p:ph idx="1"/>
          </p:nvPr>
        </p:nvPicPr>
        <p:blipFill>
          <a:blip r:embed="rId2"/>
          <a:srcRect l="8333" t="2000" r="7408"/>
          <a:stretch/>
        </p:blipFill>
        <p:spPr>
          <a:xfrm>
            <a:off x="1143000" y="1371600"/>
            <a:ext cx="6934200" cy="4480560"/>
          </a:xfrm>
        </p:spPr>
      </p:pic>
    </p:spTree>
    <p:extLst>
      <p:ext uri="{BB962C8B-B14F-4D97-AF65-F5344CB8AC3E}">
        <p14:creationId xmlns:p14="http://schemas.microsoft.com/office/powerpoint/2010/main" val="2151998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20.1 Figure 1</a:t>
            </a:r>
            <a:endParaRPr lang="en-US" sz="3200" dirty="0">
              <a:solidFill>
                <a:schemeClr val="accent1"/>
              </a:solidFill>
            </a:endParaRPr>
          </a:p>
        </p:txBody>
      </p:sp>
      <p:pic>
        <p:nvPicPr>
          <p:cNvPr id="5" name="Content Placeholder 4" descr="A photograph shows a bee on a flower.">
            <a:extLst>
              <a:ext uri="{FF2B5EF4-FFF2-40B4-BE49-F238E27FC236}">
                <a16:creationId xmlns:a16="http://schemas.microsoft.com/office/drawing/2014/main" id="{2272F2E4-5B13-EC9B-C2BF-3857D33DD96A}"/>
              </a:ext>
            </a:extLst>
          </p:cNvPr>
          <p:cNvPicPr>
            <a:picLocks noGrp="1" noChangeAspect="1"/>
          </p:cNvPicPr>
          <p:nvPr>
            <p:ph idx="1"/>
          </p:nvPr>
        </p:nvPicPr>
        <p:blipFill>
          <a:blip r:embed="rId3"/>
          <a:srcRect l="6481" t="2000" r="4630"/>
          <a:stretch/>
        </p:blipFill>
        <p:spPr>
          <a:xfrm>
            <a:off x="990600" y="1371600"/>
            <a:ext cx="7315200" cy="448056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20.3 Figure 7</a:t>
            </a:r>
            <a:endParaRPr lang="en-IN" dirty="0"/>
          </a:p>
        </p:txBody>
      </p:sp>
      <p:pic>
        <p:nvPicPr>
          <p:cNvPr id="5" name="Content Placeholder 4" descr="The illustration shows a ring comprised of a series of arrows, with the originating arrow starting with Prokaryota. The three domains, Bacteria, Archaea, and Eukarya, stem off the Prokaryota arrow directly and indirectly, indicating that all three domains arose from a common pool of prokaryotes. Arrows point from the three domains to other species and classes to ultimately form a ring structure.">
            <a:extLst>
              <a:ext uri="{FF2B5EF4-FFF2-40B4-BE49-F238E27FC236}">
                <a16:creationId xmlns:a16="http://schemas.microsoft.com/office/drawing/2014/main" id="{CE50D9BD-E50A-68AD-10C3-A9DA4E6CC3AD}"/>
              </a:ext>
            </a:extLst>
          </p:cNvPr>
          <p:cNvPicPr>
            <a:picLocks noGrp="1" noChangeAspect="1"/>
          </p:cNvPicPr>
          <p:nvPr>
            <p:ph idx="1"/>
          </p:nvPr>
        </p:nvPicPr>
        <p:blipFill>
          <a:blip r:embed="rId2"/>
          <a:srcRect l="10185" t="2000" r="10185"/>
          <a:stretch/>
        </p:blipFill>
        <p:spPr>
          <a:xfrm>
            <a:off x="1295400" y="1371600"/>
            <a:ext cx="6553200" cy="4480560"/>
          </a:xfrm>
        </p:spPr>
      </p:pic>
    </p:spTree>
    <p:extLst>
      <p:ext uri="{BB962C8B-B14F-4D97-AF65-F5344CB8AC3E}">
        <p14:creationId xmlns:p14="http://schemas.microsoft.com/office/powerpoint/2010/main" val="952045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0FA7-DE95-C3E3-27A5-45BD94F29BA1}"/>
              </a:ext>
            </a:extLst>
          </p:cNvPr>
          <p:cNvSpPr>
            <a:spLocks noGrp="1"/>
          </p:cNvSpPr>
          <p:nvPr>
            <p:ph type="title"/>
          </p:nvPr>
        </p:nvSpPr>
        <p:spPr/>
        <p:txBody>
          <a:bodyPr/>
          <a:lstStyle/>
          <a:p>
            <a:r>
              <a:rPr lang="en-US" dirty="0"/>
              <a:t>Lesson 20.3 Figure 8</a:t>
            </a:r>
            <a:endParaRPr lang="en-IN" dirty="0"/>
          </a:p>
        </p:txBody>
      </p:sp>
      <p:pic>
        <p:nvPicPr>
          <p:cNvPr id="5" name="Content Placeholder 4" descr="An illustration of the 'ring of life' phylogenetic model">
            <a:extLst>
              <a:ext uri="{FF2B5EF4-FFF2-40B4-BE49-F238E27FC236}">
                <a16:creationId xmlns:a16="http://schemas.microsoft.com/office/drawing/2014/main" id="{66492394-C43B-833E-C1A9-C62F34A22995}"/>
              </a:ext>
            </a:extLst>
          </p:cNvPr>
          <p:cNvPicPr>
            <a:picLocks noGrp="1" noChangeAspect="1"/>
          </p:cNvPicPr>
          <p:nvPr>
            <p:ph idx="1"/>
          </p:nvPr>
        </p:nvPicPr>
        <p:blipFill>
          <a:blip r:embed="rId2"/>
          <a:srcRect l="16667" t="2000" r="15741"/>
          <a:stretch/>
        </p:blipFill>
        <p:spPr>
          <a:xfrm>
            <a:off x="1828800" y="1371600"/>
            <a:ext cx="5562600" cy="4480560"/>
          </a:xfrm>
        </p:spPr>
      </p:pic>
    </p:spTree>
    <p:extLst>
      <p:ext uri="{BB962C8B-B14F-4D97-AF65-F5344CB8AC3E}">
        <p14:creationId xmlns:p14="http://schemas.microsoft.com/office/powerpoint/2010/main" val="1812910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20.1 Figure 2</a:t>
            </a:r>
            <a:endParaRPr lang="en-IN" dirty="0"/>
          </a:p>
        </p:txBody>
      </p:sp>
      <p:pic>
        <p:nvPicPr>
          <p:cNvPr id="7" name="Content Placeholder 6" descr="(a) The phylogenetic tree is rooted and resembles a living tree, with a common ancestor indicated as the base of the trunk. Two branches form from the trunk. The left branch leads to the domain Bacteria. The right branch branches again, giving rise to Archaea and Eukarya. Smaller branches within each domain indicate the groups present in that domain. (b) The phylogenetic tree is unrooted. It does not resemble a living tree; rather, groups of organisms within the Archaea, Eukarya, and Bacteria domains are arranged in a circle. Lines connect the groups within each domain. The groups within Archaea and Eukarya are then connected. A line from the Archaea/Eukarya domains, and another from the Bacteria meet in the center of the circle. There is no root, and therefore, no indication of which domain arose first.">
            <a:extLst>
              <a:ext uri="{FF2B5EF4-FFF2-40B4-BE49-F238E27FC236}">
                <a16:creationId xmlns:a16="http://schemas.microsoft.com/office/drawing/2014/main" id="{F7B1628F-2F38-8D7B-DDE6-4F10E24E070B}"/>
              </a:ext>
            </a:extLst>
          </p:cNvPr>
          <p:cNvPicPr>
            <a:picLocks noGrp="1" noChangeAspect="1"/>
          </p:cNvPicPr>
          <p:nvPr>
            <p:ph idx="1"/>
          </p:nvPr>
        </p:nvPicPr>
        <p:blipFill>
          <a:blip r:embed="rId2"/>
          <a:srcRect t="2000" b="26334"/>
          <a:stretch/>
        </p:blipFill>
        <p:spPr>
          <a:xfrm>
            <a:off x="457200" y="1371600"/>
            <a:ext cx="8229600" cy="3276600"/>
          </a:xfrm>
        </p:spPr>
      </p:pic>
    </p:spTree>
    <p:extLst>
      <p:ext uri="{BB962C8B-B14F-4D97-AF65-F5344CB8AC3E}">
        <p14:creationId xmlns:p14="http://schemas.microsoft.com/office/powerpoint/2010/main" val="60360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20.1 Figure 3</a:t>
            </a:r>
            <a:endParaRPr lang="en-IN" dirty="0"/>
          </a:p>
        </p:txBody>
      </p:sp>
      <p:pic>
        <p:nvPicPr>
          <p:cNvPr id="6" name="Content Placeholder 5" descr="The illustration shows a phylogenetic tree that starts at a root, indicating that all organisms on the tree share a common ancestor. Shortly after the root, the tree branches out. One branch gives rise to a single, basal lineage, and the other gives rise to all other organisms on the tree. The next branch forks at one point into four different lineages, an example of polytomy. The final branch gives rise to two lineages, an example of sister taxa.">
            <a:extLst>
              <a:ext uri="{FF2B5EF4-FFF2-40B4-BE49-F238E27FC236}">
                <a16:creationId xmlns:a16="http://schemas.microsoft.com/office/drawing/2014/main" id="{01D2B43D-28A1-7C67-032C-B6B787640C02}"/>
              </a:ext>
            </a:extLst>
          </p:cNvPr>
          <p:cNvPicPr>
            <a:picLocks noGrp="1" noChangeAspect="1"/>
          </p:cNvPicPr>
          <p:nvPr>
            <p:ph idx="1"/>
          </p:nvPr>
        </p:nvPicPr>
        <p:blipFill>
          <a:blip r:embed="rId2"/>
          <a:srcRect l="9259" t="2000" r="10185"/>
          <a:stretch/>
        </p:blipFill>
        <p:spPr>
          <a:xfrm>
            <a:off x="1219200" y="1371600"/>
            <a:ext cx="6629400" cy="4480560"/>
          </a:xfrm>
        </p:spPr>
      </p:pic>
    </p:spTree>
    <p:extLst>
      <p:ext uri="{BB962C8B-B14F-4D97-AF65-F5344CB8AC3E}">
        <p14:creationId xmlns:p14="http://schemas.microsoft.com/office/powerpoint/2010/main" val="19134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20.1 Figure 4</a:t>
            </a:r>
            <a:endParaRPr lang="en-IN" dirty="0"/>
          </a:p>
        </p:txBody>
      </p:sp>
      <p:pic>
        <p:nvPicPr>
          <p:cNvPr id="6" name="Content Placeholder 5" descr="Shown is a phylogenetic root with branches that represent the most recent common ancestors of the present-day species A, B, C, D, and E. Closer to the root, a single bifurcated branch shows the most recent common ancestor of species A, B, C, D, and E. Further along as branches begin to separate and approach present day species, another node in the branch represents the most recent common ancestor of species A and B. Directly off those branches are the present-day species A and B.">
            <a:extLst>
              <a:ext uri="{FF2B5EF4-FFF2-40B4-BE49-F238E27FC236}">
                <a16:creationId xmlns:a16="http://schemas.microsoft.com/office/drawing/2014/main" id="{AFC3B243-8B30-D82D-6FCA-563950746ACF}"/>
              </a:ext>
            </a:extLst>
          </p:cNvPr>
          <p:cNvPicPr>
            <a:picLocks noGrp="1" noChangeAspect="1"/>
          </p:cNvPicPr>
          <p:nvPr>
            <p:ph idx="1"/>
          </p:nvPr>
        </p:nvPicPr>
        <p:blipFill>
          <a:blip r:embed="rId2"/>
          <a:srcRect l="11111" t="2000" r="10185"/>
          <a:stretch/>
        </p:blipFill>
        <p:spPr>
          <a:xfrm>
            <a:off x="1371600" y="1371600"/>
            <a:ext cx="6477000" cy="4480560"/>
          </a:xfrm>
        </p:spPr>
      </p:pic>
    </p:spTree>
    <p:extLst>
      <p:ext uri="{BB962C8B-B14F-4D97-AF65-F5344CB8AC3E}">
        <p14:creationId xmlns:p14="http://schemas.microsoft.com/office/powerpoint/2010/main" val="115231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20.1 Figure 5</a:t>
            </a:r>
            <a:endParaRPr lang="en-IN" dirty="0"/>
          </a:p>
        </p:txBody>
      </p:sp>
      <p:pic>
        <p:nvPicPr>
          <p:cNvPr id="6" name="Content Placeholder 5" descr="Eight phylogenetic trees are shown with present-day species A, B, C, and D. Though the present-day species may rotate positions, the branches change with them, demonstrating a consistency in lineage. ">
            <a:extLst>
              <a:ext uri="{FF2B5EF4-FFF2-40B4-BE49-F238E27FC236}">
                <a16:creationId xmlns:a16="http://schemas.microsoft.com/office/drawing/2014/main" id="{6A5B41B8-8253-A41E-AB37-9447108E0BF8}"/>
              </a:ext>
            </a:extLst>
          </p:cNvPr>
          <p:cNvPicPr>
            <a:picLocks noGrp="1" noChangeAspect="1"/>
          </p:cNvPicPr>
          <p:nvPr>
            <p:ph idx="1"/>
          </p:nvPr>
        </p:nvPicPr>
        <p:blipFill>
          <a:blip r:embed="rId2"/>
          <a:srcRect l="4630" t="2000" r="2778"/>
          <a:stretch/>
        </p:blipFill>
        <p:spPr>
          <a:xfrm>
            <a:off x="838200" y="1371600"/>
            <a:ext cx="7620000" cy="4480560"/>
          </a:xfrm>
        </p:spPr>
      </p:pic>
    </p:spTree>
    <p:extLst>
      <p:ext uri="{BB962C8B-B14F-4D97-AF65-F5344CB8AC3E}">
        <p14:creationId xmlns:p14="http://schemas.microsoft.com/office/powerpoint/2010/main" val="327476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20.1 Figure 6</a:t>
            </a:r>
            <a:endParaRPr lang="en-IN" dirty="0"/>
          </a:p>
        </p:txBody>
      </p:sp>
      <p:pic>
        <p:nvPicPr>
          <p:cNvPr id="6" name="Content Placeholder 5" descr="The cladogram starts with &quot;Vertebral column?&quot; off of this branches yes or no. The no arrow points to lancelet. The yes arrow is labeled &quot;Hinged jaw?&quot; and is broken out into yes or no. The no arrow points to lamprey. The yes arrow is labeled &quot;Legs?&quot; and is broken out into yes or no. The no arrow points to fish. The yes arrow is labeled &quot;Egg with amnion?&quot; and is broken out into yes or no. The no arrow points to frog. The yes arrow is labeled &quot;Hair?&quot; and is broken out into yes or no. The no arrow points to lizard. The yes arrow points to rabbit.">
            <a:extLst>
              <a:ext uri="{FF2B5EF4-FFF2-40B4-BE49-F238E27FC236}">
                <a16:creationId xmlns:a16="http://schemas.microsoft.com/office/drawing/2014/main" id="{3C48496A-CF87-FC5F-1115-31802AD326E6}"/>
              </a:ext>
            </a:extLst>
          </p:cNvPr>
          <p:cNvPicPr>
            <a:picLocks noGrp="1" noChangeAspect="1"/>
          </p:cNvPicPr>
          <p:nvPr>
            <p:ph idx="1"/>
          </p:nvPr>
        </p:nvPicPr>
        <p:blipFill>
          <a:blip r:embed="rId3"/>
          <a:srcRect l="11111" t="2000" r="9259"/>
          <a:stretch/>
        </p:blipFill>
        <p:spPr>
          <a:xfrm>
            <a:off x="1371600" y="1371600"/>
            <a:ext cx="6553200" cy="4480560"/>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20.1 Figure 7</a:t>
            </a:r>
            <a:endParaRPr lang="en-IN" dirty="0"/>
          </a:p>
        </p:txBody>
      </p:sp>
      <p:pic>
        <p:nvPicPr>
          <p:cNvPr id="7" name="Content Placeholder 6" descr="The graphic starts with &quot;Domain: Eukarya,&quot; then &quot;Kingdom: Animalia,&quot; then &quot;Phylum: Chordata,&quot; then &quot;Class: Mammalia,&quot; then &quot;Order: Carnivora,&quot; then &quot;Family: Canidae,&quot; then &quot;Genus: Canis,&quot; then &quot;Species: Canis lupis,&quot; and finally &quot;Subspecies: Canis lupus familiaris&quot; with a photograph of a dog.">
            <a:extLst>
              <a:ext uri="{FF2B5EF4-FFF2-40B4-BE49-F238E27FC236}">
                <a16:creationId xmlns:a16="http://schemas.microsoft.com/office/drawing/2014/main" id="{478CA04E-5FDF-6049-931A-06E5B412F4AD}"/>
              </a:ext>
            </a:extLst>
          </p:cNvPr>
          <p:cNvPicPr>
            <a:picLocks noGrp="1" noChangeAspect="1"/>
          </p:cNvPicPr>
          <p:nvPr>
            <p:ph idx="1"/>
          </p:nvPr>
        </p:nvPicPr>
        <p:blipFill>
          <a:blip r:embed="rId2"/>
          <a:srcRect t="2000" b="28000"/>
          <a:stretch/>
        </p:blipFill>
        <p:spPr>
          <a:xfrm>
            <a:off x="457200" y="1371600"/>
            <a:ext cx="8229600" cy="320040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20.1 Figure 8</a:t>
            </a:r>
            <a:endParaRPr lang="en-IN" dirty="0"/>
          </a:p>
        </p:txBody>
      </p:sp>
      <p:pic>
        <p:nvPicPr>
          <p:cNvPr id="6" name="Content Placeholder 5" descr="The bottom level is labeled &quot;Domain: Eukarya&quot; and shows a plant, insect, fish, rabbit, cat, fox, jackal, wolf, and dog. The next level up is labeled &quot;Kingdom: Animalia&quot; and shows an insect, fish, rabbit, cat, fox, jackal, wolf, and dog. The next level up is labeled &quot;Phylum: Chordata&quot; and shows a fish, rabbit, cat, fox, jackal, wolf, and dog. The next level up is labeled &quot;Class: Mammalia&quot; and shows a rabbit, cat, fox, jackal, wolf, and dog. The next level up is labeled &quot;Order: Carnivora&quot; and shows a cat, fox, jackal, wolf, and dog. The next level up is labeled &quot;Family: Canidae&quot; and shows a fox, jackal, wolf, and dog. The next level up is labeled &quot;Genus: Canis&quot; and shows a jackal, wolf, and dog. The next level up is labeled &quot;Species: Canis lupus&quot; and shows a wolf and a dog. The top level is labeled &quot;Supspecies: Canis lupus familiaris&quot; and shows a dog.">
            <a:extLst>
              <a:ext uri="{FF2B5EF4-FFF2-40B4-BE49-F238E27FC236}">
                <a16:creationId xmlns:a16="http://schemas.microsoft.com/office/drawing/2014/main" id="{2A6BA393-9D86-A4F6-A221-4FECDBCDA0CD}"/>
              </a:ext>
            </a:extLst>
          </p:cNvPr>
          <p:cNvPicPr>
            <a:picLocks noGrp="1" noChangeAspect="1"/>
          </p:cNvPicPr>
          <p:nvPr>
            <p:ph idx="1"/>
          </p:nvPr>
        </p:nvPicPr>
        <p:blipFill>
          <a:blip r:embed="rId2"/>
          <a:srcRect l="21296" t="2000" r="25000"/>
          <a:stretch/>
        </p:blipFill>
        <p:spPr>
          <a:xfrm>
            <a:off x="2209800" y="1371600"/>
            <a:ext cx="4419600" cy="448056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2145</TotalTime>
  <Words>96</Words>
  <Application>Microsoft Office PowerPoint</Application>
  <PresentationFormat>On-screen Show (4:3)</PresentationFormat>
  <Paragraphs>25</Paragraphs>
  <Slides>22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Chapter 20</vt:lpstr>
      <vt:lpstr>Lesson 20.1 Figure 1</vt:lpstr>
      <vt:lpstr>Lesson 20.1 Figure 2</vt:lpstr>
      <vt:lpstr>Lesson 20.1 Figure 3</vt:lpstr>
      <vt:lpstr>Lesson 20.1 Figure 4</vt:lpstr>
      <vt:lpstr>Lesson 20.1 Figure 5</vt:lpstr>
      <vt:lpstr>Lesson 20.1 Figure 6</vt:lpstr>
      <vt:lpstr>Lesson 20.1 Figure 7</vt:lpstr>
      <vt:lpstr>Lesson 20.1 Figure 8</vt:lpstr>
      <vt:lpstr>Lesson 20.2 Figure 1</vt:lpstr>
      <vt:lpstr>Lesson 20.2 Figure 2</vt:lpstr>
      <vt:lpstr>Lesson 20.2 Figure 3</vt:lpstr>
      <vt:lpstr>Lesson 20.4 Figure 4</vt:lpstr>
      <vt:lpstr>Lesson 20.3 Figure 1</vt:lpstr>
      <vt:lpstr>Lesson 20.3 Figure 2</vt:lpstr>
      <vt:lpstr>Lesson 20.3 Figure 3</vt:lpstr>
      <vt:lpstr>Lesson 20.3 Figure 4</vt:lpstr>
      <vt:lpstr>Lesson 20.3 Figure 5</vt:lpstr>
      <vt:lpstr>Lesson 20.3 Figure 6</vt:lpstr>
      <vt:lpstr>Lesson 20.3 Figure 7</vt:lpstr>
      <vt:lpstr>Lesson 20.3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327</cp:revision>
  <dcterms:created xsi:type="dcterms:W3CDTF">2013-04-26T14:43:13Z</dcterms:created>
  <dcterms:modified xsi:type="dcterms:W3CDTF">2024-10-09T18:38:23Z</dcterms:modified>
</cp:coreProperties>
</file>