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handoutMasterIdLst>
    <p:handoutMasterId r:id="rId33"/>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26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21</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Viruses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21.1 Figure 9</a:t>
            </a:r>
            <a:endParaRPr lang="en-IN" dirty="0"/>
          </a:p>
        </p:txBody>
      </p:sp>
      <p:pic>
        <p:nvPicPr>
          <p:cNvPr id="5" name="Content Placeholder 4" descr="Five micrographs of various viruses demonstrating their diverse shapes.">
            <a:extLst>
              <a:ext uri="{FF2B5EF4-FFF2-40B4-BE49-F238E27FC236}">
                <a16:creationId xmlns:a16="http://schemas.microsoft.com/office/drawing/2014/main" id="{D2B598FB-638C-646B-C0F2-91DCF5CEF00D}"/>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21.2 Figure 1</a:t>
            </a:r>
            <a:endParaRPr lang="en-IN" dirty="0"/>
          </a:p>
        </p:txBody>
      </p:sp>
      <p:pic>
        <p:nvPicPr>
          <p:cNvPr id="7" name="Content Placeholder 6" descr="The first image shows the coronavirus embedding itself in the outer layer with the outer layer wrapping around the virus. There is a spike embedded through the outer layer. The second image shows much the same, but the coronavirus is not as deeply embedded as the first.">
            <a:extLst>
              <a:ext uri="{FF2B5EF4-FFF2-40B4-BE49-F238E27FC236}">
                <a16:creationId xmlns:a16="http://schemas.microsoft.com/office/drawing/2014/main" id="{06F9E9FE-F91B-ADDC-C44D-E5904381B0E4}"/>
              </a:ext>
            </a:extLst>
          </p:cNvPr>
          <p:cNvPicPr>
            <a:picLocks noGrp="1" noChangeAspect="1"/>
          </p:cNvPicPr>
          <p:nvPr>
            <p:ph idx="1"/>
          </p:nvPr>
        </p:nvPicPr>
        <p:blipFill>
          <a:blip r:embed="rId2"/>
          <a:srcRect l="1852" t="2000" r="926" b="39667"/>
          <a:stretch/>
        </p:blipFill>
        <p:spPr>
          <a:xfrm>
            <a:off x="609600" y="1371600"/>
            <a:ext cx="8001000" cy="266700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21.2 Figure 2</a:t>
            </a:r>
            <a:endParaRPr lang="en-IN" dirty="0"/>
          </a:p>
        </p:txBody>
      </p:sp>
      <p:pic>
        <p:nvPicPr>
          <p:cNvPr id="5" name="Content Placeholder 4" descr="The image displays neutralizing antibodies binding to spike proteins to prevent the virus from binding and entering the human cell.">
            <a:extLst>
              <a:ext uri="{FF2B5EF4-FFF2-40B4-BE49-F238E27FC236}">
                <a16:creationId xmlns:a16="http://schemas.microsoft.com/office/drawing/2014/main" id="{58836A80-66A7-5E47-2328-4A10F0D303F1}"/>
              </a:ext>
            </a:extLst>
          </p:cNvPr>
          <p:cNvPicPr>
            <a:picLocks noGrp="1" noChangeAspect="1"/>
          </p:cNvPicPr>
          <p:nvPr>
            <p:ph idx="1"/>
          </p:nvPr>
        </p:nvPicPr>
        <p:blipFill>
          <a:blip r:embed="rId2"/>
          <a:srcRect l="19444" t="2000" r="19444" b="4667"/>
          <a:stretch/>
        </p:blipFill>
        <p:spPr>
          <a:xfrm>
            <a:off x="2057400" y="1371600"/>
            <a:ext cx="5029200" cy="42672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21.2 Figure 3</a:t>
            </a:r>
            <a:endParaRPr lang="en-IN" dirty="0"/>
          </a:p>
        </p:txBody>
      </p:sp>
      <p:pic>
        <p:nvPicPr>
          <p:cNvPr id="5" name="Content Placeholder 4" descr="The illustration shows the steps of an influenza virus infection in a target epithelial cell. In the first step, the influenza virus becomes attached to a target epithelial cell. In the second step, the cell engulfs the virus by endocytosis, and the virus becomes encased in the cell's plasma membrane. In the third step, the membrane dissolves, and the viral contents are released into the cytoplasm. Viral m R N A enters the nucleus, where it is replicated by viral R N A polymerase. In the fourth step, viral m R N A exits to the cytoplasm, where it is used to make viral proteins. In the last step, new viral particles are released into the extracellular fluid. The cell, which is not killed in the process, continues to make new virus.">
            <a:extLst>
              <a:ext uri="{FF2B5EF4-FFF2-40B4-BE49-F238E27FC236}">
                <a16:creationId xmlns:a16="http://schemas.microsoft.com/office/drawing/2014/main" id="{A6D4AFDE-6500-FAB2-12DC-82D1A50F248D}"/>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21.2 Figure 4</a:t>
            </a:r>
            <a:endParaRPr lang="en-IN" dirty="0"/>
          </a:p>
        </p:txBody>
      </p:sp>
      <p:pic>
        <p:nvPicPr>
          <p:cNvPr id="5" name="Content Placeholder 4" descr="The micrograph shows hexagonal bacteriophage capsids attached to a host bacterial cell by slender stalks. The tails of the bacteriophage allow for the transmission of the phage genome into the host cell.">
            <a:extLst>
              <a:ext uri="{FF2B5EF4-FFF2-40B4-BE49-F238E27FC236}">
                <a16:creationId xmlns:a16="http://schemas.microsoft.com/office/drawing/2014/main" id="{BBB5B890-A937-BC29-4FE4-6B6F5033CCFE}"/>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21.2 Figure 5</a:t>
            </a:r>
            <a:endParaRPr lang="en-IN" dirty="0"/>
          </a:p>
        </p:txBody>
      </p:sp>
      <p:pic>
        <p:nvPicPr>
          <p:cNvPr id="5" name="Content Placeholder 4" descr="The bacteriophage lytic cycle begins when the phage attaches via a slender stalk to the host cell. Linear D N A from the viral head is injected into the host cell. The phage D N A circularizes, remaining separate from the host D N A. The phage D N A replicates, and new phage proteins are made. New phage particles are assembled. The cell lyses, releasing the phage. The bacteriophage lysogenic cycle begins the same way as the lytic cycle, with phage infecting a host cell. However, the phage D N A becomes incorporated into the host genome. The cell divides, and phage D N A is passed on to daughter cells. Under stressful conditions, the phage D N A is excised from the bacterial chromosome and enters the lytic cycle.">
            <a:extLst>
              <a:ext uri="{FF2B5EF4-FFF2-40B4-BE49-F238E27FC236}">
                <a16:creationId xmlns:a16="http://schemas.microsoft.com/office/drawing/2014/main" id="{C0E48923-CC35-8277-A7A1-ED76AFFF3FCF}"/>
              </a:ext>
            </a:extLst>
          </p:cNvPr>
          <p:cNvPicPr>
            <a:picLocks noGrp="1" noChangeAspect="1"/>
          </p:cNvPicPr>
          <p:nvPr>
            <p:ph idx="1"/>
          </p:nvPr>
        </p:nvPicPr>
        <p:blipFill>
          <a:blip r:embed="rId2"/>
          <a:srcRect l="14815" t="2000" r="14815"/>
          <a:stretch/>
        </p:blipFill>
        <p:spPr>
          <a:xfrm>
            <a:off x="1676400" y="1371600"/>
            <a:ext cx="57912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21.2 Figure 6</a:t>
            </a:r>
            <a:endParaRPr lang="en-IN" dirty="0"/>
          </a:p>
        </p:txBody>
      </p:sp>
      <p:pic>
        <p:nvPicPr>
          <p:cNvPr id="7" name="Content Placeholder 6" descr="An illustration of a leaf covered in tumors">
            <a:extLst>
              <a:ext uri="{FF2B5EF4-FFF2-40B4-BE49-F238E27FC236}">
                <a16:creationId xmlns:a16="http://schemas.microsoft.com/office/drawing/2014/main" id="{9539B068-8769-3C3B-86C0-8B15A5007823}"/>
              </a:ext>
            </a:extLst>
          </p:cNvPr>
          <p:cNvPicPr>
            <a:picLocks noGrp="1" noChangeAspect="1"/>
          </p:cNvPicPr>
          <p:nvPr>
            <p:ph idx="1"/>
          </p:nvPr>
        </p:nvPicPr>
        <p:blipFill>
          <a:blip r:embed="rId2"/>
          <a:srcRect l="25000" t="2000" r="24999"/>
          <a:stretch/>
        </p:blipFill>
        <p:spPr>
          <a:xfrm>
            <a:off x="2514600" y="1371600"/>
            <a:ext cx="41148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21.2 Figure 7</a:t>
            </a:r>
            <a:endParaRPr lang="en-IN" dirty="0"/>
          </a:p>
        </p:txBody>
      </p:sp>
      <p:pic>
        <p:nvPicPr>
          <p:cNvPr id="7" name="Content Placeholder 6" descr="Two images: (left) shows a close up illustration of the virus; (right) shows a photograph of a shingle's rash.">
            <a:extLst>
              <a:ext uri="{FF2B5EF4-FFF2-40B4-BE49-F238E27FC236}">
                <a16:creationId xmlns:a16="http://schemas.microsoft.com/office/drawing/2014/main" id="{6D026137-4397-0C97-3EBF-3AAD4CB3C276}"/>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21.2 Figure 8</a:t>
            </a:r>
            <a:endParaRPr lang="en-IN" dirty="0"/>
          </a:p>
        </p:txBody>
      </p:sp>
      <p:pic>
        <p:nvPicPr>
          <p:cNvPr id="5" name="Content Placeholder 4" descr="A micrograph of H P V shown as a rough sphere">
            <a:extLst>
              <a:ext uri="{FF2B5EF4-FFF2-40B4-BE49-F238E27FC236}">
                <a16:creationId xmlns:a16="http://schemas.microsoft.com/office/drawing/2014/main" id="{5D885EBD-94DE-D0FA-F6C6-96995DA367B2}"/>
              </a:ext>
            </a:extLst>
          </p:cNvPr>
          <p:cNvPicPr>
            <a:picLocks noGrp="1" noChangeAspect="1"/>
          </p:cNvPicPr>
          <p:nvPr>
            <p:ph idx="1"/>
          </p:nvPr>
        </p:nvPicPr>
        <p:blipFill>
          <a:blip r:embed="rId2"/>
          <a:srcRect l="23148" t="2000" r="23148"/>
          <a:stretch/>
        </p:blipFill>
        <p:spPr>
          <a:xfrm>
            <a:off x="2362200" y="1371600"/>
            <a:ext cx="44196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21.3 Figure 1</a:t>
            </a:r>
            <a:endParaRPr lang="en-IN" dirty="0"/>
          </a:p>
        </p:txBody>
      </p:sp>
      <p:pic>
        <p:nvPicPr>
          <p:cNvPr id="5" name="Content Placeholder 4" descr="A diagram of the human body is shown with different parts highlighted and labeled with the various viruses that that part can be affected by. The brain is labeled with &quot;Encephalitis/meningitis: J C virus, measles, L C M virus, arbovirus, and rabies.&quot; The eye is labeled with &quot;Eye infections: herpes simplex virus, adenovirus, and cytomegalovirus.&quot; The nose is labeled with &quot;Common cold: rhinoviruses, parainfluenza virus, and respiratory syncytial virus.&quot; The glands under the face are labeled with &quot;Parotitis: mumps virus.&quot; The throat is labeled with &quot;Pharyngitis: adenovirus, Epstein-Barr virus, and cytomegalovirus.&quot; The mouth is labeled with &quot;Gingivostomatitis: herpes simplex type 1.&quot; The lungs are labeled with &quot;Pneumonia: influenza virus, types A and B, parainfluenza virus, respiratory syncytial virus, adenovirus, and S A R S coronavirus.&quot; The heart is labeled with &quot;Cardiovascular: coxsackie B virus.&quot; The spinal cord is labeled with &quot;Myelitis: poliovirus, and H T L V-I&quot; The liver is labeled with &quot;Hepatitis: hepatitis virus types A, B, C, D, E.&quot; The stomach and intestines are labeled with &quot;Gastroenteristis: adenovirus, rotavirus, norovirus, astrovirus, and coronavirus.&quot; The pancreas is labeled with &quot;Pancreatitis: coxsackie B virus.&quot; The skin is labeled with &quot;Skin infections: varicella-zoster virus, human herpesvirus 6, smallpox, molluscum contagiosum, human papillomavirus, parovirus B19, rubella, measles, and coxsackie A virus.&quot; Underneath the diagram of the human body is this label: &quot;Sexually transmitted diseases: herpes simplex type 2, human papillomavirus, and H I V.&quot;">
            <a:extLst>
              <a:ext uri="{FF2B5EF4-FFF2-40B4-BE49-F238E27FC236}">
                <a16:creationId xmlns:a16="http://schemas.microsoft.com/office/drawing/2014/main" id="{C9DE89EB-6A46-7FA2-B682-07D0B7305E03}"/>
              </a:ext>
            </a:extLst>
          </p:cNvPr>
          <p:cNvPicPr>
            <a:picLocks noGrp="1" noChangeAspect="1"/>
          </p:cNvPicPr>
          <p:nvPr>
            <p:ph idx="1"/>
          </p:nvPr>
        </p:nvPicPr>
        <p:blipFill>
          <a:blip r:embed="rId2"/>
          <a:srcRect l="23148" t="2000" r="24074"/>
          <a:stretch/>
        </p:blipFill>
        <p:spPr>
          <a:xfrm>
            <a:off x="2362200" y="1371600"/>
            <a:ext cx="43434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21.1 Figure 1</a:t>
            </a:r>
            <a:endParaRPr lang="en-US" sz="3200" dirty="0">
              <a:solidFill>
                <a:schemeClr val="accent1"/>
              </a:solidFill>
            </a:endParaRPr>
          </a:p>
        </p:txBody>
      </p:sp>
      <p:pic>
        <p:nvPicPr>
          <p:cNvPr id="6" name="Content Placeholder 5" descr="Two images: (left) shows a micrograph of the tobacco mosaic virus; (right) shows four leaves with tobacco mosaic virus.">
            <a:extLst>
              <a:ext uri="{FF2B5EF4-FFF2-40B4-BE49-F238E27FC236}">
                <a16:creationId xmlns:a16="http://schemas.microsoft.com/office/drawing/2014/main" id="{2E20A0F9-BAFE-56A8-85AD-E30DB4B7F5FA}"/>
              </a:ext>
            </a:extLst>
          </p:cNvPr>
          <p:cNvPicPr>
            <a:picLocks noGrp="1" noChangeAspect="1"/>
          </p:cNvPicPr>
          <p:nvPr>
            <p:ph idx="1"/>
          </p:nvPr>
        </p:nvPicPr>
        <p:blipFill>
          <a:blip r:embed="rId3"/>
          <a:srcRect t="2000" r="1852" b="19667"/>
          <a:stretch/>
        </p:blipFill>
        <p:spPr>
          <a:xfrm>
            <a:off x="457200" y="1371600"/>
            <a:ext cx="8077200" cy="35814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21.3 Figure 2</a:t>
            </a:r>
            <a:endParaRPr lang="en-IN" dirty="0"/>
          </a:p>
        </p:txBody>
      </p:sp>
      <p:pic>
        <p:nvPicPr>
          <p:cNvPr id="5" name="Content Placeholder 4" descr="A photograph shows someone receiving a shot.">
            <a:extLst>
              <a:ext uri="{FF2B5EF4-FFF2-40B4-BE49-F238E27FC236}">
                <a16:creationId xmlns:a16="http://schemas.microsoft.com/office/drawing/2014/main" id="{1055EA3D-F574-9FB3-FD3E-4599EC0E1072}"/>
              </a:ext>
            </a:extLst>
          </p:cNvPr>
          <p:cNvPicPr>
            <a:picLocks noGrp="1" noChangeAspect="1"/>
          </p:cNvPicPr>
          <p:nvPr>
            <p:ph idx="1"/>
          </p:nvPr>
        </p:nvPicPr>
        <p:blipFill>
          <a:blip r:embed="rId2"/>
          <a:srcRect t="2000" b="16334"/>
          <a:stretch/>
        </p:blipFill>
        <p:spPr>
          <a:xfrm>
            <a:off x="457200" y="1371600"/>
            <a:ext cx="8229600" cy="373380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21.3 Figure 3</a:t>
            </a:r>
            <a:endParaRPr lang="en-IN" dirty="0"/>
          </a:p>
        </p:txBody>
      </p:sp>
      <p:pic>
        <p:nvPicPr>
          <p:cNvPr id="5" name="Content Placeholder 4" descr="The image displays the reassortment of the strains of influenza A virus. The genome of the influenza A virus consists of eight distinct segments of R N A. Viruses with multiple genome segments can undergo a process called reassortment. During reassortment, when different strains of the virus infect the same host cell, specific segments of the genome unique to each strain can be exchanged, resulting in the production of new viruses. These novel strains can evade host immune systems as they possess genetic combinations that have not been encountered before.">
            <a:extLst>
              <a:ext uri="{FF2B5EF4-FFF2-40B4-BE49-F238E27FC236}">
                <a16:creationId xmlns:a16="http://schemas.microsoft.com/office/drawing/2014/main" id="{51C14CEA-9D44-72EF-4BD6-A5F5DB673F8E}"/>
              </a:ext>
            </a:extLst>
          </p:cNvPr>
          <p:cNvPicPr>
            <a:picLocks noGrp="1" noChangeAspect="1"/>
          </p:cNvPicPr>
          <p:nvPr>
            <p:ph idx="1"/>
          </p:nvPr>
        </p:nvPicPr>
        <p:blipFill>
          <a:blip r:embed="rId2"/>
          <a:srcRect l="21296" t="2000" r="22222"/>
          <a:stretch/>
        </p:blipFill>
        <p:spPr>
          <a:xfrm>
            <a:off x="2209800" y="1371600"/>
            <a:ext cx="46482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21.3 Figure 4</a:t>
            </a:r>
            <a:endParaRPr lang="en-IN" dirty="0"/>
          </a:p>
        </p:txBody>
      </p:sp>
      <p:pic>
        <p:nvPicPr>
          <p:cNvPr id="7" name="Content Placeholder 6" descr="The first image shows a micrograph of a long, twisted strand on the Ebola virus. The second image is a map of Africa with the distribution of different Ebola virus species. They are as follows: Tai Forest shows a relatively small outbreak of Ebola Cote d'Ivoire. Tandala and Johannesburg both have very small outbreaks of Ebola Zaire. Mayibout, Mekouka, Booue, Mbomo, Border ROC/Gabon all have small but slightly larger outbreaks of Ebola Zaire. Libreville and Luebo have slightly larger outbreaks of Ebola Zaire. Kikwit and Yambuku have the largest outbreaks of Ebola Zaire. Bundibugyo has a relatively small outbreak of Ebola Bundibugyo. In order from smallest to largest, the following areas have outbreaks of Ebola Sudan: Nzara, Nzara, Yambio, and Gulu. ">
            <a:extLst>
              <a:ext uri="{FF2B5EF4-FFF2-40B4-BE49-F238E27FC236}">
                <a16:creationId xmlns:a16="http://schemas.microsoft.com/office/drawing/2014/main" id="{A3A35E11-DCDB-69AD-3761-E4B370D63D3D}"/>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21.3 Figure 5</a:t>
            </a:r>
            <a:endParaRPr lang="en-IN" dirty="0"/>
          </a:p>
        </p:txBody>
      </p:sp>
      <p:pic>
        <p:nvPicPr>
          <p:cNvPr id="7" name="Content Placeholder 6" descr="The neuraminidase inhibitor in Tamiflu works by targeting and inhibiting the neuraminidase enzyme present on the surface of the influenza virus. Neuraminidase plays a crucial role in the viral life cycle by facilitating the release of newly formed viral particles from infected host cells.">
            <a:extLst>
              <a:ext uri="{FF2B5EF4-FFF2-40B4-BE49-F238E27FC236}">
                <a16:creationId xmlns:a16="http://schemas.microsoft.com/office/drawing/2014/main" id="{8E91B682-BEBA-5892-92B3-20E272FA507F}"/>
              </a:ext>
            </a:extLst>
          </p:cNvPr>
          <p:cNvPicPr>
            <a:picLocks noGrp="1" noChangeAspect="1"/>
          </p:cNvPicPr>
          <p:nvPr>
            <p:ph idx="1"/>
          </p:nvPr>
        </p:nvPicPr>
        <p:blipFill>
          <a:blip r:embed="rId2"/>
          <a:srcRect l="926" t="2000" b="19667"/>
          <a:stretch/>
        </p:blipFill>
        <p:spPr>
          <a:xfrm>
            <a:off x="533400" y="1371600"/>
            <a:ext cx="8153400" cy="35814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21.3 Figure 6</a:t>
            </a:r>
            <a:endParaRPr lang="en-IN" dirty="0"/>
          </a:p>
        </p:txBody>
      </p:sp>
      <p:pic>
        <p:nvPicPr>
          <p:cNvPr id="5" name="Content Placeholder 4" descr="The image displays the H I V replication cycle. Attachment is step 1. In this step the H I V virus fuses to the host cell surface. Fusion is step 2. In this step H I V R N A, reverse transcriptase, integrase, and other viral proteins enter the host cell. During step 3, reverse transcription, viral D N A is formed by reverse transcription. In step 4, integration, viral D N A is transported across the nucleus and integrates into the host D N A. In step 5, assembly, the new viral D N A is used as genomic R N A to make viral proteins. In the last step, maturation, new viral R N A and proteins move to the cell surface and a new, immature H I V forms.">
            <a:extLst>
              <a:ext uri="{FF2B5EF4-FFF2-40B4-BE49-F238E27FC236}">
                <a16:creationId xmlns:a16="http://schemas.microsoft.com/office/drawing/2014/main" id="{E2EE3F5C-B694-5B6D-BE63-EEFDFAEF0916}"/>
              </a:ext>
            </a:extLst>
          </p:cNvPr>
          <p:cNvPicPr>
            <a:picLocks noGrp="1" noChangeAspect="1"/>
          </p:cNvPicPr>
          <p:nvPr>
            <p:ph idx="1"/>
          </p:nvPr>
        </p:nvPicPr>
        <p:blipFill>
          <a:blip r:embed="rId2"/>
          <a:srcRect l="12037" t="1999" r="11111" b="3001"/>
          <a:stretch/>
        </p:blipFill>
        <p:spPr>
          <a:xfrm>
            <a:off x="1447800" y="1371600"/>
            <a:ext cx="6324600" cy="434340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21.3 Figure 7</a:t>
            </a:r>
            <a:endParaRPr lang="en-IN" dirty="0"/>
          </a:p>
        </p:txBody>
      </p:sp>
      <p:pic>
        <p:nvPicPr>
          <p:cNvPr id="5" name="Content Placeholder 4" descr="Two images: (left) shows a nurse wearing a medical mask; (right) shows a whole family wearing medical masks.">
            <a:extLst>
              <a:ext uri="{FF2B5EF4-FFF2-40B4-BE49-F238E27FC236}">
                <a16:creationId xmlns:a16="http://schemas.microsoft.com/office/drawing/2014/main" id="{73BE1EEE-7AFF-CC28-0922-0662097BC53A}"/>
              </a:ext>
            </a:extLst>
          </p:cNvPr>
          <p:cNvPicPr>
            <a:picLocks noGrp="1" noChangeAspect="1"/>
          </p:cNvPicPr>
          <p:nvPr>
            <p:ph idx="1"/>
          </p:nvPr>
        </p:nvPicPr>
        <p:blipFill>
          <a:blip r:embed="rId2"/>
          <a:srcRect t="2000" b="4667"/>
          <a:stretch/>
        </p:blipFill>
        <p:spPr>
          <a:xfrm>
            <a:off x="457200" y="1371600"/>
            <a:ext cx="8229600" cy="426720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21.4 Figure 1</a:t>
            </a:r>
            <a:endParaRPr lang="en-IN" dirty="0"/>
          </a:p>
        </p:txBody>
      </p:sp>
      <p:pic>
        <p:nvPicPr>
          <p:cNvPr id="7" name="Content Placeholder 6" descr="The image displays a section of cow's brain infected with mad cow disease. The image is stained to show the presence of the agent causing the disease.">
            <a:extLst>
              <a:ext uri="{FF2B5EF4-FFF2-40B4-BE49-F238E27FC236}">
                <a16:creationId xmlns:a16="http://schemas.microsoft.com/office/drawing/2014/main" id="{849DB5A2-62B1-A7A8-2841-4F9646F53C05}"/>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21.4 Figure 2</a:t>
            </a:r>
            <a:endParaRPr lang="en-IN" dirty="0"/>
          </a:p>
        </p:txBody>
      </p:sp>
      <p:pic>
        <p:nvPicPr>
          <p:cNvPr id="5" name="Content Placeholder 4" descr="Figure (a) displays the process of how normal prion protein is converted to disease causing forms. Endogenous P r P c interact with P r P S c. This converts P r P c into P r P S c. The P r P S c accumulate. Figure (b) is a micrograph that shows holes in brain tissue.">
            <a:extLst>
              <a:ext uri="{FF2B5EF4-FFF2-40B4-BE49-F238E27FC236}">
                <a16:creationId xmlns:a16="http://schemas.microsoft.com/office/drawing/2014/main" id="{550EFE06-1CD8-35D4-27CD-13793E1AB758}"/>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21.4 Figure 3</a:t>
            </a:r>
            <a:endParaRPr lang="en-IN" dirty="0"/>
          </a:p>
        </p:txBody>
      </p:sp>
      <p:pic>
        <p:nvPicPr>
          <p:cNvPr id="7" name="Content Placeholder 6" descr="The image depicts the secondary structure of a single-stranded R N A or s s R N A molecule from a viroid belonging to the Avsunviroidae family. The secondary structure refers to the specific folding pattern and arrangement of the R N A molecule. In this case, the image showcases the intricate folding and base pairing of the viroid's s s R N A, revealing its distinct structural elements such as loops, stems, and bulges. The secondary structure is important for the viroid's biological functions and interactions with other molecules.">
            <a:extLst>
              <a:ext uri="{FF2B5EF4-FFF2-40B4-BE49-F238E27FC236}">
                <a16:creationId xmlns:a16="http://schemas.microsoft.com/office/drawing/2014/main" id="{45C4F42B-985F-5EAA-98A6-7FD16087BE67}"/>
              </a:ext>
            </a:extLst>
          </p:cNvPr>
          <p:cNvPicPr>
            <a:picLocks noGrp="1" noChangeAspect="1"/>
          </p:cNvPicPr>
          <p:nvPr>
            <p:ph idx="1"/>
          </p:nvPr>
        </p:nvPicPr>
        <p:blipFill>
          <a:blip r:embed="rId2"/>
          <a:srcRect l="8333" t="2000" r="9259"/>
          <a:stretch/>
        </p:blipFill>
        <p:spPr>
          <a:xfrm>
            <a:off x="1143000" y="1371600"/>
            <a:ext cx="6781800" cy="44805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21.4 Figure 4</a:t>
            </a:r>
            <a:endParaRPr lang="en-IN" dirty="0"/>
          </a:p>
        </p:txBody>
      </p:sp>
      <p:pic>
        <p:nvPicPr>
          <p:cNvPr id="5" name="Content Placeholder 4" descr="A photograph of potatoes in the dirt; several are green and brown.">
            <a:extLst>
              <a:ext uri="{FF2B5EF4-FFF2-40B4-BE49-F238E27FC236}">
                <a16:creationId xmlns:a16="http://schemas.microsoft.com/office/drawing/2014/main" id="{0CB83DC8-1AA8-9E70-FD64-E6BDFDE49239}"/>
              </a:ext>
            </a:extLst>
          </p:cNvPr>
          <p:cNvPicPr>
            <a:picLocks noGrp="1" noChangeAspect="1"/>
          </p:cNvPicPr>
          <p:nvPr>
            <p:ph idx="1"/>
          </p:nvPr>
        </p:nvPicPr>
        <p:blipFill>
          <a:blip r:embed="rId2"/>
          <a:srcRect l="12037" t="2000" r="11111"/>
          <a:stretch/>
        </p:blipFill>
        <p:spPr>
          <a:xfrm>
            <a:off x="1447800" y="1371600"/>
            <a:ext cx="6324600" cy="448056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21.1 Figure 2</a:t>
            </a:r>
            <a:endParaRPr lang="en-IN" dirty="0"/>
          </a:p>
        </p:txBody>
      </p:sp>
      <p:pic>
        <p:nvPicPr>
          <p:cNvPr id="5" name="Content Placeholder 4" descr="Micrograph (a) shows a bacteriophage, a virus with a hexagonal head that stands on thin, bent legs. The virus sits on the surface of a cell that is so large that only a small fraction of its surface is visible. Micrograph (b) shows phage empty capsids attached to the bacterial surface receptors. Their genomes are injected into the host. Phage heads are standing side by side in the bacterial cytoplasm and forming a honeycomb shape structure.">
            <a:extLst>
              <a:ext uri="{FF2B5EF4-FFF2-40B4-BE49-F238E27FC236}">
                <a16:creationId xmlns:a16="http://schemas.microsoft.com/office/drawing/2014/main" id="{E59A037A-AED0-CDF8-2E17-326FBEBC621E}"/>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21.1 Figure 3</a:t>
            </a:r>
            <a:endParaRPr lang="en-IN" dirty="0"/>
          </a:p>
        </p:txBody>
      </p:sp>
      <p:pic>
        <p:nvPicPr>
          <p:cNvPr id="5" name="Content Placeholder 4" descr="A virus consists of the viral genome within a capsid. Enzymes can be found within the capsid. The capsid is contained within an envelope. Proteins can be found on the perimeter of the envelope.">
            <a:extLst>
              <a:ext uri="{FF2B5EF4-FFF2-40B4-BE49-F238E27FC236}">
                <a16:creationId xmlns:a16="http://schemas.microsoft.com/office/drawing/2014/main" id="{A6BCB494-3A6D-A7E6-C41A-FD7A3569F8E3}"/>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21.1 Figure 4</a:t>
            </a:r>
            <a:endParaRPr lang="en-IN" dirty="0"/>
          </a:p>
        </p:txBody>
      </p:sp>
      <p:pic>
        <p:nvPicPr>
          <p:cNvPr id="5" name="Content Placeholder 4" descr="Figure (a) is a helical virus which has a long linear structure. The outer proteins are small spheres arranged into a long, hollow tube. Inside the tube is the genetic material. Tobacco mosaic virus is an example of a helical virus. Figure (b) is an Icosahedral virus which has a polyhedron structure. The example shown is human rhinovirus which has a pentagon structure. Figure (c) is a complex virus. Complex viruses have a more complex structure. An example is variola which has an ovoid structure.">
            <a:extLst>
              <a:ext uri="{FF2B5EF4-FFF2-40B4-BE49-F238E27FC236}">
                <a16:creationId xmlns:a16="http://schemas.microsoft.com/office/drawing/2014/main" id="{FFD2CDAE-9645-179A-29A0-ABB94F7579F4}"/>
              </a:ext>
            </a:extLst>
          </p:cNvPr>
          <p:cNvPicPr>
            <a:picLocks noGrp="1" noChangeAspect="1"/>
          </p:cNvPicPr>
          <p:nvPr>
            <p:ph idx="1"/>
          </p:nvPr>
        </p:nvPicPr>
        <p:blipFill>
          <a:blip r:embed="rId2"/>
          <a:srcRect l="21296" t="2000" r="19445"/>
          <a:stretch/>
        </p:blipFill>
        <p:spPr>
          <a:xfrm>
            <a:off x="2209800" y="1371600"/>
            <a:ext cx="4876800" cy="448056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21.1 Figure 5</a:t>
            </a:r>
            <a:endParaRPr lang="en-IN" dirty="0"/>
          </a:p>
        </p:txBody>
      </p:sp>
      <p:pic>
        <p:nvPicPr>
          <p:cNvPr id="7" name="Content Placeholder 6" descr="Two images: (left) shows a micrograph of coronaviruses; (right) shows a model of one.">
            <a:extLst>
              <a:ext uri="{FF2B5EF4-FFF2-40B4-BE49-F238E27FC236}">
                <a16:creationId xmlns:a16="http://schemas.microsoft.com/office/drawing/2014/main" id="{A65B2FF6-75D0-39C2-4F76-ED9CCA9CCBBF}"/>
              </a:ext>
            </a:extLst>
          </p:cNvPr>
          <p:cNvPicPr>
            <a:picLocks noGrp="1" noChangeAspect="1"/>
          </p:cNvPicPr>
          <p:nvPr>
            <p:ph idx="1"/>
          </p:nvPr>
        </p:nvPicPr>
        <p:blipFill>
          <a:blip r:embed="rId2"/>
          <a:srcRect t="2000" r="1852" b="11334"/>
          <a:stretch/>
        </p:blipFill>
        <p:spPr>
          <a:xfrm>
            <a:off x="457200" y="1371600"/>
            <a:ext cx="8077200" cy="396240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21.1 Figure 6</a:t>
            </a:r>
            <a:endParaRPr lang="en-IN" dirty="0"/>
          </a:p>
        </p:txBody>
      </p:sp>
      <p:pic>
        <p:nvPicPr>
          <p:cNvPr id="5" name="Content Placeholder 4" descr="The image displays the H I V-1 fusion process. In part 1, the initial interaction between gp120 and C D 4 occurs. In part 2, a conformational change in g p 120 allows for secondary interaction with C C R 5. ">
            <a:extLst>
              <a:ext uri="{FF2B5EF4-FFF2-40B4-BE49-F238E27FC236}">
                <a16:creationId xmlns:a16="http://schemas.microsoft.com/office/drawing/2014/main" id="{A7CD067A-885E-AF50-ACA4-E9BD554A2D64}"/>
              </a:ext>
            </a:extLst>
          </p:cNvPr>
          <p:cNvPicPr>
            <a:picLocks noGrp="1" noChangeAspect="1"/>
          </p:cNvPicPr>
          <p:nvPr>
            <p:ph idx="1"/>
          </p:nvPr>
        </p:nvPicPr>
        <p:blipFill>
          <a:blip r:embed="rId3"/>
          <a:srcRect t="2000" b="53000"/>
          <a:stretch/>
        </p:blipFill>
        <p:spPr>
          <a:xfrm>
            <a:off x="457200" y="1371600"/>
            <a:ext cx="8229600" cy="205740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21.1 Figure 7</a:t>
            </a:r>
            <a:endParaRPr lang="en-IN" dirty="0"/>
          </a:p>
        </p:txBody>
      </p:sp>
      <p:pic>
        <p:nvPicPr>
          <p:cNvPr id="5" name="Content Placeholder 4" descr="The first illustration shows a bacteriophage T4, which houses its D N A genome in a hexagonal head. A long, straight tail extends from the bottom of the head. Tail fibers attached to the base of the tail are bent, like spider legs. In the second image, an adenovirus is pictured. An adenovirus houses its D N A genome in a round capsid made from many small capsomere subunits. Glycoproteins extend from the capsomere, like pins from a pincushion. In this image, the influenza virus is shown. The influenza virus has nucleoprotein contained within a capsid.">
            <a:extLst>
              <a:ext uri="{FF2B5EF4-FFF2-40B4-BE49-F238E27FC236}">
                <a16:creationId xmlns:a16="http://schemas.microsoft.com/office/drawing/2014/main" id="{5AB06AF5-4136-AF20-B676-F419D9012EB4}"/>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21.1 Figure 8</a:t>
            </a:r>
            <a:endParaRPr lang="en-IN" dirty="0"/>
          </a:p>
        </p:txBody>
      </p:sp>
      <p:pic>
        <p:nvPicPr>
          <p:cNvPr id="5" name="Content Placeholder 4" descr="Image (a) is an illustration of the rabies virus, which is bullet shaped. R N A is coiled inside a capsid, which is encased in a matrix protein lined viral envelope studded with glycoproteins. To the right is a micrograph of a cluster of bullet shaped rabies viruses. Image (b) is a micrograph of variola virus, which has D N A encased in a bow shaped capsid. An oval matrix protein-lined envelope surrounds the capsid. Image (c) shows irregular, bumpy lesions on the arms and legs of a person with smallpox.">
            <a:extLst>
              <a:ext uri="{FF2B5EF4-FFF2-40B4-BE49-F238E27FC236}">
                <a16:creationId xmlns:a16="http://schemas.microsoft.com/office/drawing/2014/main" id="{FEF37060-6B33-6679-9E48-9F3A9FBA638C}"/>
              </a:ext>
            </a:extLst>
          </p:cNvPr>
          <p:cNvPicPr>
            <a:picLocks noGrp="1" noChangeAspect="1"/>
          </p:cNvPicPr>
          <p:nvPr>
            <p:ph idx="1"/>
          </p:nvPr>
        </p:nvPicPr>
        <p:blipFill>
          <a:blip r:embed="rId2"/>
          <a:srcRect l="18519" t="2000" r="17593"/>
          <a:stretch/>
        </p:blipFill>
        <p:spPr>
          <a:xfrm>
            <a:off x="1981200" y="1371600"/>
            <a:ext cx="52578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2198</TotalTime>
  <Words>123</Words>
  <Application>Microsoft Office PowerPoint</Application>
  <PresentationFormat>On-screen Show (4:3)</PresentationFormat>
  <Paragraphs>33</Paragraphs>
  <Slides>30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Chapter 21</vt:lpstr>
      <vt:lpstr>Lesson 21.1 Figure 1</vt:lpstr>
      <vt:lpstr>Lesson 21.1 Figure 2</vt:lpstr>
      <vt:lpstr>Lesson 21.1 Figure 3</vt:lpstr>
      <vt:lpstr>Lesson 21.1 Figure 4</vt:lpstr>
      <vt:lpstr>Lesson 21.1 Figure 5</vt:lpstr>
      <vt:lpstr>Lesson 21.1 Figure 6</vt:lpstr>
      <vt:lpstr>Lesson 21.1 Figure 7</vt:lpstr>
      <vt:lpstr>Lesson 21.1 Figure 8</vt:lpstr>
      <vt:lpstr>Lesson 21.1 Figure 9</vt:lpstr>
      <vt:lpstr>Lesson 21.2 Figure 1</vt:lpstr>
      <vt:lpstr>Lesson 21.2 Figure 2</vt:lpstr>
      <vt:lpstr>Lesson 21.2 Figure 3</vt:lpstr>
      <vt:lpstr>Lesson 21.2 Figure 4</vt:lpstr>
      <vt:lpstr>Lesson 21.2 Figure 5</vt:lpstr>
      <vt:lpstr>Lesson 21.2 Figure 6</vt:lpstr>
      <vt:lpstr>Lesson 21.2 Figure 7</vt:lpstr>
      <vt:lpstr>Lesson 21.2 Figure 8</vt:lpstr>
      <vt:lpstr>Lesson 21.3 Figure 1</vt:lpstr>
      <vt:lpstr>Lesson 21.3 Figure 2</vt:lpstr>
      <vt:lpstr>Lesson 21.3 Figure 3</vt:lpstr>
      <vt:lpstr>Lesson 21.3 Figure 4</vt:lpstr>
      <vt:lpstr>Lesson 21.3 Figure 5</vt:lpstr>
      <vt:lpstr>Lesson 21.3 Figure 6</vt:lpstr>
      <vt:lpstr>Lesson 21.3 Figure 7</vt:lpstr>
      <vt:lpstr>Lesson 21.4 Figure 1</vt:lpstr>
      <vt:lpstr>Lesson 21.4 Figure 2</vt:lpstr>
      <vt:lpstr>Lesson 21.4 Figure 3</vt:lpstr>
      <vt:lpstr>Lesson 21.4 Figure 4</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357</cp:revision>
  <dcterms:created xsi:type="dcterms:W3CDTF">2013-04-26T14:43:13Z</dcterms:created>
  <dcterms:modified xsi:type="dcterms:W3CDTF">2024-10-09T19:37:03Z</dcterms:modified>
</cp:coreProperties>
</file>