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1"/>
  </p:notesMasterIdLst>
  <p:handoutMasterIdLst>
    <p:handoutMasterId r:id="rId42"/>
  </p:handoutMasterIdLst>
  <p:sldIdLst>
    <p:sldId id="272" r:id="rId2"/>
    <p:sldId id="267" r:id="rId3"/>
    <p:sldId id="273" r:id="rId4"/>
    <p:sldId id="274" r:id="rId5"/>
    <p:sldId id="276" r:id="rId6"/>
    <p:sldId id="277" r:id="rId7"/>
    <p:sldId id="278" r:id="rId8"/>
    <p:sldId id="279" r:id="rId9"/>
    <p:sldId id="280" r:id="rId10"/>
    <p:sldId id="293"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26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9" autoAdjust="0"/>
    <p:restoredTop sz="86410" autoAdjust="0"/>
  </p:normalViewPr>
  <p:slideViewPr>
    <p:cSldViewPr>
      <p:cViewPr varScale="1">
        <p:scale>
          <a:sx n="93" d="100"/>
          <a:sy n="93" d="100"/>
        </p:scale>
        <p:origin x="66" y="252"/>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a:p>
        </p:txBody>
      </p:sp>
    </p:spTree>
    <p:extLst>
      <p:ext uri="{BB962C8B-B14F-4D97-AF65-F5344CB8AC3E}">
        <p14:creationId xmlns:p14="http://schemas.microsoft.com/office/powerpoint/2010/main" val="117281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22</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Prokaryotes: Bacteria and Archaea</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CCEF-482A-EEFB-B06B-521CA0D4296F}"/>
              </a:ext>
            </a:extLst>
          </p:cNvPr>
          <p:cNvSpPr>
            <a:spLocks noGrp="1"/>
          </p:cNvSpPr>
          <p:nvPr>
            <p:ph type="title"/>
          </p:nvPr>
        </p:nvSpPr>
        <p:spPr/>
        <p:txBody>
          <a:bodyPr/>
          <a:lstStyle/>
          <a:p>
            <a:r>
              <a:rPr lang="en-US" dirty="0"/>
              <a:t>Lesson 22.1 Figure 9</a:t>
            </a:r>
            <a:endParaRPr lang="en-IN" dirty="0"/>
          </a:p>
        </p:txBody>
      </p:sp>
      <p:pic>
        <p:nvPicPr>
          <p:cNvPr id="7" name="Content Placeholder 6" descr="A petri dish shows a red medium with green-gray growths on it.">
            <a:extLst>
              <a:ext uri="{FF2B5EF4-FFF2-40B4-BE49-F238E27FC236}">
                <a16:creationId xmlns:a16="http://schemas.microsoft.com/office/drawing/2014/main" id="{FF550790-6FCF-DF97-20C4-08F19F1CA2ED}"/>
              </a:ext>
            </a:extLst>
          </p:cNvPr>
          <p:cNvPicPr>
            <a:picLocks noGrp="1" noChangeAspect="1"/>
          </p:cNvPicPr>
          <p:nvPr>
            <p:ph idx="1"/>
          </p:nvPr>
        </p:nvPicPr>
        <p:blipFill>
          <a:blip r:embed="rId2"/>
          <a:srcRect l="23147" t="2000" r="25001"/>
          <a:stretch/>
        </p:blipFill>
        <p:spPr>
          <a:xfrm>
            <a:off x="2362200" y="1371600"/>
            <a:ext cx="4267200" cy="4480560"/>
          </a:xfrm>
        </p:spPr>
      </p:pic>
    </p:spTree>
    <p:extLst>
      <p:ext uri="{BB962C8B-B14F-4D97-AF65-F5344CB8AC3E}">
        <p14:creationId xmlns:p14="http://schemas.microsoft.com/office/powerpoint/2010/main" val="28589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22.1 Figure 10</a:t>
            </a:r>
            <a:endParaRPr lang="en-IN" dirty="0"/>
          </a:p>
        </p:txBody>
      </p:sp>
      <p:pic>
        <p:nvPicPr>
          <p:cNvPr id="5" name="Content Placeholder 4" descr="An illustration of the five stages of biofilm development is shown. During the first stage of biofilm development, a few bacteria adhere to a flat orange surface. During stage 2, the bacteria grow hairy appendages called pili. During stage 3, the microfilm grows into lumpy colonies. In stage 4, the microfilm grows into a more ball-like shape that is anchored to the surface by a smaller clump of bacteria. In stage 5, the ball of bacteria is larger, and bacteria with flagella swim away.">
            <a:extLst>
              <a:ext uri="{FF2B5EF4-FFF2-40B4-BE49-F238E27FC236}">
                <a16:creationId xmlns:a16="http://schemas.microsoft.com/office/drawing/2014/main" id="{75158844-CD71-1603-9E69-1A2E11AA2F94}"/>
              </a:ext>
            </a:extLst>
          </p:cNvPr>
          <p:cNvPicPr>
            <a:picLocks noGrp="1" noChangeAspect="1"/>
          </p:cNvPicPr>
          <p:nvPr>
            <p:ph idx="1"/>
          </p:nvPr>
        </p:nvPicPr>
        <p:blipFill>
          <a:blip r:embed="rId2"/>
          <a:srcRect l="12963" t="2000" r="13889"/>
          <a:stretch/>
        </p:blipFill>
        <p:spPr>
          <a:xfrm>
            <a:off x="1524000" y="1371600"/>
            <a:ext cx="6019800" cy="448056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22.2 Figure 1</a:t>
            </a:r>
            <a:endParaRPr lang="en-IN" dirty="0"/>
          </a:p>
        </p:txBody>
      </p:sp>
      <p:pic>
        <p:nvPicPr>
          <p:cNvPr id="4" name="Picture 3" descr="Bacilli are shaped like long rods. One rod is called a bacillus. Multiple rods joined together end to end is called a chain of bacilli. Cocci are shaped like spheres. A single sphere is called a coccus. Two spheres are called a diplococci. A chain of spheres is called a chain of cocci, and a cluster of them with no general shape is called a cluster of cocci. Spirilli are shaped like spirals. One spiral is called a spirillum. A longer spiral is called a spirochete.">
            <a:extLst>
              <a:ext uri="{FF2B5EF4-FFF2-40B4-BE49-F238E27FC236}">
                <a16:creationId xmlns:a16="http://schemas.microsoft.com/office/drawing/2014/main" id="{8A416468-846C-DFEF-7111-DDBD008B7B7D}"/>
              </a:ext>
            </a:extLst>
          </p:cNvPr>
          <p:cNvPicPr>
            <a:picLocks noChangeAspect="1"/>
          </p:cNvPicPr>
          <p:nvPr/>
        </p:nvPicPr>
        <p:blipFill>
          <a:blip r:embed="rId2"/>
          <a:srcRect l="18580" r="20586"/>
          <a:stretch/>
        </p:blipFill>
        <p:spPr>
          <a:xfrm>
            <a:off x="2095499" y="1167356"/>
            <a:ext cx="4953001" cy="4523288"/>
          </a:xfrm>
          <a:prstGeom prst="rect">
            <a:avLst/>
          </a:prstGeo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22.2 Figure 2</a:t>
            </a:r>
            <a:endParaRPr lang="en-IN" dirty="0"/>
          </a:p>
        </p:txBody>
      </p:sp>
      <p:pic>
        <p:nvPicPr>
          <p:cNvPr id="5" name="Content Placeholder 4" descr="In this illustration, the prokaryotic cell is rod shaped. The circular chromosome is concentrated in a region called the nucleoid. The fluid inside the cell is called the cytoplasm. Ribosomes, depicted as small green circles, float in the cytoplasm. The cytoplasm is encased by a plasma membrane, which in turn is encased by a cell wall. A capsule surrounds the cell wall. The bacterium depicted has a flagellum protruding from one narrow end. Pili are small protrusions that project from the capsule all over the bacterium, like hair.">
            <a:extLst>
              <a:ext uri="{FF2B5EF4-FFF2-40B4-BE49-F238E27FC236}">
                <a16:creationId xmlns:a16="http://schemas.microsoft.com/office/drawing/2014/main" id="{368EB211-A3B8-4C29-C26C-CE1BD8A8EF9D}"/>
              </a:ext>
            </a:extLst>
          </p:cNvPr>
          <p:cNvPicPr>
            <a:picLocks noGrp="1" noChangeAspect="1"/>
          </p:cNvPicPr>
          <p:nvPr>
            <p:ph idx="1"/>
          </p:nvPr>
        </p:nvPicPr>
        <p:blipFill>
          <a:blip r:embed="rId2"/>
          <a:srcRect l="17592" t="2000" r="15740"/>
          <a:stretch/>
        </p:blipFill>
        <p:spPr>
          <a:xfrm>
            <a:off x="1905000" y="1371600"/>
            <a:ext cx="5486400" cy="4480560"/>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22.2 Figure 3</a:t>
            </a:r>
            <a:endParaRPr lang="en-IN" dirty="0"/>
          </a:p>
        </p:txBody>
      </p:sp>
      <p:pic>
        <p:nvPicPr>
          <p:cNvPr id="5" name="Content Placeholder 4" descr="Moving left to right, the first (or the base) is the universal ancestor. From there, there are two branches. One contains exclusively Domain Bacteria and the other is divided in two with Domain Eukarya and Domain Archaea. Domain Eukarya does not list any examples. Domain Archaea lists the following examples: Euryarchaeotes, Crenarchaeotes, Nanoarchaeotes, and Korarchaeotes. Domain Bacteria lists the following examples: Proteobacteria, Chlamydias, Spirochetes, Cyanobacteria, and gram-positive bacteria.">
            <a:extLst>
              <a:ext uri="{FF2B5EF4-FFF2-40B4-BE49-F238E27FC236}">
                <a16:creationId xmlns:a16="http://schemas.microsoft.com/office/drawing/2014/main" id="{089691AA-1EC0-04FB-E952-CB04711D765C}"/>
              </a:ext>
            </a:extLst>
          </p:cNvPr>
          <p:cNvPicPr>
            <a:picLocks noGrp="1" noChangeAspect="1"/>
          </p:cNvPicPr>
          <p:nvPr>
            <p:ph idx="1"/>
          </p:nvPr>
        </p:nvPicPr>
        <p:blipFill>
          <a:blip r:embed="rId2"/>
          <a:srcRect l="13889" t="2000" r="12963"/>
          <a:stretch/>
        </p:blipFill>
        <p:spPr>
          <a:xfrm>
            <a:off x="1600200" y="1371600"/>
            <a:ext cx="6019800" cy="448056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22.2 Figure 4</a:t>
            </a:r>
            <a:endParaRPr lang="en-IN" dirty="0"/>
          </a:p>
        </p:txBody>
      </p:sp>
      <p:pic>
        <p:nvPicPr>
          <p:cNvPr id="5" name="Content Placeholder 4" descr="The first class is Alphaproteobacteria with the description &quot;Some species are photoautotrophic, but some are symbionts of plants and animals, and others are pathogens. Eukaryotic mitochondria are thought to be derived from bacteria in this group.&quot; The representative organisms of this group are Rhizobium (Nitogen-fixing endosymbiont associated with the roots of legumes) and Rickettsia (Obligate intracellular parasite that causes typhus and Rocky Mountain spotted fever (but not rickets, which is caused by vitamin C deficiency). The representative micrograph shows Rickettsia rickettsia stained red and shown as rods inside and on the host cells. The next class is Betaproteobacteria with the description &quot;This group of bacteria is diverse. Some species play an important role in the nitrogen cycle.&quot; The representative organisms of this group are Nitrosomas (Species from this group oxidize ammonia into nitrite.) and Spirillum minus (Causes rat-bite fever). The representative micrograph shows several spirochetes and spirillums to show Spirillum minus. The next class is Gammaproteobacteria with the description &quot;Many are beneficial symbionts that populate the human gut, but others are familiar human pathogens. Some species from this subgroup oxidize sulfur compounds.&quot; The representative organisms of this group are Escherichia coli (Normally beneficial microbe of the human gut,  but some strains cause disease), Salmonella (Certain strains cause food poisoning or typhoid fever), Yersinia pestis (Causative agent of bubonic plague), Pseudomonas aeruginosa (Causes lung infections), Vibrio cholera (Causative agent of cholera), and Chromatium (Sulfur-producing bacteria that oxidize sulfur, producing hydrogen sulfide. The representative micrograph shows a cluster of bacillus showing Vibrio cholera. The next class is Deltaproteobacteria with the description &quot;Some species generate a spore-forming, fruiting body in adverse conditions. Others reduce sulfate and sulfur.&quot; The representative organisms of this group are Myxobacteria(Generate spore-forming, fruiting bodies in adverse conditions) and Desulfovibrio vulgaris (Aneorobic, sulfate-reducing bacterium). The representative micrograph shows a large, wide rod with a long flagella to show Desulfovibrio vulgaris. The last class is Epsilonproteobacteria with the description &quot;Many species inhabit the digestive tract of animals as symbionts or pathogens. Bacteria from this group have been found in deep-sea hydrothermal vents and cold seep habitats.&quot; The representative organisms of this group are Campylobacter(Causes blood poisoning and intestinal inflammation) and Heliobacter pylori (Causes stomach ulcers). The representative micrograph shows a spirochete to show Campylobacter.">
            <a:extLst>
              <a:ext uri="{FF2B5EF4-FFF2-40B4-BE49-F238E27FC236}">
                <a16:creationId xmlns:a16="http://schemas.microsoft.com/office/drawing/2014/main" id="{0F6E60DE-0EC5-2AD5-FC84-4C7B7AFD5E21}"/>
              </a:ext>
            </a:extLst>
          </p:cNvPr>
          <p:cNvPicPr>
            <a:picLocks noGrp="1" noChangeAspect="1"/>
          </p:cNvPicPr>
          <p:nvPr>
            <p:ph idx="1"/>
          </p:nvPr>
        </p:nvPicPr>
        <p:blipFill>
          <a:blip r:embed="rId2"/>
          <a:srcRect l="30556" t="2000" r="29629"/>
          <a:stretch/>
        </p:blipFill>
        <p:spPr>
          <a:xfrm>
            <a:off x="2971800" y="1371600"/>
            <a:ext cx="3276600" cy="4480560"/>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22.2 Figure 5</a:t>
            </a:r>
            <a:endParaRPr lang="en-IN" dirty="0"/>
          </a:p>
        </p:txBody>
      </p:sp>
      <p:pic>
        <p:nvPicPr>
          <p:cNvPr id="5" name="Content Placeholder 4" descr="The table shows information for the bacteria chlamydia, spirochaetae, cynobacteria, and gram-positive bacteria. The first phylum is Chlamydias with the description &quot;All members of this group are obligate intracellular parasites of animal cells. Cell walls lack peptidoglycan.&quot; The representative organisms of this group are Chlamydia trachomatis (Common sexually transmitted disease that can lead to blindness). The representative micrograph shows a pap smear. Chlamydia trachomatis appears as pink inclusions inside the cells. The next phylum is Spirochetes with the description &quot;Most members of this species, which has spiral-shaped cells, are free-living anaerobes, but some are pathogenic. Flagella run lengthwise in the periplasmic space between the inner and outer membrane.&quot; The representative organisms of this group are Treponema pallidum (Causative agent of syphilis) and Borrelia burgdorferi (Causative agent of Lyme disease). The representative micrograph shows a cluster of spirochetes to show Treponema pallidum. The next phylum is Cyanobacteria with the description &quot;Also known as blue-green algae, these bacteria obtain their energy through photosynthesis. They are ubiquitous, found in terrestrial, marine, and freshwater environments. Eukaryotic chloroplasts are thought to be derived from bacteria in this group.&quot; The representative organisms of this group are Prochlorococcus (Believed to be the most abundant photosynthetic organism on Earth; responsible for generating half the world's oxygen). The representative micrograph shows a cluster of cocci to show Phormidium. The last phylum is Gram-positive bacteria with the description &quot;Soil-dwelling members of this subgroup decompose organic matter. Some species cause disease. They have a thick cell wall and lack an outer membrane.&quot; The representative organisms of this group are Bacillus anthracis (Causes anthrax), Clostridium botulinum (Causes botulism), Clostridium difficile (Causes diarrhea during antibiotic therapy), Streptomyces (Many antibiotics, including streptomycin, are derived from these bacteria.), and Mycoplasmas (These tiny bacteria, the smallest known, lack a cell wall. Some are free-living, and some are pathogenic.) The representative micrograph shows clusters of bacilli to show Clostridium difficile.">
            <a:extLst>
              <a:ext uri="{FF2B5EF4-FFF2-40B4-BE49-F238E27FC236}">
                <a16:creationId xmlns:a16="http://schemas.microsoft.com/office/drawing/2014/main" id="{4D260256-A175-BC3A-07F0-EE280ABAEF32}"/>
              </a:ext>
            </a:extLst>
          </p:cNvPr>
          <p:cNvPicPr>
            <a:picLocks noGrp="1" noChangeAspect="1"/>
          </p:cNvPicPr>
          <p:nvPr>
            <p:ph idx="1"/>
          </p:nvPr>
        </p:nvPicPr>
        <p:blipFill>
          <a:blip r:embed="rId2"/>
          <a:srcRect l="32408" t="2000" r="31481"/>
          <a:stretch/>
        </p:blipFill>
        <p:spPr>
          <a:xfrm>
            <a:off x="3124200" y="1371600"/>
            <a:ext cx="2971800" cy="4480560"/>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22.2 Figure 6</a:t>
            </a:r>
            <a:endParaRPr lang="en-IN" dirty="0"/>
          </a:p>
        </p:txBody>
      </p:sp>
      <p:pic>
        <p:nvPicPr>
          <p:cNvPr id="5" name="Content Placeholder 4" descr="The first phylum is Euryarchaeota with the description &quot;This phylum includes methanogens, which produce methane as a metabolic waste product, and halobacteria, which live in an extreme saline environment.&quot; The representative organisms of this group are Methanogens (Methane production causes flatulence in humans and other animals.) and Halobacteria (Large blooms of this salt-loving archaea appear reddish due to the presence of bacteriorhodopsin is related to the retinal pigment rhodopsin.). The representative micrograph shows a cluster of bacilli to show Halobacterium strain N R C-1. The next phylum is Crenarchaeota with the description &quot;Members of this ubiquitous phylum play an important role in the fixation of carbon. Many members of this group are sulfur-dependent extremophiles. Some are thermophilic or hyperthermophilic.&quot; The representative organisms of this group are Sulfolobus (Members of this genus grow in volcanic springs at temperatures between 75 degrees and 80 degrees Celsius and at a p H between 2.0 and 3.0.). The representative micrograph shows a cell being infected by bacteriophage to show Sulfolobus. The next phylum is Nanoarchaeota with the description &quot;This group currently contains only one species, Nanoarchaeum equitans.&quot; The representative organisms of this group are Nanoarchaeum equitans (This species was isolated from the bottom of the Atlantic Ocean and from a hydrothermal vent at Yellowstone National Park. It is an obligate symbiont with Ignicoccus, another species of archaea.). The representative micrograph shows Nanoarchaeum equitans (small dark spheres) are in contact with their larger host, Ignicoccus. The last phylum is Korarchaeota with the description &quot;Members of this phylum, considered to be one of the most primitive forms of life, have only been found in the Obsidian Pool, a hot spring at Yellowstone National Park.&quot; The representative organisms of this group reads &quot;No members of this species have been cultivated.&quot; The representative micrograph shows clusters of bacilli with the caption &quot;The image shows a variety of Korarchaeota species from the Obsidian Pool at Yellowstone National Park.&quot;">
            <a:extLst>
              <a:ext uri="{FF2B5EF4-FFF2-40B4-BE49-F238E27FC236}">
                <a16:creationId xmlns:a16="http://schemas.microsoft.com/office/drawing/2014/main" id="{3D212EC3-81E0-BEC5-8155-1545E2F95CAD}"/>
              </a:ext>
            </a:extLst>
          </p:cNvPr>
          <p:cNvPicPr>
            <a:picLocks noGrp="1" noChangeAspect="1"/>
          </p:cNvPicPr>
          <p:nvPr>
            <p:ph idx="1"/>
          </p:nvPr>
        </p:nvPicPr>
        <p:blipFill>
          <a:blip r:embed="rId2"/>
          <a:srcRect l="35185" t="2000" r="34260"/>
          <a:stretch/>
        </p:blipFill>
        <p:spPr>
          <a:xfrm>
            <a:off x="3352800" y="1371600"/>
            <a:ext cx="2514600" cy="448056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22.2 Figure 7</a:t>
            </a:r>
            <a:endParaRPr lang="en-IN" dirty="0"/>
          </a:p>
        </p:txBody>
      </p:sp>
      <p:pic>
        <p:nvPicPr>
          <p:cNvPr id="5" name="Content Placeholder 4" descr="This illustration compares phospholipids from Bacteria and Eukarya to those from Archaea. In Bacteria and Eukarya, fatty acids are attached to glycerol by an ester linkage, while in Archaea, isoprene chains are linked to glycerol by an ether linkage. In the ester linkage, the first carbon in the fatty acid chain has an oxygen molecule double-bonded to it, whereas in the ether linkage, it does not. In Archaea, the isoprene chains have methyl groups branching off from them, whereas such branches are absent in Bacteria and Eukarya. Both types of phospholipids result in similar lipid bilayers.">
            <a:extLst>
              <a:ext uri="{FF2B5EF4-FFF2-40B4-BE49-F238E27FC236}">
                <a16:creationId xmlns:a16="http://schemas.microsoft.com/office/drawing/2014/main" id="{292DE016-BF7F-A959-3431-4719D8D16476}"/>
              </a:ext>
            </a:extLst>
          </p:cNvPr>
          <p:cNvPicPr>
            <a:picLocks noGrp="1" noChangeAspect="1"/>
          </p:cNvPicPr>
          <p:nvPr>
            <p:ph idx="1"/>
          </p:nvPr>
        </p:nvPicPr>
        <p:blipFill>
          <a:blip r:embed="rId2"/>
          <a:srcRect l="21295" t="2000" r="21297"/>
          <a:stretch/>
        </p:blipFill>
        <p:spPr>
          <a:xfrm>
            <a:off x="2209800" y="1371600"/>
            <a:ext cx="4724400" cy="448056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22.2 Figure 8</a:t>
            </a:r>
            <a:endParaRPr lang="en-IN" dirty="0"/>
          </a:p>
        </p:txBody>
      </p:sp>
      <p:pic>
        <p:nvPicPr>
          <p:cNvPr id="5" name="Content Placeholder 4" descr="The right illustration shows the cell wall of gram-positive bacteria. The cell wall is a thick layer of peptidoglycan that exists outside the plasma membrane shown as four undulating purple lines. Periplasmic space rests between the peptidoglycans and the cytoplasmic membrane. The cytoplasmic membrane has an embedded protein. The left illustration shows gram-negative bacteria. In gram-negative bacteria, the outer membrane is connected to one purple strand of peptidoglycan in the periplasmic space by thin rods of lipoproteins. Lipopolysaccharides protrude from the outer membrane. Porins are proteins in the outer membrane that allow entry of substances. Below, a protein is embedded in the cytoplasmic membrane.">
            <a:extLst>
              <a:ext uri="{FF2B5EF4-FFF2-40B4-BE49-F238E27FC236}">
                <a16:creationId xmlns:a16="http://schemas.microsoft.com/office/drawing/2014/main" id="{2BFF0FA7-E079-3B73-3C0C-7BEAE19C7515}"/>
              </a:ext>
            </a:extLst>
          </p:cNvPr>
          <p:cNvPicPr>
            <a:picLocks noGrp="1" noChangeAspect="1"/>
          </p:cNvPicPr>
          <p:nvPr>
            <p:ph idx="1"/>
          </p:nvPr>
        </p:nvPicPr>
        <p:blipFill>
          <a:blip r:embed="rId2"/>
          <a:srcRect l="926" t="2000" b="6334"/>
          <a:stretch/>
        </p:blipFill>
        <p:spPr>
          <a:xfrm>
            <a:off x="533400" y="1371600"/>
            <a:ext cx="8153400" cy="4191000"/>
          </a:xfrm>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22.1 Figure 1</a:t>
            </a:r>
            <a:endParaRPr lang="en-US" sz="3200" dirty="0">
              <a:solidFill>
                <a:schemeClr val="accent1"/>
              </a:solidFill>
            </a:endParaRPr>
          </a:p>
        </p:txBody>
      </p:sp>
      <p:pic>
        <p:nvPicPr>
          <p:cNvPr id="6" name="Content Placeholder 5" descr="A photograph of a hot spring in Yellowstone National Park">
            <a:extLst>
              <a:ext uri="{FF2B5EF4-FFF2-40B4-BE49-F238E27FC236}">
                <a16:creationId xmlns:a16="http://schemas.microsoft.com/office/drawing/2014/main" id="{117F3752-8431-F461-86B0-CEDE0B059BE6}"/>
              </a:ext>
            </a:extLst>
          </p:cNvPr>
          <p:cNvPicPr>
            <a:picLocks noGrp="1" noChangeAspect="1"/>
          </p:cNvPicPr>
          <p:nvPr>
            <p:ph idx="1"/>
          </p:nvPr>
        </p:nvPicPr>
        <p:blipFill>
          <a:blip r:embed="rId3"/>
          <a:srcRect l="16667" t="2000" r="16667"/>
          <a:stretch/>
        </p:blipFill>
        <p:spPr>
          <a:xfrm>
            <a:off x="1828800" y="1371600"/>
            <a:ext cx="5486400" cy="448056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E009-1C04-4755-ADB0-132995A21843}"/>
              </a:ext>
            </a:extLst>
          </p:cNvPr>
          <p:cNvSpPr>
            <a:spLocks noGrp="1"/>
          </p:cNvSpPr>
          <p:nvPr>
            <p:ph type="title"/>
          </p:nvPr>
        </p:nvSpPr>
        <p:spPr/>
        <p:txBody>
          <a:bodyPr/>
          <a:lstStyle/>
          <a:p>
            <a:r>
              <a:rPr lang="en-US" dirty="0"/>
              <a:t>Lesson 22.2 Figure 9</a:t>
            </a:r>
            <a:endParaRPr lang="en-IN" dirty="0"/>
          </a:p>
        </p:txBody>
      </p:sp>
      <p:pic>
        <p:nvPicPr>
          <p:cNvPr id="5" name="Content Placeholder 4" descr="Three illustrations show the mechanisms of horizontal gene transfer through transformation, conjugation, and transduction. Transformation shows a small, lightly coiled strand of D N A being introduced, uptaken, and  being absorbed by a cell with different genetic material. Conjugation shows the transfer of D N A via a circle-shaped plasmid from a donor cell to a recipient cell. Transduction shows a bacteriophage injecting D N A into a prokaryotic cell. The D N A then gets incorporated in the genome. ">
            <a:extLst>
              <a:ext uri="{FF2B5EF4-FFF2-40B4-BE49-F238E27FC236}">
                <a16:creationId xmlns:a16="http://schemas.microsoft.com/office/drawing/2014/main" id="{66066A1C-3B9D-C534-CAA2-B89FF3B3F7CB}"/>
              </a:ext>
            </a:extLst>
          </p:cNvPr>
          <p:cNvPicPr>
            <a:picLocks noGrp="1" noChangeAspect="1"/>
          </p:cNvPicPr>
          <p:nvPr>
            <p:ph idx="1"/>
          </p:nvPr>
        </p:nvPicPr>
        <p:blipFill>
          <a:blip r:embed="rId2"/>
          <a:srcRect l="23148" t="1999" r="22222" b="3001"/>
          <a:stretch/>
        </p:blipFill>
        <p:spPr>
          <a:xfrm>
            <a:off x="2362200" y="1371600"/>
            <a:ext cx="4495800" cy="4343400"/>
          </a:xfrm>
        </p:spPr>
      </p:pic>
    </p:spTree>
    <p:extLst>
      <p:ext uri="{BB962C8B-B14F-4D97-AF65-F5344CB8AC3E}">
        <p14:creationId xmlns:p14="http://schemas.microsoft.com/office/powerpoint/2010/main" val="215199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CF5F-6E2A-2D80-BD71-15906B4C4E01}"/>
              </a:ext>
            </a:extLst>
          </p:cNvPr>
          <p:cNvSpPr>
            <a:spLocks noGrp="1"/>
          </p:cNvSpPr>
          <p:nvPr>
            <p:ph type="title"/>
          </p:nvPr>
        </p:nvSpPr>
        <p:spPr/>
        <p:txBody>
          <a:bodyPr/>
          <a:lstStyle/>
          <a:p>
            <a:r>
              <a:rPr lang="en-US" dirty="0"/>
              <a:t>Lesson 22.3 Figure 1</a:t>
            </a:r>
            <a:endParaRPr lang="en-IN" dirty="0"/>
          </a:p>
        </p:txBody>
      </p:sp>
      <p:pic>
        <p:nvPicPr>
          <p:cNvPr id="5" name="Content Placeholder 4" descr="Carbon dioxide in the atmosphere is generated through animal respiration, marine respiration, and human emission. Terrestrial photosynthesis pulls carbon dioxide from the atmosphere as does marine photosynthesis. Weathering of terrestrial rocks releases carbon dioxide into the atmosphere and into soil carbon. Soil carbon transfers into fossil carbon and microbial respiration and decomposition. Fossil carbon also moves carbon into microbial respiration and decomposition. Microbial respiration and decomposition also releases carbon dioxide into the atmosphere as well as release it through leaching/runoff. Leaching and running transfers carbon into ocean sediments, which get transferred through uplifting, which then get transferred to microbial respiration and decomposition.">
            <a:extLst>
              <a:ext uri="{FF2B5EF4-FFF2-40B4-BE49-F238E27FC236}">
                <a16:creationId xmlns:a16="http://schemas.microsoft.com/office/drawing/2014/main" id="{E547006B-4CB6-60EE-C989-2E4B1BA02CBA}"/>
              </a:ext>
            </a:extLst>
          </p:cNvPr>
          <p:cNvPicPr>
            <a:picLocks noGrp="1" noChangeAspect="1"/>
          </p:cNvPicPr>
          <p:nvPr>
            <p:ph idx="1"/>
          </p:nvPr>
        </p:nvPicPr>
        <p:blipFill>
          <a:blip r:embed="rId2"/>
          <a:srcRect l="13890" t="2000" r="13888"/>
          <a:stretch/>
        </p:blipFill>
        <p:spPr>
          <a:xfrm>
            <a:off x="1600200" y="1371600"/>
            <a:ext cx="5943600" cy="4480560"/>
          </a:xfrm>
        </p:spPr>
      </p:pic>
    </p:spTree>
    <p:extLst>
      <p:ext uri="{BB962C8B-B14F-4D97-AF65-F5344CB8AC3E}">
        <p14:creationId xmlns:p14="http://schemas.microsoft.com/office/powerpoint/2010/main" val="95204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0FA7-DE95-C3E3-27A5-45BD94F29BA1}"/>
              </a:ext>
            </a:extLst>
          </p:cNvPr>
          <p:cNvSpPr>
            <a:spLocks noGrp="1"/>
          </p:cNvSpPr>
          <p:nvPr>
            <p:ph type="title"/>
          </p:nvPr>
        </p:nvSpPr>
        <p:spPr/>
        <p:txBody>
          <a:bodyPr/>
          <a:lstStyle/>
          <a:p>
            <a:r>
              <a:rPr lang="en-US" dirty="0"/>
              <a:t>Lesson 22.3 Figure 2</a:t>
            </a:r>
            <a:endParaRPr lang="en-IN" dirty="0"/>
          </a:p>
        </p:txBody>
      </p:sp>
      <p:pic>
        <p:nvPicPr>
          <p:cNvPr id="7" name="Content Placeholder 6" descr="A micrograph of cyanobacteria">
            <a:extLst>
              <a:ext uri="{FF2B5EF4-FFF2-40B4-BE49-F238E27FC236}">
                <a16:creationId xmlns:a16="http://schemas.microsoft.com/office/drawing/2014/main" id="{213C8E87-77E0-6F0D-AC8F-A298057F72C9}"/>
              </a:ext>
            </a:extLst>
          </p:cNvPr>
          <p:cNvPicPr>
            <a:picLocks noGrp="1" noChangeAspect="1"/>
          </p:cNvPicPr>
          <p:nvPr>
            <p:ph idx="1"/>
          </p:nvPr>
        </p:nvPicPr>
        <p:blipFill>
          <a:blip r:embed="rId2"/>
          <a:srcRect l="21296" t="2000" r="20370"/>
          <a:stretch/>
        </p:blipFill>
        <p:spPr>
          <a:xfrm>
            <a:off x="2209800" y="1371600"/>
            <a:ext cx="4800600" cy="4480560"/>
          </a:xfrm>
        </p:spPr>
      </p:pic>
    </p:spTree>
    <p:extLst>
      <p:ext uri="{BB962C8B-B14F-4D97-AF65-F5344CB8AC3E}">
        <p14:creationId xmlns:p14="http://schemas.microsoft.com/office/powerpoint/2010/main" val="1812910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E14A-E8BE-618F-0780-4011E1B9AC69}"/>
              </a:ext>
            </a:extLst>
          </p:cNvPr>
          <p:cNvSpPr>
            <a:spLocks noGrp="1"/>
          </p:cNvSpPr>
          <p:nvPr>
            <p:ph type="title"/>
          </p:nvPr>
        </p:nvSpPr>
        <p:spPr/>
        <p:txBody>
          <a:bodyPr/>
          <a:lstStyle/>
          <a:p>
            <a:r>
              <a:rPr lang="en-US" dirty="0"/>
              <a:t>Lesson 22.3 Figure 3</a:t>
            </a:r>
            <a:endParaRPr lang="en-IN" dirty="0"/>
          </a:p>
        </p:txBody>
      </p:sp>
      <p:pic>
        <p:nvPicPr>
          <p:cNvPr id="5" name="Content Placeholder 4" descr="Ammonification by bacteria and fungi put ammonium into the soil, which gets transformed into nitrite through nitrification by nitrifying bacteria. The nitrite then gets transformed into nitrate and either gets deposited back into the soil or is transformed back into nitrite, which is transformed into nitrous oxide by denitrifying bacteria. Bacteria-Rhizobium generate nitrogen, which plants put into the atmosphere, through nitrogen fixation. Nitrous oxide also transforms into nitrogen, which gets put into the atmosphere.">
            <a:extLst>
              <a:ext uri="{FF2B5EF4-FFF2-40B4-BE49-F238E27FC236}">
                <a16:creationId xmlns:a16="http://schemas.microsoft.com/office/drawing/2014/main" id="{CEB01FBA-85A9-D4FD-2989-C34D41966E19}"/>
              </a:ext>
            </a:extLst>
          </p:cNvPr>
          <p:cNvPicPr>
            <a:picLocks noGrp="1" noChangeAspect="1"/>
          </p:cNvPicPr>
          <p:nvPr>
            <p:ph idx="1"/>
          </p:nvPr>
        </p:nvPicPr>
        <p:blipFill>
          <a:blip r:embed="rId2"/>
          <a:srcRect l="15741" t="1999" r="15741" b="3001"/>
          <a:stretch/>
        </p:blipFill>
        <p:spPr>
          <a:xfrm>
            <a:off x="1752600" y="1371600"/>
            <a:ext cx="5638800" cy="4343400"/>
          </a:xfrm>
        </p:spPr>
      </p:pic>
    </p:spTree>
    <p:extLst>
      <p:ext uri="{BB962C8B-B14F-4D97-AF65-F5344CB8AC3E}">
        <p14:creationId xmlns:p14="http://schemas.microsoft.com/office/powerpoint/2010/main" val="401669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D455-C304-0E07-5729-FCAE1181C1D9}"/>
              </a:ext>
            </a:extLst>
          </p:cNvPr>
          <p:cNvSpPr>
            <a:spLocks noGrp="1"/>
          </p:cNvSpPr>
          <p:nvPr>
            <p:ph type="title"/>
          </p:nvPr>
        </p:nvSpPr>
        <p:spPr/>
        <p:txBody>
          <a:bodyPr/>
          <a:lstStyle/>
          <a:p>
            <a:r>
              <a:rPr lang="en-US" dirty="0"/>
              <a:t>Lesson 22.3 Figure 4</a:t>
            </a:r>
            <a:endParaRPr lang="en-IN" dirty="0"/>
          </a:p>
        </p:txBody>
      </p:sp>
      <p:pic>
        <p:nvPicPr>
          <p:cNvPr id="5" name="Content Placeholder 4" descr="A micrograph shows Nitrobacter.">
            <a:extLst>
              <a:ext uri="{FF2B5EF4-FFF2-40B4-BE49-F238E27FC236}">
                <a16:creationId xmlns:a16="http://schemas.microsoft.com/office/drawing/2014/main" id="{C9A58A07-9141-935A-79BD-D73EDB11CBEF}"/>
              </a:ext>
            </a:extLst>
          </p:cNvPr>
          <p:cNvPicPr>
            <a:picLocks noGrp="1" noChangeAspect="1"/>
          </p:cNvPicPr>
          <p:nvPr>
            <p:ph idx="1"/>
          </p:nvPr>
        </p:nvPicPr>
        <p:blipFill>
          <a:blip r:embed="rId2"/>
          <a:srcRect l="20371" t="2000" r="18518"/>
          <a:stretch/>
        </p:blipFill>
        <p:spPr>
          <a:xfrm>
            <a:off x="2133600" y="1371600"/>
            <a:ext cx="5029200" cy="4480560"/>
          </a:xfrm>
        </p:spPr>
      </p:pic>
    </p:spTree>
    <p:extLst>
      <p:ext uri="{BB962C8B-B14F-4D97-AF65-F5344CB8AC3E}">
        <p14:creationId xmlns:p14="http://schemas.microsoft.com/office/powerpoint/2010/main" val="257629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28A8-57BE-529A-730E-4524ED28D0F8}"/>
              </a:ext>
            </a:extLst>
          </p:cNvPr>
          <p:cNvSpPr>
            <a:spLocks noGrp="1"/>
          </p:cNvSpPr>
          <p:nvPr>
            <p:ph type="title"/>
          </p:nvPr>
        </p:nvSpPr>
        <p:spPr/>
        <p:txBody>
          <a:bodyPr/>
          <a:lstStyle/>
          <a:p>
            <a:r>
              <a:rPr lang="en-US" dirty="0"/>
              <a:t>Lesson 22.4 Figure 1</a:t>
            </a:r>
            <a:endParaRPr lang="en-IN" dirty="0"/>
          </a:p>
        </p:txBody>
      </p:sp>
      <p:pic>
        <p:nvPicPr>
          <p:cNvPr id="6" name="Content Placeholder 5" descr="An electron micrograph shows just a few large, red rods invading the boundaries of a cell.">
            <a:extLst>
              <a:ext uri="{FF2B5EF4-FFF2-40B4-BE49-F238E27FC236}">
                <a16:creationId xmlns:a16="http://schemas.microsoft.com/office/drawing/2014/main" id="{80651331-DE4A-217E-6348-8ECE6C6E1908}"/>
              </a:ext>
            </a:extLst>
          </p:cNvPr>
          <p:cNvPicPr>
            <a:picLocks noGrp="1" noChangeAspect="1"/>
          </p:cNvPicPr>
          <p:nvPr>
            <p:ph idx="1"/>
          </p:nvPr>
        </p:nvPicPr>
        <p:blipFill>
          <a:blip r:embed="rId2"/>
          <a:srcRect l="20371" t="2000" r="19444"/>
          <a:stretch/>
        </p:blipFill>
        <p:spPr>
          <a:xfrm>
            <a:off x="2133600" y="1371600"/>
            <a:ext cx="4953000" cy="4480560"/>
          </a:xfrm>
        </p:spPr>
      </p:pic>
    </p:spTree>
    <p:extLst>
      <p:ext uri="{BB962C8B-B14F-4D97-AF65-F5344CB8AC3E}">
        <p14:creationId xmlns:p14="http://schemas.microsoft.com/office/powerpoint/2010/main" val="324209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F845-954F-B053-7183-24AB60435163}"/>
              </a:ext>
            </a:extLst>
          </p:cNvPr>
          <p:cNvSpPr>
            <a:spLocks noGrp="1"/>
          </p:cNvSpPr>
          <p:nvPr>
            <p:ph type="title"/>
          </p:nvPr>
        </p:nvSpPr>
        <p:spPr/>
        <p:txBody>
          <a:bodyPr/>
          <a:lstStyle/>
          <a:p>
            <a:r>
              <a:rPr lang="en-US" dirty="0"/>
              <a:t>Lesson 22.4 Figure 2</a:t>
            </a:r>
            <a:endParaRPr lang="en-IN" dirty="0"/>
          </a:p>
        </p:txBody>
      </p:sp>
      <p:pic>
        <p:nvPicPr>
          <p:cNvPr id="6" name="Content Placeholder 5" descr="Three images: (a) shows a drawing of a cart of dead bodies with the caption &quot;Plague in 1665&quot;; (b) shows a micrograph of Y. pestis; (c) shows a photo of gangrene on a person's fingers.">
            <a:extLst>
              <a:ext uri="{FF2B5EF4-FFF2-40B4-BE49-F238E27FC236}">
                <a16:creationId xmlns:a16="http://schemas.microsoft.com/office/drawing/2014/main" id="{E385C331-57C5-CDD9-1D6C-A649BBBE2CE9}"/>
              </a:ext>
            </a:extLst>
          </p:cNvPr>
          <p:cNvPicPr>
            <a:picLocks noGrp="1" noChangeAspect="1"/>
          </p:cNvPicPr>
          <p:nvPr>
            <p:ph idx="1"/>
          </p:nvPr>
        </p:nvPicPr>
        <p:blipFill>
          <a:blip r:embed="rId2"/>
          <a:srcRect l="17592" t="2000" r="16666"/>
          <a:stretch/>
        </p:blipFill>
        <p:spPr>
          <a:xfrm>
            <a:off x="1905000" y="1371600"/>
            <a:ext cx="5410200" cy="4480560"/>
          </a:xfrm>
        </p:spPr>
      </p:pic>
    </p:spTree>
    <p:extLst>
      <p:ext uri="{BB962C8B-B14F-4D97-AF65-F5344CB8AC3E}">
        <p14:creationId xmlns:p14="http://schemas.microsoft.com/office/powerpoint/2010/main" val="103077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CF2C-5156-635C-9450-7172DDFDEA5F}"/>
              </a:ext>
            </a:extLst>
          </p:cNvPr>
          <p:cNvSpPr>
            <a:spLocks noGrp="1"/>
          </p:cNvSpPr>
          <p:nvPr>
            <p:ph type="title"/>
          </p:nvPr>
        </p:nvSpPr>
        <p:spPr/>
        <p:txBody>
          <a:bodyPr/>
          <a:lstStyle/>
          <a:p>
            <a:r>
              <a:rPr lang="en-US" dirty="0"/>
              <a:t>Lesson 22.4 Figure 3</a:t>
            </a:r>
            <a:endParaRPr lang="en-IN" dirty="0"/>
          </a:p>
        </p:txBody>
      </p:sp>
      <p:pic>
        <p:nvPicPr>
          <p:cNvPr id="6" name="Content Placeholder 5" descr="A photograph of a leg exhibiting necrotizing fasciitis">
            <a:extLst>
              <a:ext uri="{FF2B5EF4-FFF2-40B4-BE49-F238E27FC236}">
                <a16:creationId xmlns:a16="http://schemas.microsoft.com/office/drawing/2014/main" id="{34072E8A-14F2-925F-BC59-EA8180FDE0A9}"/>
              </a:ext>
            </a:extLst>
          </p:cNvPr>
          <p:cNvPicPr>
            <a:picLocks noGrp="1" noChangeAspect="1"/>
          </p:cNvPicPr>
          <p:nvPr>
            <p:ph idx="1"/>
          </p:nvPr>
        </p:nvPicPr>
        <p:blipFill>
          <a:blip r:embed="rId2"/>
          <a:srcRect l="30556" t="2000" r="30556"/>
          <a:stretch/>
        </p:blipFill>
        <p:spPr>
          <a:xfrm>
            <a:off x="2971800" y="1371600"/>
            <a:ext cx="3200400" cy="4480560"/>
          </a:xfrm>
        </p:spPr>
      </p:pic>
    </p:spTree>
    <p:extLst>
      <p:ext uri="{BB962C8B-B14F-4D97-AF65-F5344CB8AC3E}">
        <p14:creationId xmlns:p14="http://schemas.microsoft.com/office/powerpoint/2010/main" val="1045725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8425-756D-AA8A-1FC5-279D8A0636DB}"/>
              </a:ext>
            </a:extLst>
          </p:cNvPr>
          <p:cNvSpPr>
            <a:spLocks noGrp="1"/>
          </p:cNvSpPr>
          <p:nvPr>
            <p:ph type="title"/>
          </p:nvPr>
        </p:nvSpPr>
        <p:spPr/>
        <p:txBody>
          <a:bodyPr/>
          <a:lstStyle/>
          <a:p>
            <a:r>
              <a:rPr lang="en-US" dirty="0"/>
              <a:t>Lesson 22.4 Figure 4</a:t>
            </a:r>
            <a:endParaRPr lang="en-IN" dirty="0"/>
          </a:p>
        </p:txBody>
      </p:sp>
      <p:pic>
        <p:nvPicPr>
          <p:cNvPr id="7" name="Content Placeholder 6" descr="E. coli O 157: H 7 is near the central U.S. Vancomycin-resistant Staphylococcus aureus is near the Great Lakes of the U.S. Lyme disease is near Maine of the U.S. Multidrug-resistant tuberculosis is near eastern Canada, northern Africa, Europe, and southeast Asia. Diptheria is near eastern Russia. Typhoid fever is near northern India. Vancomycin-resistant Staphylococcus aureus is near Vietnam and Japan. E. coli O 157: H 7 is also near Japan. Cholera is is east South America and central Africa.">
            <a:extLst>
              <a:ext uri="{FF2B5EF4-FFF2-40B4-BE49-F238E27FC236}">
                <a16:creationId xmlns:a16="http://schemas.microsoft.com/office/drawing/2014/main" id="{193EDE99-8DED-3BC3-60D5-EF7132B16C6F}"/>
              </a:ext>
            </a:extLst>
          </p:cNvPr>
          <p:cNvPicPr>
            <a:picLocks noGrp="1" noChangeAspect="1"/>
          </p:cNvPicPr>
          <p:nvPr>
            <p:ph idx="1"/>
          </p:nvPr>
        </p:nvPicPr>
        <p:blipFill>
          <a:blip r:embed="rId2"/>
          <a:srcRect l="7407" t="2000" r="3704"/>
          <a:stretch/>
        </p:blipFill>
        <p:spPr>
          <a:xfrm>
            <a:off x="1066800" y="1371600"/>
            <a:ext cx="7315200" cy="4480560"/>
          </a:xfrm>
        </p:spPr>
      </p:pic>
    </p:spTree>
    <p:extLst>
      <p:ext uri="{BB962C8B-B14F-4D97-AF65-F5344CB8AC3E}">
        <p14:creationId xmlns:p14="http://schemas.microsoft.com/office/powerpoint/2010/main" val="2830129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F10B-D7F7-7AEC-5C3E-7EEAC7093468}"/>
              </a:ext>
            </a:extLst>
          </p:cNvPr>
          <p:cNvSpPr>
            <a:spLocks noGrp="1"/>
          </p:cNvSpPr>
          <p:nvPr>
            <p:ph type="title"/>
          </p:nvPr>
        </p:nvSpPr>
        <p:spPr/>
        <p:txBody>
          <a:bodyPr/>
          <a:lstStyle/>
          <a:p>
            <a:r>
              <a:rPr lang="en-US" dirty="0"/>
              <a:t>Lesson 22.4 Figure 5</a:t>
            </a:r>
            <a:endParaRPr lang="en-IN" dirty="0"/>
          </a:p>
        </p:txBody>
      </p:sp>
      <p:pic>
        <p:nvPicPr>
          <p:cNvPr id="6" name="Content Placeholder 5" descr="Image (a) shows the bullseye rash on someone's arm. Image (b) shows the spirochete of the bacterium. Image (c) shows a transmission illustration. It starts with tick eggs in spring, which grow into larva in the summer and embed themselves on rats and birds through the fall and winter. The next spring the ticks grow into nymphs, which embed themselves on squirrels, deer, foxes, and humans with a note that &quot;risk of human infection is greatest in late spring and summer.&quot; Then in the fall the ticks have grown into adults and continue to infect foxes, deer, and humans. They then lay their eggs in the spring and the cycle starts again.">
            <a:extLst>
              <a:ext uri="{FF2B5EF4-FFF2-40B4-BE49-F238E27FC236}">
                <a16:creationId xmlns:a16="http://schemas.microsoft.com/office/drawing/2014/main" id="{49790889-C8DA-B1C0-90F9-1339D33C74E1}"/>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224701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22.1 Figure 2</a:t>
            </a:r>
            <a:endParaRPr lang="en-IN" dirty="0"/>
          </a:p>
        </p:txBody>
      </p:sp>
      <p:pic>
        <p:nvPicPr>
          <p:cNvPr id="7" name="Content Placeholder 6" descr="Two images: (a) shows a photograph of a hydrothermal vent; (b) shows a photograph of a microbial mat.">
            <a:extLst>
              <a:ext uri="{FF2B5EF4-FFF2-40B4-BE49-F238E27FC236}">
                <a16:creationId xmlns:a16="http://schemas.microsoft.com/office/drawing/2014/main" id="{FCF91638-BF3C-689D-3AFC-B1C0AB620632}"/>
              </a:ext>
            </a:extLst>
          </p:cNvPr>
          <p:cNvPicPr>
            <a:picLocks noGrp="1" noChangeAspect="1"/>
          </p:cNvPicPr>
          <p:nvPr>
            <p:ph idx="1"/>
          </p:nvPr>
        </p:nvPicPr>
        <p:blipFill>
          <a:blip r:embed="rId2"/>
          <a:srcRect t="2000" b="11334"/>
          <a:stretch/>
        </p:blipFill>
        <p:spPr>
          <a:xfrm>
            <a:off x="457200" y="1371600"/>
            <a:ext cx="8229600" cy="3962400"/>
          </a:xfrm>
        </p:spPr>
      </p:pic>
    </p:spTree>
    <p:extLst>
      <p:ext uri="{BB962C8B-B14F-4D97-AF65-F5344CB8AC3E}">
        <p14:creationId xmlns:p14="http://schemas.microsoft.com/office/powerpoint/2010/main" val="60360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4E6C-CCF3-1959-3FAE-3BEE639485F2}"/>
              </a:ext>
            </a:extLst>
          </p:cNvPr>
          <p:cNvSpPr>
            <a:spLocks noGrp="1"/>
          </p:cNvSpPr>
          <p:nvPr>
            <p:ph type="title"/>
          </p:nvPr>
        </p:nvSpPr>
        <p:spPr/>
        <p:txBody>
          <a:bodyPr/>
          <a:lstStyle/>
          <a:p>
            <a:r>
              <a:rPr lang="en-US" dirty="0"/>
              <a:t>Lesson 22.4 Figure 6</a:t>
            </a:r>
            <a:endParaRPr lang="en-IN" dirty="0"/>
          </a:p>
        </p:txBody>
      </p:sp>
      <p:pic>
        <p:nvPicPr>
          <p:cNvPr id="7" name="Content Placeholder 6" descr="Two images: (a) shows infected vegetable sprouts in a pot; (b) shows a micrograph of the rod-shaped E. coli responsible.">
            <a:extLst>
              <a:ext uri="{FF2B5EF4-FFF2-40B4-BE49-F238E27FC236}">
                <a16:creationId xmlns:a16="http://schemas.microsoft.com/office/drawing/2014/main" id="{E4B36632-D2CD-3A16-263C-4E8F44431199}"/>
              </a:ext>
            </a:extLst>
          </p:cNvPr>
          <p:cNvPicPr>
            <a:picLocks noGrp="1" noChangeAspect="1"/>
          </p:cNvPicPr>
          <p:nvPr>
            <p:ph idx="1"/>
          </p:nvPr>
        </p:nvPicPr>
        <p:blipFill>
          <a:blip r:embed="rId2"/>
          <a:srcRect t="2000" b="9667"/>
          <a:stretch/>
        </p:blipFill>
        <p:spPr>
          <a:xfrm>
            <a:off x="457200" y="1371600"/>
            <a:ext cx="8229600" cy="4038600"/>
          </a:xfrm>
        </p:spPr>
      </p:pic>
    </p:spTree>
    <p:extLst>
      <p:ext uri="{BB962C8B-B14F-4D97-AF65-F5344CB8AC3E}">
        <p14:creationId xmlns:p14="http://schemas.microsoft.com/office/powerpoint/2010/main" val="4279830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9EB7-61FC-98B1-9431-9AD5C7D447F2}"/>
              </a:ext>
            </a:extLst>
          </p:cNvPr>
          <p:cNvSpPr>
            <a:spLocks noGrp="1"/>
          </p:cNvSpPr>
          <p:nvPr>
            <p:ph type="title"/>
          </p:nvPr>
        </p:nvSpPr>
        <p:spPr/>
        <p:txBody>
          <a:bodyPr/>
          <a:lstStyle/>
          <a:p>
            <a:r>
              <a:rPr lang="en-US" dirty="0"/>
              <a:t>Lesson 22.4 Figure 7</a:t>
            </a:r>
            <a:endParaRPr lang="en-IN" dirty="0"/>
          </a:p>
        </p:txBody>
      </p:sp>
      <p:pic>
        <p:nvPicPr>
          <p:cNvPr id="7" name="Content Placeholder 6" descr="A biofilm shows S. aureus growing across a surface.">
            <a:extLst>
              <a:ext uri="{FF2B5EF4-FFF2-40B4-BE49-F238E27FC236}">
                <a16:creationId xmlns:a16="http://schemas.microsoft.com/office/drawing/2014/main" id="{B6609D1A-97B8-B15E-C0F7-31E5BC827A4A}"/>
              </a:ext>
            </a:extLst>
          </p:cNvPr>
          <p:cNvPicPr>
            <a:picLocks noGrp="1" noChangeAspect="1"/>
          </p:cNvPicPr>
          <p:nvPr>
            <p:ph idx="1"/>
          </p:nvPr>
        </p:nvPicPr>
        <p:blipFill>
          <a:blip r:embed="rId2"/>
          <a:srcRect l="29630" t="2000" r="29629"/>
          <a:stretch/>
        </p:blipFill>
        <p:spPr>
          <a:xfrm>
            <a:off x="2895600" y="1371600"/>
            <a:ext cx="3352800" cy="4480560"/>
          </a:xfrm>
        </p:spPr>
      </p:pic>
    </p:spTree>
    <p:extLst>
      <p:ext uri="{BB962C8B-B14F-4D97-AF65-F5344CB8AC3E}">
        <p14:creationId xmlns:p14="http://schemas.microsoft.com/office/powerpoint/2010/main" val="111798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52E8-A24C-395C-B27C-B96762B25D1C}"/>
              </a:ext>
            </a:extLst>
          </p:cNvPr>
          <p:cNvSpPr>
            <a:spLocks noGrp="1"/>
          </p:cNvSpPr>
          <p:nvPr>
            <p:ph type="title"/>
          </p:nvPr>
        </p:nvSpPr>
        <p:spPr/>
        <p:txBody>
          <a:bodyPr/>
          <a:lstStyle/>
          <a:p>
            <a:r>
              <a:rPr lang="en-US" dirty="0"/>
              <a:t>Lesson 22.4 Figure 8</a:t>
            </a:r>
            <a:endParaRPr lang="en-IN" dirty="0"/>
          </a:p>
        </p:txBody>
      </p:sp>
      <p:pic>
        <p:nvPicPr>
          <p:cNvPr id="5" name="Content Placeholder 4" descr="A micrograph shows clusters of cocci of S. aureus.">
            <a:extLst>
              <a:ext uri="{FF2B5EF4-FFF2-40B4-BE49-F238E27FC236}">
                <a16:creationId xmlns:a16="http://schemas.microsoft.com/office/drawing/2014/main" id="{2417FEE5-37E8-8F7E-61CA-9E0C4CA41AE3}"/>
              </a:ext>
            </a:extLst>
          </p:cNvPr>
          <p:cNvPicPr>
            <a:picLocks noGrp="1" noChangeAspect="1"/>
          </p:cNvPicPr>
          <p:nvPr>
            <p:ph idx="1"/>
          </p:nvPr>
        </p:nvPicPr>
        <p:blipFill>
          <a:blip r:embed="rId2"/>
          <a:srcRect l="13889" t="2000" r="12963"/>
          <a:stretch/>
        </p:blipFill>
        <p:spPr>
          <a:xfrm>
            <a:off x="1600200" y="1371600"/>
            <a:ext cx="6019800" cy="4480560"/>
          </a:xfrm>
        </p:spPr>
      </p:pic>
    </p:spTree>
    <p:extLst>
      <p:ext uri="{BB962C8B-B14F-4D97-AF65-F5344CB8AC3E}">
        <p14:creationId xmlns:p14="http://schemas.microsoft.com/office/powerpoint/2010/main" val="18831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9779-23D7-1CD8-B833-94558FA44BAD}"/>
              </a:ext>
            </a:extLst>
          </p:cNvPr>
          <p:cNvSpPr>
            <a:spLocks noGrp="1"/>
          </p:cNvSpPr>
          <p:nvPr>
            <p:ph type="title"/>
          </p:nvPr>
        </p:nvSpPr>
        <p:spPr/>
        <p:txBody>
          <a:bodyPr/>
          <a:lstStyle/>
          <a:p>
            <a:r>
              <a:rPr lang="en-US" dirty="0"/>
              <a:t>Lesson 22.4 Figure 9</a:t>
            </a:r>
            <a:endParaRPr lang="en-IN" dirty="0"/>
          </a:p>
        </p:txBody>
      </p:sp>
      <p:pic>
        <p:nvPicPr>
          <p:cNvPr id="6" name="Content Placeholder 5" descr="A photograph shows vials and syringes of vaccines.">
            <a:extLst>
              <a:ext uri="{FF2B5EF4-FFF2-40B4-BE49-F238E27FC236}">
                <a16:creationId xmlns:a16="http://schemas.microsoft.com/office/drawing/2014/main" id="{E9AF0D18-D035-72E7-B1FC-D88074D388B6}"/>
              </a:ext>
            </a:extLst>
          </p:cNvPr>
          <p:cNvPicPr>
            <a:picLocks noGrp="1" noChangeAspect="1"/>
          </p:cNvPicPr>
          <p:nvPr>
            <p:ph idx="1"/>
          </p:nvPr>
        </p:nvPicPr>
        <p:blipFill>
          <a:blip r:embed="rId2"/>
          <a:srcRect l="18519" t="2000" r="17593"/>
          <a:stretch/>
        </p:blipFill>
        <p:spPr>
          <a:xfrm>
            <a:off x="1981200" y="1371600"/>
            <a:ext cx="5257800" cy="4480560"/>
          </a:xfrm>
        </p:spPr>
      </p:pic>
    </p:spTree>
    <p:extLst>
      <p:ext uri="{BB962C8B-B14F-4D97-AF65-F5344CB8AC3E}">
        <p14:creationId xmlns:p14="http://schemas.microsoft.com/office/powerpoint/2010/main" val="3408521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91037-9CAD-865C-446B-FBCD9A6AFFE5}"/>
              </a:ext>
            </a:extLst>
          </p:cNvPr>
          <p:cNvSpPr>
            <a:spLocks noGrp="1"/>
          </p:cNvSpPr>
          <p:nvPr>
            <p:ph type="title"/>
          </p:nvPr>
        </p:nvSpPr>
        <p:spPr/>
        <p:txBody>
          <a:bodyPr/>
          <a:lstStyle/>
          <a:p>
            <a:r>
              <a:rPr lang="en-US" dirty="0"/>
              <a:t>Lesson 22.5 Figure 1</a:t>
            </a:r>
            <a:endParaRPr lang="en-IN" dirty="0"/>
          </a:p>
        </p:txBody>
      </p:sp>
      <p:pic>
        <p:nvPicPr>
          <p:cNvPr id="7" name="Content Placeholder 6" descr="A photograph shows nodules on the roots of a plant.">
            <a:extLst>
              <a:ext uri="{FF2B5EF4-FFF2-40B4-BE49-F238E27FC236}">
                <a16:creationId xmlns:a16="http://schemas.microsoft.com/office/drawing/2014/main" id="{F281964F-1802-63CF-987D-D9A56CA5C727}"/>
              </a:ext>
            </a:extLst>
          </p:cNvPr>
          <p:cNvPicPr>
            <a:picLocks noGrp="1" noChangeAspect="1"/>
          </p:cNvPicPr>
          <p:nvPr>
            <p:ph idx="1"/>
          </p:nvPr>
        </p:nvPicPr>
        <p:blipFill>
          <a:blip r:embed="rId2"/>
          <a:srcRect l="12037" t="2000" r="12037"/>
          <a:stretch/>
        </p:blipFill>
        <p:spPr>
          <a:xfrm>
            <a:off x="1447800" y="1371600"/>
            <a:ext cx="6248400" cy="4480560"/>
          </a:xfrm>
        </p:spPr>
      </p:pic>
    </p:spTree>
    <p:extLst>
      <p:ext uri="{BB962C8B-B14F-4D97-AF65-F5344CB8AC3E}">
        <p14:creationId xmlns:p14="http://schemas.microsoft.com/office/powerpoint/2010/main" val="4155688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ECD1-717E-782F-579E-F2C942D48E4E}"/>
              </a:ext>
            </a:extLst>
          </p:cNvPr>
          <p:cNvSpPr>
            <a:spLocks noGrp="1"/>
          </p:cNvSpPr>
          <p:nvPr>
            <p:ph type="title"/>
          </p:nvPr>
        </p:nvSpPr>
        <p:spPr/>
        <p:txBody>
          <a:bodyPr/>
          <a:lstStyle/>
          <a:p>
            <a:r>
              <a:rPr lang="en-US" dirty="0"/>
              <a:t>Lesson 22.5 Figure 2</a:t>
            </a:r>
            <a:endParaRPr lang="en-IN" dirty="0"/>
          </a:p>
        </p:txBody>
      </p:sp>
      <p:pic>
        <p:nvPicPr>
          <p:cNvPr id="5" name="Content Placeholder 4" descr="A micrograph shows rod-shaped C. difficile.">
            <a:extLst>
              <a:ext uri="{FF2B5EF4-FFF2-40B4-BE49-F238E27FC236}">
                <a16:creationId xmlns:a16="http://schemas.microsoft.com/office/drawing/2014/main" id="{A5127B6D-9AE0-030B-7325-EBB9E015E4DC}"/>
              </a:ext>
            </a:extLst>
          </p:cNvPr>
          <p:cNvPicPr>
            <a:picLocks noGrp="1" noChangeAspect="1"/>
          </p:cNvPicPr>
          <p:nvPr>
            <p:ph idx="1"/>
          </p:nvPr>
        </p:nvPicPr>
        <p:blipFill>
          <a:blip r:embed="rId2"/>
          <a:srcRect l="12963" t="2000" r="12963"/>
          <a:stretch/>
        </p:blipFill>
        <p:spPr>
          <a:xfrm>
            <a:off x="1524000" y="1371600"/>
            <a:ext cx="6096000" cy="4480560"/>
          </a:xfrm>
        </p:spPr>
      </p:pic>
    </p:spTree>
    <p:extLst>
      <p:ext uri="{BB962C8B-B14F-4D97-AF65-F5344CB8AC3E}">
        <p14:creationId xmlns:p14="http://schemas.microsoft.com/office/powerpoint/2010/main" val="476417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F658-D9D2-4834-C683-2F046B1D311F}"/>
              </a:ext>
            </a:extLst>
          </p:cNvPr>
          <p:cNvSpPr>
            <a:spLocks noGrp="1"/>
          </p:cNvSpPr>
          <p:nvPr>
            <p:ph type="title"/>
          </p:nvPr>
        </p:nvSpPr>
        <p:spPr/>
        <p:txBody>
          <a:bodyPr/>
          <a:lstStyle/>
          <a:p>
            <a:r>
              <a:rPr lang="en-US" dirty="0"/>
              <a:t>Lesson 22.5 Figure 3</a:t>
            </a:r>
            <a:endParaRPr lang="en-IN" dirty="0"/>
          </a:p>
        </p:txBody>
      </p:sp>
      <p:pic>
        <p:nvPicPr>
          <p:cNvPr id="5" name="Content Placeholder 4" descr="Five images: (a) shows cheese, (b) shows wine, (c) shows bread, (d) shows beer, and (e) shows yogurt.">
            <a:extLst>
              <a:ext uri="{FF2B5EF4-FFF2-40B4-BE49-F238E27FC236}">
                <a16:creationId xmlns:a16="http://schemas.microsoft.com/office/drawing/2014/main" id="{41DC85B3-A764-6C36-446C-86310AD75445}"/>
              </a:ext>
            </a:extLst>
          </p:cNvPr>
          <p:cNvPicPr>
            <a:picLocks noGrp="1" noChangeAspect="1"/>
          </p:cNvPicPr>
          <p:nvPr>
            <p:ph idx="1"/>
          </p:nvPr>
        </p:nvPicPr>
        <p:blipFill>
          <a:blip r:embed="rId2"/>
          <a:srcRect t="1999" b="48001"/>
          <a:stretch/>
        </p:blipFill>
        <p:spPr>
          <a:xfrm>
            <a:off x="457200" y="1371600"/>
            <a:ext cx="8229600" cy="2286000"/>
          </a:xfrm>
        </p:spPr>
      </p:pic>
    </p:spTree>
    <p:extLst>
      <p:ext uri="{BB962C8B-B14F-4D97-AF65-F5344CB8AC3E}">
        <p14:creationId xmlns:p14="http://schemas.microsoft.com/office/powerpoint/2010/main" val="3516377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4EBC-23C0-5216-040C-52CB4362CB3F}"/>
              </a:ext>
            </a:extLst>
          </p:cNvPr>
          <p:cNvSpPr>
            <a:spLocks noGrp="1"/>
          </p:cNvSpPr>
          <p:nvPr>
            <p:ph type="title"/>
          </p:nvPr>
        </p:nvSpPr>
        <p:spPr/>
        <p:txBody>
          <a:bodyPr/>
          <a:lstStyle/>
          <a:p>
            <a:r>
              <a:rPr lang="en-US" dirty="0"/>
              <a:t>Lesson 22.5 Figure 4</a:t>
            </a:r>
            <a:endParaRPr lang="en-IN" dirty="0"/>
          </a:p>
        </p:txBody>
      </p:sp>
      <p:pic>
        <p:nvPicPr>
          <p:cNvPr id="5" name="Content Placeholder 4" descr="A micrograph shows rod-shaped P. aeruginosa.">
            <a:extLst>
              <a:ext uri="{FF2B5EF4-FFF2-40B4-BE49-F238E27FC236}">
                <a16:creationId xmlns:a16="http://schemas.microsoft.com/office/drawing/2014/main" id="{266F9A23-B339-5BCF-2FB3-659387B50720}"/>
              </a:ext>
            </a:extLst>
          </p:cNvPr>
          <p:cNvPicPr>
            <a:picLocks noGrp="1" noChangeAspect="1"/>
          </p:cNvPicPr>
          <p:nvPr>
            <p:ph idx="1"/>
          </p:nvPr>
        </p:nvPicPr>
        <p:blipFill>
          <a:blip r:embed="rId2"/>
          <a:srcRect l="14816" t="2000" r="13889"/>
          <a:stretch/>
        </p:blipFill>
        <p:spPr>
          <a:xfrm>
            <a:off x="1676400" y="1371600"/>
            <a:ext cx="5867400" cy="4480560"/>
          </a:xfrm>
        </p:spPr>
      </p:pic>
    </p:spTree>
    <p:extLst>
      <p:ext uri="{BB962C8B-B14F-4D97-AF65-F5344CB8AC3E}">
        <p14:creationId xmlns:p14="http://schemas.microsoft.com/office/powerpoint/2010/main" val="3984903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9863-BA26-CFC4-C385-65529313A557}"/>
              </a:ext>
            </a:extLst>
          </p:cNvPr>
          <p:cNvSpPr>
            <a:spLocks noGrp="1"/>
          </p:cNvSpPr>
          <p:nvPr>
            <p:ph type="title"/>
          </p:nvPr>
        </p:nvSpPr>
        <p:spPr/>
        <p:txBody>
          <a:bodyPr/>
          <a:lstStyle/>
          <a:p>
            <a:r>
              <a:rPr lang="en-US" dirty="0"/>
              <a:t>Lesson 22.5 Figure 5</a:t>
            </a:r>
            <a:endParaRPr lang="en-IN" dirty="0"/>
          </a:p>
        </p:txBody>
      </p:sp>
      <p:pic>
        <p:nvPicPr>
          <p:cNvPr id="7" name="Content Placeholder 6" descr="Two images: (a) shows workers hosing down oil-covered beaches; (b) shows an oil-covered crab.">
            <a:extLst>
              <a:ext uri="{FF2B5EF4-FFF2-40B4-BE49-F238E27FC236}">
                <a16:creationId xmlns:a16="http://schemas.microsoft.com/office/drawing/2014/main" id="{E8965226-18B3-EF80-026A-E8BB092C6332}"/>
              </a:ext>
            </a:extLst>
          </p:cNvPr>
          <p:cNvPicPr>
            <a:picLocks noGrp="1" noChangeAspect="1"/>
          </p:cNvPicPr>
          <p:nvPr>
            <p:ph idx="1"/>
          </p:nvPr>
        </p:nvPicPr>
        <p:blipFill>
          <a:blip r:embed="rId2"/>
          <a:srcRect t="2000" b="21334"/>
          <a:stretch/>
        </p:blipFill>
        <p:spPr>
          <a:xfrm>
            <a:off x="457200" y="1371600"/>
            <a:ext cx="8229600" cy="3505200"/>
          </a:xfrm>
        </p:spPr>
      </p:pic>
    </p:spTree>
    <p:extLst>
      <p:ext uri="{BB962C8B-B14F-4D97-AF65-F5344CB8AC3E}">
        <p14:creationId xmlns:p14="http://schemas.microsoft.com/office/powerpoint/2010/main" val="2386363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22.1 Figure 3</a:t>
            </a:r>
            <a:endParaRPr lang="en-IN" dirty="0"/>
          </a:p>
        </p:txBody>
      </p:sp>
      <p:pic>
        <p:nvPicPr>
          <p:cNvPr id="7" name="Content Placeholder 6" descr="Two images: (a) shows a photograph of a beach full of stomatolites; (b) shows a photograph of fossilized stromatolites.">
            <a:extLst>
              <a:ext uri="{FF2B5EF4-FFF2-40B4-BE49-F238E27FC236}">
                <a16:creationId xmlns:a16="http://schemas.microsoft.com/office/drawing/2014/main" id="{0B591731-2C4F-D196-FD2F-5AB24D2355E1}"/>
              </a:ext>
            </a:extLst>
          </p:cNvPr>
          <p:cNvPicPr>
            <a:picLocks noGrp="1" noChangeAspect="1"/>
          </p:cNvPicPr>
          <p:nvPr>
            <p:ph idx="1"/>
          </p:nvPr>
        </p:nvPicPr>
        <p:blipFill>
          <a:blip r:embed="rId2"/>
          <a:srcRect t="2000" b="18000"/>
          <a:stretch/>
        </p:blipFill>
        <p:spPr>
          <a:xfrm>
            <a:off x="457200" y="1371600"/>
            <a:ext cx="8229600" cy="3657600"/>
          </a:xfrm>
        </p:spPr>
      </p:pic>
    </p:spTree>
    <p:extLst>
      <p:ext uri="{BB962C8B-B14F-4D97-AF65-F5344CB8AC3E}">
        <p14:creationId xmlns:p14="http://schemas.microsoft.com/office/powerpoint/2010/main" val="191348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22.1 Figure 4</a:t>
            </a:r>
            <a:endParaRPr lang="en-IN" dirty="0"/>
          </a:p>
        </p:txBody>
      </p:sp>
      <p:pic>
        <p:nvPicPr>
          <p:cNvPr id="5" name="Content Placeholder 4" descr="A photograph shows a spring with a green substance on the water.">
            <a:extLst>
              <a:ext uri="{FF2B5EF4-FFF2-40B4-BE49-F238E27FC236}">
                <a16:creationId xmlns:a16="http://schemas.microsoft.com/office/drawing/2014/main" id="{8C11BCA8-393B-CC62-97C8-41AECE385A7E}"/>
              </a:ext>
            </a:extLst>
          </p:cNvPr>
          <p:cNvPicPr>
            <a:picLocks noGrp="1" noChangeAspect="1"/>
          </p:cNvPicPr>
          <p:nvPr>
            <p:ph idx="1"/>
          </p:nvPr>
        </p:nvPicPr>
        <p:blipFill>
          <a:blip r:embed="rId2"/>
          <a:srcRect t="499" b="499"/>
          <a:stretch/>
        </p:blipFill>
        <p:spPr>
          <a:xfrm>
            <a:off x="1295400" y="1371600"/>
            <a:ext cx="6553200" cy="4480560"/>
          </a:xfrm>
        </p:spPr>
      </p:pic>
    </p:spTree>
    <p:extLst>
      <p:ext uri="{BB962C8B-B14F-4D97-AF65-F5344CB8AC3E}">
        <p14:creationId xmlns:p14="http://schemas.microsoft.com/office/powerpoint/2010/main" val="1152318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22.1 Figure 5</a:t>
            </a:r>
            <a:endParaRPr lang="en-IN" dirty="0"/>
          </a:p>
        </p:txBody>
      </p:sp>
      <p:pic>
        <p:nvPicPr>
          <p:cNvPr id="7" name="Content Placeholder 6" descr="A photograph shows snow in a mountainous area, and some of the snow is red.">
            <a:extLst>
              <a:ext uri="{FF2B5EF4-FFF2-40B4-BE49-F238E27FC236}">
                <a16:creationId xmlns:a16="http://schemas.microsoft.com/office/drawing/2014/main" id="{31364424-1320-4A8D-CAD9-407FEEB455B6}"/>
              </a:ext>
            </a:extLst>
          </p:cNvPr>
          <p:cNvPicPr>
            <a:picLocks noGrp="1" noChangeAspect="1"/>
          </p:cNvPicPr>
          <p:nvPr>
            <p:ph idx="1"/>
          </p:nvPr>
        </p:nvPicPr>
        <p:blipFill>
          <a:blip r:embed="rId2"/>
          <a:srcRect l="16667" t="1999" r="15741"/>
          <a:stretch/>
        </p:blipFill>
        <p:spPr>
          <a:xfrm>
            <a:off x="1828800" y="1371600"/>
            <a:ext cx="5562600" cy="4480560"/>
          </a:xfrm>
        </p:spPr>
      </p:pic>
    </p:spTree>
    <p:extLst>
      <p:ext uri="{BB962C8B-B14F-4D97-AF65-F5344CB8AC3E}">
        <p14:creationId xmlns:p14="http://schemas.microsoft.com/office/powerpoint/2010/main" val="327476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22.1 Figure 6</a:t>
            </a:r>
            <a:endParaRPr lang="en-IN" dirty="0"/>
          </a:p>
        </p:txBody>
      </p:sp>
      <p:pic>
        <p:nvPicPr>
          <p:cNvPr id="7" name="Content Placeholder 6" descr="A micrograph shows D. radiodurans as four green blobs all squished together.">
            <a:extLst>
              <a:ext uri="{FF2B5EF4-FFF2-40B4-BE49-F238E27FC236}">
                <a16:creationId xmlns:a16="http://schemas.microsoft.com/office/drawing/2014/main" id="{86C97B4B-3A2D-D64B-15DD-45802ED702FE}"/>
              </a:ext>
            </a:extLst>
          </p:cNvPr>
          <p:cNvPicPr>
            <a:picLocks noGrp="1" noChangeAspect="1"/>
          </p:cNvPicPr>
          <p:nvPr>
            <p:ph idx="1"/>
          </p:nvPr>
        </p:nvPicPr>
        <p:blipFill>
          <a:blip r:embed="rId3"/>
          <a:srcRect l="27778" t="2000" r="27778"/>
          <a:stretch/>
        </p:blipFill>
        <p:spPr>
          <a:xfrm>
            <a:off x="2743200" y="1371600"/>
            <a:ext cx="3657600" cy="4480560"/>
          </a:xfrm>
        </p:spPr>
      </p:pic>
    </p:spTree>
    <p:extLst>
      <p:ext uri="{BB962C8B-B14F-4D97-AF65-F5344CB8AC3E}">
        <p14:creationId xmlns:p14="http://schemas.microsoft.com/office/powerpoint/2010/main" val="133328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22.1 Figure 7</a:t>
            </a:r>
            <a:endParaRPr lang="en-IN" dirty="0"/>
          </a:p>
        </p:txBody>
      </p:sp>
      <p:pic>
        <p:nvPicPr>
          <p:cNvPr id="7" name="Content Placeholder 6" descr="Two images: (a) shows the Dead Sea; (b) shows the Hutt Lagoon.">
            <a:extLst>
              <a:ext uri="{FF2B5EF4-FFF2-40B4-BE49-F238E27FC236}">
                <a16:creationId xmlns:a16="http://schemas.microsoft.com/office/drawing/2014/main" id="{7457933C-7B4D-1C75-98FF-5D2908878895}"/>
              </a:ext>
            </a:extLst>
          </p:cNvPr>
          <p:cNvPicPr>
            <a:picLocks noGrp="1" noChangeAspect="1"/>
          </p:cNvPicPr>
          <p:nvPr>
            <p:ph idx="1"/>
          </p:nvPr>
        </p:nvPicPr>
        <p:blipFill>
          <a:blip r:embed="rId2"/>
          <a:srcRect t="2000" b="19667"/>
          <a:stretch/>
        </p:blipFill>
        <p:spPr>
          <a:xfrm>
            <a:off x="457200" y="1371600"/>
            <a:ext cx="8229600" cy="3581400"/>
          </a:xfrm>
        </p:spPr>
      </p:pic>
    </p:spTree>
    <p:extLst>
      <p:ext uri="{BB962C8B-B14F-4D97-AF65-F5344CB8AC3E}">
        <p14:creationId xmlns:p14="http://schemas.microsoft.com/office/powerpoint/2010/main" val="35104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22.1 Figure 8</a:t>
            </a:r>
            <a:endParaRPr lang="en-IN" dirty="0"/>
          </a:p>
        </p:txBody>
      </p:sp>
      <p:pic>
        <p:nvPicPr>
          <p:cNvPr id="5" name="Content Placeholder 4" descr="A photograph of Robert Koch">
            <a:extLst>
              <a:ext uri="{FF2B5EF4-FFF2-40B4-BE49-F238E27FC236}">
                <a16:creationId xmlns:a16="http://schemas.microsoft.com/office/drawing/2014/main" id="{7415182F-5772-EC6F-D6E2-E92F32962D26}"/>
              </a:ext>
            </a:extLst>
          </p:cNvPr>
          <p:cNvPicPr>
            <a:picLocks noGrp="1" noChangeAspect="1"/>
          </p:cNvPicPr>
          <p:nvPr>
            <p:ph idx="1"/>
          </p:nvPr>
        </p:nvPicPr>
        <p:blipFill>
          <a:blip r:embed="rId2"/>
          <a:srcRect l="32408" t="2000" r="32407"/>
          <a:stretch/>
        </p:blipFill>
        <p:spPr>
          <a:xfrm>
            <a:off x="3124200" y="1371600"/>
            <a:ext cx="2895600" cy="4480560"/>
          </a:xfrm>
        </p:spPr>
      </p:pic>
    </p:spTree>
    <p:extLst>
      <p:ext uri="{BB962C8B-B14F-4D97-AF65-F5344CB8AC3E}">
        <p14:creationId xmlns:p14="http://schemas.microsoft.com/office/powerpoint/2010/main" val="11308411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2500</TotalTime>
  <Words>163</Words>
  <Application>Microsoft Office PowerPoint</Application>
  <PresentationFormat>On-screen Show (4:3)</PresentationFormat>
  <Paragraphs>42</Paragraphs>
  <Slides>39</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Calibri</vt:lpstr>
      <vt:lpstr>Arial</vt:lpstr>
      <vt:lpstr>Office Theme</vt:lpstr>
      <vt:lpstr>Chapter 22</vt:lpstr>
      <vt:lpstr>Lesson 22.1 Figure 1</vt:lpstr>
      <vt:lpstr>Lesson 22.1 Figure 2</vt:lpstr>
      <vt:lpstr>Lesson 22.1 Figure 3</vt:lpstr>
      <vt:lpstr>Lesson 22.1 Figure 4</vt:lpstr>
      <vt:lpstr>Lesson 22.1 Figure 5</vt:lpstr>
      <vt:lpstr>Lesson 22.1 Figure 6</vt:lpstr>
      <vt:lpstr>Lesson 22.1 Figure 7</vt:lpstr>
      <vt:lpstr>Lesson 22.1 Figure 8</vt:lpstr>
      <vt:lpstr>Lesson 22.1 Figure 9</vt:lpstr>
      <vt:lpstr>Lesson 22.1 Figure 10</vt:lpstr>
      <vt:lpstr>Lesson 22.2 Figure 1</vt:lpstr>
      <vt:lpstr>Lesson 22.2 Figure 2</vt:lpstr>
      <vt:lpstr>Lesson 22.2 Figure 3</vt:lpstr>
      <vt:lpstr>Lesson 22.2 Figure 4</vt:lpstr>
      <vt:lpstr>Lesson 22.2 Figure 5</vt:lpstr>
      <vt:lpstr>Lesson 22.2 Figure 6</vt:lpstr>
      <vt:lpstr>Lesson 22.2 Figure 7</vt:lpstr>
      <vt:lpstr>Lesson 22.2 Figure 8</vt:lpstr>
      <vt:lpstr>Lesson 22.2 Figure 9</vt:lpstr>
      <vt:lpstr>Lesson 22.3 Figure 1</vt:lpstr>
      <vt:lpstr>Lesson 22.3 Figure 2</vt:lpstr>
      <vt:lpstr>Lesson 22.3 Figure 3</vt:lpstr>
      <vt:lpstr>Lesson 22.3 Figure 4</vt:lpstr>
      <vt:lpstr>Lesson 22.4 Figure 1</vt:lpstr>
      <vt:lpstr>Lesson 22.4 Figure 2</vt:lpstr>
      <vt:lpstr>Lesson 22.4 Figure 3</vt:lpstr>
      <vt:lpstr>Lesson 22.4 Figure 4</vt:lpstr>
      <vt:lpstr>Lesson 22.4 Figure 5</vt:lpstr>
      <vt:lpstr>Lesson 22.4 Figure 6</vt:lpstr>
      <vt:lpstr>Lesson 22.4 Figure 7</vt:lpstr>
      <vt:lpstr>Lesson 22.4 Figure 8</vt:lpstr>
      <vt:lpstr>Lesson 22.4 Figure 9</vt:lpstr>
      <vt:lpstr>Lesson 22.5 Figure 1</vt:lpstr>
      <vt:lpstr>Lesson 22.5 Figure 2</vt:lpstr>
      <vt:lpstr>Lesson 22.5 Figure 3</vt:lpstr>
      <vt:lpstr>Lesson 22.5 Figure 4</vt:lpstr>
      <vt:lpstr>Lesson 22.5 Figure 5</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413</cp:revision>
  <dcterms:created xsi:type="dcterms:W3CDTF">2013-04-26T14:43:13Z</dcterms:created>
  <dcterms:modified xsi:type="dcterms:W3CDTF">2024-10-15T15:40:14Z</dcterms:modified>
</cp:coreProperties>
</file>