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8"/>
  </p:notesMasterIdLst>
  <p:handoutMasterIdLst>
    <p:handoutMasterId r:id="rId49"/>
  </p:handoutMasterIdLst>
  <p:sldIdLst>
    <p:sldId id="272" r:id="rId2"/>
    <p:sldId id="267" r:id="rId3"/>
    <p:sldId id="273" r:id="rId4"/>
    <p:sldId id="274" r:id="rId5"/>
    <p:sldId id="276" r:id="rId6"/>
    <p:sldId id="277" r:id="rId7"/>
    <p:sldId id="278" r:id="rId8"/>
    <p:sldId id="279" r:id="rId9"/>
    <p:sldId id="280" r:id="rId10"/>
    <p:sldId id="293"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269"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3" autoAdjust="0"/>
    <p:restoredTop sz="86410" autoAdjust="0"/>
  </p:normalViewPr>
  <p:slideViewPr>
    <p:cSldViewPr>
      <p:cViewPr>
        <p:scale>
          <a:sx n="75" d="100"/>
          <a:sy n="75" d="100"/>
        </p:scale>
        <p:origin x="43" y="-106"/>
      </p:cViewPr>
      <p:guideLst>
        <p:guide orient="horz" pos="2160"/>
        <p:guide pos="2880"/>
      </p:guideLst>
    </p:cSldViewPr>
  </p:slideViewPr>
  <p:outlineViewPr>
    <p:cViewPr>
      <p:scale>
        <a:sx n="33" d="100"/>
        <a:sy n="33" d="100"/>
      </p:scale>
      <p:origin x="0" y="0"/>
    </p:cViewPr>
  </p:outlineViewPr>
  <p:notesTextViewPr>
    <p:cViewPr>
      <p:scale>
        <a:sx n="25" d="100"/>
        <a:sy n="25" d="100"/>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10/10/2024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a:t>
            </a:fld>
            <a:endParaRPr lang="en-US"/>
          </a:p>
        </p:txBody>
      </p:sp>
    </p:spTree>
    <p:extLst>
      <p:ext uri="{BB962C8B-B14F-4D97-AF65-F5344CB8AC3E}">
        <p14:creationId xmlns:p14="http://schemas.microsoft.com/office/powerpoint/2010/main" val="58374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a:p>
        </p:txBody>
      </p:sp>
    </p:spTree>
    <p:extLst>
      <p:ext uri="{BB962C8B-B14F-4D97-AF65-F5344CB8AC3E}">
        <p14:creationId xmlns:p14="http://schemas.microsoft.com/office/powerpoint/2010/main" val="1172810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23</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Protists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CCEF-482A-EEFB-B06B-521CA0D4296F}"/>
              </a:ext>
            </a:extLst>
          </p:cNvPr>
          <p:cNvSpPr>
            <a:spLocks noGrp="1"/>
          </p:cNvSpPr>
          <p:nvPr>
            <p:ph type="title"/>
          </p:nvPr>
        </p:nvSpPr>
        <p:spPr/>
        <p:txBody>
          <a:bodyPr/>
          <a:lstStyle/>
          <a:p>
            <a:r>
              <a:rPr lang="en-US" dirty="0"/>
              <a:t>Lesson 23.2 Figure 1</a:t>
            </a:r>
            <a:endParaRPr lang="en-IN" dirty="0"/>
          </a:p>
        </p:txBody>
      </p:sp>
      <p:pic>
        <p:nvPicPr>
          <p:cNvPr id="6" name="Content Placeholder 5" descr="A micrograph showing the interlocking protein strips in Euglena">
            <a:extLst>
              <a:ext uri="{FF2B5EF4-FFF2-40B4-BE49-F238E27FC236}">
                <a16:creationId xmlns:a16="http://schemas.microsoft.com/office/drawing/2014/main" id="{8A7EBC2E-F983-B2F8-EB58-F168ED8F47B5}"/>
              </a:ext>
            </a:extLst>
          </p:cNvPr>
          <p:cNvPicPr>
            <a:picLocks noGrp="1" noChangeAspect="1"/>
          </p:cNvPicPr>
          <p:nvPr>
            <p:ph idx="1"/>
          </p:nvPr>
        </p:nvPicPr>
        <p:blipFill>
          <a:blip r:embed="rId2"/>
          <a:srcRect l="16667" t="2000" r="16667"/>
          <a:stretch/>
        </p:blipFill>
        <p:spPr>
          <a:xfrm>
            <a:off x="1828800" y="1371600"/>
            <a:ext cx="5486400" cy="4480560"/>
          </a:xfrm>
        </p:spPr>
      </p:pic>
    </p:spTree>
    <p:extLst>
      <p:ext uri="{BB962C8B-B14F-4D97-AF65-F5344CB8AC3E}">
        <p14:creationId xmlns:p14="http://schemas.microsoft.com/office/powerpoint/2010/main" val="285894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711E-A954-5512-40A0-06BB54F89A9F}"/>
              </a:ext>
            </a:extLst>
          </p:cNvPr>
          <p:cNvSpPr>
            <a:spLocks noGrp="1"/>
          </p:cNvSpPr>
          <p:nvPr>
            <p:ph type="title"/>
          </p:nvPr>
        </p:nvSpPr>
        <p:spPr/>
        <p:txBody>
          <a:bodyPr/>
          <a:lstStyle/>
          <a:p>
            <a:r>
              <a:rPr lang="en-US" dirty="0"/>
              <a:t>Lesson 23.2 Figure 2</a:t>
            </a:r>
            <a:endParaRPr lang="en-IN" dirty="0"/>
          </a:p>
        </p:txBody>
      </p:sp>
      <p:pic>
        <p:nvPicPr>
          <p:cNvPr id="7" name="Content Placeholder 6" descr="Phagocytosis involves several key steps: chemotaxis, where phagocytes are attracted to the site of infection or inflammation; recognition and attachment, where phagocytes bind to specific molecules on the target's surface; engulfment, where the phagocyte surrounds and internalizes the target; phagosome maturation, where the phagosome fuses with lysosomes to form a phagolysosome; degradation, where the target is broken down by enzymes and antimicrobial substances; and exocytosis, where the waste material is expelled from the cell. These steps allow phagocytes to eliminate pathogens and maintain tissue homeostasis.">
            <a:extLst>
              <a:ext uri="{FF2B5EF4-FFF2-40B4-BE49-F238E27FC236}">
                <a16:creationId xmlns:a16="http://schemas.microsoft.com/office/drawing/2014/main" id="{556312AF-4C43-3DD5-B77C-BD1577220604}"/>
              </a:ext>
            </a:extLst>
          </p:cNvPr>
          <p:cNvPicPr>
            <a:picLocks noGrp="1" noChangeAspect="1"/>
          </p:cNvPicPr>
          <p:nvPr>
            <p:ph idx="1"/>
          </p:nvPr>
        </p:nvPicPr>
        <p:blipFill>
          <a:blip r:embed="rId2"/>
          <a:srcRect l="13889" t="2000" r="12963" b="4667"/>
          <a:stretch/>
        </p:blipFill>
        <p:spPr>
          <a:xfrm>
            <a:off x="1600200" y="1371600"/>
            <a:ext cx="6019800" cy="4267200"/>
          </a:xfrm>
        </p:spPr>
      </p:pic>
    </p:spTree>
    <p:extLst>
      <p:ext uri="{BB962C8B-B14F-4D97-AF65-F5344CB8AC3E}">
        <p14:creationId xmlns:p14="http://schemas.microsoft.com/office/powerpoint/2010/main" val="30462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5DFD-A90B-5AF6-31B2-82ED9AECF2EA}"/>
              </a:ext>
            </a:extLst>
          </p:cNvPr>
          <p:cNvSpPr>
            <a:spLocks noGrp="1"/>
          </p:cNvSpPr>
          <p:nvPr>
            <p:ph type="title"/>
          </p:nvPr>
        </p:nvSpPr>
        <p:spPr/>
        <p:txBody>
          <a:bodyPr/>
          <a:lstStyle/>
          <a:p>
            <a:r>
              <a:rPr lang="en-US" dirty="0"/>
              <a:t>Lesson 23.2 Figure 3</a:t>
            </a:r>
            <a:endParaRPr lang="en-IN" dirty="0"/>
          </a:p>
        </p:txBody>
      </p:sp>
      <p:pic>
        <p:nvPicPr>
          <p:cNvPr id="7" name="Content Placeholder 6" descr="Illustration (a) shows a Paramecium with hairlike projections covering the entire outer layer. These are labeled &quot;Cilia.&quot; Illustration (b) shows a Amoeba with armlike lobes protruding from itself. These are labeled &quot;Pseudopod.&quot; Illustration (c) shows a Euglena with a long tail on one end. This is labeled &quot;Flagellum.&quot;">
            <a:extLst>
              <a:ext uri="{FF2B5EF4-FFF2-40B4-BE49-F238E27FC236}">
                <a16:creationId xmlns:a16="http://schemas.microsoft.com/office/drawing/2014/main" id="{A78E8F5F-9E2F-B617-0EE7-9BBBD39ACC4B}"/>
              </a:ext>
            </a:extLst>
          </p:cNvPr>
          <p:cNvPicPr>
            <a:picLocks noGrp="1" noChangeAspect="1"/>
          </p:cNvPicPr>
          <p:nvPr>
            <p:ph idx="1"/>
          </p:nvPr>
        </p:nvPicPr>
        <p:blipFill>
          <a:blip r:embed="rId2"/>
          <a:srcRect l="1648" t="1667" b="20000"/>
          <a:stretch/>
        </p:blipFill>
        <p:spPr>
          <a:xfrm>
            <a:off x="609599" y="1371600"/>
            <a:ext cx="8093947" cy="3581400"/>
          </a:xfrm>
        </p:spPr>
      </p:pic>
    </p:spTree>
    <p:extLst>
      <p:ext uri="{BB962C8B-B14F-4D97-AF65-F5344CB8AC3E}">
        <p14:creationId xmlns:p14="http://schemas.microsoft.com/office/powerpoint/2010/main" val="270697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418E-CC00-A4D8-AEAD-75DF10228410}"/>
              </a:ext>
            </a:extLst>
          </p:cNvPr>
          <p:cNvSpPr>
            <a:spLocks noGrp="1"/>
          </p:cNvSpPr>
          <p:nvPr>
            <p:ph type="title"/>
          </p:nvPr>
        </p:nvSpPr>
        <p:spPr/>
        <p:txBody>
          <a:bodyPr/>
          <a:lstStyle/>
          <a:p>
            <a:r>
              <a:rPr lang="en-US" dirty="0"/>
              <a:t>Lesson 23.2 Figure 4</a:t>
            </a:r>
            <a:endParaRPr lang="en-IN" dirty="0"/>
          </a:p>
        </p:txBody>
      </p:sp>
      <p:pic>
        <p:nvPicPr>
          <p:cNvPr id="7" name="Content Placeholder 6" descr="A tree diagram that shows the relationships between different groups of the domain Eukarya. The base starts with a &quot;Common eukaryotic ancestor.&quot; It is divided into five groups. All but the first one are connected with dotted lines. The five groups are Archaeplastida, Amoebozoa, Opisthokonta, Rhizaria, Chromalveolata, and Excavata. The first main branch, Archaeplastida, is divided into two groups. The first consists of &quot;Red algae.&quot; The second is divided into two branches. The first is &quot;Chlorophytes (green algae),&quot; and the second is divided into &quot;Charophytes (green algae)&quot; and &quot;Land plants.&quot; Amoebozoa and Opisthokonta are both divided from the next main branch. Amoebozoa is then divided into three branches: &quot;Slime molds,&quot; &quot;Gymnamoebas,&quot; and &quot;Entamoebas.&quot; Opisthokonta is divided into two branches. The first branch is divided into &quot;Nucleariids&quot; and &quot;Fungi.&quot; The second branch is divided into &quot;Choanoflagellates&quot; and &quot;Animals.&quot; The next main branch is Rhizaria, which is divided into two branches. The first branch is divided into two branches: &quot;Cercozoans&quot; and &quot;Forams.&quot; The second branch is &quot;Radiolarians.&quot;  The next main branch, which holds the entire group Chromalveolata, is divided into two branches: &quot;Alveolates&quot; and &quot;Stramenopiles.&quot; Alveolates are divided into two branches. The first branches is divided into two more branches: &quot;Dinoflagellates&quot; and &quot;Apicomplexans.&quot; The second branch is &quot;Ciliates.&quot; Stramenopiles are divided into two branches. The first branch is divided into three more branches: &quot;Diatoms,&quot; &quot;Golden algae,&quot; and &quot;Brown algae.&quot; The second branch is &quot;Oomycetes.&quot; The last main branch is Excavata. It is divided into two branches. The first branch is divided into two more branches: &quot;Diplomonads&quot; and &quot;Parabasalids.&quot; The second branch is &quot;Euglenozoans.&quot; ">
            <a:extLst>
              <a:ext uri="{FF2B5EF4-FFF2-40B4-BE49-F238E27FC236}">
                <a16:creationId xmlns:a16="http://schemas.microsoft.com/office/drawing/2014/main" id="{0D02D699-C46B-E2F4-083C-DF714771F400}"/>
              </a:ext>
            </a:extLst>
          </p:cNvPr>
          <p:cNvPicPr>
            <a:picLocks noGrp="1" noChangeAspect="1"/>
          </p:cNvPicPr>
          <p:nvPr>
            <p:ph idx="1"/>
          </p:nvPr>
        </p:nvPicPr>
        <p:blipFill>
          <a:blip r:embed="rId2"/>
          <a:srcRect l="33333" t="2000" r="31481"/>
          <a:stretch/>
        </p:blipFill>
        <p:spPr>
          <a:xfrm>
            <a:off x="3200400" y="1371600"/>
            <a:ext cx="2895600" cy="4480560"/>
          </a:xfrm>
        </p:spPr>
      </p:pic>
    </p:spTree>
    <p:extLst>
      <p:ext uri="{BB962C8B-B14F-4D97-AF65-F5344CB8AC3E}">
        <p14:creationId xmlns:p14="http://schemas.microsoft.com/office/powerpoint/2010/main" val="161283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AF22-21E1-D4CA-D18B-26AC353E9D6D}"/>
              </a:ext>
            </a:extLst>
          </p:cNvPr>
          <p:cNvSpPr>
            <a:spLocks noGrp="1"/>
          </p:cNvSpPr>
          <p:nvPr>
            <p:ph type="title"/>
          </p:nvPr>
        </p:nvSpPr>
        <p:spPr/>
        <p:txBody>
          <a:bodyPr/>
          <a:lstStyle/>
          <a:p>
            <a:r>
              <a:rPr lang="en-US" dirty="0"/>
              <a:t>Lesson 23.2 Figure 5</a:t>
            </a:r>
            <a:endParaRPr lang="en-IN" dirty="0"/>
          </a:p>
        </p:txBody>
      </p:sp>
      <p:pic>
        <p:nvPicPr>
          <p:cNvPr id="7" name="Content Placeholder 6" descr="A micrograph shows a glaucophyte and the several chloroplasts contained within it.">
            <a:extLst>
              <a:ext uri="{FF2B5EF4-FFF2-40B4-BE49-F238E27FC236}">
                <a16:creationId xmlns:a16="http://schemas.microsoft.com/office/drawing/2014/main" id="{533E32E1-4D39-F3EE-E742-95C0238D0415}"/>
              </a:ext>
            </a:extLst>
          </p:cNvPr>
          <p:cNvPicPr>
            <a:picLocks noGrp="1" noChangeAspect="1"/>
          </p:cNvPicPr>
          <p:nvPr>
            <p:ph idx="1"/>
          </p:nvPr>
        </p:nvPicPr>
        <p:blipFill>
          <a:blip r:embed="rId2"/>
          <a:srcRect l="16667" t="1999" r="16667"/>
          <a:stretch/>
        </p:blipFill>
        <p:spPr>
          <a:xfrm>
            <a:off x="1828800" y="1371600"/>
            <a:ext cx="5486400" cy="4480560"/>
          </a:xfrm>
        </p:spPr>
      </p:pic>
    </p:spTree>
    <p:extLst>
      <p:ext uri="{BB962C8B-B14F-4D97-AF65-F5344CB8AC3E}">
        <p14:creationId xmlns:p14="http://schemas.microsoft.com/office/powerpoint/2010/main" val="372613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56A9-0F4E-71B5-AB83-2828179DD35C}"/>
              </a:ext>
            </a:extLst>
          </p:cNvPr>
          <p:cNvSpPr>
            <a:spLocks noGrp="1"/>
          </p:cNvSpPr>
          <p:nvPr>
            <p:ph type="title"/>
          </p:nvPr>
        </p:nvSpPr>
        <p:spPr/>
        <p:txBody>
          <a:bodyPr/>
          <a:lstStyle/>
          <a:p>
            <a:r>
              <a:rPr lang="en-US" dirty="0"/>
              <a:t>Lesson 23.2 Figure 6</a:t>
            </a:r>
            <a:endParaRPr lang="en-IN" dirty="0"/>
          </a:p>
        </p:txBody>
      </p:sp>
      <p:pic>
        <p:nvPicPr>
          <p:cNvPr id="7" name="Content Placeholder 6" descr="Three micrographs show images of Volvox aureus. The middle micrograph shows a similar view at higher magnification. The micrograph on the right shows a broken sphere that has released some of the cells, while other cells remain inside.">
            <a:extLst>
              <a:ext uri="{FF2B5EF4-FFF2-40B4-BE49-F238E27FC236}">
                <a16:creationId xmlns:a16="http://schemas.microsoft.com/office/drawing/2014/main" id="{5CA356CF-0631-DFC3-7920-94C88688337E}"/>
              </a:ext>
            </a:extLst>
          </p:cNvPr>
          <p:cNvPicPr>
            <a:picLocks noGrp="1" noChangeAspect="1"/>
          </p:cNvPicPr>
          <p:nvPr>
            <p:ph idx="1"/>
          </p:nvPr>
        </p:nvPicPr>
        <p:blipFill>
          <a:blip r:embed="rId2"/>
          <a:srcRect t="2000" b="28000"/>
          <a:stretch/>
        </p:blipFill>
        <p:spPr>
          <a:xfrm>
            <a:off x="457200" y="1371600"/>
            <a:ext cx="8229600" cy="3200400"/>
          </a:xfrm>
        </p:spPr>
      </p:pic>
    </p:spTree>
    <p:extLst>
      <p:ext uri="{BB962C8B-B14F-4D97-AF65-F5344CB8AC3E}">
        <p14:creationId xmlns:p14="http://schemas.microsoft.com/office/powerpoint/2010/main" val="142239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0577-3B8D-951D-10E5-46AB92E244C4}"/>
              </a:ext>
            </a:extLst>
          </p:cNvPr>
          <p:cNvSpPr>
            <a:spLocks noGrp="1"/>
          </p:cNvSpPr>
          <p:nvPr>
            <p:ph type="title"/>
          </p:nvPr>
        </p:nvSpPr>
        <p:spPr/>
        <p:txBody>
          <a:bodyPr/>
          <a:lstStyle/>
          <a:p>
            <a:r>
              <a:rPr lang="en-US" dirty="0"/>
              <a:t>Lesson 23.2 Figure 7</a:t>
            </a:r>
            <a:endParaRPr lang="en-IN" dirty="0"/>
          </a:p>
        </p:txBody>
      </p:sp>
      <p:pic>
        <p:nvPicPr>
          <p:cNvPr id="7" name="Content Placeholder 6" descr="A photograph of green seaweed underwater">
            <a:extLst>
              <a:ext uri="{FF2B5EF4-FFF2-40B4-BE49-F238E27FC236}">
                <a16:creationId xmlns:a16="http://schemas.microsoft.com/office/drawing/2014/main" id="{12509E2A-9900-53CF-7E43-09239666DB40}"/>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85375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0477-AB1E-0D66-F00C-D1D06DE92AA7}"/>
              </a:ext>
            </a:extLst>
          </p:cNvPr>
          <p:cNvSpPr>
            <a:spLocks noGrp="1"/>
          </p:cNvSpPr>
          <p:nvPr>
            <p:ph type="title"/>
          </p:nvPr>
        </p:nvSpPr>
        <p:spPr/>
        <p:txBody>
          <a:bodyPr/>
          <a:lstStyle/>
          <a:p>
            <a:r>
              <a:rPr lang="en-US" dirty="0"/>
              <a:t>Lesson 23.2 Figure 8</a:t>
            </a:r>
            <a:endParaRPr lang="en-IN" dirty="0"/>
          </a:p>
        </p:txBody>
      </p:sp>
      <p:pic>
        <p:nvPicPr>
          <p:cNvPr id="7" name="Content Placeholder 6" descr="Amoebae are shown under a microscope.">
            <a:extLst>
              <a:ext uri="{FF2B5EF4-FFF2-40B4-BE49-F238E27FC236}">
                <a16:creationId xmlns:a16="http://schemas.microsoft.com/office/drawing/2014/main" id="{011E1145-150D-19F7-3F0B-D72FADF6A3C8}"/>
              </a:ext>
            </a:extLst>
          </p:cNvPr>
          <p:cNvPicPr>
            <a:picLocks noGrp="1" noChangeAspect="1"/>
          </p:cNvPicPr>
          <p:nvPr>
            <p:ph idx="1"/>
          </p:nvPr>
        </p:nvPicPr>
        <p:blipFill>
          <a:blip r:embed="rId2"/>
          <a:srcRect l="16667" t="1999" r="15741"/>
          <a:stretch/>
        </p:blipFill>
        <p:spPr>
          <a:xfrm>
            <a:off x="1828800" y="1371600"/>
            <a:ext cx="5562600" cy="4480560"/>
          </a:xfrm>
        </p:spPr>
      </p:pic>
    </p:spTree>
    <p:extLst>
      <p:ext uri="{BB962C8B-B14F-4D97-AF65-F5344CB8AC3E}">
        <p14:creationId xmlns:p14="http://schemas.microsoft.com/office/powerpoint/2010/main" val="1191754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DCD3-57E2-1837-3F57-7FEFFD1532B8}"/>
              </a:ext>
            </a:extLst>
          </p:cNvPr>
          <p:cNvSpPr>
            <a:spLocks noGrp="1"/>
          </p:cNvSpPr>
          <p:nvPr>
            <p:ph type="title"/>
          </p:nvPr>
        </p:nvSpPr>
        <p:spPr/>
        <p:txBody>
          <a:bodyPr/>
          <a:lstStyle/>
          <a:p>
            <a:r>
              <a:rPr lang="en-US" dirty="0"/>
              <a:t>Lesson 23.2 Figure 9</a:t>
            </a:r>
            <a:endParaRPr lang="en-IN" dirty="0"/>
          </a:p>
        </p:txBody>
      </p:sp>
      <p:pic>
        <p:nvPicPr>
          <p:cNvPr id="7" name="Content Placeholder 6" descr="The image shows plasmodium slime mold life cycle, which begins when 1n spores germinate, giving rise to cells that can convert between amoeboid and flagellated forms. Fertilization of either cell type results in a 2n zygote. The zygote undergoes mitosis without cytokinesis, resulting in a single-celled, multinucleate mass visible to the naked eye. A photo inset shows that the plasmodium is bright yellow and looks like vomit. As the plasmodium matures, holes form in the center of the mass. Stalks with bulb-shaped sporangia at the top grow up from the mass. Spores are released when the sporangia burst open, completing the cycle.">
            <a:extLst>
              <a:ext uri="{FF2B5EF4-FFF2-40B4-BE49-F238E27FC236}">
                <a16:creationId xmlns:a16="http://schemas.microsoft.com/office/drawing/2014/main" id="{1B1D47C2-2C52-381F-7ABE-A7AD525C43D8}"/>
              </a:ext>
            </a:extLst>
          </p:cNvPr>
          <p:cNvPicPr>
            <a:picLocks noGrp="1" noChangeAspect="1"/>
          </p:cNvPicPr>
          <p:nvPr>
            <p:ph idx="1"/>
          </p:nvPr>
        </p:nvPicPr>
        <p:blipFill>
          <a:blip r:embed="rId2"/>
          <a:srcRect l="13889" t="2000" r="12963"/>
          <a:stretch/>
        </p:blipFill>
        <p:spPr>
          <a:xfrm>
            <a:off x="1600200" y="1371600"/>
            <a:ext cx="6019800" cy="4480560"/>
          </a:xfrm>
        </p:spPr>
      </p:pic>
    </p:spTree>
    <p:extLst>
      <p:ext uri="{BB962C8B-B14F-4D97-AF65-F5344CB8AC3E}">
        <p14:creationId xmlns:p14="http://schemas.microsoft.com/office/powerpoint/2010/main" val="121427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58E0-3526-5F88-43B1-2F8752C8BB4D}"/>
              </a:ext>
            </a:extLst>
          </p:cNvPr>
          <p:cNvSpPr>
            <a:spLocks noGrp="1"/>
          </p:cNvSpPr>
          <p:nvPr>
            <p:ph type="title"/>
          </p:nvPr>
        </p:nvSpPr>
        <p:spPr/>
        <p:txBody>
          <a:bodyPr/>
          <a:lstStyle/>
          <a:p>
            <a:r>
              <a:rPr lang="en-US" dirty="0"/>
              <a:t>Lesson 23.2 Figure 10</a:t>
            </a:r>
            <a:endParaRPr lang="en-IN" dirty="0"/>
          </a:p>
        </p:txBody>
      </p:sp>
      <p:pic>
        <p:nvPicPr>
          <p:cNvPr id="7" name="Content Placeholder 6" descr="The image shows several stages in the life cycle of Dictyostelium discoideum. It appears as fibers or very thin stalks topped with circular structures.">
            <a:extLst>
              <a:ext uri="{FF2B5EF4-FFF2-40B4-BE49-F238E27FC236}">
                <a16:creationId xmlns:a16="http://schemas.microsoft.com/office/drawing/2014/main" id="{8CCEF4C4-CAFB-B6C7-2A5F-4569D3278688}"/>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369407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23.1 Figure 1</a:t>
            </a:r>
            <a:endParaRPr lang="en-US" sz="3200" dirty="0">
              <a:solidFill>
                <a:schemeClr val="accent1"/>
              </a:solidFill>
            </a:endParaRPr>
          </a:p>
        </p:txBody>
      </p:sp>
      <p:pic>
        <p:nvPicPr>
          <p:cNvPr id="5" name="Content Placeholder 4" descr="Three images: (a) shows a micrograph of A. turfacea, (b) shows a micrograph of T. thermophila, and (c) shows a photograph of kelp underwater.">
            <a:extLst>
              <a:ext uri="{FF2B5EF4-FFF2-40B4-BE49-F238E27FC236}">
                <a16:creationId xmlns:a16="http://schemas.microsoft.com/office/drawing/2014/main" id="{90CA747E-E4B6-51F3-E49E-0D36ECAB2355}"/>
              </a:ext>
            </a:extLst>
          </p:cNvPr>
          <p:cNvPicPr>
            <a:picLocks noGrp="1" noChangeAspect="1"/>
          </p:cNvPicPr>
          <p:nvPr>
            <p:ph idx="1"/>
          </p:nvPr>
        </p:nvPicPr>
        <p:blipFill>
          <a:blip r:embed="rId3"/>
          <a:srcRect t="2000" b="36333"/>
          <a:stretch/>
        </p:blipFill>
        <p:spPr>
          <a:xfrm>
            <a:off x="457200" y="1371600"/>
            <a:ext cx="8229600" cy="28194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9E009-1C04-4755-ADB0-132995A21843}"/>
              </a:ext>
            </a:extLst>
          </p:cNvPr>
          <p:cNvSpPr>
            <a:spLocks noGrp="1"/>
          </p:cNvSpPr>
          <p:nvPr>
            <p:ph type="title"/>
          </p:nvPr>
        </p:nvSpPr>
        <p:spPr/>
        <p:txBody>
          <a:bodyPr/>
          <a:lstStyle/>
          <a:p>
            <a:r>
              <a:rPr lang="en-US" dirty="0"/>
              <a:t>Lesson 23.2 Figure 11</a:t>
            </a:r>
            <a:endParaRPr lang="en-IN" dirty="0"/>
          </a:p>
        </p:txBody>
      </p:sp>
      <p:pic>
        <p:nvPicPr>
          <p:cNvPr id="7" name="Content Placeholder 6" descr="An image shows a colonial choanoflagellate. It is a central structure with a series of circular cells on its surface.">
            <a:extLst>
              <a:ext uri="{FF2B5EF4-FFF2-40B4-BE49-F238E27FC236}">
                <a16:creationId xmlns:a16="http://schemas.microsoft.com/office/drawing/2014/main" id="{42D477D7-6068-0835-B896-5B636AA226A6}"/>
              </a:ext>
            </a:extLst>
          </p:cNvPr>
          <p:cNvPicPr>
            <a:picLocks noGrp="1" noChangeAspect="1"/>
          </p:cNvPicPr>
          <p:nvPr>
            <p:ph idx="1"/>
          </p:nvPr>
        </p:nvPicPr>
        <p:blipFill>
          <a:blip r:embed="rId2"/>
          <a:srcRect l="16667" t="2000" r="15741"/>
          <a:stretch/>
        </p:blipFill>
        <p:spPr>
          <a:xfrm>
            <a:off x="1828800" y="1371600"/>
            <a:ext cx="5562600" cy="4480560"/>
          </a:xfrm>
        </p:spPr>
      </p:pic>
    </p:spTree>
    <p:extLst>
      <p:ext uri="{BB962C8B-B14F-4D97-AF65-F5344CB8AC3E}">
        <p14:creationId xmlns:p14="http://schemas.microsoft.com/office/powerpoint/2010/main" val="2151998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CF5F-6E2A-2D80-BD71-15906B4C4E01}"/>
              </a:ext>
            </a:extLst>
          </p:cNvPr>
          <p:cNvSpPr>
            <a:spLocks noGrp="1"/>
          </p:cNvSpPr>
          <p:nvPr>
            <p:ph type="title"/>
          </p:nvPr>
        </p:nvSpPr>
        <p:spPr/>
        <p:txBody>
          <a:bodyPr/>
          <a:lstStyle/>
          <a:p>
            <a:r>
              <a:rPr lang="en-US" dirty="0"/>
              <a:t>Lesson 23.2 Figure 12</a:t>
            </a:r>
            <a:endParaRPr lang="en-IN" dirty="0"/>
          </a:p>
        </p:txBody>
      </p:sp>
      <p:pic>
        <p:nvPicPr>
          <p:cNvPr id="7" name="Content Placeholder 6" descr="A micrograph of A. tepida with dozens of pseudopodia coming off of it">
            <a:extLst>
              <a:ext uri="{FF2B5EF4-FFF2-40B4-BE49-F238E27FC236}">
                <a16:creationId xmlns:a16="http://schemas.microsoft.com/office/drawing/2014/main" id="{20C6B74D-2A21-2623-766D-93C1B0DC3EAD}"/>
              </a:ext>
            </a:extLst>
          </p:cNvPr>
          <p:cNvPicPr>
            <a:picLocks noGrp="1" noChangeAspect="1"/>
          </p:cNvPicPr>
          <p:nvPr>
            <p:ph idx="1"/>
          </p:nvPr>
        </p:nvPicPr>
        <p:blipFill>
          <a:blip r:embed="rId2"/>
          <a:srcRect l="12963" t="1666" r="12963" b="1"/>
          <a:stretch/>
        </p:blipFill>
        <p:spPr>
          <a:xfrm>
            <a:off x="1524000" y="1371600"/>
            <a:ext cx="6096000" cy="4495800"/>
          </a:xfrm>
        </p:spPr>
      </p:pic>
    </p:spTree>
    <p:extLst>
      <p:ext uri="{BB962C8B-B14F-4D97-AF65-F5344CB8AC3E}">
        <p14:creationId xmlns:p14="http://schemas.microsoft.com/office/powerpoint/2010/main" val="952045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0FA7-DE95-C3E3-27A5-45BD94F29BA1}"/>
              </a:ext>
            </a:extLst>
          </p:cNvPr>
          <p:cNvSpPr>
            <a:spLocks noGrp="1"/>
          </p:cNvSpPr>
          <p:nvPr>
            <p:ph type="title"/>
          </p:nvPr>
        </p:nvSpPr>
        <p:spPr/>
        <p:txBody>
          <a:bodyPr/>
          <a:lstStyle/>
          <a:p>
            <a:r>
              <a:rPr lang="en-US" dirty="0"/>
              <a:t>Lesson 23.2 Figure 13</a:t>
            </a:r>
            <a:endParaRPr lang="en-IN" dirty="0"/>
          </a:p>
        </p:txBody>
      </p:sp>
      <p:pic>
        <p:nvPicPr>
          <p:cNvPr id="6" name="Content Placeholder 5" descr="Three shells are shows: one is blob-like, another is a flat circle, the last is starlike">
            <a:extLst>
              <a:ext uri="{FF2B5EF4-FFF2-40B4-BE49-F238E27FC236}">
                <a16:creationId xmlns:a16="http://schemas.microsoft.com/office/drawing/2014/main" id="{D5CAC1C7-D822-CDF6-F381-D42A4CB6C6F7}"/>
              </a:ext>
            </a:extLst>
          </p:cNvPr>
          <p:cNvPicPr>
            <a:picLocks noGrp="1" noChangeAspect="1"/>
          </p:cNvPicPr>
          <p:nvPr>
            <p:ph idx="1"/>
          </p:nvPr>
        </p:nvPicPr>
        <p:blipFill>
          <a:blip r:embed="rId2"/>
          <a:srcRect t="2000" b="16334"/>
          <a:stretch/>
        </p:blipFill>
        <p:spPr>
          <a:xfrm>
            <a:off x="457200" y="1371600"/>
            <a:ext cx="8229600" cy="3733800"/>
          </a:xfrm>
        </p:spPr>
      </p:pic>
    </p:spTree>
    <p:extLst>
      <p:ext uri="{BB962C8B-B14F-4D97-AF65-F5344CB8AC3E}">
        <p14:creationId xmlns:p14="http://schemas.microsoft.com/office/powerpoint/2010/main" val="1812910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E14A-E8BE-618F-0780-4011E1B9AC69}"/>
              </a:ext>
            </a:extLst>
          </p:cNvPr>
          <p:cNvSpPr>
            <a:spLocks noGrp="1"/>
          </p:cNvSpPr>
          <p:nvPr>
            <p:ph type="title"/>
          </p:nvPr>
        </p:nvSpPr>
        <p:spPr/>
        <p:txBody>
          <a:bodyPr/>
          <a:lstStyle/>
          <a:p>
            <a:r>
              <a:rPr lang="en-US" dirty="0"/>
              <a:t>Lesson 23.2 Figure 14</a:t>
            </a:r>
            <a:endParaRPr lang="en-IN" dirty="0"/>
          </a:p>
        </p:txBody>
      </p:sp>
      <p:pic>
        <p:nvPicPr>
          <p:cNvPr id="7" name="Content Placeholder 6" descr="The shell is a sphere with equally spaced holes throughout and spikes.">
            <a:extLst>
              <a:ext uri="{FF2B5EF4-FFF2-40B4-BE49-F238E27FC236}">
                <a16:creationId xmlns:a16="http://schemas.microsoft.com/office/drawing/2014/main" id="{D0AED5B4-8EA7-2B7A-00C0-ABC520A771A3}"/>
              </a:ext>
            </a:extLst>
          </p:cNvPr>
          <p:cNvPicPr>
            <a:picLocks noGrp="1" noChangeAspect="1"/>
          </p:cNvPicPr>
          <p:nvPr>
            <p:ph idx="1"/>
          </p:nvPr>
        </p:nvPicPr>
        <p:blipFill>
          <a:blip r:embed="rId2"/>
          <a:srcRect l="25926" t="2000" r="25000"/>
          <a:stretch/>
        </p:blipFill>
        <p:spPr>
          <a:xfrm>
            <a:off x="2590800" y="1371600"/>
            <a:ext cx="4038600" cy="4480560"/>
          </a:xfrm>
        </p:spPr>
      </p:pic>
    </p:spTree>
    <p:extLst>
      <p:ext uri="{BB962C8B-B14F-4D97-AF65-F5344CB8AC3E}">
        <p14:creationId xmlns:p14="http://schemas.microsoft.com/office/powerpoint/2010/main" val="401669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D455-C304-0E07-5729-FCAE1181C1D9}"/>
              </a:ext>
            </a:extLst>
          </p:cNvPr>
          <p:cNvSpPr>
            <a:spLocks noGrp="1"/>
          </p:cNvSpPr>
          <p:nvPr>
            <p:ph type="title"/>
          </p:nvPr>
        </p:nvSpPr>
        <p:spPr/>
        <p:txBody>
          <a:bodyPr/>
          <a:lstStyle/>
          <a:p>
            <a:r>
              <a:rPr lang="en-US" dirty="0"/>
              <a:t>Lesson 23.2 Figure 15</a:t>
            </a:r>
            <a:endParaRPr lang="en-IN" dirty="0"/>
          </a:p>
        </p:txBody>
      </p:sp>
      <p:pic>
        <p:nvPicPr>
          <p:cNvPr id="7" name="Content Placeholder 6" descr="The image is of a series of green cells with fibers between them. This rhizarian is mixotrophic. Mixotrophic means that it can obtain nutrients both by photosynthesis and by trapping microorganisms with its network of pseudopodia.">
            <a:extLst>
              <a:ext uri="{FF2B5EF4-FFF2-40B4-BE49-F238E27FC236}">
                <a16:creationId xmlns:a16="http://schemas.microsoft.com/office/drawing/2014/main" id="{C1F7D54E-C530-019A-6685-56AFD7ABE4B5}"/>
              </a:ext>
            </a:extLst>
          </p:cNvPr>
          <p:cNvPicPr>
            <a:picLocks noGrp="1" noChangeAspect="1"/>
          </p:cNvPicPr>
          <p:nvPr>
            <p:ph idx="1"/>
          </p:nvPr>
        </p:nvPicPr>
        <p:blipFill>
          <a:blip r:embed="rId2"/>
          <a:srcRect l="17592" t="2000" r="15740"/>
          <a:stretch/>
        </p:blipFill>
        <p:spPr>
          <a:xfrm>
            <a:off x="1905000" y="1371600"/>
            <a:ext cx="5486400" cy="4480560"/>
          </a:xfrm>
        </p:spPr>
      </p:pic>
    </p:spTree>
    <p:extLst>
      <p:ext uri="{BB962C8B-B14F-4D97-AF65-F5344CB8AC3E}">
        <p14:creationId xmlns:p14="http://schemas.microsoft.com/office/powerpoint/2010/main" val="2576298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28A8-57BE-529A-730E-4524ED28D0F8}"/>
              </a:ext>
            </a:extLst>
          </p:cNvPr>
          <p:cNvSpPr>
            <a:spLocks noGrp="1"/>
          </p:cNvSpPr>
          <p:nvPr>
            <p:ph type="title"/>
          </p:nvPr>
        </p:nvSpPr>
        <p:spPr/>
        <p:txBody>
          <a:bodyPr/>
          <a:lstStyle/>
          <a:p>
            <a:r>
              <a:rPr lang="en-US" dirty="0"/>
              <a:t>Lesson 23.2 Figure 16</a:t>
            </a:r>
            <a:endParaRPr lang="en-IN" dirty="0"/>
          </a:p>
        </p:txBody>
      </p:sp>
      <p:pic>
        <p:nvPicPr>
          <p:cNvPr id="7" name="Content Placeholder 6" descr="The different dinoflagellates appear in six different shapes. Most have at least one spike or what appears to be armor.">
            <a:extLst>
              <a:ext uri="{FF2B5EF4-FFF2-40B4-BE49-F238E27FC236}">
                <a16:creationId xmlns:a16="http://schemas.microsoft.com/office/drawing/2014/main" id="{0C0F6F97-3DE0-52B6-8260-168028D7C41B}"/>
              </a:ext>
            </a:extLst>
          </p:cNvPr>
          <p:cNvPicPr>
            <a:picLocks noGrp="1" noChangeAspect="1"/>
          </p:cNvPicPr>
          <p:nvPr>
            <p:ph idx="1"/>
          </p:nvPr>
        </p:nvPicPr>
        <p:blipFill>
          <a:blip r:embed="rId2"/>
          <a:srcRect l="13889" t="2000" r="12963"/>
          <a:stretch/>
        </p:blipFill>
        <p:spPr>
          <a:xfrm>
            <a:off x="1600200" y="1371600"/>
            <a:ext cx="6019800" cy="4480560"/>
          </a:xfrm>
        </p:spPr>
      </p:pic>
    </p:spTree>
    <p:extLst>
      <p:ext uri="{BB962C8B-B14F-4D97-AF65-F5344CB8AC3E}">
        <p14:creationId xmlns:p14="http://schemas.microsoft.com/office/powerpoint/2010/main" val="324209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3F845-954F-B053-7183-24AB60435163}"/>
              </a:ext>
            </a:extLst>
          </p:cNvPr>
          <p:cNvSpPr>
            <a:spLocks noGrp="1"/>
          </p:cNvSpPr>
          <p:nvPr>
            <p:ph type="title"/>
          </p:nvPr>
        </p:nvSpPr>
        <p:spPr/>
        <p:txBody>
          <a:bodyPr/>
          <a:lstStyle/>
          <a:p>
            <a:r>
              <a:rPr lang="en-US" dirty="0"/>
              <a:t>Lesson 23.2 Figure 17</a:t>
            </a:r>
            <a:endParaRPr lang="en-IN" dirty="0"/>
          </a:p>
        </p:txBody>
      </p:sp>
      <p:pic>
        <p:nvPicPr>
          <p:cNvPr id="7" name="Content Placeholder 6" descr="Three images: (a) is a micrograph of Symbiodinium, (b) is a close up of a coral polyp, and (c) is a photo of a bleached coral colony.">
            <a:extLst>
              <a:ext uri="{FF2B5EF4-FFF2-40B4-BE49-F238E27FC236}">
                <a16:creationId xmlns:a16="http://schemas.microsoft.com/office/drawing/2014/main" id="{F6A24B1C-EDB5-43E1-40D0-C808EC5562B5}"/>
              </a:ext>
            </a:extLst>
          </p:cNvPr>
          <p:cNvPicPr>
            <a:picLocks noGrp="1" noChangeAspect="1"/>
          </p:cNvPicPr>
          <p:nvPr>
            <p:ph idx="1"/>
          </p:nvPr>
        </p:nvPicPr>
        <p:blipFill>
          <a:blip r:embed="rId2"/>
          <a:srcRect t="2000" b="43000"/>
          <a:stretch/>
        </p:blipFill>
        <p:spPr>
          <a:xfrm>
            <a:off x="457200" y="1371600"/>
            <a:ext cx="8229600" cy="2514600"/>
          </a:xfrm>
        </p:spPr>
      </p:pic>
    </p:spTree>
    <p:extLst>
      <p:ext uri="{BB962C8B-B14F-4D97-AF65-F5344CB8AC3E}">
        <p14:creationId xmlns:p14="http://schemas.microsoft.com/office/powerpoint/2010/main" val="1030773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9CF2C-5156-635C-9450-7172DDFDEA5F}"/>
              </a:ext>
            </a:extLst>
          </p:cNvPr>
          <p:cNvSpPr>
            <a:spLocks noGrp="1"/>
          </p:cNvSpPr>
          <p:nvPr>
            <p:ph type="title"/>
          </p:nvPr>
        </p:nvSpPr>
        <p:spPr/>
        <p:txBody>
          <a:bodyPr/>
          <a:lstStyle/>
          <a:p>
            <a:r>
              <a:rPr lang="en-US" dirty="0"/>
              <a:t>Lesson 23.2 Figure 18</a:t>
            </a:r>
            <a:endParaRPr lang="en-IN" dirty="0"/>
          </a:p>
        </p:txBody>
      </p:sp>
      <p:pic>
        <p:nvPicPr>
          <p:cNvPr id="7" name="Content Placeholder 6" descr="A photograph of blue-glowing dinoflagellates in waves on a beach">
            <a:extLst>
              <a:ext uri="{FF2B5EF4-FFF2-40B4-BE49-F238E27FC236}">
                <a16:creationId xmlns:a16="http://schemas.microsoft.com/office/drawing/2014/main" id="{BD346A35-283A-EBAE-6572-B177B7C6E1FB}"/>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1045725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8425-756D-AA8A-1FC5-279D8A0636DB}"/>
              </a:ext>
            </a:extLst>
          </p:cNvPr>
          <p:cNvSpPr>
            <a:spLocks noGrp="1"/>
          </p:cNvSpPr>
          <p:nvPr>
            <p:ph type="title"/>
          </p:nvPr>
        </p:nvSpPr>
        <p:spPr/>
        <p:txBody>
          <a:bodyPr/>
          <a:lstStyle/>
          <a:p>
            <a:r>
              <a:rPr lang="en-US" dirty="0"/>
              <a:t>Lesson 23.2 Figure 19</a:t>
            </a:r>
            <a:endParaRPr lang="en-IN" dirty="0"/>
          </a:p>
        </p:txBody>
      </p:sp>
      <p:pic>
        <p:nvPicPr>
          <p:cNvPr id="6" name="Content Placeholder 5" descr="Image (a) shows an oval Plasmodium cell that has a narrow end and a wide end. The apical complex is located at the narrow end. The three branches of this complex narrow and join at the apical, or narrow, end of the cell. Image (b) shows the life cycle of Plasmodium, which causes malaria. The Plasmodium life cycle begins when a mosquito takes a blood meal and injects Plasmodium into the bloodstream. The Plasmodium enters the liver where it multiplies and eventually reenters the blood. In the blood, it enters the ring stage, so called because the cell is curled into a ring shape. The ring stage may multiply by mitosis, or it may undergo meiosis, forming new 1n gametes of male or female sex types. When a mosquito takes a blood meal from an infected host the gametes are ingested. A smaller gamete sex type, called a microgamete, fertilizes a larger sex type, called a macrogamete, producing a 2n zygote. The zygote undergoes mitosis and differentiation. It enters the saliva where it can be injected into another host, completing the cycle.">
            <a:extLst>
              <a:ext uri="{FF2B5EF4-FFF2-40B4-BE49-F238E27FC236}">
                <a16:creationId xmlns:a16="http://schemas.microsoft.com/office/drawing/2014/main" id="{E68D5A7D-5B7C-D731-9F45-90C8838CCCD2}"/>
              </a:ext>
            </a:extLst>
          </p:cNvPr>
          <p:cNvPicPr>
            <a:picLocks noGrp="1" noChangeAspect="1"/>
          </p:cNvPicPr>
          <p:nvPr>
            <p:ph idx="1"/>
          </p:nvPr>
        </p:nvPicPr>
        <p:blipFill>
          <a:blip r:embed="rId2"/>
          <a:srcRect l="9259" t="2000" r="8333"/>
          <a:stretch/>
        </p:blipFill>
        <p:spPr>
          <a:xfrm>
            <a:off x="1219200" y="1371600"/>
            <a:ext cx="6781800" cy="4480560"/>
          </a:xfrm>
        </p:spPr>
      </p:pic>
    </p:spTree>
    <p:extLst>
      <p:ext uri="{BB962C8B-B14F-4D97-AF65-F5344CB8AC3E}">
        <p14:creationId xmlns:p14="http://schemas.microsoft.com/office/powerpoint/2010/main" val="2830129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F10B-D7F7-7AEC-5C3E-7EEAC7093468}"/>
              </a:ext>
            </a:extLst>
          </p:cNvPr>
          <p:cNvSpPr>
            <a:spLocks noGrp="1"/>
          </p:cNvSpPr>
          <p:nvPr>
            <p:ph type="title"/>
          </p:nvPr>
        </p:nvSpPr>
        <p:spPr/>
        <p:txBody>
          <a:bodyPr/>
          <a:lstStyle/>
          <a:p>
            <a:r>
              <a:rPr lang="en-US" dirty="0"/>
              <a:t>Lesson 23.2 Figure 20</a:t>
            </a:r>
            <a:endParaRPr lang="en-IN" dirty="0"/>
          </a:p>
        </p:txBody>
      </p:sp>
      <p:pic>
        <p:nvPicPr>
          <p:cNvPr id="7" name="Content Placeholder 6" descr="The image on the left shows a shoe-shaped Paramecium. Short, hair-like cilia cover the outside of the cell. Inside are food vacuoles, a large macronucleus, and a small micronucleus. The Paramecium has two star-shaped contractile vacuoles. The mouth pore is an indentation located just where the foot narrows. A small opening called the anal pore is located at the wide end of the cell. The micrograph on the right is a Paramecium.">
            <a:extLst>
              <a:ext uri="{FF2B5EF4-FFF2-40B4-BE49-F238E27FC236}">
                <a16:creationId xmlns:a16="http://schemas.microsoft.com/office/drawing/2014/main" id="{175C8381-A4F7-AB77-5C7D-9ED26C940441}"/>
              </a:ext>
            </a:extLst>
          </p:cNvPr>
          <p:cNvPicPr>
            <a:picLocks noGrp="1" noChangeAspect="1"/>
          </p:cNvPicPr>
          <p:nvPr>
            <p:ph idx="1"/>
          </p:nvPr>
        </p:nvPicPr>
        <p:blipFill>
          <a:blip r:embed="rId2"/>
          <a:srcRect t="1999" b="3001"/>
          <a:stretch/>
        </p:blipFill>
        <p:spPr>
          <a:xfrm>
            <a:off x="457200" y="1371600"/>
            <a:ext cx="8229600" cy="4343400"/>
          </a:xfrm>
        </p:spPr>
      </p:pic>
    </p:spTree>
    <p:extLst>
      <p:ext uri="{BB962C8B-B14F-4D97-AF65-F5344CB8AC3E}">
        <p14:creationId xmlns:p14="http://schemas.microsoft.com/office/powerpoint/2010/main" val="2247013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EE5F-0B48-FEC6-E740-EE1AED7E9341}"/>
              </a:ext>
            </a:extLst>
          </p:cNvPr>
          <p:cNvSpPr>
            <a:spLocks noGrp="1"/>
          </p:cNvSpPr>
          <p:nvPr>
            <p:ph type="title"/>
          </p:nvPr>
        </p:nvSpPr>
        <p:spPr/>
        <p:txBody>
          <a:bodyPr/>
          <a:lstStyle/>
          <a:p>
            <a:r>
              <a:rPr lang="en-US" dirty="0"/>
              <a:t>Lesson 23.1 Figure 2</a:t>
            </a:r>
            <a:endParaRPr lang="en-IN" dirty="0"/>
          </a:p>
        </p:txBody>
      </p:sp>
      <p:pic>
        <p:nvPicPr>
          <p:cNvPr id="6" name="Content Placeholder 5" descr="The tree is split into three main branches: Magnetococcidae, Rickettsidae, and Caulobacteridae. Magnetococcidae has only one group: Magnetococcaceae which is in the group Magnetococcales. Rickettsidae is divided into Rickettsiales, Protomitochondrion, and Pelagibacterales. Rickettsiales includes Midichloriaceae, Rickettsiaceae, and Anaplasmataceae. The first two are more closely related to each other than to Anaplasmataceae. Protomitochondrion is listed as it's own group. Pelagibacterales has only one group: Pelagibacteraceae. Caulobacterales. The last two are the most closely related, with each previous group being more closely related with the later group than the previous one.">
            <a:extLst>
              <a:ext uri="{FF2B5EF4-FFF2-40B4-BE49-F238E27FC236}">
                <a16:creationId xmlns:a16="http://schemas.microsoft.com/office/drawing/2014/main" id="{3F3E4B40-EC94-B2DC-9452-6AE9A08F80B4}"/>
              </a:ext>
            </a:extLst>
          </p:cNvPr>
          <p:cNvPicPr>
            <a:picLocks noGrp="1" noChangeAspect="1"/>
          </p:cNvPicPr>
          <p:nvPr>
            <p:ph idx="1"/>
          </p:nvPr>
        </p:nvPicPr>
        <p:blipFill>
          <a:blip r:embed="rId2"/>
          <a:srcRect l="926" t="2000" b="6334"/>
          <a:stretch/>
        </p:blipFill>
        <p:spPr>
          <a:xfrm>
            <a:off x="533400" y="1371600"/>
            <a:ext cx="8153400" cy="4191000"/>
          </a:xfrm>
        </p:spPr>
      </p:pic>
    </p:spTree>
    <p:extLst>
      <p:ext uri="{BB962C8B-B14F-4D97-AF65-F5344CB8AC3E}">
        <p14:creationId xmlns:p14="http://schemas.microsoft.com/office/powerpoint/2010/main" val="603600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4E6C-CCF3-1959-3FAE-3BEE639485F2}"/>
              </a:ext>
            </a:extLst>
          </p:cNvPr>
          <p:cNvSpPr>
            <a:spLocks noGrp="1"/>
          </p:cNvSpPr>
          <p:nvPr>
            <p:ph type="title"/>
          </p:nvPr>
        </p:nvSpPr>
        <p:spPr/>
        <p:txBody>
          <a:bodyPr/>
          <a:lstStyle/>
          <a:p>
            <a:r>
              <a:rPr lang="en-US" dirty="0"/>
              <a:t>Lesson 23.2 Figure 21</a:t>
            </a:r>
            <a:endParaRPr lang="en-IN" dirty="0"/>
          </a:p>
        </p:txBody>
      </p:sp>
      <p:pic>
        <p:nvPicPr>
          <p:cNvPr id="6" name="Content Placeholder 5" descr="The image shows the life cycle of Paramecium. The cycle begins when two different mating types form a cytoplasmic bridge, becoming a conjugate pair. Each Paramecium has a macronucleus and a micronucleus. The micronuclei undergo meiosis, resulting in four haploid micronuclei in each parent cell. Three of these micronuclei disintegrate. The remaining micronuclei divide once by mitosis, resulting in two micronuclei per cell. The parent cells swap one of these micronuclei. The two haploid micronuclei then fuse, forming a diploid micronucleus. The micronucleus undergoes three rounds of mitosis, resulting in eight micronuclei. The original macronucleus dissolves, and four of the micronuclei become macronuclei. Two rounds of cell division result in four daughter cells per each parent cell, each with one macronucleus and one micronucleus.">
            <a:extLst>
              <a:ext uri="{FF2B5EF4-FFF2-40B4-BE49-F238E27FC236}">
                <a16:creationId xmlns:a16="http://schemas.microsoft.com/office/drawing/2014/main" id="{E9BE049B-D41D-8894-D10D-D12E5B0DBDAF}"/>
              </a:ext>
            </a:extLst>
          </p:cNvPr>
          <p:cNvPicPr>
            <a:picLocks noGrp="1" noChangeAspect="1"/>
          </p:cNvPicPr>
          <p:nvPr>
            <p:ph idx="1"/>
          </p:nvPr>
        </p:nvPicPr>
        <p:blipFill>
          <a:blip r:embed="rId2"/>
          <a:srcRect l="31483" t="2000" r="30555"/>
          <a:stretch/>
        </p:blipFill>
        <p:spPr>
          <a:xfrm>
            <a:off x="3048000" y="1371600"/>
            <a:ext cx="3124200" cy="4480560"/>
          </a:xfrm>
        </p:spPr>
      </p:pic>
    </p:spTree>
    <p:extLst>
      <p:ext uri="{BB962C8B-B14F-4D97-AF65-F5344CB8AC3E}">
        <p14:creationId xmlns:p14="http://schemas.microsoft.com/office/powerpoint/2010/main" val="4279830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9EB7-61FC-98B1-9431-9AD5C7D447F2}"/>
              </a:ext>
            </a:extLst>
          </p:cNvPr>
          <p:cNvSpPr>
            <a:spLocks noGrp="1"/>
          </p:cNvSpPr>
          <p:nvPr>
            <p:ph type="title"/>
          </p:nvPr>
        </p:nvSpPr>
        <p:spPr/>
        <p:txBody>
          <a:bodyPr/>
          <a:lstStyle/>
          <a:p>
            <a:r>
              <a:rPr lang="en-US" dirty="0"/>
              <a:t>Lesson 23.2 Figure 22</a:t>
            </a:r>
            <a:endParaRPr lang="en-IN" dirty="0"/>
          </a:p>
        </p:txBody>
      </p:sp>
      <p:pic>
        <p:nvPicPr>
          <p:cNvPr id="6" name="Content Placeholder 5" descr="A drawing of a stramenopile cell showing a hairy and hairless flagellum">
            <a:extLst>
              <a:ext uri="{FF2B5EF4-FFF2-40B4-BE49-F238E27FC236}">
                <a16:creationId xmlns:a16="http://schemas.microsoft.com/office/drawing/2014/main" id="{618FD1D7-56FC-3807-8FEE-24827D08AB91}"/>
              </a:ext>
            </a:extLst>
          </p:cNvPr>
          <p:cNvPicPr>
            <a:picLocks noGrp="1" noChangeAspect="1"/>
          </p:cNvPicPr>
          <p:nvPr>
            <p:ph idx="1"/>
          </p:nvPr>
        </p:nvPicPr>
        <p:blipFill>
          <a:blip r:embed="rId2"/>
          <a:srcRect l="24074" t="2000" r="24074"/>
          <a:stretch/>
        </p:blipFill>
        <p:spPr>
          <a:xfrm>
            <a:off x="2438400" y="1371600"/>
            <a:ext cx="4267200" cy="4480560"/>
          </a:xfrm>
        </p:spPr>
      </p:pic>
    </p:spTree>
    <p:extLst>
      <p:ext uri="{BB962C8B-B14F-4D97-AF65-F5344CB8AC3E}">
        <p14:creationId xmlns:p14="http://schemas.microsoft.com/office/powerpoint/2010/main" val="111798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52E8-A24C-395C-B27C-B96762B25D1C}"/>
              </a:ext>
            </a:extLst>
          </p:cNvPr>
          <p:cNvSpPr>
            <a:spLocks noGrp="1"/>
          </p:cNvSpPr>
          <p:nvPr>
            <p:ph type="title"/>
          </p:nvPr>
        </p:nvSpPr>
        <p:spPr/>
        <p:txBody>
          <a:bodyPr/>
          <a:lstStyle/>
          <a:p>
            <a:r>
              <a:rPr lang="en-US" dirty="0"/>
              <a:t>Lesson 23.2 Figure 23</a:t>
            </a:r>
            <a:endParaRPr lang="en-IN" dirty="0"/>
          </a:p>
        </p:txBody>
      </p:sp>
      <p:pic>
        <p:nvPicPr>
          <p:cNvPr id="7" name="Content Placeholder 6" descr="A micrograph of diatoms of various shapes and sizes">
            <a:extLst>
              <a:ext uri="{FF2B5EF4-FFF2-40B4-BE49-F238E27FC236}">
                <a16:creationId xmlns:a16="http://schemas.microsoft.com/office/drawing/2014/main" id="{8D1153E9-D1CF-1F09-AF8B-9FF54531C49C}"/>
              </a:ext>
            </a:extLst>
          </p:cNvPr>
          <p:cNvPicPr>
            <a:picLocks noGrp="1" noChangeAspect="1"/>
          </p:cNvPicPr>
          <p:nvPr>
            <p:ph idx="1"/>
          </p:nvPr>
        </p:nvPicPr>
        <p:blipFill>
          <a:blip r:embed="rId2"/>
          <a:srcRect l="12037" t="2000" r="11111"/>
          <a:stretch/>
        </p:blipFill>
        <p:spPr>
          <a:xfrm>
            <a:off x="1447800" y="1371600"/>
            <a:ext cx="6324600" cy="4480560"/>
          </a:xfrm>
        </p:spPr>
      </p:pic>
    </p:spTree>
    <p:extLst>
      <p:ext uri="{BB962C8B-B14F-4D97-AF65-F5344CB8AC3E}">
        <p14:creationId xmlns:p14="http://schemas.microsoft.com/office/powerpoint/2010/main" val="18831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9779-23D7-1CD8-B833-94558FA44BAD}"/>
              </a:ext>
            </a:extLst>
          </p:cNvPr>
          <p:cNvSpPr>
            <a:spLocks noGrp="1"/>
          </p:cNvSpPr>
          <p:nvPr>
            <p:ph type="title"/>
          </p:nvPr>
        </p:nvSpPr>
        <p:spPr/>
        <p:txBody>
          <a:bodyPr/>
          <a:lstStyle/>
          <a:p>
            <a:r>
              <a:rPr lang="en-US" dirty="0"/>
              <a:t>Lesson 23.2 Figure 24</a:t>
            </a:r>
            <a:endParaRPr lang="en-IN" dirty="0"/>
          </a:p>
        </p:txBody>
      </p:sp>
      <p:pic>
        <p:nvPicPr>
          <p:cNvPr id="7" name="Content Placeholder 6" descr="A cloud of blue and green (phyotoplankton) is shown floating in the ocean">
            <a:extLst>
              <a:ext uri="{FF2B5EF4-FFF2-40B4-BE49-F238E27FC236}">
                <a16:creationId xmlns:a16="http://schemas.microsoft.com/office/drawing/2014/main" id="{1CB218C9-2A0F-AC5A-BA89-3CA7F542C0DD}"/>
              </a:ext>
            </a:extLst>
          </p:cNvPr>
          <p:cNvPicPr>
            <a:picLocks noGrp="1" noChangeAspect="1"/>
          </p:cNvPicPr>
          <p:nvPr>
            <p:ph idx="1"/>
          </p:nvPr>
        </p:nvPicPr>
        <p:blipFill>
          <a:blip r:embed="rId2"/>
          <a:srcRect l="24074" t="2000" r="24074"/>
          <a:stretch/>
        </p:blipFill>
        <p:spPr>
          <a:xfrm>
            <a:off x="2438400" y="1371600"/>
            <a:ext cx="4267200" cy="4480560"/>
          </a:xfrm>
        </p:spPr>
      </p:pic>
    </p:spTree>
    <p:extLst>
      <p:ext uri="{BB962C8B-B14F-4D97-AF65-F5344CB8AC3E}">
        <p14:creationId xmlns:p14="http://schemas.microsoft.com/office/powerpoint/2010/main" val="3408521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91037-9CAD-865C-446B-FBCD9A6AFFE5}"/>
              </a:ext>
            </a:extLst>
          </p:cNvPr>
          <p:cNvSpPr>
            <a:spLocks noGrp="1"/>
          </p:cNvSpPr>
          <p:nvPr>
            <p:ph type="title"/>
          </p:nvPr>
        </p:nvSpPr>
        <p:spPr/>
        <p:txBody>
          <a:bodyPr/>
          <a:lstStyle/>
          <a:p>
            <a:r>
              <a:rPr lang="en-US" dirty="0"/>
              <a:t>Lesson 23.2 Figure 25</a:t>
            </a:r>
            <a:endParaRPr lang="en-IN" dirty="0"/>
          </a:p>
        </p:txBody>
      </p:sp>
      <p:pic>
        <p:nvPicPr>
          <p:cNvPr id="6" name="Content Placeholder 5" descr="The life cycle of the brown algae, Laminaria, begins when sporangia undergo meiosis, producing 1n zoospores. The zoospores undergo mitosis, producing multicellular male and female gametophytes. The female gametophyte produces eggs, and the male gametophyte produces sperm. The sperm fertilizes the egg, producing a 2n zygote. The zygote undergoes mitosis, producing a multicellular sporophyte. The mature sporophyte produces sporangia, completing the cycle. A photo inset shows the sporophyte stage, which resembles a plant with long, flat bladelike leaves attached to green stalks via bladder like connections. Both the blade and stalks are submerged. Sporangia are associated with the leaf like structures.">
            <a:extLst>
              <a:ext uri="{FF2B5EF4-FFF2-40B4-BE49-F238E27FC236}">
                <a16:creationId xmlns:a16="http://schemas.microsoft.com/office/drawing/2014/main" id="{E497CF3A-969C-EC4D-8D29-8D847DA9F45B}"/>
              </a:ext>
            </a:extLst>
          </p:cNvPr>
          <p:cNvPicPr>
            <a:picLocks noGrp="1" noChangeAspect="1"/>
          </p:cNvPicPr>
          <p:nvPr>
            <p:ph idx="1"/>
          </p:nvPr>
        </p:nvPicPr>
        <p:blipFill>
          <a:blip r:embed="rId2"/>
          <a:srcRect l="7408" t="2000" r="6481"/>
          <a:stretch/>
        </p:blipFill>
        <p:spPr>
          <a:xfrm>
            <a:off x="1066800" y="1371600"/>
            <a:ext cx="7086600" cy="4480560"/>
          </a:xfrm>
        </p:spPr>
      </p:pic>
    </p:spTree>
    <p:extLst>
      <p:ext uri="{BB962C8B-B14F-4D97-AF65-F5344CB8AC3E}">
        <p14:creationId xmlns:p14="http://schemas.microsoft.com/office/powerpoint/2010/main" val="4155688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ECD1-717E-782F-579E-F2C942D48E4E}"/>
              </a:ext>
            </a:extLst>
          </p:cNvPr>
          <p:cNvSpPr>
            <a:spLocks noGrp="1"/>
          </p:cNvSpPr>
          <p:nvPr>
            <p:ph type="title"/>
          </p:nvPr>
        </p:nvSpPr>
        <p:spPr/>
        <p:txBody>
          <a:bodyPr/>
          <a:lstStyle/>
          <a:p>
            <a:r>
              <a:rPr lang="en-US" dirty="0"/>
              <a:t>Lesson 23.2 Figure 26</a:t>
            </a:r>
            <a:endParaRPr lang="en-IN" dirty="0"/>
          </a:p>
        </p:txBody>
      </p:sp>
      <p:pic>
        <p:nvPicPr>
          <p:cNvPr id="7" name="Content Placeholder 6" descr="A micrograph of P. agathidicida">
            <a:extLst>
              <a:ext uri="{FF2B5EF4-FFF2-40B4-BE49-F238E27FC236}">
                <a16:creationId xmlns:a16="http://schemas.microsoft.com/office/drawing/2014/main" id="{CF7335A6-5ED4-2362-3F52-9437423A2FFA}"/>
              </a:ext>
            </a:extLst>
          </p:cNvPr>
          <p:cNvPicPr>
            <a:picLocks noGrp="1" noChangeAspect="1"/>
          </p:cNvPicPr>
          <p:nvPr>
            <p:ph idx="1"/>
          </p:nvPr>
        </p:nvPicPr>
        <p:blipFill>
          <a:blip r:embed="rId2"/>
          <a:srcRect l="22222" t="1666" r="21296" b="1"/>
          <a:stretch/>
        </p:blipFill>
        <p:spPr>
          <a:xfrm>
            <a:off x="2286000" y="1295400"/>
            <a:ext cx="4648200" cy="4495800"/>
          </a:xfrm>
        </p:spPr>
      </p:pic>
    </p:spTree>
    <p:extLst>
      <p:ext uri="{BB962C8B-B14F-4D97-AF65-F5344CB8AC3E}">
        <p14:creationId xmlns:p14="http://schemas.microsoft.com/office/powerpoint/2010/main" val="476417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F658-D9D2-4834-C683-2F046B1D311F}"/>
              </a:ext>
            </a:extLst>
          </p:cNvPr>
          <p:cNvSpPr>
            <a:spLocks noGrp="1"/>
          </p:cNvSpPr>
          <p:nvPr>
            <p:ph type="title"/>
          </p:nvPr>
        </p:nvSpPr>
        <p:spPr/>
        <p:txBody>
          <a:bodyPr/>
          <a:lstStyle/>
          <a:p>
            <a:r>
              <a:rPr lang="en-US"/>
              <a:t>Lesson 23.2 Figure 27</a:t>
            </a:r>
            <a:endParaRPr lang="en-IN" dirty="0"/>
          </a:p>
        </p:txBody>
      </p:sp>
      <p:pic>
        <p:nvPicPr>
          <p:cNvPr id="7" name="Content Placeholder 6" descr="A micrograph of an intestinal parasite">
            <a:extLst>
              <a:ext uri="{FF2B5EF4-FFF2-40B4-BE49-F238E27FC236}">
                <a16:creationId xmlns:a16="http://schemas.microsoft.com/office/drawing/2014/main" id="{EB3E735E-6B4D-6E1A-332F-51E000B31219}"/>
              </a:ext>
            </a:extLst>
          </p:cNvPr>
          <p:cNvPicPr>
            <a:picLocks noGrp="1" noChangeAspect="1"/>
          </p:cNvPicPr>
          <p:nvPr>
            <p:ph idx="1"/>
          </p:nvPr>
        </p:nvPicPr>
        <p:blipFill>
          <a:blip r:embed="rId2"/>
          <a:srcRect l="25926" t="2000" r="25000"/>
          <a:stretch/>
        </p:blipFill>
        <p:spPr>
          <a:xfrm>
            <a:off x="2590800" y="1371600"/>
            <a:ext cx="4038600" cy="4480560"/>
          </a:xfrm>
        </p:spPr>
      </p:pic>
    </p:spTree>
    <p:extLst>
      <p:ext uri="{BB962C8B-B14F-4D97-AF65-F5344CB8AC3E}">
        <p14:creationId xmlns:p14="http://schemas.microsoft.com/office/powerpoint/2010/main" val="3516377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4EBC-23C0-5216-040C-52CB4362CB3F}"/>
              </a:ext>
            </a:extLst>
          </p:cNvPr>
          <p:cNvSpPr>
            <a:spLocks noGrp="1"/>
          </p:cNvSpPr>
          <p:nvPr>
            <p:ph type="title"/>
          </p:nvPr>
        </p:nvSpPr>
        <p:spPr/>
        <p:txBody>
          <a:bodyPr/>
          <a:lstStyle/>
          <a:p>
            <a:r>
              <a:rPr lang="en-US" dirty="0"/>
              <a:t>Lesson 23.2 Figure 28</a:t>
            </a:r>
            <a:endParaRPr lang="en-IN" dirty="0"/>
          </a:p>
        </p:txBody>
      </p:sp>
      <p:pic>
        <p:nvPicPr>
          <p:cNvPr id="7" name="Content Placeholder 6" descr="The life cycle of Trypanosoma brucei begins when the tsetse fly takes a blood meal from a human host and injects the parasite into the bloodstream. Trypanosoma brucei multiplies by binary fission in blood, lymph, and spinal fluid. When another tsetse fly bites the infected person, it takes up the pathogen, which then multiplies by binary fission in the fly's midgut. Trypanosoma brucei transforms into an infective stage and enters the salivary gland, where it multiplies. The cycle is completed when the fly takes a blood meal from another human.">
            <a:extLst>
              <a:ext uri="{FF2B5EF4-FFF2-40B4-BE49-F238E27FC236}">
                <a16:creationId xmlns:a16="http://schemas.microsoft.com/office/drawing/2014/main" id="{19F89ECC-CF15-9585-CCD9-2B829F11941D}"/>
              </a:ext>
            </a:extLst>
          </p:cNvPr>
          <p:cNvPicPr>
            <a:picLocks noGrp="1" noChangeAspect="1"/>
          </p:cNvPicPr>
          <p:nvPr>
            <p:ph idx="1"/>
          </p:nvPr>
        </p:nvPicPr>
        <p:blipFill>
          <a:blip r:embed="rId2"/>
          <a:srcRect l="15741" t="2000" r="13889"/>
          <a:stretch/>
        </p:blipFill>
        <p:spPr>
          <a:xfrm>
            <a:off x="1752600" y="1371600"/>
            <a:ext cx="5791200" cy="4480560"/>
          </a:xfrm>
        </p:spPr>
      </p:pic>
    </p:spTree>
    <p:extLst>
      <p:ext uri="{BB962C8B-B14F-4D97-AF65-F5344CB8AC3E}">
        <p14:creationId xmlns:p14="http://schemas.microsoft.com/office/powerpoint/2010/main" val="3984903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9863-BA26-CFC4-C385-65529313A557}"/>
              </a:ext>
            </a:extLst>
          </p:cNvPr>
          <p:cNvSpPr>
            <a:spLocks noGrp="1"/>
          </p:cNvSpPr>
          <p:nvPr>
            <p:ph type="title"/>
          </p:nvPr>
        </p:nvSpPr>
        <p:spPr/>
        <p:txBody>
          <a:bodyPr/>
          <a:lstStyle/>
          <a:p>
            <a:r>
              <a:rPr lang="en-US" dirty="0"/>
              <a:t>Lesson 23.3 Figure 1</a:t>
            </a:r>
            <a:endParaRPr lang="en-IN" dirty="0"/>
          </a:p>
        </p:txBody>
      </p:sp>
      <p:pic>
        <p:nvPicPr>
          <p:cNvPr id="6" name="Content Placeholder 5" descr="A close up of coral polyps">
            <a:extLst>
              <a:ext uri="{FF2B5EF4-FFF2-40B4-BE49-F238E27FC236}">
                <a16:creationId xmlns:a16="http://schemas.microsoft.com/office/drawing/2014/main" id="{A95017BE-6021-6C64-73E1-B7A7D2269F13}"/>
              </a:ext>
            </a:extLst>
          </p:cNvPr>
          <p:cNvPicPr>
            <a:picLocks noGrp="1" noChangeAspect="1"/>
          </p:cNvPicPr>
          <p:nvPr>
            <p:ph idx="1"/>
          </p:nvPr>
        </p:nvPicPr>
        <p:blipFill>
          <a:blip r:embed="rId2"/>
          <a:srcRect l="19444" t="1666" r="18518" b="1"/>
          <a:stretch/>
        </p:blipFill>
        <p:spPr>
          <a:xfrm>
            <a:off x="2057400" y="1371600"/>
            <a:ext cx="5105400" cy="4495800"/>
          </a:xfrm>
        </p:spPr>
      </p:pic>
    </p:spTree>
    <p:extLst>
      <p:ext uri="{BB962C8B-B14F-4D97-AF65-F5344CB8AC3E}">
        <p14:creationId xmlns:p14="http://schemas.microsoft.com/office/powerpoint/2010/main" val="2386363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EAE3-DCD1-1D8D-FF02-18D255923279}"/>
              </a:ext>
            </a:extLst>
          </p:cNvPr>
          <p:cNvSpPr>
            <a:spLocks noGrp="1"/>
          </p:cNvSpPr>
          <p:nvPr>
            <p:ph type="title"/>
          </p:nvPr>
        </p:nvSpPr>
        <p:spPr/>
        <p:txBody>
          <a:bodyPr/>
          <a:lstStyle/>
          <a:p>
            <a:r>
              <a:rPr lang="en-US" dirty="0"/>
              <a:t>Lesson 23.3 Figure 2</a:t>
            </a:r>
            <a:endParaRPr lang="en-IN" dirty="0"/>
          </a:p>
        </p:txBody>
      </p:sp>
      <p:pic>
        <p:nvPicPr>
          <p:cNvPr id="5" name="Content Placeholder 4" descr="Five images show different animals that protists affect in the food chain. The first image is a cluster of clams on the beach, the second is a crab on a rock, the third are dolphins in the ocean, the fourth is fish underwater, and the last is a penguin on a rock.">
            <a:extLst>
              <a:ext uri="{FF2B5EF4-FFF2-40B4-BE49-F238E27FC236}">
                <a16:creationId xmlns:a16="http://schemas.microsoft.com/office/drawing/2014/main" id="{26A871A9-DE8F-5765-FD47-02BCC86C4AF3}"/>
              </a:ext>
            </a:extLst>
          </p:cNvPr>
          <p:cNvPicPr>
            <a:picLocks noGrp="1" noChangeAspect="1"/>
          </p:cNvPicPr>
          <p:nvPr>
            <p:ph idx="1"/>
          </p:nvPr>
        </p:nvPicPr>
        <p:blipFill>
          <a:blip r:embed="rId2"/>
          <a:srcRect t="2000" b="56334"/>
          <a:stretch/>
        </p:blipFill>
        <p:spPr>
          <a:xfrm>
            <a:off x="457200" y="1371600"/>
            <a:ext cx="8229600" cy="1905000"/>
          </a:xfrm>
        </p:spPr>
      </p:pic>
    </p:spTree>
    <p:extLst>
      <p:ext uri="{BB962C8B-B14F-4D97-AF65-F5344CB8AC3E}">
        <p14:creationId xmlns:p14="http://schemas.microsoft.com/office/powerpoint/2010/main" val="1166431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CAB6-ED98-A90F-E8D0-DCB74B1EBF5F}"/>
              </a:ext>
            </a:extLst>
          </p:cNvPr>
          <p:cNvSpPr>
            <a:spLocks noGrp="1"/>
          </p:cNvSpPr>
          <p:nvPr>
            <p:ph type="title"/>
          </p:nvPr>
        </p:nvSpPr>
        <p:spPr/>
        <p:txBody>
          <a:bodyPr/>
          <a:lstStyle/>
          <a:p>
            <a:r>
              <a:rPr lang="en-US" dirty="0"/>
              <a:t>Lesson 23.1 Figure 3</a:t>
            </a:r>
            <a:endParaRPr lang="en-IN" dirty="0"/>
          </a:p>
        </p:txBody>
      </p:sp>
      <p:pic>
        <p:nvPicPr>
          <p:cNvPr id="6" name="Content Placeholder 5" descr="A micrograph showing two mitochondria and the cristae within them">
            <a:extLst>
              <a:ext uri="{FF2B5EF4-FFF2-40B4-BE49-F238E27FC236}">
                <a16:creationId xmlns:a16="http://schemas.microsoft.com/office/drawing/2014/main" id="{D04A03B5-F4CD-F584-4927-62DB46E2EF60}"/>
              </a:ext>
            </a:extLst>
          </p:cNvPr>
          <p:cNvPicPr>
            <a:picLocks noGrp="1" noChangeAspect="1"/>
          </p:cNvPicPr>
          <p:nvPr>
            <p:ph idx="1"/>
          </p:nvPr>
        </p:nvPicPr>
        <p:blipFill>
          <a:blip r:embed="rId2"/>
          <a:srcRect l="12963" t="2000" r="12963"/>
          <a:stretch/>
        </p:blipFill>
        <p:spPr>
          <a:xfrm>
            <a:off x="1524000" y="1371600"/>
            <a:ext cx="6096000" cy="4480560"/>
          </a:xfrm>
        </p:spPr>
      </p:pic>
    </p:spTree>
    <p:extLst>
      <p:ext uri="{BB962C8B-B14F-4D97-AF65-F5344CB8AC3E}">
        <p14:creationId xmlns:p14="http://schemas.microsoft.com/office/powerpoint/2010/main" val="1913485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0A98-C086-3F93-283E-30319A98C5AD}"/>
              </a:ext>
            </a:extLst>
          </p:cNvPr>
          <p:cNvSpPr>
            <a:spLocks noGrp="1"/>
          </p:cNvSpPr>
          <p:nvPr>
            <p:ph type="title"/>
          </p:nvPr>
        </p:nvSpPr>
        <p:spPr/>
        <p:txBody>
          <a:bodyPr/>
          <a:lstStyle/>
          <a:p>
            <a:r>
              <a:rPr lang="en-US" dirty="0"/>
              <a:t>Lesson 23.3 Figure 3</a:t>
            </a:r>
            <a:endParaRPr lang="en-IN" dirty="0"/>
          </a:p>
        </p:txBody>
      </p:sp>
      <p:pic>
        <p:nvPicPr>
          <p:cNvPr id="5" name="Content Placeholder 4" descr="A micrograph shows dozens of cells. Several of them have purple dots on them.">
            <a:extLst>
              <a:ext uri="{FF2B5EF4-FFF2-40B4-BE49-F238E27FC236}">
                <a16:creationId xmlns:a16="http://schemas.microsoft.com/office/drawing/2014/main" id="{B6D7B419-E6D4-4214-740F-F875E86D2140}"/>
              </a:ext>
            </a:extLst>
          </p:cNvPr>
          <p:cNvPicPr>
            <a:picLocks noGrp="1" noChangeAspect="1"/>
          </p:cNvPicPr>
          <p:nvPr>
            <p:ph idx="1"/>
          </p:nvPr>
        </p:nvPicPr>
        <p:blipFill>
          <a:blip r:embed="rId2"/>
          <a:srcRect l="25000" t="2000" r="24074"/>
          <a:stretch/>
        </p:blipFill>
        <p:spPr>
          <a:xfrm>
            <a:off x="2514600" y="1371600"/>
            <a:ext cx="4191000" cy="4480560"/>
          </a:xfrm>
        </p:spPr>
      </p:pic>
    </p:spTree>
    <p:extLst>
      <p:ext uri="{BB962C8B-B14F-4D97-AF65-F5344CB8AC3E}">
        <p14:creationId xmlns:p14="http://schemas.microsoft.com/office/powerpoint/2010/main" val="4063251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C7F90-E04E-34CA-148B-953814A025BA}"/>
              </a:ext>
            </a:extLst>
          </p:cNvPr>
          <p:cNvSpPr>
            <a:spLocks noGrp="1"/>
          </p:cNvSpPr>
          <p:nvPr>
            <p:ph type="title"/>
          </p:nvPr>
        </p:nvSpPr>
        <p:spPr/>
        <p:txBody>
          <a:bodyPr/>
          <a:lstStyle/>
          <a:p>
            <a:r>
              <a:rPr lang="en-US" dirty="0"/>
              <a:t>Lesson 23.3 Figure 4</a:t>
            </a:r>
            <a:endParaRPr lang="en-IN" dirty="0"/>
          </a:p>
        </p:txBody>
      </p:sp>
      <p:pic>
        <p:nvPicPr>
          <p:cNvPr id="5" name="Content Placeholder 4" descr="A micrograph shows several cells. A wormlike trypanosome is shown swimming among them.">
            <a:extLst>
              <a:ext uri="{FF2B5EF4-FFF2-40B4-BE49-F238E27FC236}">
                <a16:creationId xmlns:a16="http://schemas.microsoft.com/office/drawing/2014/main" id="{05F7A2B5-D87A-D3FA-0EA7-9C4C3BDC6963}"/>
              </a:ext>
            </a:extLst>
          </p:cNvPr>
          <p:cNvPicPr>
            <a:picLocks noGrp="1" noChangeAspect="1"/>
          </p:cNvPicPr>
          <p:nvPr>
            <p:ph idx="1"/>
          </p:nvPr>
        </p:nvPicPr>
        <p:blipFill>
          <a:blip r:embed="rId2"/>
          <a:srcRect l="12964" t="2000" r="11111"/>
          <a:stretch/>
        </p:blipFill>
        <p:spPr>
          <a:xfrm>
            <a:off x="1524000" y="1371600"/>
            <a:ext cx="6248400" cy="4480560"/>
          </a:xfrm>
        </p:spPr>
      </p:pic>
    </p:spTree>
    <p:extLst>
      <p:ext uri="{BB962C8B-B14F-4D97-AF65-F5344CB8AC3E}">
        <p14:creationId xmlns:p14="http://schemas.microsoft.com/office/powerpoint/2010/main" val="3479643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1515-7BE1-63A8-9F1F-4380623D14DC}"/>
              </a:ext>
            </a:extLst>
          </p:cNvPr>
          <p:cNvSpPr>
            <a:spLocks noGrp="1"/>
          </p:cNvSpPr>
          <p:nvPr>
            <p:ph type="title"/>
          </p:nvPr>
        </p:nvSpPr>
        <p:spPr/>
        <p:txBody>
          <a:bodyPr/>
          <a:lstStyle/>
          <a:p>
            <a:r>
              <a:rPr lang="en-US" dirty="0"/>
              <a:t>Lesson 23.3 Figure 5</a:t>
            </a:r>
            <a:endParaRPr lang="en-IN" dirty="0"/>
          </a:p>
        </p:txBody>
      </p:sp>
      <p:pic>
        <p:nvPicPr>
          <p:cNvPr id="5" name="Content Placeholder 4" descr="A photograph of a bug in the genus Triatoma">
            <a:extLst>
              <a:ext uri="{FF2B5EF4-FFF2-40B4-BE49-F238E27FC236}">
                <a16:creationId xmlns:a16="http://schemas.microsoft.com/office/drawing/2014/main" id="{23B934B1-D114-E760-15BB-F44EEF14EA6A}"/>
              </a:ext>
            </a:extLst>
          </p:cNvPr>
          <p:cNvPicPr>
            <a:picLocks noGrp="1" noChangeAspect="1"/>
          </p:cNvPicPr>
          <p:nvPr>
            <p:ph idx="1"/>
          </p:nvPr>
        </p:nvPicPr>
        <p:blipFill>
          <a:blip r:embed="rId2"/>
          <a:srcRect l="25000" t="2000" r="24999"/>
          <a:stretch/>
        </p:blipFill>
        <p:spPr>
          <a:xfrm>
            <a:off x="2514600" y="1371600"/>
            <a:ext cx="4114800" cy="4480560"/>
          </a:xfrm>
        </p:spPr>
      </p:pic>
    </p:spTree>
    <p:extLst>
      <p:ext uri="{BB962C8B-B14F-4D97-AF65-F5344CB8AC3E}">
        <p14:creationId xmlns:p14="http://schemas.microsoft.com/office/powerpoint/2010/main" val="3259074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5C92D-ED37-AC71-2D95-9F230FFFB4D6}"/>
              </a:ext>
            </a:extLst>
          </p:cNvPr>
          <p:cNvSpPr>
            <a:spLocks noGrp="1"/>
          </p:cNvSpPr>
          <p:nvPr>
            <p:ph type="title"/>
          </p:nvPr>
        </p:nvSpPr>
        <p:spPr/>
        <p:txBody>
          <a:bodyPr/>
          <a:lstStyle/>
          <a:p>
            <a:r>
              <a:rPr lang="en-US" dirty="0"/>
              <a:t>Lesson 23.3 Figure 6</a:t>
            </a:r>
            <a:endParaRPr lang="en-IN" dirty="0"/>
          </a:p>
        </p:txBody>
      </p:sp>
      <p:pic>
        <p:nvPicPr>
          <p:cNvPr id="5" name="Content Placeholder 4" descr="A photograph of a leaf shows yellow discoloration (downy mildew) and white discoloration (powdery mildew).">
            <a:extLst>
              <a:ext uri="{FF2B5EF4-FFF2-40B4-BE49-F238E27FC236}">
                <a16:creationId xmlns:a16="http://schemas.microsoft.com/office/drawing/2014/main" id="{05DF7801-E8BE-9CFC-5520-F7D68EDC0C0F}"/>
              </a:ext>
            </a:extLst>
          </p:cNvPr>
          <p:cNvPicPr>
            <a:picLocks noGrp="1" noChangeAspect="1"/>
          </p:cNvPicPr>
          <p:nvPr>
            <p:ph idx="1"/>
          </p:nvPr>
        </p:nvPicPr>
        <p:blipFill>
          <a:blip r:embed="rId2"/>
          <a:srcRect l="16667" t="2000" r="16667"/>
          <a:stretch/>
        </p:blipFill>
        <p:spPr>
          <a:xfrm>
            <a:off x="1828800" y="1371600"/>
            <a:ext cx="5486400" cy="4480560"/>
          </a:xfrm>
        </p:spPr>
      </p:pic>
    </p:spTree>
    <p:extLst>
      <p:ext uri="{BB962C8B-B14F-4D97-AF65-F5344CB8AC3E}">
        <p14:creationId xmlns:p14="http://schemas.microsoft.com/office/powerpoint/2010/main" val="3611173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A1532-6B09-90F8-C8D8-28C204316585}"/>
              </a:ext>
            </a:extLst>
          </p:cNvPr>
          <p:cNvSpPr>
            <a:spLocks noGrp="1"/>
          </p:cNvSpPr>
          <p:nvPr>
            <p:ph type="title"/>
          </p:nvPr>
        </p:nvSpPr>
        <p:spPr/>
        <p:txBody>
          <a:bodyPr/>
          <a:lstStyle/>
          <a:p>
            <a:r>
              <a:rPr lang="en-US" dirty="0"/>
              <a:t>Lesson 23.3 Figure 7</a:t>
            </a:r>
            <a:endParaRPr lang="en-IN" dirty="0"/>
          </a:p>
        </p:txBody>
      </p:sp>
      <p:pic>
        <p:nvPicPr>
          <p:cNvPr id="5" name="Content Placeholder 4" descr="A photograph shows a potato cut in half. There is brown discoloration throughout the inside.">
            <a:extLst>
              <a:ext uri="{FF2B5EF4-FFF2-40B4-BE49-F238E27FC236}">
                <a16:creationId xmlns:a16="http://schemas.microsoft.com/office/drawing/2014/main" id="{6F3C65E1-A5EA-CD5E-DAA7-BAFD6B40D8EB}"/>
              </a:ext>
            </a:extLst>
          </p:cNvPr>
          <p:cNvPicPr>
            <a:picLocks noGrp="1" noChangeAspect="1"/>
          </p:cNvPicPr>
          <p:nvPr>
            <p:ph idx="1"/>
          </p:nvPr>
        </p:nvPicPr>
        <p:blipFill>
          <a:blip r:embed="rId2"/>
          <a:srcRect l="11111" t="2000" r="10185"/>
          <a:stretch/>
        </p:blipFill>
        <p:spPr>
          <a:xfrm>
            <a:off x="1371600" y="1371600"/>
            <a:ext cx="6477000" cy="4480560"/>
          </a:xfrm>
        </p:spPr>
      </p:pic>
    </p:spTree>
    <p:extLst>
      <p:ext uri="{BB962C8B-B14F-4D97-AF65-F5344CB8AC3E}">
        <p14:creationId xmlns:p14="http://schemas.microsoft.com/office/powerpoint/2010/main" val="3216886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9EEAE-C294-9D63-733D-159953FE1124}"/>
              </a:ext>
            </a:extLst>
          </p:cNvPr>
          <p:cNvSpPr>
            <a:spLocks noGrp="1"/>
          </p:cNvSpPr>
          <p:nvPr>
            <p:ph type="title"/>
          </p:nvPr>
        </p:nvSpPr>
        <p:spPr/>
        <p:txBody>
          <a:bodyPr/>
          <a:lstStyle/>
          <a:p>
            <a:r>
              <a:rPr lang="en-US" dirty="0"/>
              <a:t>Lesson 23.3 Figure 8</a:t>
            </a:r>
            <a:endParaRPr lang="en-IN" dirty="0"/>
          </a:p>
        </p:txBody>
      </p:sp>
      <p:pic>
        <p:nvPicPr>
          <p:cNvPr id="5" name="Content Placeholder 4" descr="A photograph shows a large compost pile.">
            <a:extLst>
              <a:ext uri="{FF2B5EF4-FFF2-40B4-BE49-F238E27FC236}">
                <a16:creationId xmlns:a16="http://schemas.microsoft.com/office/drawing/2014/main" id="{BCFA03F1-345B-12BD-CB25-2AB14B0758ED}"/>
              </a:ext>
            </a:extLst>
          </p:cNvPr>
          <p:cNvPicPr>
            <a:picLocks noGrp="1" noChangeAspect="1"/>
          </p:cNvPicPr>
          <p:nvPr>
            <p:ph idx="1"/>
          </p:nvPr>
        </p:nvPicPr>
        <p:blipFill>
          <a:blip r:embed="rId2"/>
          <a:srcRect l="18519" t="2000" r="16667"/>
          <a:stretch/>
        </p:blipFill>
        <p:spPr>
          <a:xfrm>
            <a:off x="1981200" y="1371600"/>
            <a:ext cx="5334000" cy="4480560"/>
          </a:xfrm>
        </p:spPr>
      </p:pic>
    </p:spTree>
    <p:extLst>
      <p:ext uri="{BB962C8B-B14F-4D97-AF65-F5344CB8AC3E}">
        <p14:creationId xmlns:p14="http://schemas.microsoft.com/office/powerpoint/2010/main" val="3479984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F570-F27D-1E79-A418-BFAA9D96C610}"/>
              </a:ext>
            </a:extLst>
          </p:cNvPr>
          <p:cNvSpPr>
            <a:spLocks noGrp="1"/>
          </p:cNvSpPr>
          <p:nvPr>
            <p:ph type="title"/>
          </p:nvPr>
        </p:nvSpPr>
        <p:spPr/>
        <p:txBody>
          <a:bodyPr/>
          <a:lstStyle/>
          <a:p>
            <a:r>
              <a:rPr lang="en-US" dirty="0"/>
              <a:t>Lesson 23.1 Figure 4</a:t>
            </a:r>
            <a:endParaRPr lang="en-IN" dirty="0"/>
          </a:p>
        </p:txBody>
      </p:sp>
      <p:pic>
        <p:nvPicPr>
          <p:cNvPr id="7" name="Content Placeholder 6" descr="Image (a) shows a cross section of a chloroplast with an outer membrane and an inner membrane. Thylakoids are disk-shaped and stack together in grana. The fluid within the chloroplast is called stroma. Image (b) is a micrograph of plant cells. The chloroplasts can be seen as green on the micrographs.">
            <a:extLst>
              <a:ext uri="{FF2B5EF4-FFF2-40B4-BE49-F238E27FC236}">
                <a16:creationId xmlns:a16="http://schemas.microsoft.com/office/drawing/2014/main" id="{28BF5B0D-932E-A34F-CDBA-90C7A2A2C5BF}"/>
              </a:ext>
            </a:extLst>
          </p:cNvPr>
          <p:cNvPicPr>
            <a:picLocks noGrp="1" noChangeAspect="1"/>
          </p:cNvPicPr>
          <p:nvPr>
            <p:ph idx="1"/>
          </p:nvPr>
        </p:nvPicPr>
        <p:blipFill>
          <a:blip r:embed="rId2"/>
          <a:srcRect t="1666" b="25001"/>
          <a:stretch/>
        </p:blipFill>
        <p:spPr>
          <a:xfrm>
            <a:off x="457200" y="1371600"/>
            <a:ext cx="8229600" cy="3352800"/>
          </a:xfrm>
        </p:spPr>
      </p:pic>
    </p:spTree>
    <p:extLst>
      <p:ext uri="{BB962C8B-B14F-4D97-AF65-F5344CB8AC3E}">
        <p14:creationId xmlns:p14="http://schemas.microsoft.com/office/powerpoint/2010/main" val="1152318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252E-0E97-B4C4-E723-1483D00E1BC8}"/>
              </a:ext>
            </a:extLst>
          </p:cNvPr>
          <p:cNvSpPr>
            <a:spLocks noGrp="1"/>
          </p:cNvSpPr>
          <p:nvPr>
            <p:ph type="title"/>
          </p:nvPr>
        </p:nvSpPr>
        <p:spPr/>
        <p:txBody>
          <a:bodyPr/>
          <a:lstStyle/>
          <a:p>
            <a:r>
              <a:rPr lang="en-US" dirty="0"/>
              <a:t>Lesson 23.1 Figure 5</a:t>
            </a:r>
            <a:endParaRPr lang="en-IN" dirty="0"/>
          </a:p>
        </p:txBody>
      </p:sp>
      <p:pic>
        <p:nvPicPr>
          <p:cNvPr id="6" name="Content Placeholder 5" descr="A photograph of Lynn Margulis">
            <a:extLst>
              <a:ext uri="{FF2B5EF4-FFF2-40B4-BE49-F238E27FC236}">
                <a16:creationId xmlns:a16="http://schemas.microsoft.com/office/drawing/2014/main" id="{BA788F42-972F-F8EE-3B0C-94052FD97E1F}"/>
              </a:ext>
            </a:extLst>
          </p:cNvPr>
          <p:cNvPicPr>
            <a:picLocks noGrp="1" noChangeAspect="1"/>
          </p:cNvPicPr>
          <p:nvPr>
            <p:ph idx="1"/>
          </p:nvPr>
        </p:nvPicPr>
        <p:blipFill>
          <a:blip r:embed="rId2"/>
          <a:srcRect l="33333" t="2000" r="32407"/>
          <a:stretch/>
        </p:blipFill>
        <p:spPr>
          <a:xfrm>
            <a:off x="3200400" y="1371600"/>
            <a:ext cx="2819400" cy="4480560"/>
          </a:xfrm>
        </p:spPr>
      </p:pic>
    </p:spTree>
    <p:extLst>
      <p:ext uri="{BB962C8B-B14F-4D97-AF65-F5344CB8AC3E}">
        <p14:creationId xmlns:p14="http://schemas.microsoft.com/office/powerpoint/2010/main" val="3274767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588B-0A9E-16F1-73A0-0F48D67F9CB6}"/>
              </a:ext>
            </a:extLst>
          </p:cNvPr>
          <p:cNvSpPr>
            <a:spLocks noGrp="1"/>
          </p:cNvSpPr>
          <p:nvPr>
            <p:ph type="title"/>
          </p:nvPr>
        </p:nvSpPr>
        <p:spPr/>
        <p:txBody>
          <a:bodyPr/>
          <a:lstStyle/>
          <a:p>
            <a:r>
              <a:rPr lang="en-US" dirty="0"/>
              <a:t>Lesson 23.1 Figure 6</a:t>
            </a:r>
            <a:endParaRPr lang="en-IN" dirty="0"/>
          </a:p>
        </p:txBody>
      </p:sp>
      <p:pic>
        <p:nvPicPr>
          <p:cNvPr id="6" name="Content Placeholder 5" descr="Two images: (a) shows a photograph of red algae; (b) shows a micrograph of green algae.">
            <a:extLst>
              <a:ext uri="{FF2B5EF4-FFF2-40B4-BE49-F238E27FC236}">
                <a16:creationId xmlns:a16="http://schemas.microsoft.com/office/drawing/2014/main" id="{ED748C6C-69C5-3239-1D8C-AA503F828A20}"/>
              </a:ext>
            </a:extLst>
          </p:cNvPr>
          <p:cNvPicPr>
            <a:picLocks noGrp="1" noChangeAspect="1"/>
          </p:cNvPicPr>
          <p:nvPr>
            <p:ph idx="1"/>
          </p:nvPr>
        </p:nvPicPr>
        <p:blipFill>
          <a:blip r:embed="rId3"/>
          <a:srcRect l="926" t="2000" b="18000"/>
          <a:stretch/>
        </p:blipFill>
        <p:spPr>
          <a:xfrm>
            <a:off x="533400" y="1371600"/>
            <a:ext cx="8153400" cy="3657600"/>
          </a:xfrm>
        </p:spPr>
      </p:pic>
    </p:spTree>
    <p:extLst>
      <p:ext uri="{BB962C8B-B14F-4D97-AF65-F5344CB8AC3E}">
        <p14:creationId xmlns:p14="http://schemas.microsoft.com/office/powerpoint/2010/main" val="1333281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3981-3705-77AD-E745-FC50BF9D44A9}"/>
              </a:ext>
            </a:extLst>
          </p:cNvPr>
          <p:cNvSpPr>
            <a:spLocks noGrp="1"/>
          </p:cNvSpPr>
          <p:nvPr>
            <p:ph type="title"/>
          </p:nvPr>
        </p:nvSpPr>
        <p:spPr/>
        <p:txBody>
          <a:bodyPr/>
          <a:lstStyle/>
          <a:p>
            <a:r>
              <a:rPr lang="en-US" dirty="0"/>
              <a:t>Lesson 23.1 Figure 7</a:t>
            </a:r>
            <a:endParaRPr lang="en-IN" dirty="0"/>
          </a:p>
        </p:txBody>
      </p:sp>
      <p:pic>
        <p:nvPicPr>
          <p:cNvPr id="6" name="Content Placeholder 5" descr="The illustration shows steps that, according to the endosymbiotic theory, gave rise to eukaryotic organisms. In step 1, infoldings in the plasma membrane of an ancestral prokaryote gave rise to endomembrane components, including a nucleus and endoplasmic reticulum. In step 2, the first endosymbiotic event occurred: The ancestral eukaryote consumed aerobic bacteria that evolved into mitochondria. In a second endosymbiotic event, the early eukaryote consumed photosynthetic bacteria that evolved into chloroplasts.">
            <a:extLst>
              <a:ext uri="{FF2B5EF4-FFF2-40B4-BE49-F238E27FC236}">
                <a16:creationId xmlns:a16="http://schemas.microsoft.com/office/drawing/2014/main" id="{0855F860-11D6-9919-DD35-A5879ACEE62B}"/>
              </a:ext>
            </a:extLst>
          </p:cNvPr>
          <p:cNvPicPr>
            <a:picLocks noGrp="1" noChangeAspect="1"/>
          </p:cNvPicPr>
          <p:nvPr>
            <p:ph idx="1"/>
          </p:nvPr>
        </p:nvPicPr>
        <p:blipFill>
          <a:blip r:embed="rId2"/>
          <a:srcRect t="2000"/>
          <a:stretch/>
        </p:blipFill>
        <p:spPr>
          <a:xfrm>
            <a:off x="457200" y="1371600"/>
            <a:ext cx="8229600" cy="4480560"/>
          </a:xfrm>
        </p:spPr>
      </p:pic>
    </p:spTree>
    <p:extLst>
      <p:ext uri="{BB962C8B-B14F-4D97-AF65-F5344CB8AC3E}">
        <p14:creationId xmlns:p14="http://schemas.microsoft.com/office/powerpoint/2010/main" val="35104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EE7-DAA7-DA9E-9C34-804BA4959E57}"/>
              </a:ext>
            </a:extLst>
          </p:cNvPr>
          <p:cNvSpPr>
            <a:spLocks noGrp="1"/>
          </p:cNvSpPr>
          <p:nvPr>
            <p:ph type="title"/>
          </p:nvPr>
        </p:nvSpPr>
        <p:spPr/>
        <p:txBody>
          <a:bodyPr/>
          <a:lstStyle/>
          <a:p>
            <a:r>
              <a:rPr lang="en-US" dirty="0"/>
              <a:t>Lesson 23.1 Figure 8</a:t>
            </a:r>
            <a:endParaRPr lang="en-IN" dirty="0"/>
          </a:p>
        </p:txBody>
      </p:sp>
      <p:pic>
        <p:nvPicPr>
          <p:cNvPr id="7" name="Content Placeholder 6" descr="According to the secondary endosymbiosis theory, plastids in modern chlorarachniophytes arose via two endosymbiotic events. In the first event, a cyanobacterium was engulfed by a heterotrophic eukaryote. Cyanobacteria have two membranes, and the endosymbiosis event gave rise to a third membrane. One of these membranes was lost. Then, in a second endosymbiotic event, the cell was engulfed by another cell. The first cell became a plastid, an organelle with a vestigial nucleus and an organelle membrane inside it; thus, the plastid has the appearance of a cell within a cell.">
            <a:extLst>
              <a:ext uri="{FF2B5EF4-FFF2-40B4-BE49-F238E27FC236}">
                <a16:creationId xmlns:a16="http://schemas.microsoft.com/office/drawing/2014/main" id="{DFE8E3EE-04FF-E8B7-1AFD-04B5874E8432}"/>
              </a:ext>
            </a:extLst>
          </p:cNvPr>
          <p:cNvPicPr>
            <a:picLocks noGrp="1" noChangeAspect="1"/>
          </p:cNvPicPr>
          <p:nvPr>
            <p:ph idx="1"/>
          </p:nvPr>
        </p:nvPicPr>
        <p:blipFill>
          <a:blip r:embed="rId2"/>
          <a:srcRect t="2000" b="24667"/>
          <a:stretch/>
        </p:blipFill>
        <p:spPr>
          <a:xfrm>
            <a:off x="457200" y="1371600"/>
            <a:ext cx="8229600" cy="3352800"/>
          </a:xfrm>
        </p:spPr>
      </p:pic>
    </p:spTree>
    <p:extLst>
      <p:ext uri="{BB962C8B-B14F-4D97-AF65-F5344CB8AC3E}">
        <p14:creationId xmlns:p14="http://schemas.microsoft.com/office/powerpoint/2010/main" val="113084119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2594</TotalTime>
  <Words>187</Words>
  <Application>Microsoft Office PowerPoint</Application>
  <PresentationFormat>On-screen Show (4:3)</PresentationFormat>
  <Paragraphs>49</Paragraphs>
  <Slides>46</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46</vt:i4>
      </vt:variant>
    </vt:vector>
  </HeadingPairs>
  <TitlesOfParts>
    <vt:vector size="49" baseType="lpstr">
      <vt:lpstr>Arial</vt:lpstr>
      <vt:lpstr>Calibri</vt:lpstr>
      <vt:lpstr>Office Theme</vt:lpstr>
      <vt:lpstr>Chapter 23</vt:lpstr>
      <vt:lpstr>Lesson 23.1 Figure 1</vt:lpstr>
      <vt:lpstr>Lesson 23.1 Figure 2</vt:lpstr>
      <vt:lpstr>Lesson 23.1 Figure 3</vt:lpstr>
      <vt:lpstr>Lesson 23.1 Figure 4</vt:lpstr>
      <vt:lpstr>Lesson 23.1 Figure 5</vt:lpstr>
      <vt:lpstr>Lesson 23.1 Figure 6</vt:lpstr>
      <vt:lpstr>Lesson 23.1 Figure 7</vt:lpstr>
      <vt:lpstr>Lesson 23.1 Figure 8</vt:lpstr>
      <vt:lpstr>Lesson 23.2 Figure 1</vt:lpstr>
      <vt:lpstr>Lesson 23.2 Figure 2</vt:lpstr>
      <vt:lpstr>Lesson 23.2 Figure 3</vt:lpstr>
      <vt:lpstr>Lesson 23.2 Figure 4</vt:lpstr>
      <vt:lpstr>Lesson 23.2 Figure 5</vt:lpstr>
      <vt:lpstr>Lesson 23.2 Figure 6</vt:lpstr>
      <vt:lpstr>Lesson 23.2 Figure 7</vt:lpstr>
      <vt:lpstr>Lesson 23.2 Figure 8</vt:lpstr>
      <vt:lpstr>Lesson 23.2 Figure 9</vt:lpstr>
      <vt:lpstr>Lesson 23.2 Figure 10</vt:lpstr>
      <vt:lpstr>Lesson 23.2 Figure 11</vt:lpstr>
      <vt:lpstr>Lesson 23.2 Figure 12</vt:lpstr>
      <vt:lpstr>Lesson 23.2 Figure 13</vt:lpstr>
      <vt:lpstr>Lesson 23.2 Figure 14</vt:lpstr>
      <vt:lpstr>Lesson 23.2 Figure 15</vt:lpstr>
      <vt:lpstr>Lesson 23.2 Figure 16</vt:lpstr>
      <vt:lpstr>Lesson 23.2 Figure 17</vt:lpstr>
      <vt:lpstr>Lesson 23.2 Figure 18</vt:lpstr>
      <vt:lpstr>Lesson 23.2 Figure 19</vt:lpstr>
      <vt:lpstr>Lesson 23.2 Figure 20</vt:lpstr>
      <vt:lpstr>Lesson 23.2 Figure 21</vt:lpstr>
      <vt:lpstr>Lesson 23.2 Figure 22</vt:lpstr>
      <vt:lpstr>Lesson 23.2 Figure 23</vt:lpstr>
      <vt:lpstr>Lesson 23.2 Figure 24</vt:lpstr>
      <vt:lpstr>Lesson 23.2 Figure 25</vt:lpstr>
      <vt:lpstr>Lesson 23.2 Figure 26</vt:lpstr>
      <vt:lpstr>Lesson 23.2 Figure 27</vt:lpstr>
      <vt:lpstr>Lesson 23.2 Figure 28</vt:lpstr>
      <vt:lpstr>Lesson 23.3 Figure 1</vt:lpstr>
      <vt:lpstr>Lesson 23.3 Figure 2</vt:lpstr>
      <vt:lpstr>Lesson 23.3 Figure 3</vt:lpstr>
      <vt:lpstr>Lesson 23.3 Figure 4</vt:lpstr>
      <vt:lpstr>Lesson 23.3 Figure 5</vt:lpstr>
      <vt:lpstr>Lesson 23.3 Figure 6</vt:lpstr>
      <vt:lpstr>Lesson 23.3 Figure 7</vt:lpstr>
      <vt:lpstr>Lesson 23.3 Figure 8</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490</cp:revision>
  <dcterms:created xsi:type="dcterms:W3CDTF">2013-04-26T14:43:13Z</dcterms:created>
  <dcterms:modified xsi:type="dcterms:W3CDTF">2024-10-10T13:27:58Z</dcterms:modified>
</cp:coreProperties>
</file>