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54"/>
  </p:notesMasterIdLst>
  <p:handoutMasterIdLst>
    <p:handoutMasterId r:id="rId55"/>
  </p:handoutMasterIdLst>
  <p:sldIdLst>
    <p:sldId id="272" r:id="rId2"/>
    <p:sldId id="267" r:id="rId3"/>
    <p:sldId id="273" r:id="rId4"/>
    <p:sldId id="274" r:id="rId5"/>
    <p:sldId id="276" r:id="rId6"/>
    <p:sldId id="277" r:id="rId7"/>
    <p:sldId id="278" r:id="rId8"/>
    <p:sldId id="279" r:id="rId9"/>
    <p:sldId id="280" r:id="rId10"/>
    <p:sldId id="293"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1" r:id="rId51"/>
    <p:sldId id="322" r:id="rId52"/>
    <p:sldId id="269"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2" autoAdjust="0"/>
    <p:restoredTop sz="86410" autoAdjust="0"/>
  </p:normalViewPr>
  <p:slideViewPr>
    <p:cSldViewPr>
      <p:cViewPr varScale="1">
        <p:scale>
          <a:sx n="71" d="100"/>
          <a:sy n="71" d="100"/>
        </p:scale>
        <p:origin x="1258" y="67"/>
      </p:cViewPr>
      <p:guideLst>
        <p:guide orient="horz" pos="2160"/>
        <p:guide pos="2880"/>
      </p:guideLst>
    </p:cSldViewPr>
  </p:slideViewPr>
  <p:outlineViewPr>
    <p:cViewPr>
      <p:scale>
        <a:sx n="33" d="100"/>
        <a:sy n="33" d="100"/>
      </p:scale>
      <p:origin x="0" y="0"/>
    </p:cViewPr>
  </p:outlineViewPr>
  <p:notesTextViewPr>
    <p:cViewPr>
      <p:scale>
        <a:sx n="25" d="100"/>
        <a:sy n="25" d="100"/>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a:t>
            </a:fld>
            <a:endParaRPr lang="en-US"/>
          </a:p>
        </p:txBody>
      </p:sp>
    </p:spTree>
    <p:extLst>
      <p:ext uri="{BB962C8B-B14F-4D97-AF65-F5344CB8AC3E}">
        <p14:creationId xmlns:p14="http://schemas.microsoft.com/office/powerpoint/2010/main" val="58374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a:p>
        </p:txBody>
      </p:sp>
    </p:spTree>
    <p:extLst>
      <p:ext uri="{BB962C8B-B14F-4D97-AF65-F5344CB8AC3E}">
        <p14:creationId xmlns:p14="http://schemas.microsoft.com/office/powerpoint/2010/main" val="1172810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24</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Fungi</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7CCEF-482A-EEFB-B06B-521CA0D4296F}"/>
              </a:ext>
            </a:extLst>
          </p:cNvPr>
          <p:cNvSpPr>
            <a:spLocks noGrp="1"/>
          </p:cNvSpPr>
          <p:nvPr>
            <p:ph type="title"/>
          </p:nvPr>
        </p:nvSpPr>
        <p:spPr/>
        <p:txBody>
          <a:bodyPr/>
          <a:lstStyle/>
          <a:p>
            <a:r>
              <a:rPr lang="en-US" dirty="0"/>
              <a:t>Lesson 24.1 Figure 9</a:t>
            </a:r>
            <a:endParaRPr lang="en-IN" dirty="0"/>
          </a:p>
        </p:txBody>
      </p:sp>
      <p:pic>
        <p:nvPicPr>
          <p:cNvPr id="7" name="Content Placeholder 6" descr="Shown are four figures. Figure (a) is an illustration of coenocytic hyphae. The coenocytic hyphae consists of two long, branched fibers. However, in coenocytic hyphae, there is no separation between the cells or nuclei. Figure (b) depicts septate hyphae. Cells within the septate hyphae are rectangular. Each cell has its own nucleus and connects to other cells end to end in a long strand. Several branches occur in the hyphae. Figures (c) and (d) are light micrographs of septate and coenocytic hyphae, respectively.">
            <a:extLst>
              <a:ext uri="{FF2B5EF4-FFF2-40B4-BE49-F238E27FC236}">
                <a16:creationId xmlns:a16="http://schemas.microsoft.com/office/drawing/2014/main" id="{1B2CA1D8-FD3C-1935-2DB3-5BE6F3DBC0AD}"/>
              </a:ext>
            </a:extLst>
          </p:cNvPr>
          <p:cNvPicPr>
            <a:picLocks noGrp="1" noChangeAspect="1"/>
          </p:cNvPicPr>
          <p:nvPr>
            <p:ph idx="1"/>
          </p:nvPr>
        </p:nvPicPr>
        <p:blipFill>
          <a:blip r:embed="rId2"/>
          <a:srcRect l="23148" t="2000" r="22222"/>
          <a:stretch/>
        </p:blipFill>
        <p:spPr>
          <a:xfrm>
            <a:off x="2362200" y="1371600"/>
            <a:ext cx="4495800" cy="4480560"/>
          </a:xfrm>
        </p:spPr>
      </p:pic>
    </p:spTree>
    <p:extLst>
      <p:ext uri="{BB962C8B-B14F-4D97-AF65-F5344CB8AC3E}">
        <p14:creationId xmlns:p14="http://schemas.microsoft.com/office/powerpoint/2010/main" val="2858945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3711E-A954-5512-40A0-06BB54F89A9F}"/>
              </a:ext>
            </a:extLst>
          </p:cNvPr>
          <p:cNvSpPr>
            <a:spLocks noGrp="1"/>
          </p:cNvSpPr>
          <p:nvPr>
            <p:ph type="title"/>
          </p:nvPr>
        </p:nvSpPr>
        <p:spPr/>
        <p:txBody>
          <a:bodyPr/>
          <a:lstStyle/>
          <a:p>
            <a:r>
              <a:rPr lang="en-US" dirty="0"/>
              <a:t>Lesson 24.1 Figure 10</a:t>
            </a:r>
            <a:endParaRPr lang="en-IN" dirty="0"/>
          </a:p>
        </p:txBody>
      </p:sp>
      <p:pic>
        <p:nvPicPr>
          <p:cNvPr id="7" name="Content Placeholder 6" descr="A photograph of an orange fungi growing like a shelf out of a tree">
            <a:extLst>
              <a:ext uri="{FF2B5EF4-FFF2-40B4-BE49-F238E27FC236}">
                <a16:creationId xmlns:a16="http://schemas.microsoft.com/office/drawing/2014/main" id="{6503FA80-1124-40DD-F271-6EF6D1C6881C}"/>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30462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5DFD-A90B-5AF6-31B2-82ED9AECF2EA}"/>
              </a:ext>
            </a:extLst>
          </p:cNvPr>
          <p:cNvSpPr>
            <a:spLocks noGrp="1"/>
          </p:cNvSpPr>
          <p:nvPr>
            <p:ph type="title"/>
          </p:nvPr>
        </p:nvSpPr>
        <p:spPr/>
        <p:txBody>
          <a:bodyPr/>
          <a:lstStyle/>
          <a:p>
            <a:r>
              <a:rPr lang="en-US" dirty="0"/>
              <a:t>Lesson 24.1 Figure 11</a:t>
            </a:r>
            <a:endParaRPr lang="en-IN" dirty="0"/>
          </a:p>
        </p:txBody>
      </p:sp>
      <p:pic>
        <p:nvPicPr>
          <p:cNvPr id="6" name="Content Placeholder 5" descr="Three images showing fungus growing on an ant, a plant, and a human tongue">
            <a:extLst>
              <a:ext uri="{FF2B5EF4-FFF2-40B4-BE49-F238E27FC236}">
                <a16:creationId xmlns:a16="http://schemas.microsoft.com/office/drawing/2014/main" id="{545CBAE8-2D3A-3687-B9E7-728E531C7147}"/>
              </a:ext>
            </a:extLst>
          </p:cNvPr>
          <p:cNvPicPr>
            <a:picLocks noGrp="1" noChangeAspect="1"/>
          </p:cNvPicPr>
          <p:nvPr>
            <p:ph idx="1"/>
          </p:nvPr>
        </p:nvPicPr>
        <p:blipFill>
          <a:blip r:embed="rId2"/>
          <a:srcRect t="2000" b="38001"/>
          <a:stretch/>
        </p:blipFill>
        <p:spPr>
          <a:xfrm>
            <a:off x="457200" y="1371600"/>
            <a:ext cx="8229600" cy="2743200"/>
          </a:xfrm>
        </p:spPr>
      </p:pic>
    </p:spTree>
    <p:extLst>
      <p:ext uri="{BB962C8B-B14F-4D97-AF65-F5344CB8AC3E}">
        <p14:creationId xmlns:p14="http://schemas.microsoft.com/office/powerpoint/2010/main" val="2706979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B418E-CC00-A4D8-AEAD-75DF10228410}"/>
              </a:ext>
            </a:extLst>
          </p:cNvPr>
          <p:cNvSpPr>
            <a:spLocks noGrp="1"/>
          </p:cNvSpPr>
          <p:nvPr>
            <p:ph type="title"/>
          </p:nvPr>
        </p:nvSpPr>
        <p:spPr/>
        <p:txBody>
          <a:bodyPr/>
          <a:lstStyle/>
          <a:p>
            <a:r>
              <a:rPr lang="en-US" dirty="0"/>
              <a:t>Lesson 24.1 Figure 12</a:t>
            </a:r>
            <a:endParaRPr lang="en-IN" dirty="0"/>
          </a:p>
        </p:txBody>
      </p:sp>
      <p:pic>
        <p:nvPicPr>
          <p:cNvPr id="7" name="Content Placeholder 6" descr="Two images: (a) shows several puffball mushrooms; (b) shows a mushroom spouting spores into the air.">
            <a:extLst>
              <a:ext uri="{FF2B5EF4-FFF2-40B4-BE49-F238E27FC236}">
                <a16:creationId xmlns:a16="http://schemas.microsoft.com/office/drawing/2014/main" id="{20286561-3F8E-C6DD-56C4-7A37CECBCC64}"/>
              </a:ext>
            </a:extLst>
          </p:cNvPr>
          <p:cNvPicPr>
            <a:picLocks noGrp="1" noChangeAspect="1"/>
          </p:cNvPicPr>
          <p:nvPr>
            <p:ph idx="1"/>
          </p:nvPr>
        </p:nvPicPr>
        <p:blipFill>
          <a:blip r:embed="rId2"/>
          <a:srcRect t="2000" b="18000"/>
          <a:stretch/>
        </p:blipFill>
        <p:spPr>
          <a:xfrm>
            <a:off x="457200" y="1371600"/>
            <a:ext cx="8229600" cy="3657600"/>
          </a:xfrm>
        </p:spPr>
      </p:pic>
    </p:spTree>
    <p:extLst>
      <p:ext uri="{BB962C8B-B14F-4D97-AF65-F5344CB8AC3E}">
        <p14:creationId xmlns:p14="http://schemas.microsoft.com/office/powerpoint/2010/main" val="1612832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AF22-21E1-D4CA-D18B-26AC353E9D6D}"/>
              </a:ext>
            </a:extLst>
          </p:cNvPr>
          <p:cNvSpPr>
            <a:spLocks noGrp="1"/>
          </p:cNvSpPr>
          <p:nvPr>
            <p:ph type="title"/>
          </p:nvPr>
        </p:nvSpPr>
        <p:spPr/>
        <p:txBody>
          <a:bodyPr/>
          <a:lstStyle/>
          <a:p>
            <a:r>
              <a:rPr lang="en-US" dirty="0"/>
              <a:t>Lesson 24.1 Figure 13</a:t>
            </a:r>
            <a:endParaRPr lang="en-IN" dirty="0"/>
          </a:p>
        </p:txBody>
      </p:sp>
      <p:pic>
        <p:nvPicPr>
          <p:cNvPr id="6" name="Content Placeholder 5" descr="A micrograph shows dark blue circles in a light blue field">
            <a:extLst>
              <a:ext uri="{FF2B5EF4-FFF2-40B4-BE49-F238E27FC236}">
                <a16:creationId xmlns:a16="http://schemas.microsoft.com/office/drawing/2014/main" id="{8F14D9A2-9C4C-0A50-FDF1-B488FF8C692B}"/>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3726131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56A9-0F4E-71B5-AB83-2828179DD35C}"/>
              </a:ext>
            </a:extLst>
          </p:cNvPr>
          <p:cNvSpPr>
            <a:spLocks noGrp="1"/>
          </p:cNvSpPr>
          <p:nvPr>
            <p:ph type="title"/>
          </p:nvPr>
        </p:nvSpPr>
        <p:spPr/>
        <p:txBody>
          <a:bodyPr/>
          <a:lstStyle/>
          <a:p>
            <a:r>
              <a:rPr lang="en-US" dirty="0"/>
              <a:t>Lesson 24.1 Figure 14</a:t>
            </a:r>
            <a:endParaRPr lang="en-IN" dirty="0"/>
          </a:p>
        </p:txBody>
      </p:sp>
      <p:pic>
        <p:nvPicPr>
          <p:cNvPr id="6" name="Content Placeholder 5" descr="The asexual and sexual stages of reproduction of fungi are shown. In the asexual life cycle, a haploid (1n) mycelium undergoes mitosis to form spores. Germination of the spores results in the formation of more mycelia. In the sexual life cycle, the mycelium undergoes plasmogamy, a process in which haploid cells fuse to form a heterokaryon (a cell with two or more haploid nuclei). This is called the heterokaryotic stage. The dikaryotic cells (cells with two more nuclei) undergo karyogamy, a process in which the nuclei fuse to form a diploid (2n) zygote. The zygote undergoes meiosis to form haploid (1n) spores. Germination of spores results in the formation of a multicellular mycelium.">
            <a:extLst>
              <a:ext uri="{FF2B5EF4-FFF2-40B4-BE49-F238E27FC236}">
                <a16:creationId xmlns:a16="http://schemas.microsoft.com/office/drawing/2014/main" id="{737FF981-BDE1-913F-7920-4810AE212FBF}"/>
              </a:ext>
            </a:extLst>
          </p:cNvPr>
          <p:cNvPicPr>
            <a:picLocks noGrp="1" noChangeAspect="1"/>
          </p:cNvPicPr>
          <p:nvPr>
            <p:ph idx="1"/>
          </p:nvPr>
        </p:nvPicPr>
        <p:blipFill>
          <a:blip r:embed="rId2"/>
          <a:srcRect l="23148" t="2000" r="23148"/>
          <a:stretch/>
        </p:blipFill>
        <p:spPr>
          <a:xfrm>
            <a:off x="2362200" y="1371600"/>
            <a:ext cx="4419600" cy="4480560"/>
          </a:xfrm>
        </p:spPr>
      </p:pic>
    </p:spTree>
    <p:extLst>
      <p:ext uri="{BB962C8B-B14F-4D97-AF65-F5344CB8AC3E}">
        <p14:creationId xmlns:p14="http://schemas.microsoft.com/office/powerpoint/2010/main" val="1422394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0577-3B8D-951D-10E5-46AB92E244C4}"/>
              </a:ext>
            </a:extLst>
          </p:cNvPr>
          <p:cNvSpPr>
            <a:spLocks noGrp="1"/>
          </p:cNvSpPr>
          <p:nvPr>
            <p:ph type="title"/>
          </p:nvPr>
        </p:nvSpPr>
        <p:spPr/>
        <p:txBody>
          <a:bodyPr/>
          <a:lstStyle/>
          <a:p>
            <a:r>
              <a:rPr lang="en-US" dirty="0"/>
              <a:t>Lesson 24.1 Figure 15</a:t>
            </a:r>
            <a:endParaRPr lang="en-IN" dirty="0"/>
          </a:p>
        </p:txBody>
      </p:sp>
      <p:pic>
        <p:nvPicPr>
          <p:cNvPr id="7" name="Content Placeholder 6" descr="Two images: (a) shows a micrograph of H. parasitica that looks like a tree with dark, purple circles at the tips of the branches; (b) shows a micrograph of a Mucor fungus with a long blue stem with hundreds of spores blooming off the end of it.">
            <a:extLst>
              <a:ext uri="{FF2B5EF4-FFF2-40B4-BE49-F238E27FC236}">
                <a16:creationId xmlns:a16="http://schemas.microsoft.com/office/drawing/2014/main" id="{E58F065E-58A9-ED0C-EB91-4F5E129F7975}"/>
              </a:ext>
            </a:extLst>
          </p:cNvPr>
          <p:cNvPicPr>
            <a:picLocks noGrp="1" noChangeAspect="1"/>
          </p:cNvPicPr>
          <p:nvPr>
            <p:ph idx="1"/>
          </p:nvPr>
        </p:nvPicPr>
        <p:blipFill>
          <a:blip r:embed="rId2"/>
          <a:srcRect t="2000" b="14667"/>
          <a:stretch/>
        </p:blipFill>
        <p:spPr>
          <a:xfrm>
            <a:off x="457200" y="1371600"/>
            <a:ext cx="8229600" cy="3810000"/>
          </a:xfrm>
        </p:spPr>
      </p:pic>
    </p:spTree>
    <p:extLst>
      <p:ext uri="{BB962C8B-B14F-4D97-AF65-F5344CB8AC3E}">
        <p14:creationId xmlns:p14="http://schemas.microsoft.com/office/powerpoint/2010/main" val="85375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0477-AB1E-0D66-F00C-D1D06DE92AA7}"/>
              </a:ext>
            </a:extLst>
          </p:cNvPr>
          <p:cNvSpPr>
            <a:spLocks noGrp="1"/>
          </p:cNvSpPr>
          <p:nvPr>
            <p:ph type="title"/>
          </p:nvPr>
        </p:nvSpPr>
        <p:spPr/>
        <p:txBody>
          <a:bodyPr/>
          <a:lstStyle/>
          <a:p>
            <a:r>
              <a:rPr lang="en-US" dirty="0"/>
              <a:t>Lesson 24.2 Figure 1</a:t>
            </a:r>
            <a:endParaRPr lang="en-IN" dirty="0"/>
          </a:p>
        </p:txBody>
      </p:sp>
      <p:pic>
        <p:nvPicPr>
          <p:cNvPr id="6" name="Content Placeholder 5" descr="A suggested phylogenetic tree is shown. The first branch is Animalia (with a drawing of an ant). The second branch is divided into two. The first of the two is Chytridiomycota (with a drawing of a blob with spiderweb like branches coming off of it). The second of the two is further split into two branches. The first branch is Zoopagomycota (with a drawing of a flowerlike fungus). The second of the two is further split into two branches. The first of the two is Mucoromycota (with a drawing of a fungus with a long stem and a ball at the top). The second of the two is further split into two branches. The first of the two is Glomeromycota (with a drawing of a stem with balls branching off of it). The second of the two is further split into two branches: Ascomycota (with a drawing of a mushroom with holes throughout it) and Basidiomycota (with a drawing of a typical-looking mushroom).">
            <a:extLst>
              <a:ext uri="{FF2B5EF4-FFF2-40B4-BE49-F238E27FC236}">
                <a16:creationId xmlns:a16="http://schemas.microsoft.com/office/drawing/2014/main" id="{8A085089-A9F3-5498-0891-2F8D29AFB925}"/>
              </a:ext>
            </a:extLst>
          </p:cNvPr>
          <p:cNvPicPr>
            <a:picLocks noGrp="1" noChangeAspect="1"/>
          </p:cNvPicPr>
          <p:nvPr>
            <p:ph idx="1"/>
          </p:nvPr>
        </p:nvPicPr>
        <p:blipFill>
          <a:blip r:embed="rId2"/>
          <a:srcRect l="926" t="2000" b="14667"/>
          <a:stretch/>
        </p:blipFill>
        <p:spPr>
          <a:xfrm>
            <a:off x="533400" y="1371600"/>
            <a:ext cx="8153400" cy="3810000"/>
          </a:xfrm>
        </p:spPr>
      </p:pic>
    </p:spTree>
    <p:extLst>
      <p:ext uri="{BB962C8B-B14F-4D97-AF65-F5344CB8AC3E}">
        <p14:creationId xmlns:p14="http://schemas.microsoft.com/office/powerpoint/2010/main" val="1191754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DCD3-57E2-1837-3F57-7FEFFD1532B8}"/>
              </a:ext>
            </a:extLst>
          </p:cNvPr>
          <p:cNvSpPr>
            <a:spLocks noGrp="1"/>
          </p:cNvSpPr>
          <p:nvPr>
            <p:ph type="title"/>
          </p:nvPr>
        </p:nvSpPr>
        <p:spPr/>
        <p:txBody>
          <a:bodyPr/>
          <a:lstStyle/>
          <a:p>
            <a:r>
              <a:rPr lang="en-US" dirty="0"/>
              <a:t>Lesson 24.2 Figure 2</a:t>
            </a:r>
            <a:endParaRPr lang="en-IN" dirty="0"/>
          </a:p>
        </p:txBody>
      </p:sp>
      <p:pic>
        <p:nvPicPr>
          <p:cNvPr id="6" name="Content Placeholder 5" descr="Three images are shown. Figure (a) is a micrograph of Batrachochytrium dendrobatidis, which appear as spheres filled with varying degrees of zoospores, shown as smaller dots within the spheres. Figure (b) shows a micrograph Batrachochytrium salamandrivorans as glowing white spheres surrounded by smaller dots that are thalli. Figure (c) shows a photograph of a fire salamander with chytrid ulcerations that appear as black spots on its skin.">
            <a:extLst>
              <a:ext uri="{FF2B5EF4-FFF2-40B4-BE49-F238E27FC236}">
                <a16:creationId xmlns:a16="http://schemas.microsoft.com/office/drawing/2014/main" id="{90C7C5D9-9A29-F667-5336-E3D5B5813479}"/>
              </a:ext>
            </a:extLst>
          </p:cNvPr>
          <p:cNvPicPr>
            <a:picLocks noGrp="1" noChangeAspect="1"/>
          </p:cNvPicPr>
          <p:nvPr>
            <p:ph idx="1"/>
          </p:nvPr>
        </p:nvPicPr>
        <p:blipFill>
          <a:blip r:embed="rId2"/>
          <a:srcRect t="2000" b="49667"/>
          <a:stretch/>
        </p:blipFill>
        <p:spPr>
          <a:xfrm>
            <a:off x="457200" y="1371600"/>
            <a:ext cx="8229600" cy="2209800"/>
          </a:xfrm>
        </p:spPr>
      </p:pic>
    </p:spTree>
    <p:extLst>
      <p:ext uri="{BB962C8B-B14F-4D97-AF65-F5344CB8AC3E}">
        <p14:creationId xmlns:p14="http://schemas.microsoft.com/office/powerpoint/2010/main" val="1214277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58E0-3526-5F88-43B1-2F8752C8BB4D}"/>
              </a:ext>
            </a:extLst>
          </p:cNvPr>
          <p:cNvSpPr>
            <a:spLocks noGrp="1"/>
          </p:cNvSpPr>
          <p:nvPr>
            <p:ph type="title"/>
          </p:nvPr>
        </p:nvSpPr>
        <p:spPr/>
        <p:txBody>
          <a:bodyPr/>
          <a:lstStyle/>
          <a:p>
            <a:r>
              <a:rPr lang="en-US" dirty="0"/>
              <a:t>Lesson 24.2 Figure 3</a:t>
            </a:r>
            <a:endParaRPr lang="en-IN" dirty="0"/>
          </a:p>
        </p:txBody>
      </p:sp>
      <p:pic>
        <p:nvPicPr>
          <p:cNvPr id="6" name="Content Placeholder 5" descr="The sexual and asexual reproductive cycles of Chytridiomycota is shown. Sexual reproduction is depicted on the left, where the resting spore in a wart of a potato is germinated by zoospores (1n). Isogamy occurs, resulting in a zygote, which then infects the cell wall of a potato to start the process over again. To the right, asexual reproduction begins with zoosporangium producing zoospores (1n). The zoospores form a cyst, which infects the epidermis of a potato. Mitosis occurs, resulting in a prosorus on a swollen epidermal cell. After germination a vesicle forms, protruding out of the epidermal cell, which then becomes a zoosporangium to begin the asexual reproductive cycle over again.">
            <a:extLst>
              <a:ext uri="{FF2B5EF4-FFF2-40B4-BE49-F238E27FC236}">
                <a16:creationId xmlns:a16="http://schemas.microsoft.com/office/drawing/2014/main" id="{ADB36CD7-A2B5-4CED-10C2-360FB594AB06}"/>
              </a:ext>
            </a:extLst>
          </p:cNvPr>
          <p:cNvPicPr>
            <a:picLocks noGrp="1" noChangeAspect="1"/>
          </p:cNvPicPr>
          <p:nvPr>
            <p:ph idx="1"/>
          </p:nvPr>
        </p:nvPicPr>
        <p:blipFill>
          <a:blip r:embed="rId2"/>
          <a:srcRect l="15741" t="2000" r="16667"/>
          <a:stretch/>
        </p:blipFill>
        <p:spPr>
          <a:xfrm>
            <a:off x="1752600" y="1371600"/>
            <a:ext cx="5562600" cy="4480560"/>
          </a:xfrm>
        </p:spPr>
      </p:pic>
    </p:spTree>
    <p:extLst>
      <p:ext uri="{BB962C8B-B14F-4D97-AF65-F5344CB8AC3E}">
        <p14:creationId xmlns:p14="http://schemas.microsoft.com/office/powerpoint/2010/main" val="369407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24.1 Figure 1</a:t>
            </a:r>
            <a:endParaRPr lang="en-US" sz="3200" dirty="0">
              <a:solidFill>
                <a:schemeClr val="accent1"/>
              </a:solidFill>
            </a:endParaRPr>
          </a:p>
        </p:txBody>
      </p:sp>
      <p:pic>
        <p:nvPicPr>
          <p:cNvPr id="5" name="Content Placeholder 4" descr="Three images: (a) is a group of mushrooms, (b) is a coral fungus, (c) is a micrograph of a fungus.">
            <a:extLst>
              <a:ext uri="{FF2B5EF4-FFF2-40B4-BE49-F238E27FC236}">
                <a16:creationId xmlns:a16="http://schemas.microsoft.com/office/drawing/2014/main" id="{C9ED6EDE-7871-7012-EA4B-9F088A43BD74}"/>
              </a:ext>
            </a:extLst>
          </p:cNvPr>
          <p:cNvPicPr>
            <a:picLocks noGrp="1" noChangeAspect="1"/>
          </p:cNvPicPr>
          <p:nvPr>
            <p:ph idx="1"/>
          </p:nvPr>
        </p:nvPicPr>
        <p:blipFill>
          <a:blip r:embed="rId3"/>
          <a:srcRect t="1999" b="33001"/>
          <a:stretch/>
        </p:blipFill>
        <p:spPr>
          <a:xfrm>
            <a:off x="457200" y="1371600"/>
            <a:ext cx="8229600" cy="29718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9E009-1C04-4755-ADB0-132995A21843}"/>
              </a:ext>
            </a:extLst>
          </p:cNvPr>
          <p:cNvSpPr>
            <a:spLocks noGrp="1"/>
          </p:cNvSpPr>
          <p:nvPr>
            <p:ph type="title"/>
          </p:nvPr>
        </p:nvSpPr>
        <p:spPr/>
        <p:txBody>
          <a:bodyPr/>
          <a:lstStyle/>
          <a:p>
            <a:r>
              <a:rPr lang="en-US" dirty="0"/>
              <a:t>Lesson 24.2 Figure 4</a:t>
            </a:r>
            <a:endParaRPr lang="en-IN" dirty="0"/>
          </a:p>
        </p:txBody>
      </p:sp>
      <p:pic>
        <p:nvPicPr>
          <p:cNvPr id="11" name="Content Placeholder 10" descr="Images of the Allomyces life cycle. Figure (a) shows a micrograph of Allomyces and its zoosporangia of the sporophyte, depicted as small, clustered, lemon-shaped cells with strands attached. Figure (b) depicts the Allomyces arbusculus life cycle. Both sexual and asexual reproduction are shown. Sexual reproduction takes place after the meiosporangium releases haploid meiospores and populate the haploid gametothallus, which appears branched with rhizoids at the bottom. The male gametangium and female gametangium within the gametothallus form gametes, which go through plasmogamy and karyogamy. This results on a diploid zygote. Meanwhile, in asexual reproduction, the diploid sporothallus releases mitosporangium. The mitosporangoum releases mitospores, which populate the sporothallus.">
            <a:extLst>
              <a:ext uri="{FF2B5EF4-FFF2-40B4-BE49-F238E27FC236}">
                <a16:creationId xmlns:a16="http://schemas.microsoft.com/office/drawing/2014/main" id="{33F5A1E8-9270-2F62-02B3-F4C834B59AB7}"/>
              </a:ext>
            </a:extLst>
          </p:cNvPr>
          <p:cNvPicPr>
            <a:picLocks noGrp="1" noChangeAspect="1"/>
          </p:cNvPicPr>
          <p:nvPr>
            <p:ph idx="1"/>
          </p:nvPr>
        </p:nvPicPr>
        <p:blipFill>
          <a:blip r:embed="rId2"/>
          <a:srcRect l="926" t="2000"/>
          <a:stretch/>
        </p:blipFill>
        <p:spPr>
          <a:xfrm>
            <a:off x="533400" y="1371600"/>
            <a:ext cx="8153400" cy="4480560"/>
          </a:xfrm>
        </p:spPr>
      </p:pic>
    </p:spTree>
    <p:extLst>
      <p:ext uri="{BB962C8B-B14F-4D97-AF65-F5344CB8AC3E}">
        <p14:creationId xmlns:p14="http://schemas.microsoft.com/office/powerpoint/2010/main" val="2151998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2CF5F-6E2A-2D80-BD71-15906B4C4E01}"/>
              </a:ext>
            </a:extLst>
          </p:cNvPr>
          <p:cNvSpPr>
            <a:spLocks noGrp="1"/>
          </p:cNvSpPr>
          <p:nvPr>
            <p:ph type="title"/>
          </p:nvPr>
        </p:nvSpPr>
        <p:spPr/>
        <p:txBody>
          <a:bodyPr/>
          <a:lstStyle/>
          <a:p>
            <a:r>
              <a:rPr lang="en-US" dirty="0"/>
              <a:t>Lesson 24.2 Figure 5</a:t>
            </a:r>
            <a:endParaRPr lang="en-IN" dirty="0"/>
          </a:p>
        </p:txBody>
      </p:sp>
      <p:pic>
        <p:nvPicPr>
          <p:cNvPr id="7" name="Content Placeholder 6" descr="An image of R. stolonifera, a fungus on bread">
            <a:extLst>
              <a:ext uri="{FF2B5EF4-FFF2-40B4-BE49-F238E27FC236}">
                <a16:creationId xmlns:a16="http://schemas.microsoft.com/office/drawing/2014/main" id="{07F84903-C91E-E55A-F6CA-C21C48178F27}"/>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952045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0FA7-DE95-C3E3-27A5-45BD94F29BA1}"/>
              </a:ext>
            </a:extLst>
          </p:cNvPr>
          <p:cNvSpPr>
            <a:spLocks noGrp="1"/>
          </p:cNvSpPr>
          <p:nvPr>
            <p:ph type="title"/>
          </p:nvPr>
        </p:nvSpPr>
        <p:spPr/>
        <p:txBody>
          <a:bodyPr/>
          <a:lstStyle/>
          <a:p>
            <a:r>
              <a:rPr lang="en-US" dirty="0"/>
              <a:t>Lesson 24.2 Figure 6</a:t>
            </a:r>
            <a:endParaRPr lang="en-IN" dirty="0"/>
          </a:p>
        </p:txBody>
      </p:sp>
      <p:pic>
        <p:nvPicPr>
          <p:cNvPr id="7" name="Content Placeholder 6" descr="The asexual and sexual life cycles of zygomycetes are shown. In the asexual life cycle, 1n spores undergo mitosis to form long chains of cells called mycelia. Germination results in the formation of more spores. In the sexual life cycle, spores germinate to form mycelia with two different mating types: plus and minus. If the plus and minus mating types are in close proximity, extensions called gametangia form between them. In a process called plasmogamy, the gametangia fuse to form a zygosporangium with multiple haploid nuclei. A thick, protective coat forms around the zygosporangium. In a process called karyogamy, the nuclei fuse to form a zygote with multiple diploid (2n) nuclei. The zygote undergoes meiosis and germination. A sporangium grows on a short stalk. Haploid spores are formed inside. The spores germinate, ending the cycle.">
            <a:extLst>
              <a:ext uri="{FF2B5EF4-FFF2-40B4-BE49-F238E27FC236}">
                <a16:creationId xmlns:a16="http://schemas.microsoft.com/office/drawing/2014/main" id="{7BADAD1A-471E-FBF2-5B14-3EB9D413A145}"/>
              </a:ext>
            </a:extLst>
          </p:cNvPr>
          <p:cNvPicPr>
            <a:picLocks noGrp="1" noChangeAspect="1"/>
          </p:cNvPicPr>
          <p:nvPr>
            <p:ph idx="1"/>
          </p:nvPr>
        </p:nvPicPr>
        <p:blipFill>
          <a:blip r:embed="rId2"/>
          <a:srcRect l="28704" t="2000" r="27777"/>
          <a:stretch/>
        </p:blipFill>
        <p:spPr>
          <a:xfrm>
            <a:off x="2819400" y="1371600"/>
            <a:ext cx="3581400" cy="4480560"/>
          </a:xfrm>
        </p:spPr>
      </p:pic>
    </p:spTree>
    <p:extLst>
      <p:ext uri="{BB962C8B-B14F-4D97-AF65-F5344CB8AC3E}">
        <p14:creationId xmlns:p14="http://schemas.microsoft.com/office/powerpoint/2010/main" val="1812910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E14A-E8BE-618F-0780-4011E1B9AC69}"/>
              </a:ext>
            </a:extLst>
          </p:cNvPr>
          <p:cNvSpPr>
            <a:spLocks noGrp="1"/>
          </p:cNvSpPr>
          <p:nvPr>
            <p:ph type="title"/>
          </p:nvPr>
        </p:nvSpPr>
        <p:spPr/>
        <p:txBody>
          <a:bodyPr/>
          <a:lstStyle/>
          <a:p>
            <a:r>
              <a:rPr lang="en-US" dirty="0"/>
              <a:t>Lesson 24.2 Figure 7</a:t>
            </a:r>
            <a:endParaRPr lang="en-IN" dirty="0"/>
          </a:p>
        </p:txBody>
      </p:sp>
      <p:pic>
        <p:nvPicPr>
          <p:cNvPr id="7" name="Content Placeholder 6" descr="Two images: (a) shows white fuzz on bread; (b) shows a micrograph of black mold.">
            <a:extLst>
              <a:ext uri="{FF2B5EF4-FFF2-40B4-BE49-F238E27FC236}">
                <a16:creationId xmlns:a16="http://schemas.microsoft.com/office/drawing/2014/main" id="{60C1F205-C7DE-D4D5-3E54-5F9560ACA2D8}"/>
              </a:ext>
            </a:extLst>
          </p:cNvPr>
          <p:cNvPicPr>
            <a:picLocks noGrp="1" noChangeAspect="1"/>
          </p:cNvPicPr>
          <p:nvPr>
            <p:ph idx="1"/>
          </p:nvPr>
        </p:nvPicPr>
        <p:blipFill>
          <a:blip r:embed="rId2"/>
          <a:srcRect l="3704" t="1999" r="2778" b="3001"/>
          <a:stretch/>
        </p:blipFill>
        <p:spPr>
          <a:xfrm>
            <a:off x="762000" y="1371600"/>
            <a:ext cx="7696200" cy="4343400"/>
          </a:xfrm>
        </p:spPr>
      </p:pic>
    </p:spTree>
    <p:extLst>
      <p:ext uri="{BB962C8B-B14F-4D97-AF65-F5344CB8AC3E}">
        <p14:creationId xmlns:p14="http://schemas.microsoft.com/office/powerpoint/2010/main" val="4016690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D455-C304-0E07-5729-FCAE1181C1D9}"/>
              </a:ext>
            </a:extLst>
          </p:cNvPr>
          <p:cNvSpPr>
            <a:spLocks noGrp="1"/>
          </p:cNvSpPr>
          <p:nvPr>
            <p:ph type="title"/>
          </p:nvPr>
        </p:nvSpPr>
        <p:spPr/>
        <p:txBody>
          <a:bodyPr/>
          <a:lstStyle/>
          <a:p>
            <a:r>
              <a:rPr lang="en-US" dirty="0"/>
              <a:t>Lesson 24.2 Figure 8</a:t>
            </a:r>
            <a:endParaRPr lang="en-IN" dirty="0"/>
          </a:p>
        </p:txBody>
      </p:sp>
      <p:pic>
        <p:nvPicPr>
          <p:cNvPr id="7" name="Content Placeholder 6" descr="A photograph shows a pile of rice with gray dots covering it.">
            <a:extLst>
              <a:ext uri="{FF2B5EF4-FFF2-40B4-BE49-F238E27FC236}">
                <a16:creationId xmlns:a16="http://schemas.microsoft.com/office/drawing/2014/main" id="{4098227B-A420-6417-8B6E-8FF4078AB961}"/>
              </a:ext>
            </a:extLst>
          </p:cNvPr>
          <p:cNvPicPr>
            <a:picLocks noGrp="1" noChangeAspect="1"/>
          </p:cNvPicPr>
          <p:nvPr>
            <p:ph idx="1"/>
          </p:nvPr>
        </p:nvPicPr>
        <p:blipFill>
          <a:blip r:embed="rId2"/>
          <a:srcRect l="17592" t="1999" r="16666" b="1334"/>
          <a:stretch/>
        </p:blipFill>
        <p:spPr>
          <a:xfrm>
            <a:off x="1905000" y="1371600"/>
            <a:ext cx="5410200" cy="4419600"/>
          </a:xfrm>
        </p:spPr>
      </p:pic>
    </p:spTree>
    <p:extLst>
      <p:ext uri="{BB962C8B-B14F-4D97-AF65-F5344CB8AC3E}">
        <p14:creationId xmlns:p14="http://schemas.microsoft.com/office/powerpoint/2010/main" val="2576298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F28A8-57BE-529A-730E-4524ED28D0F8}"/>
              </a:ext>
            </a:extLst>
          </p:cNvPr>
          <p:cNvSpPr>
            <a:spLocks noGrp="1"/>
          </p:cNvSpPr>
          <p:nvPr>
            <p:ph type="title"/>
          </p:nvPr>
        </p:nvSpPr>
        <p:spPr/>
        <p:txBody>
          <a:bodyPr/>
          <a:lstStyle/>
          <a:p>
            <a:r>
              <a:rPr lang="en-US" dirty="0"/>
              <a:t>Lesson 24.2 Figure 9</a:t>
            </a:r>
            <a:endParaRPr lang="en-IN" dirty="0"/>
          </a:p>
        </p:txBody>
      </p:sp>
      <p:pic>
        <p:nvPicPr>
          <p:cNvPr id="6" name="Content Placeholder 5" descr="Ascomycetes have both sexual and asexual life cycles. In the asexual life cycle, the haploid (1n) mycelium branches into a chain of cells called the conidiophore. Spores bud from the end of the conidiophore and germinate to form more mycelia. In the sexual life cycle, a round structure called an antheridium buds from the male strain, and a similar structure called the ascogonium buds from the female strain. In a process called plasmogamy, the ascogonium and antheridium fuse to form a cell with multiple haploid nuclei. Mitosis and cell division result in the growth of many hyphae, which form a fruiting body called the ascocarp. The hyphae are dikaryotic, meaning they have two haploid nuclei. Asci form at the tips of these hyphae. In a process called karyogamy, the nuclei in the asci fuse to form a diploid (2n) zygote. The zygote undergoes meiosis without cell division, resulting in an ascus with four 1n nuclei arranged in a row. Each nucleus undergoes mitosis, resulting in eight ascospores, which are also arranged in a row at the tip of the hyphae. Dispersal and germination results in the growth of new mycelia.">
            <a:extLst>
              <a:ext uri="{FF2B5EF4-FFF2-40B4-BE49-F238E27FC236}">
                <a16:creationId xmlns:a16="http://schemas.microsoft.com/office/drawing/2014/main" id="{023384A5-FE81-25B5-85F1-6F7C25E46B1F}"/>
              </a:ext>
            </a:extLst>
          </p:cNvPr>
          <p:cNvPicPr>
            <a:picLocks noGrp="1" noChangeAspect="1"/>
          </p:cNvPicPr>
          <p:nvPr>
            <p:ph idx="1"/>
          </p:nvPr>
        </p:nvPicPr>
        <p:blipFill>
          <a:blip r:embed="rId2"/>
          <a:srcRect l="27778" t="2000" r="28703"/>
          <a:stretch/>
        </p:blipFill>
        <p:spPr>
          <a:xfrm>
            <a:off x="2743200" y="1371600"/>
            <a:ext cx="3581400" cy="4480560"/>
          </a:xfrm>
        </p:spPr>
      </p:pic>
    </p:spTree>
    <p:extLst>
      <p:ext uri="{BB962C8B-B14F-4D97-AF65-F5344CB8AC3E}">
        <p14:creationId xmlns:p14="http://schemas.microsoft.com/office/powerpoint/2010/main" val="3242093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3F845-954F-B053-7183-24AB60435163}"/>
              </a:ext>
            </a:extLst>
          </p:cNvPr>
          <p:cNvSpPr>
            <a:spLocks noGrp="1"/>
          </p:cNvSpPr>
          <p:nvPr>
            <p:ph type="title"/>
          </p:nvPr>
        </p:nvSpPr>
        <p:spPr/>
        <p:txBody>
          <a:bodyPr/>
          <a:lstStyle/>
          <a:p>
            <a:r>
              <a:rPr lang="en-US" dirty="0"/>
              <a:t>Lesson 24.2 Figure 10</a:t>
            </a:r>
            <a:endParaRPr lang="en-IN" dirty="0"/>
          </a:p>
        </p:txBody>
      </p:sp>
      <p:pic>
        <p:nvPicPr>
          <p:cNvPr id="7" name="Content Placeholder 6" descr="A micrograph shows ascospores lined up linearly branching off from what appears to be a single branch.">
            <a:extLst>
              <a:ext uri="{FF2B5EF4-FFF2-40B4-BE49-F238E27FC236}">
                <a16:creationId xmlns:a16="http://schemas.microsoft.com/office/drawing/2014/main" id="{5425DD90-A068-A863-4E28-1C37615C50ED}"/>
              </a:ext>
            </a:extLst>
          </p:cNvPr>
          <p:cNvPicPr>
            <a:picLocks noGrp="1" noChangeAspect="1"/>
          </p:cNvPicPr>
          <p:nvPr>
            <p:ph idx="1"/>
          </p:nvPr>
        </p:nvPicPr>
        <p:blipFill>
          <a:blip r:embed="rId2"/>
          <a:srcRect l="15741" t="2000" r="14815"/>
          <a:stretch/>
        </p:blipFill>
        <p:spPr>
          <a:xfrm>
            <a:off x="1752600" y="1371600"/>
            <a:ext cx="5715000" cy="4480560"/>
          </a:xfrm>
        </p:spPr>
      </p:pic>
    </p:spTree>
    <p:extLst>
      <p:ext uri="{BB962C8B-B14F-4D97-AF65-F5344CB8AC3E}">
        <p14:creationId xmlns:p14="http://schemas.microsoft.com/office/powerpoint/2010/main" val="1030773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9CF2C-5156-635C-9450-7172DDFDEA5F}"/>
              </a:ext>
            </a:extLst>
          </p:cNvPr>
          <p:cNvSpPr>
            <a:spLocks noGrp="1"/>
          </p:cNvSpPr>
          <p:nvPr>
            <p:ph type="title"/>
          </p:nvPr>
        </p:nvSpPr>
        <p:spPr/>
        <p:txBody>
          <a:bodyPr/>
          <a:lstStyle/>
          <a:p>
            <a:r>
              <a:rPr lang="en-US" dirty="0"/>
              <a:t>Lesson 24.2 Figure 11</a:t>
            </a:r>
            <a:endParaRPr lang="en-IN" dirty="0"/>
          </a:p>
        </p:txBody>
      </p:sp>
      <p:pic>
        <p:nvPicPr>
          <p:cNvPr id="7" name="Content Placeholder 6" descr="A photograph shows a ring of mushrooms growing around a tree.">
            <a:extLst>
              <a:ext uri="{FF2B5EF4-FFF2-40B4-BE49-F238E27FC236}">
                <a16:creationId xmlns:a16="http://schemas.microsoft.com/office/drawing/2014/main" id="{28952630-FB57-01ED-C0EA-93992B04EFF0}"/>
              </a:ext>
            </a:extLst>
          </p:cNvPr>
          <p:cNvPicPr>
            <a:picLocks noGrp="1" noChangeAspect="1"/>
          </p:cNvPicPr>
          <p:nvPr>
            <p:ph idx="1"/>
          </p:nvPr>
        </p:nvPicPr>
        <p:blipFill>
          <a:blip r:embed="rId2"/>
          <a:srcRect l="16667" t="2000" r="16667"/>
          <a:stretch/>
        </p:blipFill>
        <p:spPr>
          <a:xfrm>
            <a:off x="1828800" y="1371600"/>
            <a:ext cx="5486400" cy="4480560"/>
          </a:xfrm>
        </p:spPr>
      </p:pic>
    </p:spTree>
    <p:extLst>
      <p:ext uri="{BB962C8B-B14F-4D97-AF65-F5344CB8AC3E}">
        <p14:creationId xmlns:p14="http://schemas.microsoft.com/office/powerpoint/2010/main" val="1045725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8425-756D-AA8A-1FC5-279D8A0636DB}"/>
              </a:ext>
            </a:extLst>
          </p:cNvPr>
          <p:cNvSpPr>
            <a:spLocks noGrp="1"/>
          </p:cNvSpPr>
          <p:nvPr>
            <p:ph type="title"/>
          </p:nvPr>
        </p:nvSpPr>
        <p:spPr/>
        <p:txBody>
          <a:bodyPr/>
          <a:lstStyle/>
          <a:p>
            <a:r>
              <a:rPr lang="en-US" dirty="0"/>
              <a:t>Lesson 24.2 Figure 12</a:t>
            </a:r>
            <a:endParaRPr lang="en-IN" dirty="0"/>
          </a:p>
        </p:txBody>
      </p:sp>
      <p:pic>
        <p:nvPicPr>
          <p:cNvPr id="7" name="Content Placeholder 6" descr="Two images: (a) shows dozens of white dots of C. neoformans; (b) shows a white mushroom growing in the dirt.">
            <a:extLst>
              <a:ext uri="{FF2B5EF4-FFF2-40B4-BE49-F238E27FC236}">
                <a16:creationId xmlns:a16="http://schemas.microsoft.com/office/drawing/2014/main" id="{184758AD-4EC6-409F-8F22-E1EB7A802F15}"/>
              </a:ext>
            </a:extLst>
          </p:cNvPr>
          <p:cNvPicPr>
            <a:picLocks noGrp="1" noChangeAspect="1"/>
          </p:cNvPicPr>
          <p:nvPr>
            <p:ph idx="1"/>
          </p:nvPr>
        </p:nvPicPr>
        <p:blipFill>
          <a:blip r:embed="rId2"/>
          <a:stretch>
            <a:fillRect/>
          </a:stretch>
        </p:blipFill>
        <p:spPr>
          <a:xfrm>
            <a:off x="611124" y="1553845"/>
            <a:ext cx="7921752" cy="4023360"/>
          </a:xfrm>
        </p:spPr>
      </p:pic>
    </p:spTree>
    <p:extLst>
      <p:ext uri="{BB962C8B-B14F-4D97-AF65-F5344CB8AC3E}">
        <p14:creationId xmlns:p14="http://schemas.microsoft.com/office/powerpoint/2010/main" val="2830129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F10B-D7F7-7AEC-5C3E-7EEAC7093468}"/>
              </a:ext>
            </a:extLst>
          </p:cNvPr>
          <p:cNvSpPr>
            <a:spLocks noGrp="1"/>
          </p:cNvSpPr>
          <p:nvPr>
            <p:ph type="title"/>
          </p:nvPr>
        </p:nvSpPr>
        <p:spPr/>
        <p:txBody>
          <a:bodyPr/>
          <a:lstStyle/>
          <a:p>
            <a:r>
              <a:rPr lang="en-US" dirty="0"/>
              <a:t>Lesson 24.2 Figure 13</a:t>
            </a:r>
            <a:endParaRPr lang="en-IN" dirty="0"/>
          </a:p>
        </p:txBody>
      </p:sp>
      <p:pic>
        <p:nvPicPr>
          <p:cNvPr id="6" name="Content Placeholder 5" descr="The life cycle of basidiomycetes, better known as mushrooms, is shown. Basidiomycetes have a sexual life cycle that begins with the germination of 1n basidiospores into mycelia with + and minus mating types. In a process called plasmogamy, the + and minus mycelia form a dikaryotic mycelium. Under the right conditions, the dikaryotic mycelium grows into a basidiocarp, or mushroom. Gills on the underside of the mushroom cap contain cells called basidia. The basidia undergo karyogamy to form a 2n zygote. The zygote undergoes meiosis to form cells with four haploid (1n) nuclei. Cell division results in four basidiospores. Dispersal and germination of basidiospores ends the cycle.">
            <a:extLst>
              <a:ext uri="{FF2B5EF4-FFF2-40B4-BE49-F238E27FC236}">
                <a16:creationId xmlns:a16="http://schemas.microsoft.com/office/drawing/2014/main" id="{C97AF0E9-BA13-0B41-C91F-1991A9D4DE7D}"/>
              </a:ext>
            </a:extLst>
          </p:cNvPr>
          <p:cNvPicPr>
            <a:picLocks noGrp="1" noChangeAspect="1"/>
          </p:cNvPicPr>
          <p:nvPr>
            <p:ph idx="1"/>
          </p:nvPr>
        </p:nvPicPr>
        <p:blipFill>
          <a:blip r:embed="rId2"/>
          <a:srcRect l="29631" t="2000" r="28703"/>
          <a:stretch/>
        </p:blipFill>
        <p:spPr>
          <a:xfrm>
            <a:off x="2857500" y="1371600"/>
            <a:ext cx="3429000" cy="4480560"/>
          </a:xfrm>
        </p:spPr>
      </p:pic>
    </p:spTree>
    <p:extLst>
      <p:ext uri="{BB962C8B-B14F-4D97-AF65-F5344CB8AC3E}">
        <p14:creationId xmlns:p14="http://schemas.microsoft.com/office/powerpoint/2010/main" val="2247013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EE5F-0B48-FEC6-E740-EE1AED7E9341}"/>
              </a:ext>
            </a:extLst>
          </p:cNvPr>
          <p:cNvSpPr>
            <a:spLocks noGrp="1"/>
          </p:cNvSpPr>
          <p:nvPr>
            <p:ph type="title"/>
          </p:nvPr>
        </p:nvSpPr>
        <p:spPr/>
        <p:txBody>
          <a:bodyPr/>
          <a:lstStyle/>
          <a:p>
            <a:r>
              <a:rPr lang="en-US" dirty="0"/>
              <a:t>Lesson 24.1 Figure 2</a:t>
            </a:r>
            <a:endParaRPr lang="en-IN" dirty="0"/>
          </a:p>
        </p:txBody>
      </p:sp>
      <p:pic>
        <p:nvPicPr>
          <p:cNvPr id="7" name="Content Placeholder 6" descr="An evolutionary tree shows fungi's relationship to plants and animals. Animals and fungi are more closely related to each other than to plants. Animals and fungi's relationship split because of the zoospore more than one billion years ago. Plants are described as autotrophic immotile, fungi are described as heterotrophic immotile, and animals are described as heterotrophic motile.">
            <a:extLst>
              <a:ext uri="{FF2B5EF4-FFF2-40B4-BE49-F238E27FC236}">
                <a16:creationId xmlns:a16="http://schemas.microsoft.com/office/drawing/2014/main" id="{03FA0CD3-D85A-3BEF-0252-0F47CF1C1412}"/>
              </a:ext>
            </a:extLst>
          </p:cNvPr>
          <p:cNvPicPr>
            <a:picLocks noGrp="1" noChangeAspect="1"/>
          </p:cNvPicPr>
          <p:nvPr>
            <p:ph idx="1"/>
          </p:nvPr>
        </p:nvPicPr>
        <p:blipFill>
          <a:blip r:embed="rId2"/>
          <a:srcRect l="15741" t="2000" r="14815"/>
          <a:stretch/>
        </p:blipFill>
        <p:spPr>
          <a:xfrm>
            <a:off x="1752600" y="1371600"/>
            <a:ext cx="5715000" cy="4480560"/>
          </a:xfrm>
        </p:spPr>
      </p:pic>
    </p:spTree>
    <p:extLst>
      <p:ext uri="{BB962C8B-B14F-4D97-AF65-F5344CB8AC3E}">
        <p14:creationId xmlns:p14="http://schemas.microsoft.com/office/powerpoint/2010/main" val="603600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4E6C-CCF3-1959-3FAE-3BEE639485F2}"/>
              </a:ext>
            </a:extLst>
          </p:cNvPr>
          <p:cNvSpPr>
            <a:spLocks noGrp="1"/>
          </p:cNvSpPr>
          <p:nvPr>
            <p:ph type="title"/>
          </p:nvPr>
        </p:nvSpPr>
        <p:spPr/>
        <p:txBody>
          <a:bodyPr/>
          <a:lstStyle/>
          <a:p>
            <a:r>
              <a:rPr lang="en-US" dirty="0"/>
              <a:t>Lesson 24.2 Figure 14</a:t>
            </a:r>
            <a:endParaRPr lang="en-IN" dirty="0"/>
          </a:p>
        </p:txBody>
      </p:sp>
      <p:pic>
        <p:nvPicPr>
          <p:cNvPr id="7" name="Content Placeholder 6" descr="A micrograph shows threadlike branches and a dark spot at the end of one of them.">
            <a:extLst>
              <a:ext uri="{FF2B5EF4-FFF2-40B4-BE49-F238E27FC236}">
                <a16:creationId xmlns:a16="http://schemas.microsoft.com/office/drawing/2014/main" id="{C359109B-20B7-976D-419B-F48876FADCA7}"/>
              </a:ext>
            </a:extLst>
          </p:cNvPr>
          <p:cNvPicPr>
            <a:picLocks noGrp="1" noChangeAspect="1"/>
          </p:cNvPicPr>
          <p:nvPr>
            <p:ph idx="1"/>
          </p:nvPr>
        </p:nvPicPr>
        <p:blipFill>
          <a:blip r:embed="rId2"/>
          <a:srcRect l="16667" t="2000" r="15741"/>
          <a:stretch/>
        </p:blipFill>
        <p:spPr>
          <a:xfrm>
            <a:off x="1828800" y="1371600"/>
            <a:ext cx="5562600" cy="4480560"/>
          </a:xfrm>
        </p:spPr>
      </p:pic>
    </p:spTree>
    <p:extLst>
      <p:ext uri="{BB962C8B-B14F-4D97-AF65-F5344CB8AC3E}">
        <p14:creationId xmlns:p14="http://schemas.microsoft.com/office/powerpoint/2010/main" val="4279830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9EB7-61FC-98B1-9431-9AD5C7D447F2}"/>
              </a:ext>
            </a:extLst>
          </p:cNvPr>
          <p:cNvSpPr>
            <a:spLocks noGrp="1"/>
          </p:cNvSpPr>
          <p:nvPr>
            <p:ph type="title"/>
          </p:nvPr>
        </p:nvSpPr>
        <p:spPr/>
        <p:txBody>
          <a:bodyPr/>
          <a:lstStyle/>
          <a:p>
            <a:r>
              <a:rPr lang="en-US" dirty="0"/>
              <a:t>Lesson 24.2 Figure 15</a:t>
            </a:r>
            <a:endParaRPr lang="en-IN" dirty="0"/>
          </a:p>
        </p:txBody>
      </p:sp>
      <p:pic>
        <p:nvPicPr>
          <p:cNvPr id="7" name="Content Placeholder 6" descr="A petri dish shows three circles of mold growing on it.">
            <a:extLst>
              <a:ext uri="{FF2B5EF4-FFF2-40B4-BE49-F238E27FC236}">
                <a16:creationId xmlns:a16="http://schemas.microsoft.com/office/drawing/2014/main" id="{B3D4FC2A-9A40-DB56-9151-FEBA16DFB055}"/>
              </a:ext>
            </a:extLst>
          </p:cNvPr>
          <p:cNvPicPr>
            <a:picLocks noGrp="1" noChangeAspect="1"/>
          </p:cNvPicPr>
          <p:nvPr>
            <p:ph idx="1"/>
          </p:nvPr>
        </p:nvPicPr>
        <p:blipFill>
          <a:blip r:embed="rId2"/>
          <a:srcRect l="25000" t="2000" r="24074"/>
          <a:stretch/>
        </p:blipFill>
        <p:spPr>
          <a:xfrm>
            <a:off x="2514600" y="1371600"/>
            <a:ext cx="4191000" cy="4480560"/>
          </a:xfrm>
        </p:spPr>
      </p:pic>
    </p:spTree>
    <p:extLst>
      <p:ext uri="{BB962C8B-B14F-4D97-AF65-F5344CB8AC3E}">
        <p14:creationId xmlns:p14="http://schemas.microsoft.com/office/powerpoint/2010/main" val="111798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452E8-A24C-395C-B27C-B96762B25D1C}"/>
              </a:ext>
            </a:extLst>
          </p:cNvPr>
          <p:cNvSpPr>
            <a:spLocks noGrp="1"/>
          </p:cNvSpPr>
          <p:nvPr>
            <p:ph type="title"/>
          </p:nvPr>
        </p:nvSpPr>
        <p:spPr/>
        <p:txBody>
          <a:bodyPr/>
          <a:lstStyle/>
          <a:p>
            <a:r>
              <a:rPr lang="en-US" dirty="0"/>
              <a:t>Lesson 24.2 Figure 16</a:t>
            </a:r>
            <a:endParaRPr lang="en-IN" dirty="0"/>
          </a:p>
        </p:txBody>
      </p:sp>
      <p:pic>
        <p:nvPicPr>
          <p:cNvPr id="7" name="Content Placeholder 6" descr="A micrograph of a root tip with threadlike tendrils wrapped around it">
            <a:extLst>
              <a:ext uri="{FF2B5EF4-FFF2-40B4-BE49-F238E27FC236}">
                <a16:creationId xmlns:a16="http://schemas.microsoft.com/office/drawing/2014/main" id="{EF94FB58-0426-E42D-9DEF-58074C132D8A}"/>
              </a:ext>
            </a:extLst>
          </p:cNvPr>
          <p:cNvPicPr>
            <a:picLocks noGrp="1" noChangeAspect="1"/>
          </p:cNvPicPr>
          <p:nvPr>
            <p:ph idx="1"/>
          </p:nvPr>
        </p:nvPicPr>
        <p:blipFill>
          <a:blip r:embed="rId2"/>
          <a:srcRect l="18519" t="2000" r="14815"/>
          <a:stretch/>
        </p:blipFill>
        <p:spPr>
          <a:xfrm>
            <a:off x="1981200" y="1371600"/>
            <a:ext cx="5486400" cy="4480560"/>
          </a:xfrm>
        </p:spPr>
      </p:pic>
    </p:spTree>
    <p:extLst>
      <p:ext uri="{BB962C8B-B14F-4D97-AF65-F5344CB8AC3E}">
        <p14:creationId xmlns:p14="http://schemas.microsoft.com/office/powerpoint/2010/main" val="18831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9779-23D7-1CD8-B833-94558FA44BAD}"/>
              </a:ext>
            </a:extLst>
          </p:cNvPr>
          <p:cNvSpPr>
            <a:spLocks noGrp="1"/>
          </p:cNvSpPr>
          <p:nvPr>
            <p:ph type="title"/>
          </p:nvPr>
        </p:nvSpPr>
        <p:spPr/>
        <p:txBody>
          <a:bodyPr/>
          <a:lstStyle/>
          <a:p>
            <a:r>
              <a:rPr lang="en-US" dirty="0"/>
              <a:t>Lesson 24.3 Figure 1</a:t>
            </a:r>
            <a:endParaRPr lang="en-IN" dirty="0"/>
          </a:p>
        </p:txBody>
      </p:sp>
      <p:pic>
        <p:nvPicPr>
          <p:cNvPr id="7" name="Content Placeholder 6" descr="Two images: (a) is a group of mushrooms growing out of soil; (b) is a large mushroom growing out of a tougher surface.">
            <a:extLst>
              <a:ext uri="{FF2B5EF4-FFF2-40B4-BE49-F238E27FC236}">
                <a16:creationId xmlns:a16="http://schemas.microsoft.com/office/drawing/2014/main" id="{E36D8F91-1D4A-F0EB-FA91-C37BED77F04A}"/>
              </a:ext>
            </a:extLst>
          </p:cNvPr>
          <p:cNvPicPr>
            <a:picLocks noGrp="1" noChangeAspect="1"/>
          </p:cNvPicPr>
          <p:nvPr>
            <p:ph idx="1"/>
          </p:nvPr>
        </p:nvPicPr>
        <p:blipFill>
          <a:blip r:embed="rId2"/>
          <a:srcRect t="2000" b="14667"/>
          <a:stretch/>
        </p:blipFill>
        <p:spPr>
          <a:xfrm>
            <a:off x="457200" y="1371600"/>
            <a:ext cx="8229600" cy="3810000"/>
          </a:xfrm>
        </p:spPr>
      </p:pic>
    </p:spTree>
    <p:extLst>
      <p:ext uri="{BB962C8B-B14F-4D97-AF65-F5344CB8AC3E}">
        <p14:creationId xmlns:p14="http://schemas.microsoft.com/office/powerpoint/2010/main" val="3408521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91037-9CAD-865C-446B-FBCD9A6AFFE5}"/>
              </a:ext>
            </a:extLst>
          </p:cNvPr>
          <p:cNvSpPr>
            <a:spLocks noGrp="1"/>
          </p:cNvSpPr>
          <p:nvPr>
            <p:ph type="title"/>
          </p:nvPr>
        </p:nvSpPr>
        <p:spPr/>
        <p:txBody>
          <a:bodyPr/>
          <a:lstStyle/>
          <a:p>
            <a:r>
              <a:rPr lang="en-US" dirty="0"/>
              <a:t>Lesson 24.3 Figure 2</a:t>
            </a:r>
            <a:endParaRPr lang="en-IN" dirty="0"/>
          </a:p>
        </p:txBody>
      </p:sp>
      <p:pic>
        <p:nvPicPr>
          <p:cNvPr id="7" name="Content Placeholder 6" descr="Two images: (a) shows a micrograph of a rod with two pink masses attached to it by pink threads; (b) shows a micrograph of dark spheres of different sizes in lung tissue.">
            <a:extLst>
              <a:ext uri="{FF2B5EF4-FFF2-40B4-BE49-F238E27FC236}">
                <a16:creationId xmlns:a16="http://schemas.microsoft.com/office/drawing/2014/main" id="{32F7D90B-4FF6-47D1-271A-6DA72B2EC7E4}"/>
              </a:ext>
            </a:extLst>
          </p:cNvPr>
          <p:cNvPicPr>
            <a:picLocks noGrp="1" noChangeAspect="1"/>
          </p:cNvPicPr>
          <p:nvPr>
            <p:ph idx="1"/>
          </p:nvPr>
        </p:nvPicPr>
        <p:blipFill>
          <a:blip r:embed="rId2"/>
          <a:srcRect t="2000" b="18000"/>
          <a:stretch/>
        </p:blipFill>
        <p:spPr>
          <a:xfrm>
            <a:off x="457200" y="1371600"/>
            <a:ext cx="8229600" cy="3657600"/>
          </a:xfrm>
        </p:spPr>
      </p:pic>
    </p:spTree>
    <p:extLst>
      <p:ext uri="{BB962C8B-B14F-4D97-AF65-F5344CB8AC3E}">
        <p14:creationId xmlns:p14="http://schemas.microsoft.com/office/powerpoint/2010/main" val="4155688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ECD1-717E-782F-579E-F2C942D48E4E}"/>
              </a:ext>
            </a:extLst>
          </p:cNvPr>
          <p:cNvSpPr>
            <a:spLocks noGrp="1"/>
          </p:cNvSpPr>
          <p:nvPr>
            <p:ph type="title"/>
          </p:nvPr>
        </p:nvSpPr>
        <p:spPr/>
        <p:txBody>
          <a:bodyPr/>
          <a:lstStyle/>
          <a:p>
            <a:r>
              <a:rPr lang="en-US" dirty="0"/>
              <a:t>Lesson 24.3 Figure 3</a:t>
            </a:r>
            <a:endParaRPr lang="en-IN" dirty="0"/>
          </a:p>
        </p:txBody>
      </p:sp>
      <p:pic>
        <p:nvPicPr>
          <p:cNvPr id="7" name="Content Placeholder 6" descr="A photograph of a yellow and green shelflike mushroom growing on a tree">
            <a:extLst>
              <a:ext uri="{FF2B5EF4-FFF2-40B4-BE49-F238E27FC236}">
                <a16:creationId xmlns:a16="http://schemas.microsoft.com/office/drawing/2014/main" id="{0A20B53B-E38C-D727-EF66-FB67A0194815}"/>
              </a:ext>
            </a:extLst>
          </p:cNvPr>
          <p:cNvPicPr>
            <a:picLocks noGrp="1" noChangeAspect="1"/>
          </p:cNvPicPr>
          <p:nvPr>
            <p:ph idx="1"/>
          </p:nvPr>
        </p:nvPicPr>
        <p:blipFill>
          <a:blip r:embed="rId2"/>
          <a:srcRect l="16667" t="2000" r="16667"/>
          <a:stretch/>
        </p:blipFill>
        <p:spPr>
          <a:xfrm>
            <a:off x="1828800" y="1371600"/>
            <a:ext cx="5486400" cy="4480560"/>
          </a:xfrm>
        </p:spPr>
      </p:pic>
    </p:spTree>
    <p:extLst>
      <p:ext uri="{BB962C8B-B14F-4D97-AF65-F5344CB8AC3E}">
        <p14:creationId xmlns:p14="http://schemas.microsoft.com/office/powerpoint/2010/main" val="476417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9F658-D9D2-4834-C683-2F046B1D311F}"/>
              </a:ext>
            </a:extLst>
          </p:cNvPr>
          <p:cNvSpPr>
            <a:spLocks noGrp="1"/>
          </p:cNvSpPr>
          <p:nvPr>
            <p:ph type="title"/>
          </p:nvPr>
        </p:nvSpPr>
        <p:spPr/>
        <p:txBody>
          <a:bodyPr/>
          <a:lstStyle/>
          <a:p>
            <a:r>
              <a:rPr lang="en-US" dirty="0"/>
              <a:t>Lesson 24.3 Figure 4</a:t>
            </a:r>
            <a:endParaRPr lang="en-IN" dirty="0"/>
          </a:p>
        </p:txBody>
      </p:sp>
      <p:pic>
        <p:nvPicPr>
          <p:cNvPr id="6" name="Content Placeholder 5" descr="An illustration of how fungi participate in the nutrient cycle. The cycle starts with atmospheric nitrogen, which is absorbed by plants with &quot;nitrogen-fixing bacteria living in legume root nodules.&quot; Those plants are eaten by animals or decompose, and the animals also decompose. The nutrients are then absorbed by &quot;decomposers (aerobic and anaerobic bacteria and fungi)&quot;. The nitrogen-fixing bacteria living in legume root nodules put nutrients back into the soil that are absorbed by nitrogen-fixing soil bacteria, which produce ammonium through ammonification. Decomposers also contribute to this. Ammonium gets transformed into nitrites through nitrification performed by nitrifying bacteria. The nitrites are then transformed to nitrates, also by nitrifying bacteria. The nitrates are absorbed by plants through assimilation or are released into the atmosphere after being transformed into atmospheric nitrogen by denitrifying bacteria.">
            <a:extLst>
              <a:ext uri="{FF2B5EF4-FFF2-40B4-BE49-F238E27FC236}">
                <a16:creationId xmlns:a16="http://schemas.microsoft.com/office/drawing/2014/main" id="{67D783E3-5093-A407-3E97-AAAEE41694CE}"/>
              </a:ext>
            </a:extLst>
          </p:cNvPr>
          <p:cNvPicPr>
            <a:picLocks noGrp="1" noChangeAspect="1"/>
          </p:cNvPicPr>
          <p:nvPr>
            <p:ph idx="1"/>
          </p:nvPr>
        </p:nvPicPr>
        <p:blipFill>
          <a:blip r:embed="rId2"/>
          <a:srcRect l="16667" t="2000" r="16667"/>
          <a:stretch/>
        </p:blipFill>
        <p:spPr>
          <a:xfrm>
            <a:off x="1828800" y="1371600"/>
            <a:ext cx="5486400" cy="4480560"/>
          </a:xfrm>
        </p:spPr>
      </p:pic>
    </p:spTree>
    <p:extLst>
      <p:ext uri="{BB962C8B-B14F-4D97-AF65-F5344CB8AC3E}">
        <p14:creationId xmlns:p14="http://schemas.microsoft.com/office/powerpoint/2010/main" val="3516377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4EBC-23C0-5216-040C-52CB4362CB3F}"/>
              </a:ext>
            </a:extLst>
          </p:cNvPr>
          <p:cNvSpPr>
            <a:spLocks noGrp="1"/>
          </p:cNvSpPr>
          <p:nvPr>
            <p:ph type="title"/>
          </p:nvPr>
        </p:nvSpPr>
        <p:spPr/>
        <p:txBody>
          <a:bodyPr/>
          <a:lstStyle/>
          <a:p>
            <a:r>
              <a:rPr lang="en-US" dirty="0"/>
              <a:t>Lesson 24.3 Figure 5</a:t>
            </a:r>
            <a:endParaRPr lang="en-IN" dirty="0"/>
          </a:p>
        </p:txBody>
      </p:sp>
      <p:pic>
        <p:nvPicPr>
          <p:cNvPr id="7" name="Content Placeholder 6" descr="A photograph of shelf fungi growing off the side of a tree">
            <a:extLst>
              <a:ext uri="{FF2B5EF4-FFF2-40B4-BE49-F238E27FC236}">
                <a16:creationId xmlns:a16="http://schemas.microsoft.com/office/drawing/2014/main" id="{E45555C9-1056-3141-2443-A15999170027}"/>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3984903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9863-BA26-CFC4-C385-65529313A557}"/>
              </a:ext>
            </a:extLst>
          </p:cNvPr>
          <p:cNvSpPr>
            <a:spLocks noGrp="1"/>
          </p:cNvSpPr>
          <p:nvPr>
            <p:ph type="title"/>
          </p:nvPr>
        </p:nvSpPr>
        <p:spPr/>
        <p:txBody>
          <a:bodyPr/>
          <a:lstStyle/>
          <a:p>
            <a:r>
              <a:rPr lang="en-US" dirty="0"/>
              <a:t>Lesson 24.3 Figure 6</a:t>
            </a:r>
            <a:endParaRPr lang="en-IN" dirty="0"/>
          </a:p>
        </p:txBody>
      </p:sp>
      <p:pic>
        <p:nvPicPr>
          <p:cNvPr id="7" name="Content Placeholder 6" descr="Two images are shown. Figure (a) shows a micrograph of a mantle, or fungal sheath. A closer illustration of the mantle shows an outer layer of fuzzy purple mantle, followed by an epidermis and a cortex. Between cortical cells are fungal hyphae called a Hartig net. The Hartig net is followed by endodermis cells. Figure (b) shows a light micrograph of endomycorrhizae.">
            <a:extLst>
              <a:ext uri="{FF2B5EF4-FFF2-40B4-BE49-F238E27FC236}">
                <a16:creationId xmlns:a16="http://schemas.microsoft.com/office/drawing/2014/main" id="{EE0F4FFA-A3EC-6EBC-D584-6AEEA3B74042}"/>
              </a:ext>
            </a:extLst>
          </p:cNvPr>
          <p:cNvPicPr>
            <a:picLocks noGrp="1" noChangeAspect="1"/>
          </p:cNvPicPr>
          <p:nvPr>
            <p:ph idx="1"/>
          </p:nvPr>
        </p:nvPicPr>
        <p:blipFill>
          <a:blip r:embed="rId2"/>
          <a:srcRect t="1999" b="41334"/>
          <a:stretch/>
        </p:blipFill>
        <p:spPr>
          <a:xfrm>
            <a:off x="457200" y="1371600"/>
            <a:ext cx="8229600" cy="2590800"/>
          </a:xfrm>
        </p:spPr>
      </p:pic>
    </p:spTree>
    <p:extLst>
      <p:ext uri="{BB962C8B-B14F-4D97-AF65-F5344CB8AC3E}">
        <p14:creationId xmlns:p14="http://schemas.microsoft.com/office/powerpoint/2010/main" val="2386363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EAE3-DCD1-1D8D-FF02-18D255923279}"/>
              </a:ext>
            </a:extLst>
          </p:cNvPr>
          <p:cNvSpPr>
            <a:spLocks noGrp="1"/>
          </p:cNvSpPr>
          <p:nvPr>
            <p:ph type="title"/>
          </p:nvPr>
        </p:nvSpPr>
        <p:spPr/>
        <p:txBody>
          <a:bodyPr/>
          <a:lstStyle/>
          <a:p>
            <a:r>
              <a:rPr lang="en-US" dirty="0"/>
              <a:t>Lesson 24.3 Figure 7</a:t>
            </a:r>
            <a:endParaRPr lang="en-IN" dirty="0"/>
          </a:p>
        </p:txBody>
      </p:sp>
      <p:pic>
        <p:nvPicPr>
          <p:cNvPr id="6" name="Content Placeholder 5" descr="Two images: (a) shows a branch structure with white roots growing off of it and white tendrils wrapped around it; (b) shows a micrograph of dark blue circles and ovals on a root.">
            <a:extLst>
              <a:ext uri="{FF2B5EF4-FFF2-40B4-BE49-F238E27FC236}">
                <a16:creationId xmlns:a16="http://schemas.microsoft.com/office/drawing/2014/main" id="{DDA8DE37-06CC-EFD5-CEFA-E8FC2108CAE6}"/>
              </a:ext>
            </a:extLst>
          </p:cNvPr>
          <p:cNvPicPr>
            <a:picLocks noGrp="1" noChangeAspect="1"/>
          </p:cNvPicPr>
          <p:nvPr>
            <p:ph idx="1"/>
          </p:nvPr>
        </p:nvPicPr>
        <p:blipFill>
          <a:blip r:embed="rId2"/>
          <a:srcRect t="2000" b="19667"/>
          <a:stretch/>
        </p:blipFill>
        <p:spPr>
          <a:xfrm>
            <a:off x="457200" y="1371600"/>
            <a:ext cx="8229600" cy="3581400"/>
          </a:xfrm>
        </p:spPr>
      </p:pic>
    </p:spTree>
    <p:extLst>
      <p:ext uri="{BB962C8B-B14F-4D97-AF65-F5344CB8AC3E}">
        <p14:creationId xmlns:p14="http://schemas.microsoft.com/office/powerpoint/2010/main" val="1166431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CAB6-ED98-A90F-E8D0-DCB74B1EBF5F}"/>
              </a:ext>
            </a:extLst>
          </p:cNvPr>
          <p:cNvSpPr>
            <a:spLocks noGrp="1"/>
          </p:cNvSpPr>
          <p:nvPr>
            <p:ph type="title"/>
          </p:nvPr>
        </p:nvSpPr>
        <p:spPr/>
        <p:txBody>
          <a:bodyPr/>
          <a:lstStyle/>
          <a:p>
            <a:r>
              <a:rPr lang="en-US" dirty="0"/>
              <a:t>Lesson 24.1 Figure 3</a:t>
            </a:r>
            <a:endParaRPr lang="en-IN" dirty="0"/>
          </a:p>
        </p:txBody>
      </p:sp>
      <p:pic>
        <p:nvPicPr>
          <p:cNvPr id="6" name="Content Placeholder 5" descr="Two images: (a) shows fungal hyphae on root tips; (b) shows lichens on a tree branch.">
            <a:extLst>
              <a:ext uri="{FF2B5EF4-FFF2-40B4-BE49-F238E27FC236}">
                <a16:creationId xmlns:a16="http://schemas.microsoft.com/office/drawing/2014/main" id="{EBB05E9D-CE6B-F2D7-086E-06AA158927C6}"/>
              </a:ext>
            </a:extLst>
          </p:cNvPr>
          <p:cNvPicPr>
            <a:picLocks noGrp="1" noChangeAspect="1"/>
          </p:cNvPicPr>
          <p:nvPr>
            <p:ph idx="1"/>
          </p:nvPr>
        </p:nvPicPr>
        <p:blipFill>
          <a:blip r:embed="rId2"/>
          <a:srcRect t="2000" b="19667"/>
          <a:stretch/>
        </p:blipFill>
        <p:spPr>
          <a:xfrm>
            <a:off x="457200" y="1371600"/>
            <a:ext cx="8229600" cy="3581400"/>
          </a:xfrm>
        </p:spPr>
      </p:pic>
    </p:spTree>
    <p:extLst>
      <p:ext uri="{BB962C8B-B14F-4D97-AF65-F5344CB8AC3E}">
        <p14:creationId xmlns:p14="http://schemas.microsoft.com/office/powerpoint/2010/main" val="1913485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0A98-C086-3F93-283E-30319A98C5AD}"/>
              </a:ext>
            </a:extLst>
          </p:cNvPr>
          <p:cNvSpPr>
            <a:spLocks noGrp="1"/>
          </p:cNvSpPr>
          <p:nvPr>
            <p:ph type="title"/>
          </p:nvPr>
        </p:nvSpPr>
        <p:spPr/>
        <p:txBody>
          <a:bodyPr/>
          <a:lstStyle/>
          <a:p>
            <a:r>
              <a:rPr lang="en-US" dirty="0"/>
              <a:t>Lesson 24.3 Figure 8</a:t>
            </a:r>
            <a:endParaRPr lang="en-IN" dirty="0"/>
          </a:p>
        </p:txBody>
      </p:sp>
      <p:pic>
        <p:nvPicPr>
          <p:cNvPr id="6" name="Content Placeholder 5" descr="An illustration of a corn stalk is shown. Highlighted in the corn is endophyte formulation. A closer looks at shucked ear of corn on the stalk shows endospheres on the kernels. In the roots are rhizospheres. Below, light microscopy images show mature corn kernels colonized by a Parabukholderia phytofirman, tinted blue.">
            <a:extLst>
              <a:ext uri="{FF2B5EF4-FFF2-40B4-BE49-F238E27FC236}">
                <a16:creationId xmlns:a16="http://schemas.microsoft.com/office/drawing/2014/main" id="{0AAFD68A-A758-C553-8E42-E014F487AD6C}"/>
              </a:ext>
            </a:extLst>
          </p:cNvPr>
          <p:cNvPicPr>
            <a:picLocks noGrp="1" noChangeAspect="1"/>
          </p:cNvPicPr>
          <p:nvPr>
            <p:ph idx="1"/>
          </p:nvPr>
        </p:nvPicPr>
        <p:blipFill>
          <a:blip r:embed="rId2"/>
          <a:srcRect l="11111" t="2000" r="10185"/>
          <a:stretch/>
        </p:blipFill>
        <p:spPr>
          <a:xfrm>
            <a:off x="1371600" y="1371600"/>
            <a:ext cx="6477000" cy="4480560"/>
          </a:xfrm>
        </p:spPr>
      </p:pic>
    </p:spTree>
    <p:extLst>
      <p:ext uri="{BB962C8B-B14F-4D97-AF65-F5344CB8AC3E}">
        <p14:creationId xmlns:p14="http://schemas.microsoft.com/office/powerpoint/2010/main" val="4063251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C7F90-E04E-34CA-148B-953814A025BA}"/>
              </a:ext>
            </a:extLst>
          </p:cNvPr>
          <p:cNvSpPr>
            <a:spLocks noGrp="1"/>
          </p:cNvSpPr>
          <p:nvPr>
            <p:ph type="title"/>
          </p:nvPr>
        </p:nvSpPr>
        <p:spPr/>
        <p:txBody>
          <a:bodyPr/>
          <a:lstStyle/>
          <a:p>
            <a:r>
              <a:rPr lang="en-US" dirty="0"/>
              <a:t>Lesson 24.3 Figure 9</a:t>
            </a:r>
            <a:endParaRPr lang="en-IN" dirty="0"/>
          </a:p>
        </p:txBody>
      </p:sp>
      <p:pic>
        <p:nvPicPr>
          <p:cNvPr id="6" name="Content Placeholder 5" descr="Three images showing how lichens can appear in different forms">
            <a:extLst>
              <a:ext uri="{FF2B5EF4-FFF2-40B4-BE49-F238E27FC236}">
                <a16:creationId xmlns:a16="http://schemas.microsoft.com/office/drawing/2014/main" id="{E6C8ACEC-0110-D78E-E738-14DE45571F1C}"/>
              </a:ext>
            </a:extLst>
          </p:cNvPr>
          <p:cNvPicPr>
            <a:picLocks noGrp="1" noChangeAspect="1"/>
          </p:cNvPicPr>
          <p:nvPr>
            <p:ph idx="1"/>
          </p:nvPr>
        </p:nvPicPr>
        <p:blipFill>
          <a:blip r:embed="rId2"/>
          <a:srcRect t="2000" b="39667"/>
          <a:stretch/>
        </p:blipFill>
        <p:spPr>
          <a:xfrm>
            <a:off x="457200" y="1371600"/>
            <a:ext cx="8229600" cy="2667000"/>
          </a:xfrm>
        </p:spPr>
      </p:pic>
    </p:spTree>
    <p:extLst>
      <p:ext uri="{BB962C8B-B14F-4D97-AF65-F5344CB8AC3E}">
        <p14:creationId xmlns:p14="http://schemas.microsoft.com/office/powerpoint/2010/main" val="3479643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1515-7BE1-63A8-9F1F-4380623D14DC}"/>
              </a:ext>
            </a:extLst>
          </p:cNvPr>
          <p:cNvSpPr>
            <a:spLocks noGrp="1"/>
          </p:cNvSpPr>
          <p:nvPr>
            <p:ph type="title"/>
          </p:nvPr>
        </p:nvSpPr>
        <p:spPr/>
        <p:txBody>
          <a:bodyPr/>
          <a:lstStyle/>
          <a:p>
            <a:r>
              <a:rPr lang="en-US" dirty="0"/>
              <a:t>Lesson 24.3 Figure 10</a:t>
            </a:r>
            <a:endParaRPr lang="en-IN" dirty="0"/>
          </a:p>
        </p:txBody>
      </p:sp>
      <p:pic>
        <p:nvPicPr>
          <p:cNvPr id="7" name="Content Placeholder 6" descr="An illustration of a lichen on a rock is shown. A close-up at a millionth of a mole level shows spherical algal cells and branching fungal hyphae are bunched together. A cross section of a lichen thallus shows the lichen broken down into layers. The upper cortex is at the top, followed by the algal layer, then the medulla. The lower cortex has rhizinae branching down into the surface of subjection like a rock or tree.">
            <a:extLst>
              <a:ext uri="{FF2B5EF4-FFF2-40B4-BE49-F238E27FC236}">
                <a16:creationId xmlns:a16="http://schemas.microsoft.com/office/drawing/2014/main" id="{4B26C156-1B10-E7E5-6445-42214FFB7EF9}"/>
              </a:ext>
            </a:extLst>
          </p:cNvPr>
          <p:cNvPicPr>
            <a:picLocks noGrp="1" noChangeAspect="1"/>
          </p:cNvPicPr>
          <p:nvPr>
            <p:ph idx="1"/>
          </p:nvPr>
        </p:nvPicPr>
        <p:blipFill>
          <a:blip r:embed="rId2"/>
          <a:srcRect l="25926" t="2000" r="25926" b="4667"/>
          <a:stretch/>
        </p:blipFill>
        <p:spPr>
          <a:xfrm>
            <a:off x="2590800" y="1371600"/>
            <a:ext cx="3962400" cy="4267200"/>
          </a:xfrm>
        </p:spPr>
      </p:pic>
    </p:spTree>
    <p:extLst>
      <p:ext uri="{BB962C8B-B14F-4D97-AF65-F5344CB8AC3E}">
        <p14:creationId xmlns:p14="http://schemas.microsoft.com/office/powerpoint/2010/main" val="3259074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5C92D-ED37-AC71-2D95-9F230FFFB4D6}"/>
              </a:ext>
            </a:extLst>
          </p:cNvPr>
          <p:cNvSpPr>
            <a:spLocks noGrp="1"/>
          </p:cNvSpPr>
          <p:nvPr>
            <p:ph type="title"/>
          </p:nvPr>
        </p:nvSpPr>
        <p:spPr/>
        <p:txBody>
          <a:bodyPr/>
          <a:lstStyle/>
          <a:p>
            <a:r>
              <a:rPr lang="en-US" dirty="0"/>
              <a:t>Lesson 24.3 Figure 11</a:t>
            </a:r>
            <a:endParaRPr lang="en-IN" dirty="0"/>
          </a:p>
        </p:txBody>
      </p:sp>
      <p:pic>
        <p:nvPicPr>
          <p:cNvPr id="7" name="Content Placeholder 6" descr="An image of small red dots covering a surface">
            <a:extLst>
              <a:ext uri="{FF2B5EF4-FFF2-40B4-BE49-F238E27FC236}">
                <a16:creationId xmlns:a16="http://schemas.microsoft.com/office/drawing/2014/main" id="{641DF14E-8AD9-90F4-3E85-0C7A1878A6B3}"/>
              </a:ext>
            </a:extLst>
          </p:cNvPr>
          <p:cNvPicPr>
            <a:picLocks noGrp="1" noChangeAspect="1"/>
          </p:cNvPicPr>
          <p:nvPr>
            <p:ph idx="1"/>
          </p:nvPr>
        </p:nvPicPr>
        <p:blipFill>
          <a:blip r:embed="rId2"/>
          <a:srcRect l="18519" t="2000" r="18519"/>
          <a:stretch/>
        </p:blipFill>
        <p:spPr>
          <a:xfrm>
            <a:off x="1981200" y="1371600"/>
            <a:ext cx="5181600" cy="4480560"/>
          </a:xfrm>
        </p:spPr>
      </p:pic>
    </p:spTree>
    <p:extLst>
      <p:ext uri="{BB962C8B-B14F-4D97-AF65-F5344CB8AC3E}">
        <p14:creationId xmlns:p14="http://schemas.microsoft.com/office/powerpoint/2010/main" val="3611173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A1532-6B09-90F8-C8D8-28C204316585}"/>
              </a:ext>
            </a:extLst>
          </p:cNvPr>
          <p:cNvSpPr>
            <a:spLocks noGrp="1"/>
          </p:cNvSpPr>
          <p:nvPr>
            <p:ph type="title"/>
          </p:nvPr>
        </p:nvSpPr>
        <p:spPr/>
        <p:txBody>
          <a:bodyPr/>
          <a:lstStyle/>
          <a:p>
            <a:r>
              <a:rPr lang="en-US" dirty="0"/>
              <a:t>Lesson 24.3 Figure 12</a:t>
            </a:r>
            <a:endParaRPr lang="en-IN" dirty="0"/>
          </a:p>
        </p:txBody>
      </p:sp>
      <p:pic>
        <p:nvPicPr>
          <p:cNvPr id="6" name="Content Placeholder 5" descr="A photograph of an ant carrying a leaf">
            <a:extLst>
              <a:ext uri="{FF2B5EF4-FFF2-40B4-BE49-F238E27FC236}">
                <a16:creationId xmlns:a16="http://schemas.microsoft.com/office/drawing/2014/main" id="{5CD90CBB-D81B-3CC8-B0D4-E6C12AECBBA1}"/>
              </a:ext>
            </a:extLst>
          </p:cNvPr>
          <p:cNvPicPr>
            <a:picLocks noGrp="1" noChangeAspect="1"/>
          </p:cNvPicPr>
          <p:nvPr>
            <p:ph idx="1"/>
          </p:nvPr>
        </p:nvPicPr>
        <p:blipFill>
          <a:blip r:embed="rId2"/>
          <a:srcRect l="12964" t="2000" r="11111"/>
          <a:stretch/>
        </p:blipFill>
        <p:spPr>
          <a:xfrm>
            <a:off x="1524000" y="1371600"/>
            <a:ext cx="6248400" cy="4480560"/>
          </a:xfrm>
        </p:spPr>
      </p:pic>
    </p:spTree>
    <p:extLst>
      <p:ext uri="{BB962C8B-B14F-4D97-AF65-F5344CB8AC3E}">
        <p14:creationId xmlns:p14="http://schemas.microsoft.com/office/powerpoint/2010/main" val="3216886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9EEAE-C294-9D63-733D-159953FE1124}"/>
              </a:ext>
            </a:extLst>
          </p:cNvPr>
          <p:cNvSpPr>
            <a:spLocks noGrp="1"/>
          </p:cNvSpPr>
          <p:nvPr>
            <p:ph type="title"/>
          </p:nvPr>
        </p:nvSpPr>
        <p:spPr/>
        <p:txBody>
          <a:bodyPr/>
          <a:lstStyle/>
          <a:p>
            <a:r>
              <a:rPr lang="en-US" dirty="0"/>
              <a:t>Lesson 24.3 Figure 13</a:t>
            </a:r>
            <a:endParaRPr lang="en-IN" dirty="0"/>
          </a:p>
        </p:txBody>
      </p:sp>
      <p:pic>
        <p:nvPicPr>
          <p:cNvPr id="7" name="Content Placeholder 6" descr="A photograph of a bunch of black truffles">
            <a:extLst>
              <a:ext uri="{FF2B5EF4-FFF2-40B4-BE49-F238E27FC236}">
                <a16:creationId xmlns:a16="http://schemas.microsoft.com/office/drawing/2014/main" id="{D585F5B2-F83D-BDBA-C8B3-A4ECE680F2F0}"/>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479984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CAECC-B1CF-F6A9-4E85-608EE04C44F5}"/>
              </a:ext>
            </a:extLst>
          </p:cNvPr>
          <p:cNvSpPr>
            <a:spLocks noGrp="1"/>
          </p:cNvSpPr>
          <p:nvPr>
            <p:ph type="title"/>
          </p:nvPr>
        </p:nvSpPr>
        <p:spPr/>
        <p:txBody>
          <a:bodyPr/>
          <a:lstStyle/>
          <a:p>
            <a:r>
              <a:rPr lang="en-US" dirty="0"/>
              <a:t>Lesson 24.3 Figure 14</a:t>
            </a:r>
            <a:endParaRPr lang="en-IN" dirty="0"/>
          </a:p>
        </p:txBody>
      </p:sp>
      <p:pic>
        <p:nvPicPr>
          <p:cNvPr id="5" name="Content Placeholder 4" descr="A diagram describing the details of different forms of symbiosis. The diagram shows that mutualism is when both species benefit. Commensalism is when one species benefits, and the other is not affected. Neutralism is when neither species is affected. Parasitism is when one species benefits, and one species is harmed. Amensalism is when one species is harmed, and the other is not affected. Competition is when both species are harmed.">
            <a:extLst>
              <a:ext uri="{FF2B5EF4-FFF2-40B4-BE49-F238E27FC236}">
                <a16:creationId xmlns:a16="http://schemas.microsoft.com/office/drawing/2014/main" id="{B0978C3F-9476-2A0F-5BC6-6FECB90F11C8}"/>
              </a:ext>
            </a:extLst>
          </p:cNvPr>
          <p:cNvPicPr>
            <a:picLocks noGrp="1" noChangeAspect="1"/>
          </p:cNvPicPr>
          <p:nvPr>
            <p:ph idx="1"/>
          </p:nvPr>
        </p:nvPicPr>
        <p:blipFill>
          <a:blip r:embed="rId2"/>
          <a:srcRect l="14815" t="2000" r="12963"/>
          <a:stretch/>
        </p:blipFill>
        <p:spPr>
          <a:xfrm>
            <a:off x="1676400" y="1371600"/>
            <a:ext cx="5943600" cy="4480560"/>
          </a:xfrm>
        </p:spPr>
      </p:pic>
    </p:spTree>
    <p:extLst>
      <p:ext uri="{BB962C8B-B14F-4D97-AF65-F5344CB8AC3E}">
        <p14:creationId xmlns:p14="http://schemas.microsoft.com/office/powerpoint/2010/main" val="1813066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D62C7-0AF2-9E98-2622-D58A10DD9791}"/>
              </a:ext>
            </a:extLst>
          </p:cNvPr>
          <p:cNvSpPr>
            <a:spLocks noGrp="1"/>
          </p:cNvSpPr>
          <p:nvPr>
            <p:ph type="title"/>
          </p:nvPr>
        </p:nvSpPr>
        <p:spPr/>
        <p:txBody>
          <a:bodyPr/>
          <a:lstStyle/>
          <a:p>
            <a:r>
              <a:rPr lang="en-US" dirty="0"/>
              <a:t>Lesson 24.3 Figure 15</a:t>
            </a:r>
            <a:endParaRPr lang="en-IN" dirty="0"/>
          </a:p>
        </p:txBody>
      </p:sp>
      <p:pic>
        <p:nvPicPr>
          <p:cNvPr id="7" name="Content Placeholder 6" descr="Four images showing the affects of fungal pathogens on fruits and plants">
            <a:extLst>
              <a:ext uri="{FF2B5EF4-FFF2-40B4-BE49-F238E27FC236}">
                <a16:creationId xmlns:a16="http://schemas.microsoft.com/office/drawing/2014/main" id="{404C9BF5-D237-25B5-41DB-27DC7B332956}"/>
              </a:ext>
            </a:extLst>
          </p:cNvPr>
          <p:cNvPicPr>
            <a:picLocks noGrp="1" noChangeAspect="1"/>
          </p:cNvPicPr>
          <p:nvPr>
            <p:ph idx="1"/>
          </p:nvPr>
        </p:nvPicPr>
        <p:blipFill>
          <a:blip r:embed="rId2"/>
          <a:srcRect t="2000" b="46334"/>
          <a:stretch/>
        </p:blipFill>
        <p:spPr>
          <a:xfrm>
            <a:off x="457200" y="1371600"/>
            <a:ext cx="8229600" cy="2362200"/>
          </a:xfrm>
        </p:spPr>
      </p:pic>
    </p:spTree>
    <p:extLst>
      <p:ext uri="{BB962C8B-B14F-4D97-AF65-F5344CB8AC3E}">
        <p14:creationId xmlns:p14="http://schemas.microsoft.com/office/powerpoint/2010/main" val="1459159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C3B-C5C5-90B4-3FA6-1A5385EE42FA}"/>
              </a:ext>
            </a:extLst>
          </p:cNvPr>
          <p:cNvSpPr>
            <a:spLocks noGrp="1"/>
          </p:cNvSpPr>
          <p:nvPr>
            <p:ph type="title"/>
          </p:nvPr>
        </p:nvSpPr>
        <p:spPr/>
        <p:txBody>
          <a:bodyPr/>
          <a:lstStyle/>
          <a:p>
            <a:r>
              <a:rPr lang="en-US" dirty="0"/>
              <a:t>Lesson 24.3 Figure 16</a:t>
            </a:r>
            <a:endParaRPr lang="en-IN" dirty="0"/>
          </a:p>
        </p:txBody>
      </p:sp>
      <p:pic>
        <p:nvPicPr>
          <p:cNvPr id="7" name="Content Placeholder 6" descr="A photograph shows a bat with white fuzz around its mouth.">
            <a:extLst>
              <a:ext uri="{FF2B5EF4-FFF2-40B4-BE49-F238E27FC236}">
                <a16:creationId xmlns:a16="http://schemas.microsoft.com/office/drawing/2014/main" id="{C6D596D6-2E39-B325-347B-5F77272C08C2}"/>
              </a:ext>
            </a:extLst>
          </p:cNvPr>
          <p:cNvPicPr>
            <a:picLocks noGrp="1" noChangeAspect="1"/>
          </p:cNvPicPr>
          <p:nvPr>
            <p:ph idx="1"/>
          </p:nvPr>
        </p:nvPicPr>
        <p:blipFill>
          <a:blip r:embed="rId2"/>
          <a:srcRect l="28704" t="2000" r="28704"/>
          <a:stretch/>
        </p:blipFill>
        <p:spPr>
          <a:xfrm>
            <a:off x="2819400" y="1371600"/>
            <a:ext cx="3505200" cy="4480560"/>
          </a:xfrm>
        </p:spPr>
      </p:pic>
    </p:spTree>
    <p:extLst>
      <p:ext uri="{BB962C8B-B14F-4D97-AF65-F5344CB8AC3E}">
        <p14:creationId xmlns:p14="http://schemas.microsoft.com/office/powerpoint/2010/main" val="441433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7360-2ADA-3864-622C-A750067C0A82}"/>
              </a:ext>
            </a:extLst>
          </p:cNvPr>
          <p:cNvSpPr>
            <a:spLocks noGrp="1"/>
          </p:cNvSpPr>
          <p:nvPr>
            <p:ph type="title"/>
          </p:nvPr>
        </p:nvSpPr>
        <p:spPr/>
        <p:txBody>
          <a:bodyPr/>
          <a:lstStyle/>
          <a:p>
            <a:r>
              <a:rPr lang="en-US" dirty="0"/>
              <a:t>Lesson 24.3 Figure 17</a:t>
            </a:r>
            <a:endParaRPr lang="en-IN" dirty="0"/>
          </a:p>
        </p:txBody>
      </p:sp>
      <p:pic>
        <p:nvPicPr>
          <p:cNvPr id="5" name="Content Placeholder 4" descr="Three images showing fungi that cause superficial mycoses. Image (a) shows a red ring on human skin. Image (b) shows a micrograph of T. mariatii with dozens of pink rods. Image (c) shows a micrograph of two multicolored circles with pink circles on the edges of them.">
            <a:extLst>
              <a:ext uri="{FF2B5EF4-FFF2-40B4-BE49-F238E27FC236}">
                <a16:creationId xmlns:a16="http://schemas.microsoft.com/office/drawing/2014/main" id="{5E1E210F-B928-81A7-707C-91284C493C75}"/>
              </a:ext>
            </a:extLst>
          </p:cNvPr>
          <p:cNvPicPr>
            <a:picLocks noGrp="1" noChangeAspect="1"/>
          </p:cNvPicPr>
          <p:nvPr>
            <p:ph idx="1"/>
          </p:nvPr>
        </p:nvPicPr>
        <p:blipFill>
          <a:blip r:embed="rId2"/>
          <a:srcRect t="2000" b="34667"/>
          <a:stretch/>
        </p:blipFill>
        <p:spPr>
          <a:xfrm>
            <a:off x="457200" y="1371600"/>
            <a:ext cx="8229600" cy="2895600"/>
          </a:xfrm>
        </p:spPr>
      </p:pic>
    </p:spTree>
    <p:extLst>
      <p:ext uri="{BB962C8B-B14F-4D97-AF65-F5344CB8AC3E}">
        <p14:creationId xmlns:p14="http://schemas.microsoft.com/office/powerpoint/2010/main" val="4139922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F570-F27D-1E79-A418-BFAA9D96C610}"/>
              </a:ext>
            </a:extLst>
          </p:cNvPr>
          <p:cNvSpPr>
            <a:spLocks noGrp="1"/>
          </p:cNvSpPr>
          <p:nvPr>
            <p:ph type="title"/>
          </p:nvPr>
        </p:nvSpPr>
        <p:spPr/>
        <p:txBody>
          <a:bodyPr/>
          <a:lstStyle/>
          <a:p>
            <a:r>
              <a:rPr lang="en-US" dirty="0"/>
              <a:t>Lesson 24.1 Figure 4</a:t>
            </a:r>
            <a:endParaRPr lang="en-IN" dirty="0"/>
          </a:p>
        </p:txBody>
      </p:sp>
      <p:pic>
        <p:nvPicPr>
          <p:cNvPr id="7" name="Content Placeholder 6" descr="A cross section of a tree; the inside is cracked and discolored.">
            <a:extLst>
              <a:ext uri="{FF2B5EF4-FFF2-40B4-BE49-F238E27FC236}">
                <a16:creationId xmlns:a16="http://schemas.microsoft.com/office/drawing/2014/main" id="{16462F9E-CECE-3AD1-858E-0C48F8265646}"/>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1152318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B3C8-2F7D-27F3-E195-A7D279C93101}"/>
              </a:ext>
            </a:extLst>
          </p:cNvPr>
          <p:cNvSpPr>
            <a:spLocks noGrp="1"/>
          </p:cNvSpPr>
          <p:nvPr>
            <p:ph type="title"/>
          </p:nvPr>
        </p:nvSpPr>
        <p:spPr/>
        <p:txBody>
          <a:bodyPr/>
          <a:lstStyle/>
          <a:p>
            <a:r>
              <a:rPr lang="en-US" dirty="0"/>
              <a:t>Lesson 24.3 Figure 18</a:t>
            </a:r>
            <a:endParaRPr lang="en-IN" dirty="0"/>
          </a:p>
        </p:txBody>
      </p:sp>
      <p:pic>
        <p:nvPicPr>
          <p:cNvPr id="5" name="Content Placeholder 4" descr="A photograph shows an inset with white fuzz growing on it.">
            <a:extLst>
              <a:ext uri="{FF2B5EF4-FFF2-40B4-BE49-F238E27FC236}">
                <a16:creationId xmlns:a16="http://schemas.microsoft.com/office/drawing/2014/main" id="{899E6C82-4B36-A2F2-CF2E-DC0083D7D651}"/>
              </a:ext>
            </a:extLst>
          </p:cNvPr>
          <p:cNvPicPr>
            <a:picLocks noGrp="1" noChangeAspect="1"/>
          </p:cNvPicPr>
          <p:nvPr>
            <p:ph idx="1"/>
          </p:nvPr>
        </p:nvPicPr>
        <p:blipFill>
          <a:blip r:embed="rId2"/>
          <a:srcRect l="13890" t="2000" r="12036" b="4667"/>
          <a:stretch/>
        </p:blipFill>
        <p:spPr>
          <a:xfrm>
            <a:off x="1600200" y="1371600"/>
            <a:ext cx="6096000" cy="4267200"/>
          </a:xfrm>
        </p:spPr>
      </p:pic>
    </p:spTree>
    <p:extLst>
      <p:ext uri="{BB962C8B-B14F-4D97-AF65-F5344CB8AC3E}">
        <p14:creationId xmlns:p14="http://schemas.microsoft.com/office/powerpoint/2010/main" val="1088031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E4E12-1E9E-31E2-B946-C04D9D66D756}"/>
              </a:ext>
            </a:extLst>
          </p:cNvPr>
          <p:cNvSpPr>
            <a:spLocks noGrp="1"/>
          </p:cNvSpPr>
          <p:nvPr>
            <p:ph type="title"/>
          </p:nvPr>
        </p:nvSpPr>
        <p:spPr/>
        <p:txBody>
          <a:bodyPr/>
          <a:lstStyle/>
          <a:p>
            <a:r>
              <a:rPr lang="en-US" dirty="0"/>
              <a:t>Lesson 24.3 Figure 19</a:t>
            </a:r>
            <a:endParaRPr lang="en-IN" dirty="0"/>
          </a:p>
        </p:txBody>
      </p:sp>
      <p:pic>
        <p:nvPicPr>
          <p:cNvPr id="7" name="Content Placeholder 6" descr="Two images: (a) shows a morel mushroom; (b) shows button mushrooms in a bowl.">
            <a:extLst>
              <a:ext uri="{FF2B5EF4-FFF2-40B4-BE49-F238E27FC236}">
                <a16:creationId xmlns:a16="http://schemas.microsoft.com/office/drawing/2014/main" id="{8BACFA94-C0EE-5144-9882-1FA221D33B5E}"/>
              </a:ext>
            </a:extLst>
          </p:cNvPr>
          <p:cNvPicPr>
            <a:picLocks noGrp="1" noChangeAspect="1"/>
          </p:cNvPicPr>
          <p:nvPr>
            <p:ph idx="1"/>
          </p:nvPr>
        </p:nvPicPr>
        <p:blipFill>
          <a:blip r:embed="rId2"/>
          <a:srcRect t="2000" b="14667"/>
          <a:stretch/>
        </p:blipFill>
        <p:spPr>
          <a:xfrm>
            <a:off x="457200" y="1371600"/>
            <a:ext cx="8229600" cy="3810000"/>
          </a:xfrm>
        </p:spPr>
      </p:pic>
    </p:spTree>
    <p:extLst>
      <p:ext uri="{BB962C8B-B14F-4D97-AF65-F5344CB8AC3E}">
        <p14:creationId xmlns:p14="http://schemas.microsoft.com/office/powerpoint/2010/main" val="23283609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252E-0E97-B4C4-E723-1483D00E1BC8}"/>
              </a:ext>
            </a:extLst>
          </p:cNvPr>
          <p:cNvSpPr>
            <a:spLocks noGrp="1"/>
          </p:cNvSpPr>
          <p:nvPr>
            <p:ph type="title"/>
          </p:nvPr>
        </p:nvSpPr>
        <p:spPr/>
        <p:txBody>
          <a:bodyPr/>
          <a:lstStyle/>
          <a:p>
            <a:r>
              <a:rPr lang="en-US" dirty="0"/>
              <a:t>Lesson 24.1 Figure 5</a:t>
            </a:r>
            <a:endParaRPr lang="en-IN" dirty="0"/>
          </a:p>
        </p:txBody>
      </p:sp>
      <p:pic>
        <p:nvPicPr>
          <p:cNvPr id="6" name="Content Placeholder 5" descr="A photograph of a mushroom with a red top with white spots and a white stem">
            <a:extLst>
              <a:ext uri="{FF2B5EF4-FFF2-40B4-BE49-F238E27FC236}">
                <a16:creationId xmlns:a16="http://schemas.microsoft.com/office/drawing/2014/main" id="{341FC2DE-CEC8-6826-D0D7-140E1261ECD9}"/>
              </a:ext>
            </a:extLst>
          </p:cNvPr>
          <p:cNvPicPr>
            <a:picLocks noGrp="1" noChangeAspect="1"/>
          </p:cNvPicPr>
          <p:nvPr>
            <p:ph idx="1"/>
          </p:nvPr>
        </p:nvPicPr>
        <p:blipFill>
          <a:blip r:embed="rId2"/>
          <a:srcRect l="19444" t="2000" r="18518"/>
          <a:stretch/>
        </p:blipFill>
        <p:spPr>
          <a:xfrm>
            <a:off x="2057400" y="1371600"/>
            <a:ext cx="5105400" cy="4480560"/>
          </a:xfrm>
        </p:spPr>
      </p:pic>
    </p:spTree>
    <p:extLst>
      <p:ext uri="{BB962C8B-B14F-4D97-AF65-F5344CB8AC3E}">
        <p14:creationId xmlns:p14="http://schemas.microsoft.com/office/powerpoint/2010/main" val="3274767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588B-0A9E-16F1-73A0-0F48D67F9CB6}"/>
              </a:ext>
            </a:extLst>
          </p:cNvPr>
          <p:cNvSpPr>
            <a:spLocks noGrp="1"/>
          </p:cNvSpPr>
          <p:nvPr>
            <p:ph type="title"/>
          </p:nvPr>
        </p:nvSpPr>
        <p:spPr/>
        <p:txBody>
          <a:bodyPr/>
          <a:lstStyle/>
          <a:p>
            <a:r>
              <a:rPr lang="en-US" dirty="0"/>
              <a:t>Lesson 24.1 Figure 6</a:t>
            </a:r>
            <a:endParaRPr lang="en-IN" dirty="0"/>
          </a:p>
        </p:txBody>
      </p:sp>
      <p:pic>
        <p:nvPicPr>
          <p:cNvPr id="7" name="Content Placeholder 6" descr="Shown is the cell wall of fungi. The top has a surface coat, with glycoproteins depicted as squiggles bifurcated above the surface coat and reaching into the amorphous matrix of the wall, depicted as small orange dots. Further down are structural polysaccharides, including glucans and chitosan. The glucans tendril off the chitosan, which look like haphazard pillars. Below is a phospholipid bilayer cell membrane.">
            <a:extLst>
              <a:ext uri="{FF2B5EF4-FFF2-40B4-BE49-F238E27FC236}">
                <a16:creationId xmlns:a16="http://schemas.microsoft.com/office/drawing/2014/main" id="{39B121DE-6239-6457-0939-E93EFFFBB706}"/>
              </a:ext>
            </a:extLst>
          </p:cNvPr>
          <p:cNvPicPr>
            <a:picLocks noGrp="1" noChangeAspect="1"/>
          </p:cNvPicPr>
          <p:nvPr>
            <p:ph idx="1"/>
          </p:nvPr>
        </p:nvPicPr>
        <p:blipFill>
          <a:blip r:embed="rId3"/>
          <a:srcRect l="3704" t="2000" r="2778"/>
          <a:stretch/>
        </p:blipFill>
        <p:spPr>
          <a:xfrm>
            <a:off x="762000" y="1371600"/>
            <a:ext cx="7696200" cy="4480560"/>
          </a:xfrm>
        </p:spPr>
      </p:pic>
    </p:spTree>
    <p:extLst>
      <p:ext uri="{BB962C8B-B14F-4D97-AF65-F5344CB8AC3E}">
        <p14:creationId xmlns:p14="http://schemas.microsoft.com/office/powerpoint/2010/main" val="1333281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3981-3705-77AD-E745-FC50BF9D44A9}"/>
              </a:ext>
            </a:extLst>
          </p:cNvPr>
          <p:cNvSpPr>
            <a:spLocks noGrp="1"/>
          </p:cNvSpPr>
          <p:nvPr>
            <p:ph type="title"/>
          </p:nvPr>
        </p:nvSpPr>
        <p:spPr/>
        <p:txBody>
          <a:bodyPr/>
          <a:lstStyle/>
          <a:p>
            <a:r>
              <a:rPr lang="en-US" dirty="0"/>
              <a:t>Lesson 24.1 Figure 7</a:t>
            </a:r>
            <a:endParaRPr lang="en-IN" dirty="0"/>
          </a:p>
        </p:txBody>
      </p:sp>
      <p:pic>
        <p:nvPicPr>
          <p:cNvPr id="7" name="Content Placeholder 6" descr="An image of Candida albicans. A micrograph shows clumps of small spheres beading along in a row. Each sphere appears to have a nucleus.">
            <a:extLst>
              <a:ext uri="{FF2B5EF4-FFF2-40B4-BE49-F238E27FC236}">
                <a16:creationId xmlns:a16="http://schemas.microsoft.com/office/drawing/2014/main" id="{912ED7EE-218B-EE29-BD22-5BA514501CCC}"/>
              </a:ext>
            </a:extLst>
          </p:cNvPr>
          <p:cNvPicPr>
            <a:picLocks noGrp="1" noChangeAspect="1"/>
          </p:cNvPicPr>
          <p:nvPr>
            <p:ph idx="1"/>
          </p:nvPr>
        </p:nvPicPr>
        <p:blipFill>
          <a:blip r:embed="rId2"/>
          <a:srcRect l="10185" t="2000" r="10185"/>
          <a:stretch/>
        </p:blipFill>
        <p:spPr>
          <a:xfrm>
            <a:off x="1295400" y="1371600"/>
            <a:ext cx="6553200" cy="4480560"/>
          </a:xfrm>
        </p:spPr>
      </p:pic>
    </p:spTree>
    <p:extLst>
      <p:ext uri="{BB962C8B-B14F-4D97-AF65-F5344CB8AC3E}">
        <p14:creationId xmlns:p14="http://schemas.microsoft.com/office/powerpoint/2010/main" val="351048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AEE7-DAA7-DA9E-9C34-804BA4959E57}"/>
              </a:ext>
            </a:extLst>
          </p:cNvPr>
          <p:cNvSpPr>
            <a:spLocks noGrp="1"/>
          </p:cNvSpPr>
          <p:nvPr>
            <p:ph type="title"/>
          </p:nvPr>
        </p:nvSpPr>
        <p:spPr/>
        <p:txBody>
          <a:bodyPr/>
          <a:lstStyle/>
          <a:p>
            <a:r>
              <a:rPr lang="en-US" dirty="0"/>
              <a:t>Lesson 24.1 Figure 8</a:t>
            </a:r>
            <a:endParaRPr lang="en-IN" dirty="0"/>
          </a:p>
        </p:txBody>
      </p:sp>
      <p:pic>
        <p:nvPicPr>
          <p:cNvPr id="7" name="Content Placeholder 6" descr="A photograph of fungus growing in a gelatin medium">
            <a:extLst>
              <a:ext uri="{FF2B5EF4-FFF2-40B4-BE49-F238E27FC236}">
                <a16:creationId xmlns:a16="http://schemas.microsoft.com/office/drawing/2014/main" id="{AAFA18D8-6155-D485-5AB4-D517E29AA0E4}"/>
              </a:ext>
            </a:extLst>
          </p:cNvPr>
          <p:cNvPicPr>
            <a:picLocks noGrp="1" noChangeAspect="1"/>
          </p:cNvPicPr>
          <p:nvPr>
            <p:ph idx="1"/>
          </p:nvPr>
        </p:nvPicPr>
        <p:blipFill>
          <a:blip r:embed="rId2"/>
          <a:srcRect l="19444" t="2000" r="19444"/>
          <a:stretch/>
        </p:blipFill>
        <p:spPr>
          <a:xfrm>
            <a:off x="2057400" y="1371600"/>
            <a:ext cx="5029200" cy="4480560"/>
          </a:xfrm>
        </p:spPr>
      </p:pic>
    </p:spTree>
    <p:extLst>
      <p:ext uri="{BB962C8B-B14F-4D97-AF65-F5344CB8AC3E}">
        <p14:creationId xmlns:p14="http://schemas.microsoft.com/office/powerpoint/2010/main" val="113084119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2922</TotalTime>
  <Words>211</Words>
  <Application>Microsoft Office PowerPoint</Application>
  <PresentationFormat>On-screen Show (4:3)</PresentationFormat>
  <Paragraphs>55</Paragraphs>
  <Slides>52</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52</vt:i4>
      </vt:variant>
    </vt:vector>
  </HeadingPairs>
  <TitlesOfParts>
    <vt:vector size="55" baseType="lpstr">
      <vt:lpstr>Arial</vt:lpstr>
      <vt:lpstr>Calibri</vt:lpstr>
      <vt:lpstr>Office Theme</vt:lpstr>
      <vt:lpstr>Chapter 24</vt:lpstr>
      <vt:lpstr>Lesson 24.1 Figure 1</vt:lpstr>
      <vt:lpstr>Lesson 24.1 Figure 2</vt:lpstr>
      <vt:lpstr>Lesson 24.1 Figure 3</vt:lpstr>
      <vt:lpstr>Lesson 24.1 Figure 4</vt:lpstr>
      <vt:lpstr>Lesson 24.1 Figure 5</vt:lpstr>
      <vt:lpstr>Lesson 24.1 Figure 6</vt:lpstr>
      <vt:lpstr>Lesson 24.1 Figure 7</vt:lpstr>
      <vt:lpstr>Lesson 24.1 Figure 8</vt:lpstr>
      <vt:lpstr>Lesson 24.1 Figure 9</vt:lpstr>
      <vt:lpstr>Lesson 24.1 Figure 10</vt:lpstr>
      <vt:lpstr>Lesson 24.1 Figure 11</vt:lpstr>
      <vt:lpstr>Lesson 24.1 Figure 12</vt:lpstr>
      <vt:lpstr>Lesson 24.1 Figure 13</vt:lpstr>
      <vt:lpstr>Lesson 24.1 Figure 14</vt:lpstr>
      <vt:lpstr>Lesson 24.1 Figure 15</vt:lpstr>
      <vt:lpstr>Lesson 24.2 Figure 1</vt:lpstr>
      <vt:lpstr>Lesson 24.2 Figure 2</vt:lpstr>
      <vt:lpstr>Lesson 24.2 Figure 3</vt:lpstr>
      <vt:lpstr>Lesson 24.2 Figure 4</vt:lpstr>
      <vt:lpstr>Lesson 24.2 Figure 5</vt:lpstr>
      <vt:lpstr>Lesson 24.2 Figure 6</vt:lpstr>
      <vt:lpstr>Lesson 24.2 Figure 7</vt:lpstr>
      <vt:lpstr>Lesson 24.2 Figure 8</vt:lpstr>
      <vt:lpstr>Lesson 24.2 Figure 9</vt:lpstr>
      <vt:lpstr>Lesson 24.2 Figure 10</vt:lpstr>
      <vt:lpstr>Lesson 24.2 Figure 11</vt:lpstr>
      <vt:lpstr>Lesson 24.2 Figure 12</vt:lpstr>
      <vt:lpstr>Lesson 24.2 Figure 13</vt:lpstr>
      <vt:lpstr>Lesson 24.2 Figure 14</vt:lpstr>
      <vt:lpstr>Lesson 24.2 Figure 15</vt:lpstr>
      <vt:lpstr>Lesson 24.2 Figure 16</vt:lpstr>
      <vt:lpstr>Lesson 24.3 Figure 1</vt:lpstr>
      <vt:lpstr>Lesson 24.3 Figure 2</vt:lpstr>
      <vt:lpstr>Lesson 24.3 Figure 3</vt:lpstr>
      <vt:lpstr>Lesson 24.3 Figure 4</vt:lpstr>
      <vt:lpstr>Lesson 24.3 Figure 5</vt:lpstr>
      <vt:lpstr>Lesson 24.3 Figure 6</vt:lpstr>
      <vt:lpstr>Lesson 24.3 Figure 7</vt:lpstr>
      <vt:lpstr>Lesson 24.3 Figure 8</vt:lpstr>
      <vt:lpstr>Lesson 24.3 Figure 9</vt:lpstr>
      <vt:lpstr>Lesson 24.3 Figure 10</vt:lpstr>
      <vt:lpstr>Lesson 24.3 Figure 11</vt:lpstr>
      <vt:lpstr>Lesson 24.3 Figure 12</vt:lpstr>
      <vt:lpstr>Lesson 24.3 Figure 13</vt:lpstr>
      <vt:lpstr>Lesson 24.3 Figure 14</vt:lpstr>
      <vt:lpstr>Lesson 24.3 Figure 15</vt:lpstr>
      <vt:lpstr>Lesson 24.3 Figure 16</vt:lpstr>
      <vt:lpstr>Lesson 24.3 Figure 17</vt:lpstr>
      <vt:lpstr>Lesson 24.3 Figure 18</vt:lpstr>
      <vt:lpstr>Lesson 24.3 Figure 19</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606</cp:revision>
  <dcterms:created xsi:type="dcterms:W3CDTF">2013-04-26T14:43:13Z</dcterms:created>
  <dcterms:modified xsi:type="dcterms:W3CDTF">2024-10-18T18:55:07Z</dcterms:modified>
</cp:coreProperties>
</file>