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43"/>
  </p:notesMasterIdLst>
  <p:handoutMasterIdLst>
    <p:handoutMasterId r:id="rId44"/>
  </p:handoutMasterIdLst>
  <p:sldIdLst>
    <p:sldId id="272" r:id="rId2"/>
    <p:sldId id="267" r:id="rId3"/>
    <p:sldId id="273" r:id="rId4"/>
    <p:sldId id="274" r:id="rId5"/>
    <p:sldId id="276" r:id="rId6"/>
    <p:sldId id="277" r:id="rId7"/>
    <p:sldId id="278" r:id="rId8"/>
    <p:sldId id="279" r:id="rId9"/>
    <p:sldId id="280" r:id="rId10"/>
    <p:sldId id="293" r:id="rId11"/>
    <p:sldId id="281" r:id="rId12"/>
    <p:sldId id="282" r:id="rId13"/>
    <p:sldId id="283" r:id="rId14"/>
    <p:sldId id="284" r:id="rId15"/>
    <p:sldId id="285" r:id="rId16"/>
    <p:sldId id="286" r:id="rId17"/>
    <p:sldId id="287" r:id="rId18"/>
    <p:sldId id="288" r:id="rId19"/>
    <p:sldId id="289" r:id="rId20"/>
    <p:sldId id="290" r:id="rId21"/>
    <p:sldId id="291" r:id="rId22"/>
    <p:sldId id="292" r:id="rId23"/>
    <p:sldId id="294" r:id="rId24"/>
    <p:sldId id="295" r:id="rId25"/>
    <p:sldId id="296" r:id="rId26"/>
    <p:sldId id="297" r:id="rId27"/>
    <p:sldId id="298" r:id="rId28"/>
    <p:sldId id="299" r:id="rId29"/>
    <p:sldId id="300" r:id="rId30"/>
    <p:sldId id="301" r:id="rId31"/>
    <p:sldId id="302" r:id="rId32"/>
    <p:sldId id="303" r:id="rId33"/>
    <p:sldId id="304" r:id="rId34"/>
    <p:sldId id="305" r:id="rId35"/>
    <p:sldId id="306" r:id="rId36"/>
    <p:sldId id="307" r:id="rId37"/>
    <p:sldId id="308" r:id="rId38"/>
    <p:sldId id="309" r:id="rId39"/>
    <p:sldId id="310" r:id="rId40"/>
    <p:sldId id="311" r:id="rId41"/>
    <p:sldId id="269"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72" autoAdjust="0"/>
    <p:restoredTop sz="86410" autoAdjust="0"/>
  </p:normalViewPr>
  <p:slideViewPr>
    <p:cSldViewPr>
      <p:cViewPr varScale="1">
        <p:scale>
          <a:sx n="95" d="100"/>
          <a:sy n="95" d="100"/>
        </p:scale>
        <p:origin x="1482" y="96"/>
      </p:cViewPr>
      <p:guideLst>
        <p:guide orient="horz" pos="2160"/>
        <p:guide pos="2880"/>
      </p:guideLst>
    </p:cSldViewPr>
  </p:slideViewPr>
  <p:outlineViewPr>
    <p:cViewPr>
      <p:scale>
        <a:sx n="33" d="100"/>
        <a:sy n="33" d="100"/>
      </p:scale>
      <p:origin x="0" y="0"/>
    </p:cViewPr>
  </p:outlineViewPr>
  <p:notesTextViewPr>
    <p:cViewPr>
      <p:scale>
        <a:sx n="25" d="100"/>
        <a:sy n="25" d="100"/>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10/22/2024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10/22/2024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a:t>
            </a:fld>
            <a:endParaRPr lang="en-US"/>
          </a:p>
        </p:txBody>
      </p:sp>
    </p:spTree>
    <p:extLst>
      <p:ext uri="{BB962C8B-B14F-4D97-AF65-F5344CB8AC3E}">
        <p14:creationId xmlns:p14="http://schemas.microsoft.com/office/powerpoint/2010/main" val="583746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7</a:t>
            </a:fld>
            <a:endParaRPr lang="en-US"/>
          </a:p>
        </p:txBody>
      </p:sp>
    </p:spTree>
    <p:extLst>
      <p:ext uri="{BB962C8B-B14F-4D97-AF65-F5344CB8AC3E}">
        <p14:creationId xmlns:p14="http://schemas.microsoft.com/office/powerpoint/2010/main" val="11728104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D2054A8-95C1-776A-7871-7961A21AF17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E34395D-45D5-A5F5-9B9A-BF668CAC893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4" name="Picture 3">
            <a:extLst>
              <a:ext uri="{FF2B5EF4-FFF2-40B4-BE49-F238E27FC236}">
                <a16:creationId xmlns:a16="http://schemas.microsoft.com/office/drawing/2014/main" id="{ED991972-DB54-9ADC-9B3D-2BBD6897328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CFE7222-CD0E-F7C6-D717-9F3203CAD1F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DE5E645-CDDD-C79E-E97B-7873952DACF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p:spPr>
        <p:txBody>
          <a:bodyPr>
            <a:normAutofit/>
          </a:bodyPr>
          <a:lstStyle>
            <a:lvl1pPr marL="0" indent="0">
              <a:buFont typeface="Arial" panose="020B0604020202020204" pitchFamily="34" charset="0"/>
              <a:buNone/>
              <a:defRPr sz="2800" b="0" i="0" baseline="0">
                <a:solidFill>
                  <a:srgbClr val="366092"/>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012AFD4-A50A-D164-57E2-BAAFB3BBFF5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6F712F4-E18C-270C-80DA-E0EE5EE2496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30A676-7600-75F9-53E2-F82A8B871BB2}"/>
              </a:ext>
            </a:extLst>
          </p:cNvPr>
          <p:cNvSpPr/>
          <p:nvPr userDrawn="1"/>
        </p:nvSpPr>
        <p:spPr>
          <a:xfrm>
            <a:off x="1767486" y="2743200"/>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759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2" r:id="rId5"/>
    <p:sldLayoutId id="2147483653" r:id="rId6"/>
    <p:sldLayoutId id="2147483656" r:id="rId7"/>
    <p:sldLayoutId id="2147483657" r:id="rId8"/>
    <p:sldLayoutId id="2147483654"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Chapter 25</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Seedless Plants</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7CCEF-482A-EEFB-B06B-521CA0D4296F}"/>
              </a:ext>
            </a:extLst>
          </p:cNvPr>
          <p:cNvSpPr>
            <a:spLocks noGrp="1"/>
          </p:cNvSpPr>
          <p:nvPr>
            <p:ph type="title"/>
          </p:nvPr>
        </p:nvSpPr>
        <p:spPr/>
        <p:txBody>
          <a:bodyPr/>
          <a:lstStyle/>
          <a:p>
            <a:r>
              <a:rPr lang="en-US" dirty="0"/>
              <a:t>Lesson 25.1 Figure 9</a:t>
            </a:r>
            <a:endParaRPr lang="en-IN" dirty="0"/>
          </a:p>
        </p:txBody>
      </p:sp>
      <p:pic>
        <p:nvPicPr>
          <p:cNvPr id="6" name="Content Placeholder 5" descr="The illustration shows the tip of a root. The cells in the tip are smaller than the more mature cells further up.">
            <a:extLst>
              <a:ext uri="{FF2B5EF4-FFF2-40B4-BE49-F238E27FC236}">
                <a16:creationId xmlns:a16="http://schemas.microsoft.com/office/drawing/2014/main" id="{E1A17DC2-2532-1A6F-4E3E-7D2560201DD6}"/>
              </a:ext>
            </a:extLst>
          </p:cNvPr>
          <p:cNvPicPr>
            <a:picLocks noGrp="1" noChangeAspect="1"/>
          </p:cNvPicPr>
          <p:nvPr>
            <p:ph idx="1"/>
          </p:nvPr>
        </p:nvPicPr>
        <p:blipFill>
          <a:blip r:embed="rId2"/>
          <a:srcRect l="24074" t="2000" r="24074"/>
          <a:stretch/>
        </p:blipFill>
        <p:spPr>
          <a:xfrm>
            <a:off x="2438400" y="1371600"/>
            <a:ext cx="4267200" cy="4480560"/>
          </a:xfrm>
        </p:spPr>
      </p:pic>
    </p:spTree>
    <p:extLst>
      <p:ext uri="{BB962C8B-B14F-4D97-AF65-F5344CB8AC3E}">
        <p14:creationId xmlns:p14="http://schemas.microsoft.com/office/powerpoint/2010/main" val="28589450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3711E-A954-5512-40A0-06BB54F89A9F}"/>
              </a:ext>
            </a:extLst>
          </p:cNvPr>
          <p:cNvSpPr>
            <a:spLocks noGrp="1"/>
          </p:cNvSpPr>
          <p:nvPr>
            <p:ph type="title"/>
          </p:nvPr>
        </p:nvSpPr>
        <p:spPr/>
        <p:txBody>
          <a:bodyPr/>
          <a:lstStyle/>
          <a:p>
            <a:r>
              <a:rPr lang="en-US" dirty="0"/>
              <a:t>Lesson 25.1 Figure 10</a:t>
            </a:r>
            <a:endParaRPr lang="en-IN" dirty="0"/>
          </a:p>
        </p:txBody>
      </p:sp>
      <p:pic>
        <p:nvPicPr>
          <p:cNvPr id="7" name="Content Placeholder 6" descr="A diagram shows that the products of photosynthesis (that are transported through the phloem) move both up and down the plant. It also shows that water and minerals (that are transported through the xylem) only move up the plant from the roots.">
            <a:extLst>
              <a:ext uri="{FF2B5EF4-FFF2-40B4-BE49-F238E27FC236}">
                <a16:creationId xmlns:a16="http://schemas.microsoft.com/office/drawing/2014/main" id="{F6FCD4A9-D92B-8102-C0D8-10BA85BDAC37}"/>
              </a:ext>
            </a:extLst>
          </p:cNvPr>
          <p:cNvPicPr>
            <a:picLocks noGrp="1" noChangeAspect="1"/>
          </p:cNvPicPr>
          <p:nvPr>
            <p:ph idx="1"/>
          </p:nvPr>
        </p:nvPicPr>
        <p:blipFill>
          <a:blip r:embed="rId2"/>
          <a:srcRect l="22222" t="2000" r="22222"/>
          <a:stretch/>
        </p:blipFill>
        <p:spPr>
          <a:xfrm>
            <a:off x="2286000" y="1371600"/>
            <a:ext cx="4572000" cy="4480560"/>
          </a:xfrm>
        </p:spPr>
      </p:pic>
    </p:spTree>
    <p:extLst>
      <p:ext uri="{BB962C8B-B14F-4D97-AF65-F5344CB8AC3E}">
        <p14:creationId xmlns:p14="http://schemas.microsoft.com/office/powerpoint/2010/main" val="304625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95DFD-A90B-5AF6-31B2-82ED9AECF2EA}"/>
              </a:ext>
            </a:extLst>
          </p:cNvPr>
          <p:cNvSpPr>
            <a:spLocks noGrp="1"/>
          </p:cNvSpPr>
          <p:nvPr>
            <p:ph type="title"/>
          </p:nvPr>
        </p:nvSpPr>
        <p:spPr/>
        <p:txBody>
          <a:bodyPr/>
          <a:lstStyle/>
          <a:p>
            <a:r>
              <a:rPr lang="en-US" dirty="0"/>
              <a:t>Lesson 25.1 Figure 11</a:t>
            </a:r>
            <a:endParaRPr lang="en-IN" dirty="0"/>
          </a:p>
        </p:txBody>
      </p:sp>
      <p:pic>
        <p:nvPicPr>
          <p:cNvPr id="6" name="Content Placeholder 5" descr="Two images show examples of extinct vascular plants.">
            <a:extLst>
              <a:ext uri="{FF2B5EF4-FFF2-40B4-BE49-F238E27FC236}">
                <a16:creationId xmlns:a16="http://schemas.microsoft.com/office/drawing/2014/main" id="{C68CF336-BB11-A4BC-A21F-08DCCA404CAD}"/>
              </a:ext>
            </a:extLst>
          </p:cNvPr>
          <p:cNvPicPr>
            <a:picLocks noGrp="1" noChangeAspect="1"/>
          </p:cNvPicPr>
          <p:nvPr>
            <p:ph idx="1"/>
          </p:nvPr>
        </p:nvPicPr>
        <p:blipFill>
          <a:blip r:embed="rId2"/>
          <a:srcRect l="8333" t="2000" r="12964"/>
          <a:stretch/>
        </p:blipFill>
        <p:spPr>
          <a:xfrm>
            <a:off x="1143000" y="1371600"/>
            <a:ext cx="6477000" cy="4480560"/>
          </a:xfrm>
        </p:spPr>
      </p:pic>
    </p:spTree>
    <p:extLst>
      <p:ext uri="{BB962C8B-B14F-4D97-AF65-F5344CB8AC3E}">
        <p14:creationId xmlns:p14="http://schemas.microsoft.com/office/powerpoint/2010/main" val="2706979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B418E-CC00-A4D8-AEAD-75DF10228410}"/>
              </a:ext>
            </a:extLst>
          </p:cNvPr>
          <p:cNvSpPr>
            <a:spLocks noGrp="1"/>
          </p:cNvSpPr>
          <p:nvPr>
            <p:ph type="title"/>
          </p:nvPr>
        </p:nvSpPr>
        <p:spPr/>
        <p:txBody>
          <a:bodyPr/>
          <a:lstStyle/>
          <a:p>
            <a:r>
              <a:rPr lang="en-US" dirty="0"/>
              <a:t>Lesson 25.1 Figure 12</a:t>
            </a:r>
            <a:endParaRPr lang="en-IN" dirty="0"/>
          </a:p>
        </p:txBody>
      </p:sp>
      <p:pic>
        <p:nvPicPr>
          <p:cNvPr id="7" name="Content Placeholder 6" descr="A photograph of white fuzz on the roots of a plant">
            <a:extLst>
              <a:ext uri="{FF2B5EF4-FFF2-40B4-BE49-F238E27FC236}">
                <a16:creationId xmlns:a16="http://schemas.microsoft.com/office/drawing/2014/main" id="{D6D1C71F-CC19-B778-3BB7-C7E71803FCF7}"/>
              </a:ext>
            </a:extLst>
          </p:cNvPr>
          <p:cNvPicPr>
            <a:picLocks noGrp="1" noChangeAspect="1"/>
          </p:cNvPicPr>
          <p:nvPr>
            <p:ph idx="1"/>
          </p:nvPr>
        </p:nvPicPr>
        <p:blipFill>
          <a:blip r:embed="rId2"/>
          <a:srcRect l="31483" t="2000" r="30555"/>
          <a:stretch/>
        </p:blipFill>
        <p:spPr>
          <a:xfrm>
            <a:off x="3048000" y="1371600"/>
            <a:ext cx="3124200" cy="4480560"/>
          </a:xfrm>
        </p:spPr>
      </p:pic>
    </p:spTree>
    <p:extLst>
      <p:ext uri="{BB962C8B-B14F-4D97-AF65-F5344CB8AC3E}">
        <p14:creationId xmlns:p14="http://schemas.microsoft.com/office/powerpoint/2010/main" val="1612832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EAF22-21E1-D4CA-D18B-26AC353E9D6D}"/>
              </a:ext>
            </a:extLst>
          </p:cNvPr>
          <p:cNvSpPr>
            <a:spLocks noGrp="1"/>
          </p:cNvSpPr>
          <p:nvPr>
            <p:ph type="title"/>
          </p:nvPr>
        </p:nvSpPr>
        <p:spPr/>
        <p:txBody>
          <a:bodyPr/>
          <a:lstStyle/>
          <a:p>
            <a:r>
              <a:rPr lang="en-US" dirty="0"/>
              <a:t>Lesson 25.1 Figure 13</a:t>
            </a:r>
            <a:endParaRPr lang="en-IN" dirty="0"/>
          </a:p>
        </p:txBody>
      </p:sp>
      <p:pic>
        <p:nvPicPr>
          <p:cNvPr id="7" name="Content Placeholder 6" descr="The diagram shows the division of streptophytes (the green plants). They are divided into charophytes and embryophytes (also known as the land plants). Embryophytes are divided into nonvascular and vascular. Nonvascular plants are called seedless plants (also known as bryophytes). The bryophytes are divided into liverworts, hornworts, and mosses. The vascular plants are divided into seedless plants and seed plants. Seedless plants are divided into lycophytes and monilophytes. Lycophytes are divided into club mosses, quillworts, and spike mosses. Monilophytes are divided into whisk ferns, horsetails, and ferns. Seed plants (also known as spermatophytes) are divided into gymnosperms and angiosperms.">
            <a:extLst>
              <a:ext uri="{FF2B5EF4-FFF2-40B4-BE49-F238E27FC236}">
                <a16:creationId xmlns:a16="http://schemas.microsoft.com/office/drawing/2014/main" id="{6E1CB139-02AE-1D4A-1577-FEE5EF7549B7}"/>
              </a:ext>
            </a:extLst>
          </p:cNvPr>
          <p:cNvPicPr>
            <a:picLocks noGrp="1" noChangeAspect="1"/>
          </p:cNvPicPr>
          <p:nvPr>
            <p:ph idx="1"/>
          </p:nvPr>
        </p:nvPicPr>
        <p:blipFill>
          <a:blip r:embed="rId2"/>
          <a:srcRect l="926" t="2000" b="13000"/>
          <a:stretch/>
        </p:blipFill>
        <p:spPr>
          <a:xfrm>
            <a:off x="533400" y="1371600"/>
            <a:ext cx="8153400" cy="3886200"/>
          </a:xfrm>
        </p:spPr>
      </p:pic>
    </p:spTree>
    <p:extLst>
      <p:ext uri="{BB962C8B-B14F-4D97-AF65-F5344CB8AC3E}">
        <p14:creationId xmlns:p14="http://schemas.microsoft.com/office/powerpoint/2010/main" val="37261315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756A9-0F4E-71B5-AB83-2828179DD35C}"/>
              </a:ext>
            </a:extLst>
          </p:cNvPr>
          <p:cNvSpPr>
            <a:spLocks noGrp="1"/>
          </p:cNvSpPr>
          <p:nvPr>
            <p:ph type="title"/>
          </p:nvPr>
        </p:nvSpPr>
        <p:spPr/>
        <p:txBody>
          <a:bodyPr/>
          <a:lstStyle/>
          <a:p>
            <a:r>
              <a:rPr lang="en-US" dirty="0"/>
              <a:t>Lesson 25.2 Figure 1</a:t>
            </a:r>
            <a:endParaRPr lang="en-IN" dirty="0"/>
          </a:p>
        </p:txBody>
      </p:sp>
      <p:pic>
        <p:nvPicPr>
          <p:cNvPr id="7" name="Content Placeholder 6" descr="An image of an evolutionary scenario for the conquest of land by streptophyte algae and the emergence of land plants: Streptophyte algae, the only photosynthetic eukaryotes from which macroscopic land flora evolved (indicated by red lines), had independently transitioned to land multiple times (convergence of red and yellow lines). Various lineages of algae from different groups also colonized land (yellow lines), but many of these lineages have become extinct (X labels). Terrestrial algae of different taxonomic affiliations inhabit rock surfaces and form soil crusts. From the diverse streptophyte algae, a hypothetical hydro-terrestrial alga likely emerged, a filamentous or parenchymatous organism with rhizoidal structures that experienced intermittent desiccation. This hypothetical alga eventually gave rise to Zygnematophyceae and embryophytes (land plants). The early stages of the embryophyte trajectory were represented by now-extinct land plants. The earliest land plants likely interacted with beneficial substrate microbiota.">
            <a:extLst>
              <a:ext uri="{FF2B5EF4-FFF2-40B4-BE49-F238E27FC236}">
                <a16:creationId xmlns:a16="http://schemas.microsoft.com/office/drawing/2014/main" id="{2BCABD09-3113-B70E-56FF-C8137A6CD956}"/>
              </a:ext>
            </a:extLst>
          </p:cNvPr>
          <p:cNvPicPr>
            <a:picLocks noGrp="1" noChangeAspect="1"/>
          </p:cNvPicPr>
          <p:nvPr>
            <p:ph idx="1"/>
          </p:nvPr>
        </p:nvPicPr>
        <p:blipFill>
          <a:blip r:embed="rId2"/>
          <a:srcRect l="7408" t="2000" r="6481"/>
          <a:stretch/>
        </p:blipFill>
        <p:spPr>
          <a:xfrm>
            <a:off x="1066800" y="1371600"/>
            <a:ext cx="7086600" cy="4480560"/>
          </a:xfrm>
        </p:spPr>
      </p:pic>
    </p:spTree>
    <p:extLst>
      <p:ext uri="{BB962C8B-B14F-4D97-AF65-F5344CB8AC3E}">
        <p14:creationId xmlns:p14="http://schemas.microsoft.com/office/powerpoint/2010/main" val="1422394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E0577-3B8D-951D-10E5-46AB92E244C4}"/>
              </a:ext>
            </a:extLst>
          </p:cNvPr>
          <p:cNvSpPr>
            <a:spLocks noGrp="1"/>
          </p:cNvSpPr>
          <p:nvPr>
            <p:ph type="title"/>
          </p:nvPr>
        </p:nvSpPr>
        <p:spPr/>
        <p:txBody>
          <a:bodyPr/>
          <a:lstStyle/>
          <a:p>
            <a:r>
              <a:rPr lang="en-US" dirty="0"/>
              <a:t>Lesson 25.2 Figure 2</a:t>
            </a:r>
            <a:endParaRPr lang="en-IN" dirty="0"/>
          </a:p>
        </p:txBody>
      </p:sp>
      <p:pic>
        <p:nvPicPr>
          <p:cNvPr id="6" name="Content Placeholder 5" descr="A photograph of an open tundra landscape">
            <a:extLst>
              <a:ext uri="{FF2B5EF4-FFF2-40B4-BE49-F238E27FC236}">
                <a16:creationId xmlns:a16="http://schemas.microsoft.com/office/drawing/2014/main" id="{1A7154D6-F2EB-C4FF-19A4-EA53D0D4FA1F}"/>
              </a:ext>
            </a:extLst>
          </p:cNvPr>
          <p:cNvPicPr>
            <a:picLocks noGrp="1" noChangeAspect="1"/>
          </p:cNvPicPr>
          <p:nvPr>
            <p:ph idx="1"/>
          </p:nvPr>
        </p:nvPicPr>
        <p:blipFill>
          <a:blip r:embed="rId2"/>
          <a:srcRect l="12964" t="2000" r="12037"/>
          <a:stretch/>
        </p:blipFill>
        <p:spPr>
          <a:xfrm>
            <a:off x="1524000" y="1371600"/>
            <a:ext cx="6172200" cy="4480560"/>
          </a:xfrm>
        </p:spPr>
      </p:pic>
    </p:spTree>
    <p:extLst>
      <p:ext uri="{BB962C8B-B14F-4D97-AF65-F5344CB8AC3E}">
        <p14:creationId xmlns:p14="http://schemas.microsoft.com/office/powerpoint/2010/main" val="853752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20477-AB1E-0D66-F00C-D1D06DE92AA7}"/>
              </a:ext>
            </a:extLst>
          </p:cNvPr>
          <p:cNvSpPr>
            <a:spLocks noGrp="1"/>
          </p:cNvSpPr>
          <p:nvPr>
            <p:ph type="title"/>
          </p:nvPr>
        </p:nvSpPr>
        <p:spPr/>
        <p:txBody>
          <a:bodyPr/>
          <a:lstStyle/>
          <a:p>
            <a:r>
              <a:rPr lang="en-US" dirty="0"/>
              <a:t>Lesson 25.2 Figure 3</a:t>
            </a:r>
            <a:endParaRPr lang="en-IN" dirty="0"/>
          </a:p>
        </p:txBody>
      </p:sp>
      <p:pic>
        <p:nvPicPr>
          <p:cNvPr id="7" name="Content Placeholder 6" descr="A drawing of different Marchantiophyta">
            <a:extLst>
              <a:ext uri="{FF2B5EF4-FFF2-40B4-BE49-F238E27FC236}">
                <a16:creationId xmlns:a16="http://schemas.microsoft.com/office/drawing/2014/main" id="{B6582943-44E1-ADED-CAA3-BFF43C8C265E}"/>
              </a:ext>
            </a:extLst>
          </p:cNvPr>
          <p:cNvPicPr>
            <a:picLocks noGrp="1" noChangeAspect="1"/>
          </p:cNvPicPr>
          <p:nvPr>
            <p:ph idx="1"/>
          </p:nvPr>
        </p:nvPicPr>
        <p:blipFill>
          <a:blip r:embed="rId2"/>
          <a:srcRect l="31482" t="2000" r="31481"/>
          <a:stretch/>
        </p:blipFill>
        <p:spPr>
          <a:xfrm>
            <a:off x="3048000" y="1371600"/>
            <a:ext cx="3048000" cy="4480560"/>
          </a:xfrm>
        </p:spPr>
      </p:pic>
    </p:spTree>
    <p:extLst>
      <p:ext uri="{BB962C8B-B14F-4D97-AF65-F5344CB8AC3E}">
        <p14:creationId xmlns:p14="http://schemas.microsoft.com/office/powerpoint/2010/main" val="11917549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8DCD3-57E2-1837-3F57-7FEFFD1532B8}"/>
              </a:ext>
            </a:extLst>
          </p:cNvPr>
          <p:cNvSpPr>
            <a:spLocks noGrp="1"/>
          </p:cNvSpPr>
          <p:nvPr>
            <p:ph type="title"/>
          </p:nvPr>
        </p:nvSpPr>
        <p:spPr/>
        <p:txBody>
          <a:bodyPr/>
          <a:lstStyle/>
          <a:p>
            <a:r>
              <a:rPr lang="en-US" dirty="0"/>
              <a:t>Lesson 25.2 Figure 4</a:t>
            </a:r>
            <a:endParaRPr lang="en-IN" dirty="0"/>
          </a:p>
        </p:txBody>
      </p:sp>
      <p:pic>
        <p:nvPicPr>
          <p:cNvPr id="6" name="Content Placeholder 5" descr="Two images of liverworts">
            <a:extLst>
              <a:ext uri="{FF2B5EF4-FFF2-40B4-BE49-F238E27FC236}">
                <a16:creationId xmlns:a16="http://schemas.microsoft.com/office/drawing/2014/main" id="{B5F6BF83-3352-7FEB-C0B8-02F9B82C5008}"/>
              </a:ext>
            </a:extLst>
          </p:cNvPr>
          <p:cNvPicPr>
            <a:picLocks noGrp="1" noChangeAspect="1"/>
          </p:cNvPicPr>
          <p:nvPr>
            <p:ph idx="1"/>
          </p:nvPr>
        </p:nvPicPr>
        <p:blipFill>
          <a:blip r:embed="rId2"/>
          <a:srcRect t="2000" b="14667"/>
          <a:stretch/>
        </p:blipFill>
        <p:spPr>
          <a:xfrm>
            <a:off x="457200" y="1371600"/>
            <a:ext cx="8229600" cy="3810000"/>
          </a:xfrm>
        </p:spPr>
      </p:pic>
    </p:spTree>
    <p:extLst>
      <p:ext uri="{BB962C8B-B14F-4D97-AF65-F5344CB8AC3E}">
        <p14:creationId xmlns:p14="http://schemas.microsoft.com/office/powerpoint/2010/main" val="12142773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D58E0-3526-5F88-43B1-2F8752C8BB4D}"/>
              </a:ext>
            </a:extLst>
          </p:cNvPr>
          <p:cNvSpPr>
            <a:spLocks noGrp="1"/>
          </p:cNvSpPr>
          <p:nvPr>
            <p:ph type="title"/>
          </p:nvPr>
        </p:nvSpPr>
        <p:spPr>
          <a:xfrm>
            <a:off x="457200" y="182880"/>
            <a:ext cx="8229600" cy="914400"/>
          </a:xfrm>
        </p:spPr>
        <p:txBody>
          <a:bodyPr anchor="ctr">
            <a:normAutofit/>
          </a:bodyPr>
          <a:lstStyle/>
          <a:p>
            <a:r>
              <a:rPr lang="en-US" dirty="0"/>
              <a:t>Lesson 25.2 Figure 5</a:t>
            </a:r>
            <a:endParaRPr lang="en-IN" dirty="0"/>
          </a:p>
        </p:txBody>
      </p:sp>
      <p:pic>
        <p:nvPicPr>
          <p:cNvPr id="6" name="Content Placeholder 5" descr="An image of the liverwort life cycle. The liverwort has a flat, leaflike structure haploid (1 n) called a thallus. Rootlike rhizoids grow from the bottom of the thallus. A slender stalk extends from the thallus, and an archegonial head sits at its top. The archegonial head has fronds, like a palm tree. The underside of the archegonial head contains protrusions called archegonia, which house the eggs. Sperm enter through a hole in the bottom of the archegonium and fertilize the egg to produce a diploid (2 n) embryo. The embryo grows into a stalk. Meiosis produces haploid (1 n) spores in a sac at the tip of the stalk. The sac bursts open, releasing the spores. The spores sprout, producing a new thallus and rhizoids.">
            <a:extLst>
              <a:ext uri="{FF2B5EF4-FFF2-40B4-BE49-F238E27FC236}">
                <a16:creationId xmlns:a16="http://schemas.microsoft.com/office/drawing/2014/main" id="{89139821-31C8-3984-2B79-D96610F77FF7}"/>
              </a:ext>
            </a:extLst>
          </p:cNvPr>
          <p:cNvPicPr>
            <a:picLocks noGrp="1" noChangeAspect="1"/>
          </p:cNvPicPr>
          <p:nvPr>
            <p:ph idx="1"/>
          </p:nvPr>
        </p:nvPicPr>
        <p:blipFill>
          <a:blip r:embed="rId2"/>
          <a:stretch>
            <a:fillRect/>
          </a:stretch>
        </p:blipFill>
        <p:spPr>
          <a:xfrm>
            <a:off x="2287905" y="1066800"/>
            <a:ext cx="4493895" cy="4819190"/>
          </a:xfrm>
          <a:noFill/>
        </p:spPr>
      </p:pic>
    </p:spTree>
    <p:extLst>
      <p:ext uri="{BB962C8B-B14F-4D97-AF65-F5344CB8AC3E}">
        <p14:creationId xmlns:p14="http://schemas.microsoft.com/office/powerpoint/2010/main" val="3694077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25.1 Figure 1</a:t>
            </a:r>
            <a:endParaRPr lang="en-US" sz="3200" dirty="0">
              <a:solidFill>
                <a:schemeClr val="accent1"/>
              </a:solidFill>
            </a:endParaRPr>
          </a:p>
        </p:txBody>
      </p:sp>
      <p:pic>
        <p:nvPicPr>
          <p:cNvPr id="6" name="Content Placeholder 5" descr="A photograph of horsetails">
            <a:extLst>
              <a:ext uri="{FF2B5EF4-FFF2-40B4-BE49-F238E27FC236}">
                <a16:creationId xmlns:a16="http://schemas.microsoft.com/office/drawing/2014/main" id="{D16AE333-526A-4A85-F00C-BE701082597A}"/>
              </a:ext>
            </a:extLst>
          </p:cNvPr>
          <p:cNvPicPr>
            <a:picLocks noGrp="1" noChangeAspect="1"/>
          </p:cNvPicPr>
          <p:nvPr>
            <p:ph idx="1"/>
          </p:nvPr>
        </p:nvPicPr>
        <p:blipFill>
          <a:blip r:embed="rId3"/>
          <a:srcRect l="12964" t="2000" r="12037"/>
          <a:stretch/>
        </p:blipFill>
        <p:spPr>
          <a:xfrm>
            <a:off x="1524000" y="1371600"/>
            <a:ext cx="6172200" cy="4480560"/>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9E009-1C04-4755-ADB0-132995A21843}"/>
              </a:ext>
            </a:extLst>
          </p:cNvPr>
          <p:cNvSpPr>
            <a:spLocks noGrp="1"/>
          </p:cNvSpPr>
          <p:nvPr>
            <p:ph type="title"/>
          </p:nvPr>
        </p:nvSpPr>
        <p:spPr/>
        <p:txBody>
          <a:bodyPr/>
          <a:lstStyle/>
          <a:p>
            <a:r>
              <a:rPr lang="en-US" dirty="0"/>
              <a:t>Lesson 25.2 Figure 6</a:t>
            </a:r>
            <a:endParaRPr lang="en-IN" dirty="0"/>
          </a:p>
        </p:txBody>
      </p:sp>
      <p:pic>
        <p:nvPicPr>
          <p:cNvPr id="7" name="Content Placeholder 6" descr="A photograph of a hornwort">
            <a:extLst>
              <a:ext uri="{FF2B5EF4-FFF2-40B4-BE49-F238E27FC236}">
                <a16:creationId xmlns:a16="http://schemas.microsoft.com/office/drawing/2014/main" id="{AEDB889D-69D6-C281-E77A-161252E186FE}"/>
              </a:ext>
            </a:extLst>
          </p:cNvPr>
          <p:cNvPicPr>
            <a:picLocks noGrp="1" noChangeAspect="1"/>
          </p:cNvPicPr>
          <p:nvPr>
            <p:ph idx="1"/>
          </p:nvPr>
        </p:nvPicPr>
        <p:blipFill>
          <a:blip r:embed="rId2"/>
          <a:stretch>
            <a:fillRect/>
          </a:stretch>
        </p:blipFill>
        <p:spPr>
          <a:xfrm>
            <a:off x="1432560" y="1279525"/>
            <a:ext cx="6278880" cy="4572000"/>
          </a:xfrm>
        </p:spPr>
      </p:pic>
    </p:spTree>
    <p:extLst>
      <p:ext uri="{BB962C8B-B14F-4D97-AF65-F5344CB8AC3E}">
        <p14:creationId xmlns:p14="http://schemas.microsoft.com/office/powerpoint/2010/main" val="21519984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2CF5F-6E2A-2D80-BD71-15906B4C4E01}"/>
              </a:ext>
            </a:extLst>
          </p:cNvPr>
          <p:cNvSpPr>
            <a:spLocks noGrp="1"/>
          </p:cNvSpPr>
          <p:nvPr>
            <p:ph type="title"/>
          </p:nvPr>
        </p:nvSpPr>
        <p:spPr/>
        <p:txBody>
          <a:bodyPr/>
          <a:lstStyle/>
          <a:p>
            <a:r>
              <a:rPr lang="en-US" dirty="0"/>
              <a:t>Lesson 25.2 Figure 7</a:t>
            </a:r>
            <a:endParaRPr lang="en-IN" dirty="0"/>
          </a:p>
        </p:txBody>
      </p:sp>
      <p:pic>
        <p:nvPicPr>
          <p:cNvPr id="7" name="Content Placeholder 6" descr="An image of the reproductive cycle of hornworts. In hornworts, the gametophyte is a haploid 1 n leaflike structure with slender stalks called rhizoids underneath. Male sex organs called antheridia produce sperm, and female sex organs called archegonia produce eggs. Both male and female sex organs form just beneath the surface of the gametophyte and are exposed to the surface as the organs mature. The sperm swims to the egg or is propelled by water. When the egg is fertilized, the embryo grows into a hollow tubelike structure called a sporophyte. Meiosis inside the sporophyte produces haploid 1 n spores. The spores are ejected from the top of the tube. They grow into new gametophytes, completing the cycle.">
            <a:extLst>
              <a:ext uri="{FF2B5EF4-FFF2-40B4-BE49-F238E27FC236}">
                <a16:creationId xmlns:a16="http://schemas.microsoft.com/office/drawing/2014/main" id="{E8E59670-BDFB-C580-FE26-191CD0AC92B0}"/>
              </a:ext>
            </a:extLst>
          </p:cNvPr>
          <p:cNvPicPr>
            <a:picLocks noGrp="1" noChangeAspect="1"/>
          </p:cNvPicPr>
          <p:nvPr>
            <p:ph idx="1"/>
          </p:nvPr>
        </p:nvPicPr>
        <p:blipFill>
          <a:blip r:embed="rId2"/>
          <a:srcRect l="25926" t="2000" r="25000"/>
          <a:stretch/>
        </p:blipFill>
        <p:spPr>
          <a:xfrm>
            <a:off x="2590800" y="1371600"/>
            <a:ext cx="4038600" cy="4480560"/>
          </a:xfrm>
        </p:spPr>
      </p:pic>
    </p:spTree>
    <p:extLst>
      <p:ext uri="{BB962C8B-B14F-4D97-AF65-F5344CB8AC3E}">
        <p14:creationId xmlns:p14="http://schemas.microsoft.com/office/powerpoint/2010/main" val="952045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40FA7-DE95-C3E3-27A5-45BD94F29BA1}"/>
              </a:ext>
            </a:extLst>
          </p:cNvPr>
          <p:cNvSpPr>
            <a:spLocks noGrp="1"/>
          </p:cNvSpPr>
          <p:nvPr>
            <p:ph type="title"/>
          </p:nvPr>
        </p:nvSpPr>
        <p:spPr/>
        <p:txBody>
          <a:bodyPr/>
          <a:lstStyle/>
          <a:p>
            <a:r>
              <a:rPr lang="en-US" dirty="0"/>
              <a:t>Lesson 25.2 Figure 8</a:t>
            </a:r>
            <a:endParaRPr lang="en-IN" dirty="0"/>
          </a:p>
        </p:txBody>
      </p:sp>
      <p:pic>
        <p:nvPicPr>
          <p:cNvPr id="7" name="Content Placeholder 6" descr="A photograph of moss growing on a rock">
            <a:extLst>
              <a:ext uri="{FF2B5EF4-FFF2-40B4-BE49-F238E27FC236}">
                <a16:creationId xmlns:a16="http://schemas.microsoft.com/office/drawing/2014/main" id="{91A2FBFE-A8D9-9DB2-2C7D-D5E81F397DBF}"/>
              </a:ext>
            </a:extLst>
          </p:cNvPr>
          <p:cNvPicPr>
            <a:picLocks noGrp="1" noChangeAspect="1"/>
          </p:cNvPicPr>
          <p:nvPr>
            <p:ph idx="1"/>
          </p:nvPr>
        </p:nvPicPr>
        <p:blipFill>
          <a:blip r:embed="rId2"/>
          <a:srcRect l="14816" t="2000" r="13889"/>
          <a:stretch/>
        </p:blipFill>
        <p:spPr>
          <a:xfrm>
            <a:off x="1676400" y="1371600"/>
            <a:ext cx="5867400" cy="4480560"/>
          </a:xfrm>
        </p:spPr>
      </p:pic>
    </p:spTree>
    <p:extLst>
      <p:ext uri="{BB962C8B-B14F-4D97-AF65-F5344CB8AC3E}">
        <p14:creationId xmlns:p14="http://schemas.microsoft.com/office/powerpoint/2010/main" val="18129101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EE14A-E8BE-618F-0780-4011E1B9AC69}"/>
              </a:ext>
            </a:extLst>
          </p:cNvPr>
          <p:cNvSpPr>
            <a:spLocks noGrp="1"/>
          </p:cNvSpPr>
          <p:nvPr>
            <p:ph type="title"/>
          </p:nvPr>
        </p:nvSpPr>
        <p:spPr/>
        <p:txBody>
          <a:bodyPr/>
          <a:lstStyle/>
          <a:p>
            <a:r>
              <a:rPr lang="en-US" dirty="0"/>
              <a:t>Lesson 25.2 Figure 9</a:t>
            </a:r>
            <a:endParaRPr lang="en-IN" dirty="0"/>
          </a:p>
        </p:txBody>
      </p:sp>
      <p:pic>
        <p:nvPicPr>
          <p:cNvPr id="7" name="Content Placeholder 6" descr="An image of the life cycle of a typical moss. In mosses, the mature haploid (1 n) gametophyte is a slender, nonvascular stem with fuzzy, nonvascular leaves. Rootlike rhizoids grow from the bottom. Male antheridia and female archegonia grow at the tip of the stem. Sperm fertilize the eggs, producing a diploid (2 n) zygote inside a vaselike structure called a venter inside the archegonial head. The embryo grows into a sporophyte that projects like a flower from the vase. The sporophyte undergoes meiosis to produce haploid (1 n) spores that grow to produce mature gametophytes, completing the cycle.">
            <a:extLst>
              <a:ext uri="{FF2B5EF4-FFF2-40B4-BE49-F238E27FC236}">
                <a16:creationId xmlns:a16="http://schemas.microsoft.com/office/drawing/2014/main" id="{9BDEC6E5-438C-54F3-7E50-8663A9A4A418}"/>
              </a:ext>
            </a:extLst>
          </p:cNvPr>
          <p:cNvPicPr>
            <a:picLocks noGrp="1" noChangeAspect="1"/>
          </p:cNvPicPr>
          <p:nvPr>
            <p:ph idx="1"/>
          </p:nvPr>
        </p:nvPicPr>
        <p:blipFill>
          <a:blip r:embed="rId2"/>
          <a:srcRect l="33333" t="2000" r="32407"/>
          <a:stretch/>
        </p:blipFill>
        <p:spPr>
          <a:xfrm>
            <a:off x="3200400" y="1371600"/>
            <a:ext cx="2819400" cy="4480560"/>
          </a:xfrm>
        </p:spPr>
      </p:pic>
    </p:spTree>
    <p:extLst>
      <p:ext uri="{BB962C8B-B14F-4D97-AF65-F5344CB8AC3E}">
        <p14:creationId xmlns:p14="http://schemas.microsoft.com/office/powerpoint/2010/main" val="40166900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FD455-C304-0E07-5729-FCAE1181C1D9}"/>
              </a:ext>
            </a:extLst>
          </p:cNvPr>
          <p:cNvSpPr>
            <a:spLocks noGrp="1"/>
          </p:cNvSpPr>
          <p:nvPr>
            <p:ph type="title"/>
          </p:nvPr>
        </p:nvSpPr>
        <p:spPr/>
        <p:txBody>
          <a:bodyPr/>
          <a:lstStyle/>
          <a:p>
            <a:r>
              <a:rPr lang="en-US" dirty="0"/>
              <a:t>Lesson 25.2 Figure 10</a:t>
            </a:r>
            <a:endParaRPr lang="en-IN" dirty="0"/>
          </a:p>
        </p:txBody>
      </p:sp>
      <p:pic>
        <p:nvPicPr>
          <p:cNvPr id="6" name="Content Placeholder 5" descr="A photograph of T. muralis">
            <a:extLst>
              <a:ext uri="{FF2B5EF4-FFF2-40B4-BE49-F238E27FC236}">
                <a16:creationId xmlns:a16="http://schemas.microsoft.com/office/drawing/2014/main" id="{494EBECE-EFF7-4945-D471-81973763369F}"/>
              </a:ext>
            </a:extLst>
          </p:cNvPr>
          <p:cNvPicPr>
            <a:picLocks noGrp="1" noChangeAspect="1"/>
          </p:cNvPicPr>
          <p:nvPr>
            <p:ph idx="1"/>
          </p:nvPr>
        </p:nvPicPr>
        <p:blipFill>
          <a:blip r:embed="rId2"/>
          <a:srcRect l="12964" t="2000" r="12037"/>
          <a:stretch/>
        </p:blipFill>
        <p:spPr>
          <a:xfrm>
            <a:off x="1524000" y="1371600"/>
            <a:ext cx="6172200" cy="4480560"/>
          </a:xfrm>
        </p:spPr>
      </p:pic>
    </p:spTree>
    <p:extLst>
      <p:ext uri="{BB962C8B-B14F-4D97-AF65-F5344CB8AC3E}">
        <p14:creationId xmlns:p14="http://schemas.microsoft.com/office/powerpoint/2010/main" val="25762987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F28A8-57BE-529A-730E-4524ED28D0F8}"/>
              </a:ext>
            </a:extLst>
          </p:cNvPr>
          <p:cNvSpPr>
            <a:spLocks noGrp="1"/>
          </p:cNvSpPr>
          <p:nvPr>
            <p:ph type="title"/>
          </p:nvPr>
        </p:nvSpPr>
        <p:spPr/>
        <p:txBody>
          <a:bodyPr/>
          <a:lstStyle/>
          <a:p>
            <a:r>
              <a:rPr lang="en-US" dirty="0"/>
              <a:t>Lesson 25.3 Figure 1</a:t>
            </a:r>
            <a:endParaRPr lang="en-IN" dirty="0"/>
          </a:p>
        </p:txBody>
      </p:sp>
      <p:pic>
        <p:nvPicPr>
          <p:cNvPr id="6" name="Content Placeholder 5" descr="A photograph of ferns in a forest">
            <a:extLst>
              <a:ext uri="{FF2B5EF4-FFF2-40B4-BE49-F238E27FC236}">
                <a16:creationId xmlns:a16="http://schemas.microsoft.com/office/drawing/2014/main" id="{7EA1DBE2-195D-96BB-1CD1-139EDBECFEA0}"/>
              </a:ext>
            </a:extLst>
          </p:cNvPr>
          <p:cNvPicPr>
            <a:picLocks noGrp="1" noChangeAspect="1"/>
          </p:cNvPicPr>
          <p:nvPr>
            <p:ph idx="1"/>
          </p:nvPr>
        </p:nvPicPr>
        <p:blipFill>
          <a:blip r:embed="rId2"/>
          <a:srcRect l="17592" t="2000" r="16666"/>
          <a:stretch/>
        </p:blipFill>
        <p:spPr>
          <a:xfrm>
            <a:off x="1905000" y="1371600"/>
            <a:ext cx="5410200" cy="4480560"/>
          </a:xfrm>
        </p:spPr>
      </p:pic>
    </p:spTree>
    <p:extLst>
      <p:ext uri="{BB962C8B-B14F-4D97-AF65-F5344CB8AC3E}">
        <p14:creationId xmlns:p14="http://schemas.microsoft.com/office/powerpoint/2010/main" val="3242093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3F845-954F-B053-7183-24AB60435163}"/>
              </a:ext>
            </a:extLst>
          </p:cNvPr>
          <p:cNvSpPr>
            <a:spLocks noGrp="1"/>
          </p:cNvSpPr>
          <p:nvPr>
            <p:ph type="title"/>
          </p:nvPr>
        </p:nvSpPr>
        <p:spPr/>
        <p:txBody>
          <a:bodyPr/>
          <a:lstStyle/>
          <a:p>
            <a:r>
              <a:rPr lang="en-US" dirty="0"/>
              <a:t>Lesson 25.3 Figure 2</a:t>
            </a:r>
            <a:endParaRPr lang="en-IN" dirty="0"/>
          </a:p>
        </p:txBody>
      </p:sp>
      <p:pic>
        <p:nvPicPr>
          <p:cNvPr id="6" name="Content Placeholder 5" descr="Images of cross sections of celery stalks. Image (a) displays a cross section of a celery stalk showing vascular bundles. The stalk is long and slender, with a series of parallel, fibrous strands running vertically along its length. These strands are vascular bundles, composed of xylem and phloem tissues. The xylem, depicted as darker strands, transports water and minerals from the roots to the leaves, while the lighter phloem strands carry sugars and nutrients from the leaves to other parts of the plant. The image highlights the intricate arrangement and organization of the vascular bundles within the celery stalk. Image (b) displays a cross section of Crassula ovata. The cross section displays a circular slice of the stem, revealing distinct layers of tissues. The outermost layer is the epidermis, followed by a layer of cortex. Inside the cortex, the phloem tissue is visible as thin, elongated cells, responsible for transporting sugars and nutrients throughout the plant. Scattered throughout the stem, the vascular bundles can be observed as darker, circular structures composed of xylem and phloem tissues. The xylem transports water and minerals upward, while the phloem conducts sugars downward. This image provides an insight into the internal structure of the Crassula ovata stem, highlighting the arrangement of phloem and vascular bundles.">
            <a:extLst>
              <a:ext uri="{FF2B5EF4-FFF2-40B4-BE49-F238E27FC236}">
                <a16:creationId xmlns:a16="http://schemas.microsoft.com/office/drawing/2014/main" id="{7AEE33F8-541E-D16B-2B88-B95E032D3D53}"/>
              </a:ext>
            </a:extLst>
          </p:cNvPr>
          <p:cNvPicPr>
            <a:picLocks noGrp="1" noChangeAspect="1"/>
          </p:cNvPicPr>
          <p:nvPr>
            <p:ph idx="1"/>
          </p:nvPr>
        </p:nvPicPr>
        <p:blipFill>
          <a:blip r:embed="rId2"/>
          <a:srcRect t="2000" b="11334"/>
          <a:stretch/>
        </p:blipFill>
        <p:spPr>
          <a:xfrm>
            <a:off x="457200" y="1371600"/>
            <a:ext cx="8229600" cy="3962400"/>
          </a:xfrm>
        </p:spPr>
      </p:pic>
    </p:spTree>
    <p:extLst>
      <p:ext uri="{BB962C8B-B14F-4D97-AF65-F5344CB8AC3E}">
        <p14:creationId xmlns:p14="http://schemas.microsoft.com/office/powerpoint/2010/main" val="10307732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9CF2C-5156-635C-9450-7172DDFDEA5F}"/>
              </a:ext>
            </a:extLst>
          </p:cNvPr>
          <p:cNvSpPr>
            <a:spLocks noGrp="1"/>
          </p:cNvSpPr>
          <p:nvPr>
            <p:ph type="title"/>
          </p:nvPr>
        </p:nvSpPr>
        <p:spPr/>
        <p:txBody>
          <a:bodyPr/>
          <a:lstStyle/>
          <a:p>
            <a:r>
              <a:rPr lang="en-US" dirty="0"/>
              <a:t>Lesson 25.3 Figure 3</a:t>
            </a:r>
            <a:endParaRPr lang="en-IN" dirty="0"/>
          </a:p>
        </p:txBody>
      </p:sp>
      <p:pic>
        <p:nvPicPr>
          <p:cNvPr id="6" name="Content Placeholder 5" descr="A photograph shows a large tree growing off the edge of a cliff. The roots are visible in some places.">
            <a:extLst>
              <a:ext uri="{FF2B5EF4-FFF2-40B4-BE49-F238E27FC236}">
                <a16:creationId xmlns:a16="http://schemas.microsoft.com/office/drawing/2014/main" id="{EAEC7D3A-ECB9-48B1-038B-923418E0781E}"/>
              </a:ext>
            </a:extLst>
          </p:cNvPr>
          <p:cNvPicPr>
            <a:picLocks noGrp="1" noChangeAspect="1"/>
          </p:cNvPicPr>
          <p:nvPr>
            <p:ph idx="1"/>
          </p:nvPr>
        </p:nvPicPr>
        <p:blipFill>
          <a:blip r:embed="rId2"/>
          <a:srcRect l="17592" t="2000" r="16666"/>
          <a:stretch/>
        </p:blipFill>
        <p:spPr>
          <a:xfrm>
            <a:off x="1905000" y="1371600"/>
            <a:ext cx="5410200" cy="4480560"/>
          </a:xfrm>
        </p:spPr>
      </p:pic>
    </p:spTree>
    <p:extLst>
      <p:ext uri="{BB962C8B-B14F-4D97-AF65-F5344CB8AC3E}">
        <p14:creationId xmlns:p14="http://schemas.microsoft.com/office/powerpoint/2010/main" val="10457250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D8425-756D-AA8A-1FC5-279D8A0636DB}"/>
              </a:ext>
            </a:extLst>
          </p:cNvPr>
          <p:cNvSpPr>
            <a:spLocks noGrp="1"/>
          </p:cNvSpPr>
          <p:nvPr>
            <p:ph type="title"/>
          </p:nvPr>
        </p:nvSpPr>
        <p:spPr/>
        <p:txBody>
          <a:bodyPr/>
          <a:lstStyle/>
          <a:p>
            <a:r>
              <a:rPr lang="en-US" dirty="0"/>
              <a:t>Lesson 25.3 Figure 4</a:t>
            </a:r>
            <a:endParaRPr lang="en-IN" dirty="0"/>
          </a:p>
        </p:txBody>
      </p:sp>
      <p:pic>
        <p:nvPicPr>
          <p:cNvPr id="6" name="Content Placeholder 5" descr="Images of the xylem and phloem tissues in plants. Image (a) is a diagram illustrating the transport system of a plant, showing xylem and phloem. The image depicts the roots absorbing water and minerals from the soil. Water and minerals are then transported upwards through the xylem vessels, represented as vertical tubes. Concurrently, sugars and nutrients synthesized in the leaves are transported downwards through the phloem, depicted as horizontal tubes. The image emphasizes the movement of water and minerals through the roots and their subsequent upward transport via the xylem, as well as the movement of sugars and nutrients through the phloem. Image (b) displays a cross section of stem cells in Rumex, depicting the vascular bundle system. The image highlights the different tissues within the vascular bundle. Phloem is labeled as 1, representing the tissue responsible for nutrient transport. The cambium, labeled as 2, forms a layer between the xylem and phloem, facilitating secondary growth. Xylem, labeled as 3, is the tissue responsible for water and mineral transport. The fibrous sheath, labeled as 4, surrounds the vascular bundle. The image provides a detailed view of the various tissues present in the stem cells of Rumex.">
            <a:extLst>
              <a:ext uri="{FF2B5EF4-FFF2-40B4-BE49-F238E27FC236}">
                <a16:creationId xmlns:a16="http://schemas.microsoft.com/office/drawing/2014/main" id="{F11EDCCD-EDA6-C2B5-2D7F-620FEE5BDED2}"/>
              </a:ext>
            </a:extLst>
          </p:cNvPr>
          <p:cNvPicPr>
            <a:picLocks noGrp="1" noChangeAspect="1"/>
          </p:cNvPicPr>
          <p:nvPr>
            <p:ph idx="1"/>
          </p:nvPr>
        </p:nvPicPr>
        <p:blipFill>
          <a:blip r:embed="rId2"/>
          <a:srcRect t="2000" b="4667"/>
          <a:stretch/>
        </p:blipFill>
        <p:spPr>
          <a:xfrm>
            <a:off x="457200" y="1371600"/>
            <a:ext cx="8229600" cy="4267200"/>
          </a:xfrm>
        </p:spPr>
      </p:pic>
    </p:spTree>
    <p:extLst>
      <p:ext uri="{BB962C8B-B14F-4D97-AF65-F5344CB8AC3E}">
        <p14:creationId xmlns:p14="http://schemas.microsoft.com/office/powerpoint/2010/main" val="28301295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DF10B-D7F7-7AEC-5C3E-7EEAC7093468}"/>
              </a:ext>
            </a:extLst>
          </p:cNvPr>
          <p:cNvSpPr>
            <a:spLocks noGrp="1"/>
          </p:cNvSpPr>
          <p:nvPr>
            <p:ph type="title"/>
          </p:nvPr>
        </p:nvSpPr>
        <p:spPr/>
        <p:txBody>
          <a:bodyPr/>
          <a:lstStyle/>
          <a:p>
            <a:r>
              <a:rPr lang="en-US" dirty="0"/>
              <a:t>Lesson 25.3 Figure 5</a:t>
            </a:r>
            <a:endParaRPr lang="en-IN" dirty="0"/>
          </a:p>
        </p:txBody>
      </p:sp>
      <p:pic>
        <p:nvPicPr>
          <p:cNvPr id="6" name="Content Placeholder 5" descr="Two images: (a) shows the small leaves of a club moss; (b) shows the large leaves of a fern.">
            <a:extLst>
              <a:ext uri="{FF2B5EF4-FFF2-40B4-BE49-F238E27FC236}">
                <a16:creationId xmlns:a16="http://schemas.microsoft.com/office/drawing/2014/main" id="{29B05543-0D30-B672-3DB4-18B94E844A27}"/>
              </a:ext>
            </a:extLst>
          </p:cNvPr>
          <p:cNvPicPr>
            <a:picLocks noGrp="1" noChangeAspect="1"/>
          </p:cNvPicPr>
          <p:nvPr>
            <p:ph idx="1"/>
          </p:nvPr>
        </p:nvPicPr>
        <p:blipFill>
          <a:blip r:embed="rId2"/>
          <a:srcRect t="2000" b="11334"/>
          <a:stretch/>
        </p:blipFill>
        <p:spPr>
          <a:xfrm>
            <a:off x="483198" y="1371600"/>
            <a:ext cx="8229600" cy="3962400"/>
          </a:xfrm>
        </p:spPr>
      </p:pic>
    </p:spTree>
    <p:extLst>
      <p:ext uri="{BB962C8B-B14F-4D97-AF65-F5344CB8AC3E}">
        <p14:creationId xmlns:p14="http://schemas.microsoft.com/office/powerpoint/2010/main" val="2247013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AEE5F-0B48-FEC6-E740-EE1AED7E9341}"/>
              </a:ext>
            </a:extLst>
          </p:cNvPr>
          <p:cNvSpPr>
            <a:spLocks noGrp="1"/>
          </p:cNvSpPr>
          <p:nvPr>
            <p:ph type="title"/>
          </p:nvPr>
        </p:nvSpPr>
        <p:spPr/>
        <p:txBody>
          <a:bodyPr/>
          <a:lstStyle/>
          <a:p>
            <a:r>
              <a:rPr lang="en-US" dirty="0"/>
              <a:t>Lesson 25.1 Figure 2</a:t>
            </a:r>
            <a:endParaRPr lang="en-IN" dirty="0"/>
          </a:p>
        </p:txBody>
      </p:sp>
      <p:pic>
        <p:nvPicPr>
          <p:cNvPr id="7" name="Content Placeholder 6" descr="Five images of different chlorophytes">
            <a:extLst>
              <a:ext uri="{FF2B5EF4-FFF2-40B4-BE49-F238E27FC236}">
                <a16:creationId xmlns:a16="http://schemas.microsoft.com/office/drawing/2014/main" id="{2E76C166-E001-E990-827E-144C1030F3C4}"/>
              </a:ext>
            </a:extLst>
          </p:cNvPr>
          <p:cNvPicPr>
            <a:picLocks noGrp="1" noChangeAspect="1"/>
          </p:cNvPicPr>
          <p:nvPr>
            <p:ph idx="1"/>
          </p:nvPr>
        </p:nvPicPr>
        <p:blipFill>
          <a:blip r:embed="rId2"/>
          <a:srcRect t="2000" b="49667"/>
          <a:stretch/>
        </p:blipFill>
        <p:spPr>
          <a:xfrm>
            <a:off x="457200" y="1371600"/>
            <a:ext cx="8229600" cy="2209800"/>
          </a:xfrm>
        </p:spPr>
      </p:pic>
    </p:spTree>
    <p:extLst>
      <p:ext uri="{BB962C8B-B14F-4D97-AF65-F5344CB8AC3E}">
        <p14:creationId xmlns:p14="http://schemas.microsoft.com/office/powerpoint/2010/main" val="6036009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F4E6C-CCF3-1959-3FAE-3BEE639485F2}"/>
              </a:ext>
            </a:extLst>
          </p:cNvPr>
          <p:cNvSpPr>
            <a:spLocks noGrp="1"/>
          </p:cNvSpPr>
          <p:nvPr>
            <p:ph type="title"/>
          </p:nvPr>
        </p:nvSpPr>
        <p:spPr/>
        <p:txBody>
          <a:bodyPr/>
          <a:lstStyle/>
          <a:p>
            <a:r>
              <a:rPr lang="en-US" dirty="0"/>
              <a:t>Lesson 25.3 Figure 6</a:t>
            </a:r>
            <a:endParaRPr lang="en-IN" dirty="0"/>
          </a:p>
        </p:txBody>
      </p:sp>
      <p:pic>
        <p:nvPicPr>
          <p:cNvPr id="7" name="Content Placeholder 6" descr="Three images: (a) shows a club moss with strobili, (b) shows a quillwort, and (c) shows a spike moss with microphylls.">
            <a:extLst>
              <a:ext uri="{FF2B5EF4-FFF2-40B4-BE49-F238E27FC236}">
                <a16:creationId xmlns:a16="http://schemas.microsoft.com/office/drawing/2014/main" id="{76E473AE-02FF-11F7-147F-9E5591845B1A}"/>
              </a:ext>
            </a:extLst>
          </p:cNvPr>
          <p:cNvPicPr>
            <a:picLocks noGrp="1" noChangeAspect="1"/>
          </p:cNvPicPr>
          <p:nvPr>
            <p:ph idx="1"/>
          </p:nvPr>
        </p:nvPicPr>
        <p:blipFill>
          <a:blip r:embed="rId2"/>
          <a:srcRect t="2000" b="18000"/>
          <a:stretch/>
        </p:blipFill>
        <p:spPr>
          <a:xfrm>
            <a:off x="457200" y="1371600"/>
            <a:ext cx="8229600" cy="3657600"/>
          </a:xfrm>
        </p:spPr>
      </p:pic>
    </p:spTree>
    <p:extLst>
      <p:ext uri="{BB962C8B-B14F-4D97-AF65-F5344CB8AC3E}">
        <p14:creationId xmlns:p14="http://schemas.microsoft.com/office/powerpoint/2010/main" val="42798308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F9EB7-61FC-98B1-9431-9AD5C7D447F2}"/>
              </a:ext>
            </a:extLst>
          </p:cNvPr>
          <p:cNvSpPr>
            <a:spLocks noGrp="1"/>
          </p:cNvSpPr>
          <p:nvPr>
            <p:ph type="title"/>
          </p:nvPr>
        </p:nvSpPr>
        <p:spPr/>
        <p:txBody>
          <a:bodyPr/>
          <a:lstStyle/>
          <a:p>
            <a:r>
              <a:rPr lang="en-US" dirty="0"/>
              <a:t>Lesson 25.3 Figure 7</a:t>
            </a:r>
            <a:endParaRPr lang="en-IN" dirty="0"/>
          </a:p>
        </p:txBody>
      </p:sp>
      <p:pic>
        <p:nvPicPr>
          <p:cNvPr id="7" name="Content Placeholder 6" descr="A photograph of a horsetail">
            <a:extLst>
              <a:ext uri="{FF2B5EF4-FFF2-40B4-BE49-F238E27FC236}">
                <a16:creationId xmlns:a16="http://schemas.microsoft.com/office/drawing/2014/main" id="{4EBE6AC4-0C2C-30F6-6411-791AB2FB0296}"/>
              </a:ext>
            </a:extLst>
          </p:cNvPr>
          <p:cNvPicPr>
            <a:picLocks noGrp="1" noChangeAspect="1"/>
          </p:cNvPicPr>
          <p:nvPr>
            <p:ph idx="1"/>
          </p:nvPr>
        </p:nvPicPr>
        <p:blipFill>
          <a:blip r:embed="rId2"/>
          <a:srcRect l="12037" t="2000" r="12037"/>
          <a:stretch/>
        </p:blipFill>
        <p:spPr>
          <a:xfrm>
            <a:off x="1447800" y="1371600"/>
            <a:ext cx="6248400" cy="4480560"/>
          </a:xfrm>
        </p:spPr>
      </p:pic>
    </p:spTree>
    <p:extLst>
      <p:ext uri="{BB962C8B-B14F-4D97-AF65-F5344CB8AC3E}">
        <p14:creationId xmlns:p14="http://schemas.microsoft.com/office/powerpoint/2010/main" val="1117984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452E8-A24C-395C-B27C-B96762B25D1C}"/>
              </a:ext>
            </a:extLst>
          </p:cNvPr>
          <p:cNvSpPr>
            <a:spLocks noGrp="1"/>
          </p:cNvSpPr>
          <p:nvPr>
            <p:ph type="title"/>
          </p:nvPr>
        </p:nvSpPr>
        <p:spPr/>
        <p:txBody>
          <a:bodyPr/>
          <a:lstStyle/>
          <a:p>
            <a:r>
              <a:rPr lang="en-US" dirty="0"/>
              <a:t>Lesson 25.3 Figure 8</a:t>
            </a:r>
            <a:endParaRPr lang="en-IN" dirty="0"/>
          </a:p>
        </p:txBody>
      </p:sp>
      <p:pic>
        <p:nvPicPr>
          <p:cNvPr id="6" name="Content Placeholder 5" descr="A photograph of a close up of a horsetail">
            <a:extLst>
              <a:ext uri="{FF2B5EF4-FFF2-40B4-BE49-F238E27FC236}">
                <a16:creationId xmlns:a16="http://schemas.microsoft.com/office/drawing/2014/main" id="{64637B7F-40E2-3DDD-0E1A-B0F6D76D289E}"/>
              </a:ext>
            </a:extLst>
          </p:cNvPr>
          <p:cNvPicPr>
            <a:picLocks noGrp="1" noChangeAspect="1"/>
          </p:cNvPicPr>
          <p:nvPr>
            <p:ph idx="1"/>
          </p:nvPr>
        </p:nvPicPr>
        <p:blipFill>
          <a:blip r:embed="rId2"/>
          <a:srcRect l="12964" t="2000" r="12037"/>
          <a:stretch/>
        </p:blipFill>
        <p:spPr>
          <a:xfrm>
            <a:off x="1524000" y="1371600"/>
            <a:ext cx="6172200" cy="4480560"/>
          </a:xfrm>
        </p:spPr>
      </p:pic>
    </p:spTree>
    <p:extLst>
      <p:ext uri="{BB962C8B-B14F-4D97-AF65-F5344CB8AC3E}">
        <p14:creationId xmlns:p14="http://schemas.microsoft.com/office/powerpoint/2010/main" val="188319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59779-23D7-1CD8-B833-94558FA44BAD}"/>
              </a:ext>
            </a:extLst>
          </p:cNvPr>
          <p:cNvSpPr>
            <a:spLocks noGrp="1"/>
          </p:cNvSpPr>
          <p:nvPr>
            <p:ph type="title"/>
          </p:nvPr>
        </p:nvSpPr>
        <p:spPr/>
        <p:txBody>
          <a:bodyPr/>
          <a:lstStyle/>
          <a:p>
            <a:r>
              <a:rPr lang="en-US" dirty="0"/>
              <a:t>Lesson 25.3 Figure 9</a:t>
            </a:r>
            <a:endParaRPr lang="en-IN" dirty="0"/>
          </a:p>
        </p:txBody>
      </p:sp>
      <p:pic>
        <p:nvPicPr>
          <p:cNvPr id="6" name="Content Placeholder 5" descr="A photograph of a P. nudum with yellow nodes on the stems">
            <a:extLst>
              <a:ext uri="{FF2B5EF4-FFF2-40B4-BE49-F238E27FC236}">
                <a16:creationId xmlns:a16="http://schemas.microsoft.com/office/drawing/2014/main" id="{BF26375F-EA71-2D9A-78AB-656C6EC571E9}"/>
              </a:ext>
            </a:extLst>
          </p:cNvPr>
          <p:cNvPicPr>
            <a:picLocks noGrp="1" noChangeAspect="1"/>
          </p:cNvPicPr>
          <p:nvPr>
            <p:ph idx="1"/>
          </p:nvPr>
        </p:nvPicPr>
        <p:blipFill>
          <a:blip r:embed="rId2"/>
          <a:srcRect l="17592" t="2000" r="17592"/>
          <a:stretch/>
        </p:blipFill>
        <p:spPr>
          <a:xfrm>
            <a:off x="1905000" y="1371600"/>
            <a:ext cx="5334000" cy="4480560"/>
          </a:xfrm>
        </p:spPr>
      </p:pic>
    </p:spTree>
    <p:extLst>
      <p:ext uri="{BB962C8B-B14F-4D97-AF65-F5344CB8AC3E}">
        <p14:creationId xmlns:p14="http://schemas.microsoft.com/office/powerpoint/2010/main" val="34085212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91037-9CAD-865C-446B-FBCD9A6AFFE5}"/>
              </a:ext>
            </a:extLst>
          </p:cNvPr>
          <p:cNvSpPr>
            <a:spLocks noGrp="1"/>
          </p:cNvSpPr>
          <p:nvPr>
            <p:ph type="title"/>
          </p:nvPr>
        </p:nvSpPr>
        <p:spPr/>
        <p:txBody>
          <a:bodyPr/>
          <a:lstStyle/>
          <a:p>
            <a:r>
              <a:rPr lang="en-US" dirty="0"/>
              <a:t>Lesson 25.3 Figure 10</a:t>
            </a:r>
            <a:endParaRPr lang="en-IN" dirty="0"/>
          </a:p>
        </p:txBody>
      </p:sp>
      <p:pic>
        <p:nvPicPr>
          <p:cNvPr id="7" name="Content Placeholder 6" descr="A photograph of a large fern">
            <a:extLst>
              <a:ext uri="{FF2B5EF4-FFF2-40B4-BE49-F238E27FC236}">
                <a16:creationId xmlns:a16="http://schemas.microsoft.com/office/drawing/2014/main" id="{947F6E1F-0CBE-3A55-8FAF-7F68EE9DAFB4}"/>
              </a:ext>
            </a:extLst>
          </p:cNvPr>
          <p:cNvPicPr>
            <a:picLocks noGrp="1" noChangeAspect="1"/>
          </p:cNvPicPr>
          <p:nvPr>
            <p:ph idx="1"/>
          </p:nvPr>
        </p:nvPicPr>
        <p:blipFill>
          <a:blip r:embed="rId2"/>
          <a:srcRect l="31483" t="2000" r="30555"/>
          <a:stretch/>
        </p:blipFill>
        <p:spPr>
          <a:xfrm>
            <a:off x="3048000" y="1371600"/>
            <a:ext cx="3124200" cy="4480560"/>
          </a:xfrm>
        </p:spPr>
      </p:pic>
    </p:spTree>
    <p:extLst>
      <p:ext uri="{BB962C8B-B14F-4D97-AF65-F5344CB8AC3E}">
        <p14:creationId xmlns:p14="http://schemas.microsoft.com/office/powerpoint/2010/main" val="41556883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5ECD1-717E-782F-579E-F2C942D48E4E}"/>
              </a:ext>
            </a:extLst>
          </p:cNvPr>
          <p:cNvSpPr>
            <a:spLocks noGrp="1"/>
          </p:cNvSpPr>
          <p:nvPr>
            <p:ph type="title"/>
          </p:nvPr>
        </p:nvSpPr>
        <p:spPr/>
        <p:txBody>
          <a:bodyPr/>
          <a:lstStyle/>
          <a:p>
            <a:r>
              <a:rPr lang="en-US" dirty="0"/>
              <a:t>Lesson 25.3 Figure 11</a:t>
            </a:r>
            <a:endParaRPr lang="en-IN" dirty="0"/>
          </a:p>
        </p:txBody>
      </p:sp>
      <p:pic>
        <p:nvPicPr>
          <p:cNvPr id="6" name="Content Placeholder 5" descr="Two images: (a) and (b) both show fiddleheads with the tips of the fronds curled in.">
            <a:extLst>
              <a:ext uri="{FF2B5EF4-FFF2-40B4-BE49-F238E27FC236}">
                <a16:creationId xmlns:a16="http://schemas.microsoft.com/office/drawing/2014/main" id="{6E8698E7-4139-615C-91FE-43B36878C23C}"/>
              </a:ext>
            </a:extLst>
          </p:cNvPr>
          <p:cNvPicPr>
            <a:picLocks noGrp="1" noChangeAspect="1"/>
          </p:cNvPicPr>
          <p:nvPr>
            <p:ph idx="1"/>
          </p:nvPr>
        </p:nvPicPr>
        <p:blipFill>
          <a:blip r:embed="rId2"/>
          <a:srcRect t="1999" b="9667"/>
          <a:stretch/>
        </p:blipFill>
        <p:spPr>
          <a:xfrm>
            <a:off x="457200" y="1371600"/>
            <a:ext cx="8229600" cy="4038600"/>
          </a:xfrm>
        </p:spPr>
      </p:pic>
    </p:spTree>
    <p:extLst>
      <p:ext uri="{BB962C8B-B14F-4D97-AF65-F5344CB8AC3E}">
        <p14:creationId xmlns:p14="http://schemas.microsoft.com/office/powerpoint/2010/main" val="4764175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9F658-D9D2-4834-C683-2F046B1D311F}"/>
              </a:ext>
            </a:extLst>
          </p:cNvPr>
          <p:cNvSpPr>
            <a:spLocks noGrp="1"/>
          </p:cNvSpPr>
          <p:nvPr>
            <p:ph type="title"/>
          </p:nvPr>
        </p:nvSpPr>
        <p:spPr/>
        <p:txBody>
          <a:bodyPr/>
          <a:lstStyle/>
          <a:p>
            <a:r>
              <a:rPr lang="en-US" dirty="0"/>
              <a:t>Lesson 25.3 Figure 12</a:t>
            </a:r>
            <a:endParaRPr lang="en-IN" dirty="0"/>
          </a:p>
        </p:txBody>
      </p:sp>
      <p:pic>
        <p:nvPicPr>
          <p:cNvPr id="6" name="Content Placeholder 5" descr="Images of parts of a life cycle of a fern. Image (a) shows small bumps called sori on the underside of a fern frond. Image (b) shows a young sporophyte with a fan-shaped leaf growing from a lettuce-like gametophyte. Image (c) displays a diagram illustrating the life cycle of a fern. It begins with the diploid sporophyte, a larger leafy structure, producing sporangia on its fronds. These sporangia release haploid spores through meiosis. The spores germinate into the gametophyte, a small heart-shaped structure. The gametophyte bears antheridia (male) and archegonia (female), where sperm fertilizes eggs. Fertilization leads to the development of a new sporophyte, completing the fern's life cycle.">
            <a:extLst>
              <a:ext uri="{FF2B5EF4-FFF2-40B4-BE49-F238E27FC236}">
                <a16:creationId xmlns:a16="http://schemas.microsoft.com/office/drawing/2014/main" id="{C729728E-64B8-B334-1ECC-D59980682359}"/>
              </a:ext>
            </a:extLst>
          </p:cNvPr>
          <p:cNvPicPr>
            <a:picLocks noGrp="1" noChangeAspect="1"/>
          </p:cNvPicPr>
          <p:nvPr>
            <p:ph idx="1"/>
          </p:nvPr>
        </p:nvPicPr>
        <p:blipFill>
          <a:blip r:embed="rId2"/>
          <a:srcRect l="926" t="1999" b="33001"/>
          <a:stretch/>
        </p:blipFill>
        <p:spPr>
          <a:xfrm>
            <a:off x="533400" y="1371600"/>
            <a:ext cx="8153400" cy="2971800"/>
          </a:xfrm>
        </p:spPr>
      </p:pic>
    </p:spTree>
    <p:extLst>
      <p:ext uri="{BB962C8B-B14F-4D97-AF65-F5344CB8AC3E}">
        <p14:creationId xmlns:p14="http://schemas.microsoft.com/office/powerpoint/2010/main" val="35163779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A4EBC-23C0-5216-040C-52CB4362CB3F}"/>
              </a:ext>
            </a:extLst>
          </p:cNvPr>
          <p:cNvSpPr>
            <a:spLocks noGrp="1"/>
          </p:cNvSpPr>
          <p:nvPr>
            <p:ph type="title"/>
          </p:nvPr>
        </p:nvSpPr>
        <p:spPr/>
        <p:txBody>
          <a:bodyPr/>
          <a:lstStyle/>
          <a:p>
            <a:r>
              <a:rPr lang="en-US" dirty="0"/>
              <a:t>Lesson 25.3 Figure 13</a:t>
            </a:r>
            <a:endParaRPr lang="en-IN" dirty="0"/>
          </a:p>
        </p:txBody>
      </p:sp>
      <p:pic>
        <p:nvPicPr>
          <p:cNvPr id="7" name="Content Placeholder 6" descr="An image of the life cycle of a fern. The life cycle of the fern has two different stages. It includes a sporophyte producing sporangia and releasing spores. The spores germinate into gametophytes, which develop antheridia (male reproductive structures) and archegonia (female reproductive structures). Fertilization occurs when sperm from antheridia fertilize eggs in archegonia, resulting in the development of a new sporophyte. The cycle is depicted with arrows showing the sequential progression of stages in the fern's life cycle.">
            <a:extLst>
              <a:ext uri="{FF2B5EF4-FFF2-40B4-BE49-F238E27FC236}">
                <a16:creationId xmlns:a16="http://schemas.microsoft.com/office/drawing/2014/main" id="{D01D128B-2659-F72E-F30C-08E0F77EC527}"/>
              </a:ext>
            </a:extLst>
          </p:cNvPr>
          <p:cNvPicPr>
            <a:picLocks noGrp="1" noChangeAspect="1"/>
          </p:cNvPicPr>
          <p:nvPr>
            <p:ph idx="1"/>
          </p:nvPr>
        </p:nvPicPr>
        <p:blipFill>
          <a:blip r:embed="rId2"/>
          <a:srcRect l="25000" t="2000" r="24999" b="4667"/>
          <a:stretch/>
        </p:blipFill>
        <p:spPr>
          <a:xfrm>
            <a:off x="2514600" y="1371600"/>
            <a:ext cx="4114800" cy="4267200"/>
          </a:xfrm>
        </p:spPr>
      </p:pic>
    </p:spTree>
    <p:extLst>
      <p:ext uri="{BB962C8B-B14F-4D97-AF65-F5344CB8AC3E}">
        <p14:creationId xmlns:p14="http://schemas.microsoft.com/office/powerpoint/2010/main" val="39849035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09863-BA26-CFC4-C385-65529313A557}"/>
              </a:ext>
            </a:extLst>
          </p:cNvPr>
          <p:cNvSpPr>
            <a:spLocks noGrp="1"/>
          </p:cNvSpPr>
          <p:nvPr>
            <p:ph type="title"/>
          </p:nvPr>
        </p:nvSpPr>
        <p:spPr/>
        <p:txBody>
          <a:bodyPr/>
          <a:lstStyle/>
          <a:p>
            <a:r>
              <a:rPr lang="en-US" dirty="0"/>
              <a:t>Lesson 25.3 Figure 14</a:t>
            </a:r>
            <a:endParaRPr lang="en-IN" dirty="0"/>
          </a:p>
        </p:txBody>
      </p:sp>
      <p:pic>
        <p:nvPicPr>
          <p:cNvPr id="7" name="Content Placeholder 6" descr="A photograph of the outside of the National Institute of Hygiene">
            <a:extLst>
              <a:ext uri="{FF2B5EF4-FFF2-40B4-BE49-F238E27FC236}">
                <a16:creationId xmlns:a16="http://schemas.microsoft.com/office/drawing/2014/main" id="{353C63F0-7D85-C38E-53F3-20AD7737591A}"/>
              </a:ext>
            </a:extLst>
          </p:cNvPr>
          <p:cNvPicPr>
            <a:picLocks noGrp="1" noChangeAspect="1"/>
          </p:cNvPicPr>
          <p:nvPr>
            <p:ph idx="1"/>
          </p:nvPr>
        </p:nvPicPr>
        <p:blipFill>
          <a:blip r:embed="rId2"/>
          <a:srcRect l="13890" t="2000" r="12036"/>
          <a:stretch/>
        </p:blipFill>
        <p:spPr>
          <a:xfrm>
            <a:off x="1600200" y="1371600"/>
            <a:ext cx="6096000" cy="4480560"/>
          </a:xfrm>
        </p:spPr>
      </p:pic>
    </p:spTree>
    <p:extLst>
      <p:ext uri="{BB962C8B-B14F-4D97-AF65-F5344CB8AC3E}">
        <p14:creationId xmlns:p14="http://schemas.microsoft.com/office/powerpoint/2010/main" val="23863630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5EAE3-DCD1-1D8D-FF02-18D255923279}"/>
              </a:ext>
            </a:extLst>
          </p:cNvPr>
          <p:cNvSpPr>
            <a:spLocks noGrp="1"/>
          </p:cNvSpPr>
          <p:nvPr>
            <p:ph type="title"/>
          </p:nvPr>
        </p:nvSpPr>
        <p:spPr/>
        <p:txBody>
          <a:bodyPr/>
          <a:lstStyle/>
          <a:p>
            <a:r>
              <a:rPr lang="en-US" dirty="0"/>
              <a:t>Lesson 25.3 Figure 15</a:t>
            </a:r>
            <a:endParaRPr lang="en-IN" dirty="0"/>
          </a:p>
        </p:txBody>
      </p:sp>
      <p:pic>
        <p:nvPicPr>
          <p:cNvPr id="7" name="Content Placeholder 6" descr="A photograph of dried peat moss">
            <a:extLst>
              <a:ext uri="{FF2B5EF4-FFF2-40B4-BE49-F238E27FC236}">
                <a16:creationId xmlns:a16="http://schemas.microsoft.com/office/drawing/2014/main" id="{B730860B-3182-6206-CD5F-D1900E6A98E2}"/>
              </a:ext>
            </a:extLst>
          </p:cNvPr>
          <p:cNvPicPr>
            <a:picLocks noGrp="1" noChangeAspect="1"/>
          </p:cNvPicPr>
          <p:nvPr>
            <p:ph idx="1"/>
          </p:nvPr>
        </p:nvPicPr>
        <p:blipFill>
          <a:blip r:embed="rId2"/>
          <a:srcRect l="11111" t="2000" r="12963"/>
          <a:stretch/>
        </p:blipFill>
        <p:spPr>
          <a:xfrm>
            <a:off x="1371600" y="1371600"/>
            <a:ext cx="6248400" cy="4480560"/>
          </a:xfrm>
        </p:spPr>
      </p:pic>
    </p:spTree>
    <p:extLst>
      <p:ext uri="{BB962C8B-B14F-4D97-AF65-F5344CB8AC3E}">
        <p14:creationId xmlns:p14="http://schemas.microsoft.com/office/powerpoint/2010/main" val="1166431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1CAB6-ED98-A90F-E8D0-DCB74B1EBF5F}"/>
              </a:ext>
            </a:extLst>
          </p:cNvPr>
          <p:cNvSpPr>
            <a:spLocks noGrp="1"/>
          </p:cNvSpPr>
          <p:nvPr>
            <p:ph type="title"/>
          </p:nvPr>
        </p:nvSpPr>
        <p:spPr/>
        <p:txBody>
          <a:bodyPr/>
          <a:lstStyle/>
          <a:p>
            <a:r>
              <a:rPr lang="en-US" dirty="0"/>
              <a:t>Lesson 25.1 Figure 3</a:t>
            </a:r>
            <a:endParaRPr lang="en-IN" dirty="0"/>
          </a:p>
        </p:txBody>
      </p:sp>
      <p:pic>
        <p:nvPicPr>
          <p:cNvPr id="6" name="Content Placeholder 5" descr="Images of charophytes dividing. Image (a) depicts charophytes dividing along phragmoplast. The phragmoplast and cell plate form during cytokinesis of cell division. The phragmoplast grows toward the outside of the cell leaving behind the cell plate. After cytokinesis, the cell plate will become the new cell wall. Image (b) shows the formation of new cells via phycoplast. In plants, a new cell wall forms between dividing cells during cytokinesis.">
            <a:extLst>
              <a:ext uri="{FF2B5EF4-FFF2-40B4-BE49-F238E27FC236}">
                <a16:creationId xmlns:a16="http://schemas.microsoft.com/office/drawing/2014/main" id="{2B5F921F-AE67-247C-C5AA-C8FC8F03531C}"/>
              </a:ext>
            </a:extLst>
          </p:cNvPr>
          <p:cNvPicPr>
            <a:picLocks noGrp="1" noChangeAspect="1"/>
          </p:cNvPicPr>
          <p:nvPr>
            <p:ph idx="1"/>
          </p:nvPr>
        </p:nvPicPr>
        <p:blipFill>
          <a:blip r:embed="rId2"/>
          <a:srcRect l="926" t="2000" b="6334"/>
          <a:stretch/>
        </p:blipFill>
        <p:spPr>
          <a:xfrm>
            <a:off x="533400" y="1371600"/>
            <a:ext cx="8153400" cy="4191000"/>
          </a:xfrm>
        </p:spPr>
      </p:pic>
    </p:spTree>
    <p:extLst>
      <p:ext uri="{BB962C8B-B14F-4D97-AF65-F5344CB8AC3E}">
        <p14:creationId xmlns:p14="http://schemas.microsoft.com/office/powerpoint/2010/main" val="19134859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0A98-C086-3F93-283E-30319A98C5AD}"/>
              </a:ext>
            </a:extLst>
          </p:cNvPr>
          <p:cNvSpPr>
            <a:spLocks noGrp="1"/>
          </p:cNvSpPr>
          <p:nvPr>
            <p:ph type="title"/>
          </p:nvPr>
        </p:nvSpPr>
        <p:spPr/>
        <p:txBody>
          <a:bodyPr/>
          <a:lstStyle/>
          <a:p>
            <a:r>
              <a:rPr lang="en-US" dirty="0"/>
              <a:t>Lesson 25.3 Figure 16</a:t>
            </a:r>
            <a:endParaRPr lang="en-IN" dirty="0"/>
          </a:p>
        </p:txBody>
      </p:sp>
      <p:pic>
        <p:nvPicPr>
          <p:cNvPr id="7" name="Content Placeholder 6" descr="A photograph of a person holding a large root">
            <a:extLst>
              <a:ext uri="{FF2B5EF4-FFF2-40B4-BE49-F238E27FC236}">
                <a16:creationId xmlns:a16="http://schemas.microsoft.com/office/drawing/2014/main" id="{C8201A88-60FC-BE73-5E7D-70CD4DDC0426}"/>
              </a:ext>
            </a:extLst>
          </p:cNvPr>
          <p:cNvPicPr>
            <a:picLocks noGrp="1" noChangeAspect="1"/>
          </p:cNvPicPr>
          <p:nvPr>
            <p:ph idx="1"/>
          </p:nvPr>
        </p:nvPicPr>
        <p:blipFill>
          <a:blip r:embed="rId2"/>
          <a:srcRect l="12964" t="2000" r="12037"/>
          <a:stretch/>
        </p:blipFill>
        <p:spPr>
          <a:xfrm>
            <a:off x="1524000" y="1371600"/>
            <a:ext cx="6172200" cy="4480560"/>
          </a:xfrm>
        </p:spPr>
      </p:pic>
    </p:spTree>
    <p:extLst>
      <p:ext uri="{BB962C8B-B14F-4D97-AF65-F5344CB8AC3E}">
        <p14:creationId xmlns:p14="http://schemas.microsoft.com/office/powerpoint/2010/main" val="40632511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950CAD-2FB2-1403-CE35-BD12433BFCA7}"/>
              </a:ext>
            </a:extLst>
          </p:cNvPr>
          <p:cNvSpPr>
            <a:spLocks noGrp="1"/>
          </p:cNvSpPr>
          <p:nvPr>
            <p:ph type="title" idx="4294967295"/>
          </p:nvPr>
        </p:nvSpPr>
        <p:spPr>
          <a:xfrm>
            <a:off x="628650" y="-1325563"/>
            <a:ext cx="7886700" cy="1325563"/>
          </a:xfrm>
          <a:prstGeom prst="rect">
            <a:avLst/>
          </a:prstGeom>
        </p:spPr>
        <p:txBody>
          <a:bodyPr anchor="b"/>
          <a:lstStyle/>
          <a:p>
            <a:r>
              <a:rPr lang="en-US" dirty="0"/>
              <a:t>Hawkes Learning – End of PowerPoint</a:t>
            </a:r>
          </a:p>
        </p:txBody>
      </p:sp>
    </p:spTree>
    <p:extLst>
      <p:ext uri="{BB962C8B-B14F-4D97-AF65-F5344CB8AC3E}">
        <p14:creationId xmlns:p14="http://schemas.microsoft.com/office/powerpoint/2010/main" val="1661054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1F570-F27D-1E79-A418-BFAA9D96C610}"/>
              </a:ext>
            </a:extLst>
          </p:cNvPr>
          <p:cNvSpPr>
            <a:spLocks noGrp="1"/>
          </p:cNvSpPr>
          <p:nvPr>
            <p:ph type="title"/>
          </p:nvPr>
        </p:nvSpPr>
        <p:spPr/>
        <p:txBody>
          <a:bodyPr/>
          <a:lstStyle/>
          <a:p>
            <a:r>
              <a:rPr lang="en-US" dirty="0"/>
              <a:t>Lesson 25.1 Figure 4</a:t>
            </a:r>
            <a:endParaRPr lang="en-IN" dirty="0"/>
          </a:p>
        </p:txBody>
      </p:sp>
      <p:pic>
        <p:nvPicPr>
          <p:cNvPr id="6" name="Content Placeholder 5" descr="A photograph of Chara with an insert that shows the spikes on its stem">
            <a:extLst>
              <a:ext uri="{FF2B5EF4-FFF2-40B4-BE49-F238E27FC236}">
                <a16:creationId xmlns:a16="http://schemas.microsoft.com/office/drawing/2014/main" id="{EA2A2B64-B777-326E-BB26-251EBC73C925}"/>
              </a:ext>
            </a:extLst>
          </p:cNvPr>
          <p:cNvPicPr>
            <a:picLocks noGrp="1" noChangeAspect="1"/>
          </p:cNvPicPr>
          <p:nvPr>
            <p:ph idx="1"/>
          </p:nvPr>
        </p:nvPicPr>
        <p:blipFill>
          <a:blip r:embed="rId2"/>
          <a:srcRect l="31482" t="2000" r="31481"/>
          <a:stretch/>
        </p:blipFill>
        <p:spPr>
          <a:xfrm>
            <a:off x="3048000" y="1371600"/>
            <a:ext cx="3048000" cy="4480560"/>
          </a:xfrm>
        </p:spPr>
      </p:pic>
    </p:spTree>
    <p:extLst>
      <p:ext uri="{BB962C8B-B14F-4D97-AF65-F5344CB8AC3E}">
        <p14:creationId xmlns:p14="http://schemas.microsoft.com/office/powerpoint/2010/main" val="11523189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8252E-0E97-B4C4-E723-1483D00E1BC8}"/>
              </a:ext>
            </a:extLst>
          </p:cNvPr>
          <p:cNvSpPr>
            <a:spLocks noGrp="1"/>
          </p:cNvSpPr>
          <p:nvPr>
            <p:ph type="title"/>
          </p:nvPr>
        </p:nvSpPr>
        <p:spPr/>
        <p:txBody>
          <a:bodyPr/>
          <a:lstStyle/>
          <a:p>
            <a:r>
              <a:rPr lang="en-US" dirty="0"/>
              <a:t>Lesson 25.1 Figure 5</a:t>
            </a:r>
            <a:endParaRPr lang="en-IN" dirty="0"/>
          </a:p>
        </p:txBody>
      </p:sp>
      <p:pic>
        <p:nvPicPr>
          <p:cNvPr id="6" name="Content Placeholder 5" descr="An illustration showing the process of primary endosymbiosis in a chloroplast. A eukaryotic cell is depicted with a smaller, spherical cyanobacterium engulfed within it. The cyanobacterium is enclosed by a double membrane derived from the host cell's plasma membrane. Inside the cyanobacterium, thylakoid membranes arranged in a stack called grana can be seen, containing chlorophyll pigments. This symbiotic integration led to the formation of the chloroplast; the organelle responsible for photosynthesis. The second illustration shows the process of secondary endosymbiosis in a chloroplast. A eukaryotic host cell is shown with a secondary endosymbiont, a photosynthetic bacterium, enclosed within it. The host cell's plasma membrane forms a double membrane around the endosymbiont, creating the chloroplast envelope. Inside the chloroplast, there are multiple stacked thylakoid membranes, containing pigments like chlorophyll. The image also illustrates the presence of a circular nucleoid representing the endosymbiont's genome. This secondary endosymbiotic event contributed to the diversification of photosynthetic eukaryotes and the emergence of complex algae and plants.">
            <a:extLst>
              <a:ext uri="{FF2B5EF4-FFF2-40B4-BE49-F238E27FC236}">
                <a16:creationId xmlns:a16="http://schemas.microsoft.com/office/drawing/2014/main" id="{4D273ABB-E4A2-11DC-DC60-FC2FC425EC51}"/>
              </a:ext>
            </a:extLst>
          </p:cNvPr>
          <p:cNvPicPr>
            <a:picLocks noGrp="1" noChangeAspect="1"/>
          </p:cNvPicPr>
          <p:nvPr>
            <p:ph idx="1"/>
          </p:nvPr>
        </p:nvPicPr>
        <p:blipFill>
          <a:blip r:embed="rId2"/>
          <a:srcRect l="19445" t="2000" r="19445"/>
          <a:stretch/>
        </p:blipFill>
        <p:spPr>
          <a:xfrm>
            <a:off x="2057400" y="1371600"/>
            <a:ext cx="5029200" cy="4480560"/>
          </a:xfrm>
        </p:spPr>
      </p:pic>
    </p:spTree>
    <p:extLst>
      <p:ext uri="{BB962C8B-B14F-4D97-AF65-F5344CB8AC3E}">
        <p14:creationId xmlns:p14="http://schemas.microsoft.com/office/powerpoint/2010/main" val="3274767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2588B-0A9E-16F1-73A0-0F48D67F9CB6}"/>
              </a:ext>
            </a:extLst>
          </p:cNvPr>
          <p:cNvSpPr>
            <a:spLocks noGrp="1"/>
          </p:cNvSpPr>
          <p:nvPr>
            <p:ph type="title"/>
          </p:nvPr>
        </p:nvSpPr>
        <p:spPr/>
        <p:txBody>
          <a:bodyPr/>
          <a:lstStyle/>
          <a:p>
            <a:r>
              <a:rPr lang="en-US" dirty="0"/>
              <a:t>Lesson 25.1 Figure 6</a:t>
            </a:r>
            <a:endParaRPr lang="en-IN" dirty="0"/>
          </a:p>
        </p:txBody>
      </p:sp>
      <p:pic>
        <p:nvPicPr>
          <p:cNvPr id="7" name="Content Placeholder 6" descr="Three photographs of land plants">
            <a:extLst>
              <a:ext uri="{FF2B5EF4-FFF2-40B4-BE49-F238E27FC236}">
                <a16:creationId xmlns:a16="http://schemas.microsoft.com/office/drawing/2014/main" id="{9EBAEB25-593D-782D-BEBC-7D13D3D6E4CB}"/>
              </a:ext>
            </a:extLst>
          </p:cNvPr>
          <p:cNvPicPr>
            <a:picLocks noGrp="1" noChangeAspect="1"/>
          </p:cNvPicPr>
          <p:nvPr>
            <p:ph idx="1"/>
          </p:nvPr>
        </p:nvPicPr>
        <p:blipFill>
          <a:blip r:embed="rId3"/>
          <a:srcRect t="2000" b="14667"/>
          <a:stretch/>
        </p:blipFill>
        <p:spPr>
          <a:xfrm>
            <a:off x="457200" y="1371600"/>
            <a:ext cx="8229600" cy="3810000"/>
          </a:xfrm>
        </p:spPr>
      </p:pic>
    </p:spTree>
    <p:extLst>
      <p:ext uri="{BB962C8B-B14F-4D97-AF65-F5344CB8AC3E}">
        <p14:creationId xmlns:p14="http://schemas.microsoft.com/office/powerpoint/2010/main" val="1333281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63981-3705-77AD-E745-FC50BF9D44A9}"/>
              </a:ext>
            </a:extLst>
          </p:cNvPr>
          <p:cNvSpPr>
            <a:spLocks noGrp="1"/>
          </p:cNvSpPr>
          <p:nvPr>
            <p:ph type="title"/>
          </p:nvPr>
        </p:nvSpPr>
        <p:spPr/>
        <p:txBody>
          <a:bodyPr/>
          <a:lstStyle/>
          <a:p>
            <a:r>
              <a:rPr lang="en-US" dirty="0"/>
              <a:t>Lesson 25.1 Figure 7</a:t>
            </a:r>
            <a:endParaRPr lang="en-IN" dirty="0"/>
          </a:p>
        </p:txBody>
      </p:sp>
      <p:pic>
        <p:nvPicPr>
          <p:cNvPr id="6" name="Content Placeholder 5" descr="An image of alternation of generations between the 1n gametophyte and the 2 n sporophyte. The plant life cycle has haploid and diploid stages. The cycle begins when haploid (1 n) spores undergo mitosis to form a multicellular gametophyte. The gametophyte produces gametes, two of which fuse to form a diploid zygote. The diploid (2 n) zygote undergoes mitosis to form a multicellular sporophyte. Meiosis of cells in the sporophyte produces 1 n spores, completing the cycle.">
            <a:extLst>
              <a:ext uri="{FF2B5EF4-FFF2-40B4-BE49-F238E27FC236}">
                <a16:creationId xmlns:a16="http://schemas.microsoft.com/office/drawing/2014/main" id="{8E09E541-F381-75C7-A977-450FFCFB4EB8}"/>
              </a:ext>
            </a:extLst>
          </p:cNvPr>
          <p:cNvPicPr>
            <a:picLocks noGrp="1" noChangeAspect="1"/>
          </p:cNvPicPr>
          <p:nvPr>
            <p:ph idx="1"/>
          </p:nvPr>
        </p:nvPicPr>
        <p:blipFill>
          <a:blip r:embed="rId2"/>
          <a:srcRect l="7408" t="2000" r="6481"/>
          <a:stretch/>
        </p:blipFill>
        <p:spPr>
          <a:xfrm>
            <a:off x="1066800" y="1371600"/>
            <a:ext cx="7086600" cy="4480560"/>
          </a:xfrm>
        </p:spPr>
      </p:pic>
    </p:spTree>
    <p:extLst>
      <p:ext uri="{BB962C8B-B14F-4D97-AF65-F5344CB8AC3E}">
        <p14:creationId xmlns:p14="http://schemas.microsoft.com/office/powerpoint/2010/main" val="351048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CAEE7-DAA7-DA9E-9C34-804BA4959E57}"/>
              </a:ext>
            </a:extLst>
          </p:cNvPr>
          <p:cNvSpPr>
            <a:spLocks noGrp="1"/>
          </p:cNvSpPr>
          <p:nvPr>
            <p:ph type="title"/>
          </p:nvPr>
        </p:nvSpPr>
        <p:spPr/>
        <p:txBody>
          <a:bodyPr/>
          <a:lstStyle/>
          <a:p>
            <a:r>
              <a:rPr lang="en-US" dirty="0"/>
              <a:t>Lesson 25.1 Figure 8</a:t>
            </a:r>
            <a:endParaRPr lang="en-IN" dirty="0"/>
          </a:p>
        </p:txBody>
      </p:sp>
      <p:pic>
        <p:nvPicPr>
          <p:cNvPr id="6" name="Content Placeholder 5" descr="A photograph of P. nudum with yellow buds on the tips of the green stalks">
            <a:extLst>
              <a:ext uri="{FF2B5EF4-FFF2-40B4-BE49-F238E27FC236}">
                <a16:creationId xmlns:a16="http://schemas.microsoft.com/office/drawing/2014/main" id="{EFE72FC9-B505-1110-8FFC-159293E0C99E}"/>
              </a:ext>
            </a:extLst>
          </p:cNvPr>
          <p:cNvPicPr>
            <a:picLocks noGrp="1" noChangeAspect="1"/>
          </p:cNvPicPr>
          <p:nvPr>
            <p:ph idx="1"/>
          </p:nvPr>
        </p:nvPicPr>
        <p:blipFill>
          <a:blip r:embed="rId2"/>
          <a:srcRect l="16668" t="2000" r="15740"/>
          <a:stretch/>
        </p:blipFill>
        <p:spPr>
          <a:xfrm>
            <a:off x="1828800" y="1371600"/>
            <a:ext cx="5562600" cy="4480560"/>
          </a:xfrm>
        </p:spPr>
      </p:pic>
    </p:spTree>
    <p:extLst>
      <p:ext uri="{BB962C8B-B14F-4D97-AF65-F5344CB8AC3E}">
        <p14:creationId xmlns:p14="http://schemas.microsoft.com/office/powerpoint/2010/main" val="1130841197"/>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2959</TotalTime>
  <Words>168</Words>
  <Application>Microsoft Office PowerPoint</Application>
  <PresentationFormat>On-screen Show (4:3)</PresentationFormat>
  <Paragraphs>44</Paragraphs>
  <Slides>41</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41</vt:i4>
      </vt:variant>
    </vt:vector>
  </HeadingPairs>
  <TitlesOfParts>
    <vt:vector size="44" baseType="lpstr">
      <vt:lpstr>Arial</vt:lpstr>
      <vt:lpstr>Calibri</vt:lpstr>
      <vt:lpstr>Office Theme</vt:lpstr>
      <vt:lpstr>Chapter 25</vt:lpstr>
      <vt:lpstr>Lesson 25.1 Figure 1</vt:lpstr>
      <vt:lpstr>Lesson 25.1 Figure 2</vt:lpstr>
      <vt:lpstr>Lesson 25.1 Figure 3</vt:lpstr>
      <vt:lpstr>Lesson 25.1 Figure 4</vt:lpstr>
      <vt:lpstr>Lesson 25.1 Figure 5</vt:lpstr>
      <vt:lpstr>Lesson 25.1 Figure 6</vt:lpstr>
      <vt:lpstr>Lesson 25.1 Figure 7</vt:lpstr>
      <vt:lpstr>Lesson 25.1 Figure 8</vt:lpstr>
      <vt:lpstr>Lesson 25.1 Figure 9</vt:lpstr>
      <vt:lpstr>Lesson 25.1 Figure 10</vt:lpstr>
      <vt:lpstr>Lesson 25.1 Figure 11</vt:lpstr>
      <vt:lpstr>Lesson 25.1 Figure 12</vt:lpstr>
      <vt:lpstr>Lesson 25.1 Figure 13</vt:lpstr>
      <vt:lpstr>Lesson 25.2 Figure 1</vt:lpstr>
      <vt:lpstr>Lesson 25.2 Figure 2</vt:lpstr>
      <vt:lpstr>Lesson 25.2 Figure 3</vt:lpstr>
      <vt:lpstr>Lesson 25.2 Figure 4</vt:lpstr>
      <vt:lpstr>Lesson 25.2 Figure 5</vt:lpstr>
      <vt:lpstr>Lesson 25.2 Figure 6</vt:lpstr>
      <vt:lpstr>Lesson 25.2 Figure 7</vt:lpstr>
      <vt:lpstr>Lesson 25.2 Figure 8</vt:lpstr>
      <vt:lpstr>Lesson 25.2 Figure 9</vt:lpstr>
      <vt:lpstr>Lesson 25.2 Figure 10</vt:lpstr>
      <vt:lpstr>Lesson 25.3 Figure 1</vt:lpstr>
      <vt:lpstr>Lesson 25.3 Figure 2</vt:lpstr>
      <vt:lpstr>Lesson 25.3 Figure 3</vt:lpstr>
      <vt:lpstr>Lesson 25.3 Figure 4</vt:lpstr>
      <vt:lpstr>Lesson 25.3 Figure 5</vt:lpstr>
      <vt:lpstr>Lesson 25.3 Figure 6</vt:lpstr>
      <vt:lpstr>Lesson 25.3 Figure 7</vt:lpstr>
      <vt:lpstr>Lesson 25.3 Figure 8</vt:lpstr>
      <vt:lpstr>Lesson 25.3 Figure 9</vt:lpstr>
      <vt:lpstr>Lesson 25.3 Figure 10</vt:lpstr>
      <vt:lpstr>Lesson 25.3 Figure 11</vt:lpstr>
      <vt:lpstr>Lesson 25.3 Figure 12</vt:lpstr>
      <vt:lpstr>Lesson 25.3 Figure 13</vt:lpstr>
      <vt:lpstr>Lesson 25.3 Figure 14</vt:lpstr>
      <vt:lpstr>Lesson 25.3 Figure 15</vt:lpstr>
      <vt:lpstr>Lesson 25.3 Figure 16</vt:lpstr>
      <vt:lpstr>Hawkes Learning – End of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dc:title>
  <dc:subject>Biology</dc:subject>
  <dc:creator>Hawkes Learning</dc:creator>
  <cp:keywords>Hawkes Learning;Biology</cp:keywords>
  <cp:lastModifiedBy>Annaleise Radchenko</cp:lastModifiedBy>
  <cp:revision>687</cp:revision>
  <dcterms:created xsi:type="dcterms:W3CDTF">2013-04-26T14:43:13Z</dcterms:created>
  <dcterms:modified xsi:type="dcterms:W3CDTF">2024-10-22T20:32:06Z</dcterms:modified>
</cp:coreProperties>
</file>