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handoutMasterIdLst>
    <p:handoutMasterId r:id="rId39"/>
  </p:handoutMasterIdLst>
  <p:sldIdLst>
    <p:sldId id="272" r:id="rId2"/>
    <p:sldId id="267" r:id="rId3"/>
    <p:sldId id="273" r:id="rId4"/>
    <p:sldId id="274" r:id="rId5"/>
    <p:sldId id="276" r:id="rId6"/>
    <p:sldId id="277" r:id="rId7"/>
    <p:sldId id="278" r:id="rId8"/>
    <p:sldId id="279" r:id="rId9"/>
    <p:sldId id="280" r:id="rId10"/>
    <p:sldId id="293"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26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p:scale>
          <a:sx n="75" d="100"/>
          <a:sy n="75" d="100"/>
        </p:scale>
        <p:origin x="1819" y="-10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26</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Seed Plants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26.1 Figure 9</a:t>
            </a:r>
            <a:endParaRPr lang="en-IN" dirty="0"/>
          </a:p>
        </p:txBody>
      </p:sp>
      <p:pic>
        <p:nvPicPr>
          <p:cNvPr id="7" name="Content Placeholder 6" descr="A photograph of avocados on a tree">
            <a:extLst>
              <a:ext uri="{FF2B5EF4-FFF2-40B4-BE49-F238E27FC236}">
                <a16:creationId xmlns:a16="http://schemas.microsoft.com/office/drawing/2014/main" id="{4FCF6804-6C49-D2E2-185B-62A94534B8BE}"/>
              </a:ext>
            </a:extLst>
          </p:cNvPr>
          <p:cNvPicPr>
            <a:picLocks noGrp="1" noChangeAspect="1"/>
          </p:cNvPicPr>
          <p:nvPr>
            <p:ph idx="1"/>
          </p:nvPr>
        </p:nvPicPr>
        <p:blipFill>
          <a:blip r:embed="rId2"/>
          <a:stretch>
            <a:fillRect/>
          </a:stretch>
        </p:blipFill>
        <p:spPr>
          <a:xfrm>
            <a:off x="2144268" y="1279525"/>
            <a:ext cx="4855464" cy="457200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3711E-A954-5512-40A0-06BB54F89A9F}"/>
              </a:ext>
            </a:extLst>
          </p:cNvPr>
          <p:cNvSpPr>
            <a:spLocks noGrp="1"/>
          </p:cNvSpPr>
          <p:nvPr>
            <p:ph type="title"/>
          </p:nvPr>
        </p:nvSpPr>
        <p:spPr/>
        <p:txBody>
          <a:bodyPr/>
          <a:lstStyle/>
          <a:p>
            <a:r>
              <a:rPr lang="en-US" dirty="0"/>
              <a:t>Lesson 26.1 Figure 10</a:t>
            </a:r>
            <a:endParaRPr lang="en-IN" dirty="0"/>
          </a:p>
        </p:txBody>
      </p:sp>
      <p:pic>
        <p:nvPicPr>
          <p:cNvPr id="6" name="Content Placeholder 5" descr="A phylogenetic tree for plants is shown. The tree starts with ancestral green algae, which splits off into chlorophytes (green algae), charophytes (green algae), and embryophytes. Embryophytes is divided into bryophytes, aglaophyton (extinct), rhynopsida (extinct), lycophytes, monilophytes, and spermatophytes. The bryophytes are divided into Marchantiophyta (liverworts), Anthocerotophyta (hornworts), and Bryophyta (mosses). Bryophyta is most closely related to aglaophyton with Marchantiophyta the furthest. Aglaophyton is closely related to rhynopsida, which is closely related to ycophytes. The lycophytes are divided into two groups: Zosterophyllopsida (extinct) and a second group. The second group is divided into Drepanophycales (extinct) and another group. The other group is divided into Lycopodiophyta (club mosses) and another group. The other group is divided into Protolepidodendrales (extinct) and another group, which is divided into Selaginellales (spike mosses) and Isoetales (quillworts). Lycophytes are closely related to Monilophytes, which is divided into Psilotopsida (extinct) and another group that includes Equisetopsida (horsetails) and Polypodiopsida (ferns). Spermatophytes is the last group, which is closely related to Equisetopsida and Polypodiopsida. Spermatophytes is divided into gymnosperms and angiosperms.">
            <a:extLst>
              <a:ext uri="{FF2B5EF4-FFF2-40B4-BE49-F238E27FC236}">
                <a16:creationId xmlns:a16="http://schemas.microsoft.com/office/drawing/2014/main" id="{086E6517-FD05-CCA9-2E55-443EA149F996}"/>
              </a:ext>
            </a:extLst>
          </p:cNvPr>
          <p:cNvPicPr>
            <a:picLocks noGrp="1" noChangeAspect="1"/>
          </p:cNvPicPr>
          <p:nvPr>
            <p:ph idx="1"/>
          </p:nvPr>
        </p:nvPicPr>
        <p:blipFill>
          <a:blip r:embed="rId2"/>
          <a:srcRect l="14815" t="2000" r="12963"/>
          <a:stretch/>
        </p:blipFill>
        <p:spPr>
          <a:xfrm>
            <a:off x="1676400" y="1371600"/>
            <a:ext cx="5943600" cy="4480560"/>
          </a:xfrm>
        </p:spPr>
      </p:pic>
    </p:spTree>
    <p:extLst>
      <p:ext uri="{BB962C8B-B14F-4D97-AF65-F5344CB8AC3E}">
        <p14:creationId xmlns:p14="http://schemas.microsoft.com/office/powerpoint/2010/main" val="3046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26.2 Figure 1</a:t>
            </a:r>
            <a:endParaRPr lang="en-IN" dirty="0"/>
          </a:p>
        </p:txBody>
      </p:sp>
      <p:pic>
        <p:nvPicPr>
          <p:cNvPr id="7" name="Content Placeholder 6" descr="A photograph of a Romanian forest at night">
            <a:extLst>
              <a:ext uri="{FF2B5EF4-FFF2-40B4-BE49-F238E27FC236}">
                <a16:creationId xmlns:a16="http://schemas.microsoft.com/office/drawing/2014/main" id="{AE40D7EE-E4D5-FEDA-A4FC-C999DA660126}"/>
              </a:ext>
            </a:extLst>
          </p:cNvPr>
          <p:cNvPicPr>
            <a:picLocks noGrp="1" noChangeAspect="1"/>
          </p:cNvPicPr>
          <p:nvPr>
            <p:ph idx="1"/>
          </p:nvPr>
        </p:nvPicPr>
        <p:blipFill>
          <a:blip r:embed="rId2"/>
          <a:srcRect l="7408" t="2000" r="6481"/>
          <a:stretch/>
        </p:blipFill>
        <p:spPr>
          <a:xfrm>
            <a:off x="1066800" y="1371600"/>
            <a:ext cx="7086600" cy="448056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26.2 Figure 2</a:t>
            </a:r>
            <a:endParaRPr lang="en-IN" dirty="0"/>
          </a:p>
        </p:txBody>
      </p:sp>
      <p:pic>
        <p:nvPicPr>
          <p:cNvPr id="7" name="Content Placeholder 6" descr="A photograph of pine cones on a pine tree">
            <a:extLst>
              <a:ext uri="{FF2B5EF4-FFF2-40B4-BE49-F238E27FC236}">
                <a16:creationId xmlns:a16="http://schemas.microsoft.com/office/drawing/2014/main" id="{9CE464BC-C94B-DCB5-3C3A-7F669BFA7BE7}"/>
              </a:ext>
            </a:extLst>
          </p:cNvPr>
          <p:cNvPicPr>
            <a:picLocks noGrp="1" noChangeAspect="1"/>
          </p:cNvPicPr>
          <p:nvPr>
            <p:ph idx="1"/>
          </p:nvPr>
        </p:nvPicPr>
        <p:blipFill>
          <a:blip r:embed="rId2"/>
          <a:srcRect l="12037" t="1999" r="11111" b="1334"/>
          <a:stretch/>
        </p:blipFill>
        <p:spPr>
          <a:xfrm>
            <a:off x="1447800" y="1371600"/>
            <a:ext cx="6324600" cy="4419600"/>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26.2 Figure 3</a:t>
            </a:r>
            <a:endParaRPr lang="en-IN" dirty="0"/>
          </a:p>
        </p:txBody>
      </p:sp>
      <p:pic>
        <p:nvPicPr>
          <p:cNvPr id="6" name="Content Placeholder 5" descr="An illustration of the pollen cycle of a sporophyte. Shown is a male pinecone branch with pollen cones and seed cones. The pollen cone has a microsporangium and a microspore mother cell; each pollen grain contains microgametophytes. The seed cone has an ovule, which contains a megasporangium, megaspore mother cell, integument, and micropyle. The pollen grains enter the micropyle, causing more megaspores to form. The germinating pollen grain enters the archegonium with egg and germinates the egg with sperm. The embryo forms in the ovule, becoming a seed. The seed cone develops wings, eventually becoming a seedling.">
            <a:extLst>
              <a:ext uri="{FF2B5EF4-FFF2-40B4-BE49-F238E27FC236}">
                <a16:creationId xmlns:a16="http://schemas.microsoft.com/office/drawing/2014/main" id="{BD6D95FD-3B73-00FF-D908-352EEF9565F3}"/>
              </a:ext>
            </a:extLst>
          </p:cNvPr>
          <p:cNvPicPr>
            <a:picLocks noGrp="1" noChangeAspect="1"/>
          </p:cNvPicPr>
          <p:nvPr>
            <p:ph idx="1"/>
          </p:nvPr>
        </p:nvPicPr>
        <p:blipFill>
          <a:blip r:embed="rId2"/>
          <a:srcRect l="17592" t="1666" r="15742" b="3334"/>
          <a:stretch/>
        </p:blipFill>
        <p:spPr>
          <a:xfrm>
            <a:off x="1905000" y="1371600"/>
            <a:ext cx="5486400" cy="434340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26.2 Figure 4</a:t>
            </a:r>
            <a:endParaRPr lang="en-IN" dirty="0"/>
          </a:p>
        </p:txBody>
      </p:sp>
      <p:pic>
        <p:nvPicPr>
          <p:cNvPr id="7" name="Content Placeholder 6" descr="Four images of different kinds of conifers">
            <a:extLst>
              <a:ext uri="{FF2B5EF4-FFF2-40B4-BE49-F238E27FC236}">
                <a16:creationId xmlns:a16="http://schemas.microsoft.com/office/drawing/2014/main" id="{81B0743C-BEC5-3472-0748-8EDA9528BC78}"/>
              </a:ext>
            </a:extLst>
          </p:cNvPr>
          <p:cNvPicPr>
            <a:picLocks noGrp="1" noChangeAspect="1"/>
          </p:cNvPicPr>
          <p:nvPr>
            <p:ph idx="1"/>
          </p:nvPr>
        </p:nvPicPr>
        <p:blipFill>
          <a:blip r:embed="rId2"/>
          <a:srcRect t="2000" b="38000"/>
          <a:stretch/>
        </p:blipFill>
        <p:spPr>
          <a:xfrm>
            <a:off x="457200" y="1371600"/>
            <a:ext cx="8229600" cy="2743200"/>
          </a:xfrm>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0577-3B8D-951D-10E5-46AB92E244C4}"/>
              </a:ext>
            </a:extLst>
          </p:cNvPr>
          <p:cNvSpPr>
            <a:spLocks noGrp="1"/>
          </p:cNvSpPr>
          <p:nvPr>
            <p:ph type="title"/>
          </p:nvPr>
        </p:nvSpPr>
        <p:spPr/>
        <p:txBody>
          <a:bodyPr/>
          <a:lstStyle/>
          <a:p>
            <a:r>
              <a:rPr lang="en-US" dirty="0"/>
              <a:t>Lesson 26.2 Figure 5</a:t>
            </a:r>
            <a:endParaRPr lang="en-IN" dirty="0"/>
          </a:p>
        </p:txBody>
      </p:sp>
      <p:pic>
        <p:nvPicPr>
          <p:cNvPr id="7" name="Content Placeholder 6" descr="A photograph of the large cone of the Sago palm">
            <a:extLst>
              <a:ext uri="{FF2B5EF4-FFF2-40B4-BE49-F238E27FC236}">
                <a16:creationId xmlns:a16="http://schemas.microsoft.com/office/drawing/2014/main" id="{38CAEAD9-F52C-1CD3-7015-730B3C740270}"/>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85375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26.2 Figure 6</a:t>
            </a:r>
            <a:endParaRPr lang="en-IN" dirty="0"/>
          </a:p>
        </p:txBody>
      </p:sp>
      <p:pic>
        <p:nvPicPr>
          <p:cNvPr id="7" name="Content Placeholder 6" descr="A photograph of the leaves, seeds, and fruit of the G. biloba tree">
            <a:extLst>
              <a:ext uri="{FF2B5EF4-FFF2-40B4-BE49-F238E27FC236}">
                <a16:creationId xmlns:a16="http://schemas.microsoft.com/office/drawing/2014/main" id="{49B9E594-3624-0FA4-3E87-4614AE486E5E}"/>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26.2 Figure 7</a:t>
            </a:r>
            <a:endParaRPr lang="en-IN" dirty="0"/>
          </a:p>
        </p:txBody>
      </p:sp>
      <p:pic>
        <p:nvPicPr>
          <p:cNvPr id="7" name="Content Placeholder 6" descr="Three images of gnetophytes">
            <a:extLst>
              <a:ext uri="{FF2B5EF4-FFF2-40B4-BE49-F238E27FC236}">
                <a16:creationId xmlns:a16="http://schemas.microsoft.com/office/drawing/2014/main" id="{9E018C70-FFC2-505A-0BE0-49C385646A40}"/>
              </a:ext>
            </a:extLst>
          </p:cNvPr>
          <p:cNvPicPr>
            <a:picLocks noGrp="1" noChangeAspect="1"/>
          </p:cNvPicPr>
          <p:nvPr>
            <p:ph idx="1"/>
          </p:nvPr>
        </p:nvPicPr>
        <p:blipFill>
          <a:blip r:embed="rId2"/>
          <a:srcRect t="2000" b="31333"/>
          <a:stretch/>
        </p:blipFill>
        <p:spPr>
          <a:xfrm>
            <a:off x="457200" y="1371600"/>
            <a:ext cx="8229600" cy="3048000"/>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26.3 Figure 1</a:t>
            </a:r>
            <a:endParaRPr lang="en-IN" dirty="0"/>
          </a:p>
        </p:txBody>
      </p:sp>
      <p:pic>
        <p:nvPicPr>
          <p:cNvPr id="7" name="Content Placeholder 6" descr="A photograph of a field of tulips">
            <a:extLst>
              <a:ext uri="{FF2B5EF4-FFF2-40B4-BE49-F238E27FC236}">
                <a16:creationId xmlns:a16="http://schemas.microsoft.com/office/drawing/2014/main" id="{46137831-904A-5E03-EA6D-42C05E9088F1}"/>
              </a:ext>
            </a:extLst>
          </p:cNvPr>
          <p:cNvPicPr>
            <a:picLocks noGrp="1" noChangeAspect="1"/>
          </p:cNvPicPr>
          <p:nvPr>
            <p:ph idx="1"/>
          </p:nvPr>
        </p:nvPicPr>
        <p:blipFill>
          <a:blip r:embed="rId2"/>
          <a:srcRect l="10185" t="2000" r="9259"/>
          <a:stretch/>
        </p:blipFill>
        <p:spPr>
          <a:xfrm>
            <a:off x="1295400" y="1371600"/>
            <a:ext cx="6629400" cy="4480560"/>
          </a:xfrm>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26.1 Figure 1</a:t>
            </a:r>
            <a:endParaRPr lang="en-US" sz="3200" dirty="0">
              <a:solidFill>
                <a:schemeClr val="accent1"/>
              </a:solidFill>
            </a:endParaRPr>
          </a:p>
        </p:txBody>
      </p:sp>
      <p:pic>
        <p:nvPicPr>
          <p:cNvPr id="6" name="Content Placeholder 5" descr="Four images showing seed plants">
            <a:extLst>
              <a:ext uri="{FF2B5EF4-FFF2-40B4-BE49-F238E27FC236}">
                <a16:creationId xmlns:a16="http://schemas.microsoft.com/office/drawing/2014/main" id="{2309561B-DAD1-184F-BA3C-A2C9E627C327}"/>
              </a:ext>
            </a:extLst>
          </p:cNvPr>
          <p:cNvPicPr>
            <a:picLocks noGrp="1" noChangeAspect="1"/>
          </p:cNvPicPr>
          <p:nvPr>
            <p:ph idx="1"/>
          </p:nvPr>
        </p:nvPicPr>
        <p:blipFill>
          <a:blip r:embed="rId3"/>
          <a:srcRect t="2000" b="24667"/>
          <a:stretch/>
        </p:blipFill>
        <p:spPr>
          <a:xfrm>
            <a:off x="457200" y="1371600"/>
            <a:ext cx="8229600" cy="3352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26.3 Figure 2</a:t>
            </a:r>
            <a:endParaRPr lang="en-IN" dirty="0"/>
          </a:p>
        </p:txBody>
      </p:sp>
      <p:pic>
        <p:nvPicPr>
          <p:cNvPr id="7" name="Content Placeholder 6" descr="This illustration shows the parts of a flower, which are collectively called the perianth. Within the perianth is the corolla (composed of petals) and the calyx (composed of sepals). At the center of the perianth is a vaselike structure called the carpel. A flower may have one or more carpels, but the example shown has only one. The narrow neck of the carpel, called the style, widens into a flat stigma at the top. The ovary is the wide part of the carpel. Ovules, or megasporangia, are clusters of pods in the middle of the ovary. The androecium is composed of stamens which cluster around the carpel. The stamen consists of a long, stalk-like filament with an anther at the end. The anther shown is tri-lobed. Each lobe, called a microsporangium, is filled with pollen.">
            <a:extLst>
              <a:ext uri="{FF2B5EF4-FFF2-40B4-BE49-F238E27FC236}">
                <a16:creationId xmlns:a16="http://schemas.microsoft.com/office/drawing/2014/main" id="{188EAFAB-6322-A64B-DF37-88EE31D1D43B}"/>
              </a:ext>
            </a:extLst>
          </p:cNvPr>
          <p:cNvPicPr>
            <a:picLocks noGrp="1" noChangeAspect="1"/>
          </p:cNvPicPr>
          <p:nvPr>
            <p:ph idx="1"/>
          </p:nvPr>
        </p:nvPicPr>
        <p:blipFill>
          <a:blip r:embed="rId2"/>
          <a:srcRect l="25926" t="2000" r="25000"/>
          <a:stretch/>
        </p:blipFill>
        <p:spPr>
          <a:xfrm>
            <a:off x="2590800" y="1371600"/>
            <a:ext cx="4038600" cy="4480560"/>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26.3 Figure 3</a:t>
            </a:r>
            <a:endParaRPr lang="en-IN" dirty="0"/>
          </a:p>
        </p:txBody>
      </p:sp>
      <p:pic>
        <p:nvPicPr>
          <p:cNvPr id="6" name="Content Placeholder 5" descr="An illustration of the angiosperm life cycle. The parts of the flower are shown. The base of the perianth, which includes petals and sepals, is called the floral axis. A narrowing called the articulation separates the floral axis from the lower pedicel, which attaches the flower to a stem. Microsporangia are in the anthers. Microspores, or mother cells, form inside the microsporangia. The microspore undergoes meiosis, producing four cells, each of which becomes a grain of pollen with a hard coating. The pollen grain undergoes mitosis, producing a generative cell and a tube cell. Macrospores form inside the vaselike carpel, in the ovules, which are in the ovaries. The macrospores undergo meiosis, producing four cells. The cells then undergo mitosis, producing three antipodals, two polar nuclei, an egg, and two synergids, each with a nucleus. Together, these cells are called the megagametophyte, or embryo sac. Pollination occurs when a pollen grain lands on the stigma, the flat structure at the top of the carpel. The tube nucleus grows into the long style toward the ovary. There, the generative cell of the sperm fertilizes the egg.">
            <a:extLst>
              <a:ext uri="{FF2B5EF4-FFF2-40B4-BE49-F238E27FC236}">
                <a16:creationId xmlns:a16="http://schemas.microsoft.com/office/drawing/2014/main" id="{3A73C22C-797E-1C9B-6AAA-BFEFCD925119}"/>
              </a:ext>
            </a:extLst>
          </p:cNvPr>
          <p:cNvPicPr>
            <a:picLocks noGrp="1" noChangeAspect="1"/>
          </p:cNvPicPr>
          <p:nvPr>
            <p:ph idx="1"/>
          </p:nvPr>
        </p:nvPicPr>
        <p:blipFill>
          <a:blip r:embed="rId2"/>
          <a:srcRect l="27778" t="2000" r="27778"/>
          <a:stretch/>
        </p:blipFill>
        <p:spPr>
          <a:xfrm>
            <a:off x="2743200" y="1371600"/>
            <a:ext cx="3657600" cy="448056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0FA7-DE95-C3E3-27A5-45BD94F29BA1}"/>
              </a:ext>
            </a:extLst>
          </p:cNvPr>
          <p:cNvSpPr>
            <a:spLocks noGrp="1"/>
          </p:cNvSpPr>
          <p:nvPr>
            <p:ph type="title"/>
          </p:nvPr>
        </p:nvSpPr>
        <p:spPr/>
        <p:txBody>
          <a:bodyPr/>
          <a:lstStyle/>
          <a:p>
            <a:r>
              <a:rPr lang="en-US" dirty="0"/>
              <a:t>Lesson 26.3 Figure 4</a:t>
            </a:r>
            <a:endParaRPr lang="en-IN" dirty="0"/>
          </a:p>
        </p:txBody>
      </p:sp>
      <p:pic>
        <p:nvPicPr>
          <p:cNvPr id="6" name="Content Placeholder 5" descr="A photograph of a white lily">
            <a:extLst>
              <a:ext uri="{FF2B5EF4-FFF2-40B4-BE49-F238E27FC236}">
                <a16:creationId xmlns:a16="http://schemas.microsoft.com/office/drawing/2014/main" id="{3F0D0609-EF9A-B42E-7CB6-77CB02373802}"/>
              </a:ext>
            </a:extLst>
          </p:cNvPr>
          <p:cNvPicPr>
            <a:picLocks noGrp="1" noChangeAspect="1"/>
          </p:cNvPicPr>
          <p:nvPr>
            <p:ph idx="1"/>
          </p:nvPr>
        </p:nvPicPr>
        <p:blipFill>
          <a:blip r:embed="rId2"/>
          <a:srcRect l="11111" t="2000" r="10185"/>
          <a:stretch/>
        </p:blipFill>
        <p:spPr>
          <a:xfrm>
            <a:off x="1371600" y="1371600"/>
            <a:ext cx="6477000" cy="4480560"/>
          </a:xfrm>
        </p:spPr>
      </p:pic>
    </p:spTree>
    <p:extLst>
      <p:ext uri="{BB962C8B-B14F-4D97-AF65-F5344CB8AC3E}">
        <p14:creationId xmlns:p14="http://schemas.microsoft.com/office/powerpoint/2010/main" val="1812910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26.3 Figure 5</a:t>
            </a:r>
            <a:endParaRPr lang="en-IN" dirty="0"/>
          </a:p>
        </p:txBody>
      </p:sp>
      <p:pic>
        <p:nvPicPr>
          <p:cNvPr id="7" name="Content Placeholder 6" descr="A photograph of a hornbeam">
            <a:extLst>
              <a:ext uri="{FF2B5EF4-FFF2-40B4-BE49-F238E27FC236}">
                <a16:creationId xmlns:a16="http://schemas.microsoft.com/office/drawing/2014/main" id="{028AF7E4-82D0-E8C0-FFEA-FC92A2726E8D}"/>
              </a:ext>
            </a:extLst>
          </p:cNvPr>
          <p:cNvPicPr>
            <a:picLocks noGrp="1" noChangeAspect="1"/>
          </p:cNvPicPr>
          <p:nvPr>
            <p:ph idx="1"/>
          </p:nvPr>
        </p:nvPicPr>
        <p:blipFill>
          <a:blip r:embed="rId2"/>
          <a:srcRect l="12964" t="1999" r="12037" b="1334"/>
          <a:stretch/>
        </p:blipFill>
        <p:spPr>
          <a:xfrm>
            <a:off x="1524000" y="1371600"/>
            <a:ext cx="6172200" cy="441960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26.3 Figure 6</a:t>
            </a:r>
            <a:endParaRPr lang="en-IN" dirty="0"/>
          </a:p>
        </p:txBody>
      </p:sp>
      <p:pic>
        <p:nvPicPr>
          <p:cNvPr id="7" name="Content Placeholder 6" descr="A photograph of eggplants in a crate">
            <a:extLst>
              <a:ext uri="{FF2B5EF4-FFF2-40B4-BE49-F238E27FC236}">
                <a16:creationId xmlns:a16="http://schemas.microsoft.com/office/drawing/2014/main" id="{C528E546-E030-2C5E-7542-7E2B4E1E3FA0}"/>
              </a:ext>
            </a:extLst>
          </p:cNvPr>
          <p:cNvPicPr>
            <a:picLocks noGrp="1" noChangeAspect="1"/>
          </p:cNvPicPr>
          <p:nvPr>
            <p:ph idx="1"/>
          </p:nvPr>
        </p:nvPicPr>
        <p:blipFill>
          <a:blip r:embed="rId2"/>
          <a:srcRect l="15741" t="2000" r="16667"/>
          <a:stretch/>
        </p:blipFill>
        <p:spPr>
          <a:xfrm>
            <a:off x="1752600" y="1371600"/>
            <a:ext cx="5562600" cy="448056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26.3 Figure 7</a:t>
            </a:r>
            <a:endParaRPr lang="en-IN" dirty="0"/>
          </a:p>
        </p:txBody>
      </p:sp>
      <p:pic>
        <p:nvPicPr>
          <p:cNvPr id="7" name="Content Placeholder 6" descr="A photograph of oranges, grapefruits, and pomegranates cut in half">
            <a:extLst>
              <a:ext uri="{FF2B5EF4-FFF2-40B4-BE49-F238E27FC236}">
                <a16:creationId xmlns:a16="http://schemas.microsoft.com/office/drawing/2014/main" id="{631A8FBD-CCFC-7047-C2B2-EA35CEDA32F4}"/>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26.3 Figure 8</a:t>
            </a:r>
            <a:endParaRPr lang="en-IN" dirty="0"/>
          </a:p>
        </p:txBody>
      </p:sp>
      <p:pic>
        <p:nvPicPr>
          <p:cNvPr id="7" name="Content Placeholder 6" descr="A photograph of a magnolia flower">
            <a:extLst>
              <a:ext uri="{FF2B5EF4-FFF2-40B4-BE49-F238E27FC236}">
                <a16:creationId xmlns:a16="http://schemas.microsoft.com/office/drawing/2014/main" id="{9866B6E1-2BF5-5D88-8470-DEF3485ED776}"/>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26.3 Figure 9</a:t>
            </a:r>
            <a:endParaRPr lang="en-IN" dirty="0"/>
          </a:p>
        </p:txBody>
      </p:sp>
      <p:pic>
        <p:nvPicPr>
          <p:cNvPr id="7" name="Content Placeholder 6" descr="Four images of basal angiosperms">
            <a:extLst>
              <a:ext uri="{FF2B5EF4-FFF2-40B4-BE49-F238E27FC236}">
                <a16:creationId xmlns:a16="http://schemas.microsoft.com/office/drawing/2014/main" id="{54021181-CDE9-EF9B-F085-BB918344BD5F}"/>
              </a:ext>
            </a:extLst>
          </p:cNvPr>
          <p:cNvPicPr>
            <a:picLocks noGrp="1" noChangeAspect="1"/>
          </p:cNvPicPr>
          <p:nvPr>
            <p:ph idx="1"/>
          </p:nvPr>
        </p:nvPicPr>
        <p:blipFill>
          <a:blip r:embed="rId2"/>
          <a:srcRect l="926" t="1999" r="926" b="41334"/>
          <a:stretch/>
        </p:blipFill>
        <p:spPr>
          <a:xfrm>
            <a:off x="533400" y="1371600"/>
            <a:ext cx="8077200" cy="2590800"/>
          </a:xfrm>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8425-756D-AA8A-1FC5-279D8A0636DB}"/>
              </a:ext>
            </a:extLst>
          </p:cNvPr>
          <p:cNvSpPr>
            <a:spLocks noGrp="1"/>
          </p:cNvSpPr>
          <p:nvPr>
            <p:ph type="title"/>
          </p:nvPr>
        </p:nvSpPr>
        <p:spPr/>
        <p:txBody>
          <a:bodyPr/>
          <a:lstStyle/>
          <a:p>
            <a:r>
              <a:rPr lang="en-US" dirty="0"/>
              <a:t>Lesson 26.3 Figure 10</a:t>
            </a:r>
            <a:endParaRPr lang="en-IN" dirty="0"/>
          </a:p>
        </p:txBody>
      </p:sp>
      <p:pic>
        <p:nvPicPr>
          <p:cNvPr id="6" name="Content Placeholder 5" descr="Six images of the world's major crops">
            <a:extLst>
              <a:ext uri="{FF2B5EF4-FFF2-40B4-BE49-F238E27FC236}">
                <a16:creationId xmlns:a16="http://schemas.microsoft.com/office/drawing/2014/main" id="{DF9BC078-E421-7CB1-AAF6-B8EBC4E0D3BD}"/>
              </a:ext>
            </a:extLst>
          </p:cNvPr>
          <p:cNvPicPr>
            <a:picLocks noGrp="1" noChangeAspect="1"/>
          </p:cNvPicPr>
          <p:nvPr>
            <p:ph idx="1"/>
          </p:nvPr>
        </p:nvPicPr>
        <p:blipFill>
          <a:blip r:embed="rId2"/>
          <a:srcRect l="4629" t="2000" r="6482"/>
          <a:stretch/>
        </p:blipFill>
        <p:spPr>
          <a:xfrm>
            <a:off x="838200" y="1371600"/>
            <a:ext cx="7315200" cy="4480560"/>
          </a:xfrm>
        </p:spPr>
      </p:pic>
    </p:spTree>
    <p:extLst>
      <p:ext uri="{BB962C8B-B14F-4D97-AF65-F5344CB8AC3E}">
        <p14:creationId xmlns:p14="http://schemas.microsoft.com/office/powerpoint/2010/main" val="283012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F10B-D7F7-7AEC-5C3E-7EEAC7093468}"/>
              </a:ext>
            </a:extLst>
          </p:cNvPr>
          <p:cNvSpPr>
            <a:spLocks noGrp="1"/>
          </p:cNvSpPr>
          <p:nvPr>
            <p:ph type="title"/>
          </p:nvPr>
        </p:nvSpPr>
        <p:spPr/>
        <p:txBody>
          <a:bodyPr/>
          <a:lstStyle/>
          <a:p>
            <a:r>
              <a:rPr lang="en-US" dirty="0"/>
              <a:t>Lesson 26.3 Figure 11</a:t>
            </a:r>
            <a:endParaRPr lang="en-IN" dirty="0"/>
          </a:p>
        </p:txBody>
      </p:sp>
      <p:pic>
        <p:nvPicPr>
          <p:cNvPr id="6" name="Content Placeholder 5" descr="Three images detailing the differences in monocots and eudicots. Image (a) is a table categorizing dicots and monocots. The monocot has a seed with one cotyledon, fibrous roots, scattered vascular tissue, parallel veins in the leaf, and the flowers occur in multiples of 3. The dicot has a seed with two cotyledons, a tap root system, a ringed vascular structure, branched veins in the leaf, and flowers occur in fours or fives. Image (b) is a micrograph of dicot pollen with three indentions in it.  Image (c) is a micrograph of monocot pollen with only one indention in it.">
            <a:extLst>
              <a:ext uri="{FF2B5EF4-FFF2-40B4-BE49-F238E27FC236}">
                <a16:creationId xmlns:a16="http://schemas.microsoft.com/office/drawing/2014/main" id="{1C2DF09D-C656-C6CB-D9E3-5D445686BB3E}"/>
              </a:ext>
            </a:extLst>
          </p:cNvPr>
          <p:cNvPicPr>
            <a:picLocks noGrp="1" noChangeAspect="1"/>
          </p:cNvPicPr>
          <p:nvPr>
            <p:ph idx="1"/>
          </p:nvPr>
        </p:nvPicPr>
        <p:blipFill>
          <a:blip r:embed="rId2"/>
          <a:srcRect t="2000" b="14667"/>
          <a:stretch/>
        </p:blipFill>
        <p:spPr>
          <a:xfrm>
            <a:off x="457200" y="1371600"/>
            <a:ext cx="8229600" cy="3810000"/>
          </a:xfrm>
        </p:spPr>
      </p:pic>
    </p:spTree>
    <p:extLst>
      <p:ext uri="{BB962C8B-B14F-4D97-AF65-F5344CB8AC3E}">
        <p14:creationId xmlns:p14="http://schemas.microsoft.com/office/powerpoint/2010/main" val="224701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26.1 Figure 2</a:t>
            </a:r>
            <a:endParaRPr lang="en-IN" dirty="0"/>
          </a:p>
        </p:txBody>
      </p:sp>
      <p:pic>
        <p:nvPicPr>
          <p:cNvPr id="7" name="Content Placeholder 6" descr="A close up photograph of moss">
            <a:extLst>
              <a:ext uri="{FF2B5EF4-FFF2-40B4-BE49-F238E27FC236}">
                <a16:creationId xmlns:a16="http://schemas.microsoft.com/office/drawing/2014/main" id="{037C2E02-392A-AF48-3C74-13BBC465EA26}"/>
              </a:ext>
            </a:extLst>
          </p:cNvPr>
          <p:cNvPicPr>
            <a:picLocks noGrp="1" noChangeAspect="1"/>
          </p:cNvPicPr>
          <p:nvPr>
            <p:ph idx="1"/>
          </p:nvPr>
        </p:nvPicPr>
        <p:blipFill>
          <a:blip r:embed="rId2"/>
          <a:stretch>
            <a:fillRect/>
          </a:stretch>
        </p:blipFill>
        <p:spPr>
          <a:xfrm>
            <a:off x="2535936" y="1279525"/>
            <a:ext cx="4072128" cy="45720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4E6C-CCF3-1959-3FAE-3BEE639485F2}"/>
              </a:ext>
            </a:extLst>
          </p:cNvPr>
          <p:cNvSpPr>
            <a:spLocks noGrp="1"/>
          </p:cNvSpPr>
          <p:nvPr>
            <p:ph type="title"/>
          </p:nvPr>
        </p:nvSpPr>
        <p:spPr/>
        <p:txBody>
          <a:bodyPr/>
          <a:lstStyle/>
          <a:p>
            <a:r>
              <a:rPr lang="en-US" dirty="0"/>
              <a:t>Lesson 26.4 Figure 1</a:t>
            </a:r>
            <a:endParaRPr lang="en-IN" dirty="0"/>
          </a:p>
        </p:txBody>
      </p:sp>
      <p:pic>
        <p:nvPicPr>
          <p:cNvPr id="6" name="Content Placeholder 5" descr="A photograph of an aloe vera plant">
            <a:extLst>
              <a:ext uri="{FF2B5EF4-FFF2-40B4-BE49-F238E27FC236}">
                <a16:creationId xmlns:a16="http://schemas.microsoft.com/office/drawing/2014/main" id="{4399B79E-E1B1-A23A-EAF0-085363D0CAFF}"/>
              </a:ext>
            </a:extLst>
          </p:cNvPr>
          <p:cNvPicPr>
            <a:picLocks noGrp="1" noChangeAspect="1"/>
          </p:cNvPicPr>
          <p:nvPr>
            <p:ph idx="1"/>
          </p:nvPr>
        </p:nvPicPr>
        <p:blipFill>
          <a:blip r:embed="rId2"/>
          <a:srcRect l="12964" t="2000" r="12037"/>
          <a:stretch/>
        </p:blipFill>
        <p:spPr>
          <a:xfrm>
            <a:off x="1524000" y="1371600"/>
            <a:ext cx="6172200" cy="4480560"/>
          </a:xfrm>
        </p:spPr>
      </p:pic>
    </p:spTree>
    <p:extLst>
      <p:ext uri="{BB962C8B-B14F-4D97-AF65-F5344CB8AC3E}">
        <p14:creationId xmlns:p14="http://schemas.microsoft.com/office/powerpoint/2010/main" val="4279830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9EB7-61FC-98B1-9431-9AD5C7D447F2}"/>
              </a:ext>
            </a:extLst>
          </p:cNvPr>
          <p:cNvSpPr>
            <a:spLocks noGrp="1"/>
          </p:cNvSpPr>
          <p:nvPr>
            <p:ph type="title"/>
          </p:nvPr>
        </p:nvSpPr>
        <p:spPr/>
        <p:txBody>
          <a:bodyPr/>
          <a:lstStyle/>
          <a:p>
            <a:r>
              <a:rPr lang="en-US" dirty="0"/>
              <a:t>Lesson 26.4 Figure 2</a:t>
            </a:r>
            <a:endParaRPr lang="en-IN" dirty="0"/>
          </a:p>
        </p:txBody>
      </p:sp>
      <p:pic>
        <p:nvPicPr>
          <p:cNvPr id="7" name="Content Placeholder 6" descr="Two images: (a) shows a cactus with spines; (b) shows a stem with thorns and a bird perched carefully on it.">
            <a:extLst>
              <a:ext uri="{FF2B5EF4-FFF2-40B4-BE49-F238E27FC236}">
                <a16:creationId xmlns:a16="http://schemas.microsoft.com/office/drawing/2014/main" id="{D5DB0B11-916D-6233-6657-7839CD699343}"/>
              </a:ext>
            </a:extLst>
          </p:cNvPr>
          <p:cNvPicPr>
            <a:picLocks noGrp="1" noChangeAspect="1"/>
          </p:cNvPicPr>
          <p:nvPr>
            <p:ph idx="1"/>
          </p:nvPr>
        </p:nvPicPr>
        <p:blipFill>
          <a:blip r:embed="rId2"/>
          <a:srcRect t="2000" b="16334"/>
          <a:stretch/>
        </p:blipFill>
        <p:spPr>
          <a:xfrm>
            <a:off x="457200" y="1371600"/>
            <a:ext cx="8229600" cy="3733800"/>
          </a:xfrm>
        </p:spPr>
      </p:pic>
    </p:spTree>
    <p:extLst>
      <p:ext uri="{BB962C8B-B14F-4D97-AF65-F5344CB8AC3E}">
        <p14:creationId xmlns:p14="http://schemas.microsoft.com/office/powerpoint/2010/main" val="111798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52E8-A24C-395C-B27C-B96762B25D1C}"/>
              </a:ext>
            </a:extLst>
          </p:cNvPr>
          <p:cNvSpPr>
            <a:spLocks noGrp="1"/>
          </p:cNvSpPr>
          <p:nvPr>
            <p:ph type="title"/>
          </p:nvPr>
        </p:nvSpPr>
        <p:spPr/>
        <p:txBody>
          <a:bodyPr/>
          <a:lstStyle/>
          <a:p>
            <a:r>
              <a:rPr lang="en-US" dirty="0"/>
              <a:t>Lesson 26.4 Figure 3</a:t>
            </a:r>
            <a:endParaRPr lang="en-IN" dirty="0"/>
          </a:p>
        </p:txBody>
      </p:sp>
      <p:pic>
        <p:nvPicPr>
          <p:cNvPr id="7" name="Content Placeholder 6" descr="A photograph of a whistling thorn">
            <a:extLst>
              <a:ext uri="{FF2B5EF4-FFF2-40B4-BE49-F238E27FC236}">
                <a16:creationId xmlns:a16="http://schemas.microsoft.com/office/drawing/2014/main" id="{C0E8970A-2332-0047-DC43-3A8E7E72A0D4}"/>
              </a:ext>
            </a:extLst>
          </p:cNvPr>
          <p:cNvPicPr>
            <a:picLocks noGrp="1" noChangeAspect="1"/>
          </p:cNvPicPr>
          <p:nvPr>
            <p:ph idx="1"/>
          </p:nvPr>
        </p:nvPicPr>
        <p:blipFill>
          <a:blip r:embed="rId2"/>
          <a:srcRect l="17592" t="2000" r="16666"/>
          <a:stretch/>
        </p:blipFill>
        <p:spPr>
          <a:xfrm>
            <a:off x="1905000" y="1371600"/>
            <a:ext cx="5410200" cy="4480560"/>
          </a:xfrm>
        </p:spPr>
      </p:pic>
    </p:spTree>
    <p:extLst>
      <p:ext uri="{BB962C8B-B14F-4D97-AF65-F5344CB8AC3E}">
        <p14:creationId xmlns:p14="http://schemas.microsoft.com/office/powerpoint/2010/main" val="18831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9779-23D7-1CD8-B833-94558FA44BAD}"/>
              </a:ext>
            </a:extLst>
          </p:cNvPr>
          <p:cNvSpPr>
            <a:spLocks noGrp="1"/>
          </p:cNvSpPr>
          <p:nvPr>
            <p:ph type="title"/>
          </p:nvPr>
        </p:nvSpPr>
        <p:spPr/>
        <p:txBody>
          <a:bodyPr/>
          <a:lstStyle/>
          <a:p>
            <a:r>
              <a:rPr lang="en-US" dirty="0"/>
              <a:t>Lesson 26.4 Figure 4</a:t>
            </a:r>
            <a:endParaRPr lang="en-IN" dirty="0"/>
          </a:p>
        </p:txBody>
      </p:sp>
      <p:pic>
        <p:nvPicPr>
          <p:cNvPr id="7" name="Content Placeholder 6" descr="A photograph of a bee inside a pink flower">
            <a:extLst>
              <a:ext uri="{FF2B5EF4-FFF2-40B4-BE49-F238E27FC236}">
                <a16:creationId xmlns:a16="http://schemas.microsoft.com/office/drawing/2014/main" id="{68B527AD-DA36-7EF0-7CF2-61C8805703A4}"/>
              </a:ext>
            </a:extLst>
          </p:cNvPr>
          <p:cNvPicPr>
            <a:picLocks noGrp="1" noChangeAspect="1"/>
          </p:cNvPicPr>
          <p:nvPr>
            <p:ph idx="1"/>
          </p:nvPr>
        </p:nvPicPr>
        <p:blipFill>
          <a:blip r:embed="rId2"/>
          <a:srcRect l="15741" t="2000" r="14815"/>
          <a:stretch/>
        </p:blipFill>
        <p:spPr>
          <a:xfrm>
            <a:off x="1752600" y="1371600"/>
            <a:ext cx="5715000" cy="4480560"/>
          </a:xfrm>
        </p:spPr>
      </p:pic>
    </p:spTree>
    <p:extLst>
      <p:ext uri="{BB962C8B-B14F-4D97-AF65-F5344CB8AC3E}">
        <p14:creationId xmlns:p14="http://schemas.microsoft.com/office/powerpoint/2010/main" val="3408521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1037-9CAD-865C-446B-FBCD9A6AFFE5}"/>
              </a:ext>
            </a:extLst>
          </p:cNvPr>
          <p:cNvSpPr>
            <a:spLocks noGrp="1"/>
          </p:cNvSpPr>
          <p:nvPr>
            <p:ph type="title"/>
          </p:nvPr>
        </p:nvSpPr>
        <p:spPr/>
        <p:txBody>
          <a:bodyPr/>
          <a:lstStyle/>
          <a:p>
            <a:r>
              <a:rPr lang="en-US" dirty="0"/>
              <a:t>Lesson 26.4 Figure 5</a:t>
            </a:r>
            <a:endParaRPr lang="en-IN" dirty="0"/>
          </a:p>
        </p:txBody>
      </p:sp>
      <p:pic>
        <p:nvPicPr>
          <p:cNvPr id="6" name="Content Placeholder 5" descr="Four images describing how human use various plants">
            <a:extLst>
              <a:ext uri="{FF2B5EF4-FFF2-40B4-BE49-F238E27FC236}">
                <a16:creationId xmlns:a16="http://schemas.microsoft.com/office/drawing/2014/main" id="{4B6E87D3-4CBE-E355-86FE-7685190603BF}"/>
              </a:ext>
            </a:extLst>
          </p:cNvPr>
          <p:cNvPicPr>
            <a:picLocks noGrp="1" noChangeAspect="1"/>
          </p:cNvPicPr>
          <p:nvPr>
            <p:ph idx="1"/>
          </p:nvPr>
        </p:nvPicPr>
        <p:blipFill>
          <a:blip r:embed="rId2"/>
          <a:srcRect t="1999" b="44667"/>
          <a:stretch/>
        </p:blipFill>
        <p:spPr>
          <a:xfrm>
            <a:off x="457200" y="1371600"/>
            <a:ext cx="8229600" cy="2438400"/>
          </a:xfrm>
        </p:spPr>
      </p:pic>
    </p:spTree>
    <p:extLst>
      <p:ext uri="{BB962C8B-B14F-4D97-AF65-F5344CB8AC3E}">
        <p14:creationId xmlns:p14="http://schemas.microsoft.com/office/powerpoint/2010/main" val="4155688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ECD1-717E-782F-579E-F2C942D48E4E}"/>
              </a:ext>
            </a:extLst>
          </p:cNvPr>
          <p:cNvSpPr>
            <a:spLocks noGrp="1"/>
          </p:cNvSpPr>
          <p:nvPr>
            <p:ph type="title"/>
          </p:nvPr>
        </p:nvSpPr>
        <p:spPr/>
        <p:txBody>
          <a:bodyPr/>
          <a:lstStyle/>
          <a:p>
            <a:r>
              <a:rPr lang="en-US" dirty="0"/>
              <a:t>Lesson 26.4 Figure 6</a:t>
            </a:r>
            <a:endParaRPr lang="en-IN" dirty="0"/>
          </a:p>
        </p:txBody>
      </p:sp>
      <p:pic>
        <p:nvPicPr>
          <p:cNvPr id="7" name="Content Placeholder 6" descr="A photograph of a cleared forest">
            <a:extLst>
              <a:ext uri="{FF2B5EF4-FFF2-40B4-BE49-F238E27FC236}">
                <a16:creationId xmlns:a16="http://schemas.microsoft.com/office/drawing/2014/main" id="{E9A5A1FF-0BB3-2EFB-F7C9-9FDFBE45FAC2}"/>
              </a:ext>
            </a:extLst>
          </p:cNvPr>
          <p:cNvPicPr>
            <a:picLocks noGrp="1" noChangeAspect="1"/>
          </p:cNvPicPr>
          <p:nvPr>
            <p:ph idx="1"/>
          </p:nvPr>
        </p:nvPicPr>
        <p:blipFill>
          <a:blip r:embed="rId2"/>
          <a:srcRect l="13890" t="2000" r="12036"/>
          <a:stretch/>
        </p:blipFill>
        <p:spPr>
          <a:xfrm>
            <a:off x="1600200" y="1371600"/>
            <a:ext cx="6096000" cy="4480560"/>
          </a:xfrm>
        </p:spPr>
      </p:pic>
    </p:spTree>
    <p:extLst>
      <p:ext uri="{BB962C8B-B14F-4D97-AF65-F5344CB8AC3E}">
        <p14:creationId xmlns:p14="http://schemas.microsoft.com/office/powerpoint/2010/main" val="47641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26.1 Figure 3</a:t>
            </a:r>
            <a:endParaRPr lang="en-IN" dirty="0"/>
          </a:p>
        </p:txBody>
      </p:sp>
      <p:pic>
        <p:nvPicPr>
          <p:cNvPr id="6" name="Content Placeholder 5" descr="A photograph of spike moss">
            <a:extLst>
              <a:ext uri="{FF2B5EF4-FFF2-40B4-BE49-F238E27FC236}">
                <a16:creationId xmlns:a16="http://schemas.microsoft.com/office/drawing/2014/main" id="{FC061B82-5523-8654-7833-97C9544A9B73}"/>
              </a:ext>
            </a:extLst>
          </p:cNvPr>
          <p:cNvPicPr>
            <a:picLocks noGrp="1" noChangeAspect="1"/>
          </p:cNvPicPr>
          <p:nvPr>
            <p:ph idx="1"/>
          </p:nvPr>
        </p:nvPicPr>
        <p:blipFill>
          <a:blip r:embed="rId2"/>
          <a:srcRect l="12964" t="1999" r="12037" b="1334"/>
          <a:stretch/>
        </p:blipFill>
        <p:spPr>
          <a:xfrm>
            <a:off x="1524000" y="1371600"/>
            <a:ext cx="6172200" cy="4419600"/>
          </a:xfrm>
        </p:spPr>
      </p:pic>
    </p:spTree>
    <p:extLst>
      <p:ext uri="{BB962C8B-B14F-4D97-AF65-F5344CB8AC3E}">
        <p14:creationId xmlns:p14="http://schemas.microsoft.com/office/powerpoint/2010/main" val="191348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26.1 Figure 4</a:t>
            </a:r>
            <a:endParaRPr lang="en-IN" dirty="0"/>
          </a:p>
        </p:txBody>
      </p:sp>
      <p:pic>
        <p:nvPicPr>
          <p:cNvPr id="6" name="Content Placeholder 5" descr="A diagram of the plant evolutionary timeline. The diagram is divided into eon, era, period, and millions of years ago. There are four eons: Phanerozoic (1.6 to 541 million years ago), Proterozoic (541 to 2,500 million years ago), Archean (2,500 million years ago to 3,800? million years ago), and Pre-Archean (around 3,800 million years ago and before). These eons are further divided into eras. The Phanerozoic is divided into Cenozoic (1.6 to 66 million years ago), Mesozoic (66 to 252 million years ago), and the Paleozoic (252 to 541 million years ago). The Proterozoic is divided into late, middle, and early Proterozoic (541 to 2,500 million years ago). The Archean is divided into late, middle, and early Archean (2,500 to 3,800? million years ago). The Pre-Archean has no further divisions. Going back to the divisions of the Phanerozoic eon, the Cenozoic Era is divided into the Quaternary Period (1.6 million years ago) and the Tertiary Period (66 million years). The Mesozoic Era is divided in the Cretaceous Period (66 to 145 million years ago), the Jurassic Period (145 to 201 million years ago), and the Triassic Period (201 to 252 million years ago). The Paleozoic Era is divided into the Permian Period (252 to 299 million years ago), the Carboniferous Period (299 to 359 million years ago), the Devonian Period (359 to 419 million years ago), the Silurian Period (419 to 444 million years ago), the Ordovician Period (444 to 485 million years ago), and the Cambrian Period (485 to 541 million years ago). The flowering plants occurred in the Cretaceous Period (66 to 145 million years ago), the gymnosperms occurred around 299 million years ago in the Permian Period, the pterophytes occurred around 359 million years ago in the Carboniferous Period, the lycophytes occurred around the Silurian Period (419 to 44 million years ago), and the liverworts and mosses occurred around 485 million years ago in the Ordovician Period.">
            <a:extLst>
              <a:ext uri="{FF2B5EF4-FFF2-40B4-BE49-F238E27FC236}">
                <a16:creationId xmlns:a16="http://schemas.microsoft.com/office/drawing/2014/main" id="{3471C8BA-2B82-1D29-0AD7-40434690AAD2}"/>
              </a:ext>
            </a:extLst>
          </p:cNvPr>
          <p:cNvPicPr>
            <a:picLocks noGrp="1" noChangeAspect="1"/>
          </p:cNvPicPr>
          <p:nvPr>
            <p:ph idx="1"/>
          </p:nvPr>
        </p:nvPicPr>
        <p:blipFill>
          <a:blip r:embed="rId2"/>
          <a:srcRect l="21296" t="2000" r="20370"/>
          <a:stretch/>
        </p:blipFill>
        <p:spPr>
          <a:xfrm>
            <a:off x="2209800" y="1371600"/>
            <a:ext cx="4800600" cy="4480560"/>
          </a:xfrm>
        </p:spPr>
      </p:pic>
    </p:spTree>
    <p:extLst>
      <p:ext uri="{BB962C8B-B14F-4D97-AF65-F5344CB8AC3E}">
        <p14:creationId xmlns:p14="http://schemas.microsoft.com/office/powerpoint/2010/main" val="115231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52E-0E97-B4C4-E723-1483D00E1BC8}"/>
              </a:ext>
            </a:extLst>
          </p:cNvPr>
          <p:cNvSpPr>
            <a:spLocks noGrp="1"/>
          </p:cNvSpPr>
          <p:nvPr>
            <p:ph type="title"/>
          </p:nvPr>
        </p:nvSpPr>
        <p:spPr/>
        <p:txBody>
          <a:bodyPr/>
          <a:lstStyle/>
          <a:p>
            <a:r>
              <a:rPr lang="en-US" dirty="0"/>
              <a:t>Lesson 26.1 Figure 5</a:t>
            </a:r>
            <a:endParaRPr lang="en-IN" dirty="0"/>
          </a:p>
        </p:txBody>
      </p:sp>
      <p:pic>
        <p:nvPicPr>
          <p:cNvPr id="6" name="Content Placeholder 5" descr="A photograph of a fossilized leaf">
            <a:extLst>
              <a:ext uri="{FF2B5EF4-FFF2-40B4-BE49-F238E27FC236}">
                <a16:creationId xmlns:a16="http://schemas.microsoft.com/office/drawing/2014/main" id="{A8E63EEF-EF46-72EB-C5A5-C50E3FEA5C09}"/>
              </a:ext>
            </a:extLst>
          </p:cNvPr>
          <p:cNvPicPr>
            <a:picLocks noGrp="1" noChangeAspect="1"/>
          </p:cNvPicPr>
          <p:nvPr>
            <p:ph idx="1"/>
          </p:nvPr>
        </p:nvPicPr>
        <p:blipFill>
          <a:blip r:embed="rId2"/>
          <a:srcRect l="13889" t="2000" r="12963"/>
          <a:stretch/>
        </p:blipFill>
        <p:spPr>
          <a:xfrm>
            <a:off x="1600200" y="1371600"/>
            <a:ext cx="6019800" cy="4480560"/>
          </a:xfrm>
        </p:spPr>
      </p:pic>
    </p:spTree>
    <p:extLst>
      <p:ext uri="{BB962C8B-B14F-4D97-AF65-F5344CB8AC3E}">
        <p14:creationId xmlns:p14="http://schemas.microsoft.com/office/powerpoint/2010/main" val="327476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26.1 Figure 6</a:t>
            </a:r>
            <a:endParaRPr lang="en-IN" dirty="0"/>
          </a:p>
        </p:txBody>
      </p:sp>
      <p:pic>
        <p:nvPicPr>
          <p:cNvPr id="6" name="Content Placeholder 5" descr="A photograph of a forest with large trees and short plants">
            <a:extLst>
              <a:ext uri="{FF2B5EF4-FFF2-40B4-BE49-F238E27FC236}">
                <a16:creationId xmlns:a16="http://schemas.microsoft.com/office/drawing/2014/main" id="{7C6BA313-CAC3-B356-3FE5-A8A14C9E0B26}"/>
              </a:ext>
            </a:extLst>
          </p:cNvPr>
          <p:cNvPicPr>
            <a:picLocks noGrp="1" noChangeAspect="1"/>
          </p:cNvPicPr>
          <p:nvPr>
            <p:ph idx="1"/>
          </p:nvPr>
        </p:nvPicPr>
        <p:blipFill>
          <a:blip r:embed="rId3"/>
          <a:srcRect l="12964" t="2000" r="12037"/>
          <a:stretch/>
        </p:blipFill>
        <p:spPr>
          <a:xfrm>
            <a:off x="1524000" y="1371600"/>
            <a:ext cx="6172200" cy="448056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26.1 Figure 7</a:t>
            </a:r>
            <a:endParaRPr lang="en-IN" dirty="0"/>
          </a:p>
        </p:txBody>
      </p:sp>
      <p:pic>
        <p:nvPicPr>
          <p:cNvPr id="7" name="Content Placeholder 6" descr="A micrograph of Cycadopites pollen in amber">
            <a:extLst>
              <a:ext uri="{FF2B5EF4-FFF2-40B4-BE49-F238E27FC236}">
                <a16:creationId xmlns:a16="http://schemas.microsoft.com/office/drawing/2014/main" id="{A1EE6527-895C-D157-7EB1-B7E8E82A4B52}"/>
              </a:ext>
            </a:extLst>
          </p:cNvPr>
          <p:cNvPicPr>
            <a:picLocks noGrp="1" noChangeAspect="1"/>
          </p:cNvPicPr>
          <p:nvPr>
            <p:ph idx="1"/>
          </p:nvPr>
        </p:nvPicPr>
        <p:blipFill>
          <a:blip r:embed="rId2"/>
          <a:srcRect l="22222" t="2000" r="21296"/>
          <a:stretch/>
        </p:blipFill>
        <p:spPr>
          <a:xfrm>
            <a:off x="2286000" y="1371600"/>
            <a:ext cx="4648200" cy="448056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26.1 Figure 8</a:t>
            </a:r>
            <a:endParaRPr lang="en-IN" dirty="0"/>
          </a:p>
        </p:txBody>
      </p:sp>
      <p:pic>
        <p:nvPicPr>
          <p:cNvPr id="7" name="Content Placeholder 6" descr="A photograph of a fossilized magnolia leaf">
            <a:extLst>
              <a:ext uri="{FF2B5EF4-FFF2-40B4-BE49-F238E27FC236}">
                <a16:creationId xmlns:a16="http://schemas.microsoft.com/office/drawing/2014/main" id="{65CCBFF5-54AC-E9F5-0A02-F18BF131BE1B}"/>
              </a:ext>
            </a:extLst>
          </p:cNvPr>
          <p:cNvPicPr>
            <a:picLocks noGrp="1" noChangeAspect="1"/>
          </p:cNvPicPr>
          <p:nvPr>
            <p:ph idx="1"/>
          </p:nvPr>
        </p:nvPicPr>
        <p:blipFill>
          <a:blip r:embed="rId2"/>
          <a:srcRect l="30556" t="1999" r="29629" b="1334"/>
          <a:stretch/>
        </p:blipFill>
        <p:spPr>
          <a:xfrm>
            <a:off x="2971800" y="1371600"/>
            <a:ext cx="3276600" cy="441960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2952</TotalTime>
  <Words>148</Words>
  <Application>Microsoft Office PowerPoint</Application>
  <PresentationFormat>On-screen Show (4:3)</PresentationFormat>
  <Paragraphs>39</Paragraphs>
  <Slides>36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Chapter 26</vt:lpstr>
      <vt:lpstr>Lesson 26.1 Figure 1</vt:lpstr>
      <vt:lpstr>Lesson 26.1 Figure 2</vt:lpstr>
      <vt:lpstr>Lesson 26.1 Figure 3</vt:lpstr>
      <vt:lpstr>Lesson 26.1 Figure 4</vt:lpstr>
      <vt:lpstr>Lesson 26.1 Figure 5</vt:lpstr>
      <vt:lpstr>Lesson 26.1 Figure 6</vt:lpstr>
      <vt:lpstr>Lesson 26.1 Figure 7</vt:lpstr>
      <vt:lpstr>Lesson 26.1 Figure 8</vt:lpstr>
      <vt:lpstr>Lesson 26.1 Figure 9</vt:lpstr>
      <vt:lpstr>Lesson 26.1 Figure 10</vt:lpstr>
      <vt:lpstr>Lesson 26.2 Figure 1</vt:lpstr>
      <vt:lpstr>Lesson 26.2 Figure 2</vt:lpstr>
      <vt:lpstr>Lesson 26.2 Figure 3</vt:lpstr>
      <vt:lpstr>Lesson 26.2 Figure 4</vt:lpstr>
      <vt:lpstr>Lesson 26.2 Figure 5</vt:lpstr>
      <vt:lpstr>Lesson 26.2 Figure 6</vt:lpstr>
      <vt:lpstr>Lesson 26.2 Figure 7</vt:lpstr>
      <vt:lpstr>Lesson 26.3 Figure 1</vt:lpstr>
      <vt:lpstr>Lesson 26.3 Figure 2</vt:lpstr>
      <vt:lpstr>Lesson 26.3 Figure 3</vt:lpstr>
      <vt:lpstr>Lesson 26.3 Figure 4</vt:lpstr>
      <vt:lpstr>Lesson 26.3 Figure 5</vt:lpstr>
      <vt:lpstr>Lesson 26.3 Figure 6</vt:lpstr>
      <vt:lpstr>Lesson 26.3 Figure 7</vt:lpstr>
      <vt:lpstr>Lesson 26.3 Figure 8</vt:lpstr>
      <vt:lpstr>Lesson 26.3 Figure 9</vt:lpstr>
      <vt:lpstr>Lesson 26.3 Figure 10</vt:lpstr>
      <vt:lpstr>Lesson 26.3 Figure 11</vt:lpstr>
      <vt:lpstr>Lesson 26.4 Figure 1</vt:lpstr>
      <vt:lpstr>Lesson 26.4 Figure 2</vt:lpstr>
      <vt:lpstr>Lesson 26.4 Figure 3</vt:lpstr>
      <vt:lpstr>Lesson 26.4 Figure 4</vt:lpstr>
      <vt:lpstr>Lesson 26.4 Figure 5</vt:lpstr>
      <vt:lpstr>Lesson 26.4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740</cp:revision>
  <dcterms:created xsi:type="dcterms:W3CDTF">2013-04-26T14:43:13Z</dcterms:created>
  <dcterms:modified xsi:type="dcterms:W3CDTF">2024-10-18T20:27:48Z</dcterms:modified>
</cp:coreProperties>
</file>