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1"/>
  </p:notesMasterIdLst>
  <p:handoutMasterIdLst>
    <p:handoutMasterId r:id="rId32"/>
  </p:handoutMasterIdLst>
  <p:sldIdLst>
    <p:sldId id="272" r:id="rId2"/>
    <p:sldId id="267" r:id="rId3"/>
    <p:sldId id="273" r:id="rId4"/>
    <p:sldId id="274" r:id="rId5"/>
    <p:sldId id="276" r:id="rId6"/>
    <p:sldId id="277" r:id="rId7"/>
    <p:sldId id="278" r:id="rId8"/>
    <p:sldId id="279" r:id="rId9"/>
    <p:sldId id="280" r:id="rId10"/>
    <p:sldId id="293"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4" r:id="rId24"/>
    <p:sldId id="295" r:id="rId25"/>
    <p:sldId id="296" r:id="rId26"/>
    <p:sldId id="297" r:id="rId27"/>
    <p:sldId id="298" r:id="rId28"/>
    <p:sldId id="299" r:id="rId29"/>
    <p:sldId id="26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9" autoAdjust="0"/>
    <p:restoredTop sz="86410" autoAdjust="0"/>
  </p:normalViewPr>
  <p:slideViewPr>
    <p:cSldViewPr>
      <p:cViewPr varScale="1">
        <p:scale>
          <a:sx n="93" d="100"/>
          <a:sy n="93" d="100"/>
        </p:scale>
        <p:origin x="66" y="252"/>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a:t>
            </a:fld>
            <a:endParaRPr lang="en-US"/>
          </a:p>
        </p:txBody>
      </p:sp>
    </p:spTree>
    <p:extLst>
      <p:ext uri="{BB962C8B-B14F-4D97-AF65-F5344CB8AC3E}">
        <p14:creationId xmlns:p14="http://schemas.microsoft.com/office/powerpoint/2010/main" val="58374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a:p>
        </p:txBody>
      </p:sp>
    </p:spTree>
    <p:extLst>
      <p:ext uri="{BB962C8B-B14F-4D97-AF65-F5344CB8AC3E}">
        <p14:creationId xmlns:p14="http://schemas.microsoft.com/office/powerpoint/2010/main" val="1172810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27</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Introduction to Animal Diversity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CCEF-482A-EEFB-B06B-521CA0D4296F}"/>
              </a:ext>
            </a:extLst>
          </p:cNvPr>
          <p:cNvSpPr>
            <a:spLocks noGrp="1"/>
          </p:cNvSpPr>
          <p:nvPr>
            <p:ph type="title"/>
          </p:nvPr>
        </p:nvSpPr>
        <p:spPr/>
        <p:txBody>
          <a:bodyPr/>
          <a:lstStyle/>
          <a:p>
            <a:r>
              <a:rPr lang="en-US" dirty="0"/>
              <a:t>Lesson 27.1 Figure 9</a:t>
            </a:r>
            <a:endParaRPr lang="en-IN" dirty="0"/>
          </a:p>
        </p:txBody>
      </p:sp>
      <p:pic>
        <p:nvPicPr>
          <p:cNvPr id="6" name="Content Placeholder 5" descr="An illustration shows the clusters of Hox genes found in all vertebrates: Hox A, Hox B, Hox C, and Hox D. An adult human and a mouse embryo are shown as examples. There are 13 Hox genes, but not all of them are found in each cluster. In both a mouse embryo and adult humans, genes 1 through 4 (indicated by yellow sections labeled with a star) regulate the development of the head. Genes 5 and 6 (indicated by purple sections labeled with an X) regulate the development of the neck. Genes 7 and 8 (indicated by blue sections labeled with a circle) regulate the development of the torso, and genes 9 through 13 (indicated by green sections labeled with a triangle) regulate the development of the arms and legs.">
            <a:extLst>
              <a:ext uri="{FF2B5EF4-FFF2-40B4-BE49-F238E27FC236}">
                <a16:creationId xmlns:a16="http://schemas.microsoft.com/office/drawing/2014/main" id="{1D63867F-6BC1-28C5-BFC4-5DDDED4927C2}"/>
              </a:ext>
            </a:extLst>
          </p:cNvPr>
          <p:cNvPicPr>
            <a:picLocks noGrp="1" noChangeAspect="1"/>
          </p:cNvPicPr>
          <p:nvPr>
            <p:ph idx="1"/>
          </p:nvPr>
        </p:nvPicPr>
        <p:blipFill>
          <a:blip r:embed="rId2"/>
          <a:srcRect l="18519" t="2000" r="16667"/>
          <a:stretch/>
        </p:blipFill>
        <p:spPr>
          <a:xfrm>
            <a:off x="1981200" y="1371600"/>
            <a:ext cx="5334000" cy="4480560"/>
          </a:xfrm>
        </p:spPr>
      </p:pic>
    </p:spTree>
    <p:extLst>
      <p:ext uri="{BB962C8B-B14F-4D97-AF65-F5344CB8AC3E}">
        <p14:creationId xmlns:p14="http://schemas.microsoft.com/office/powerpoint/2010/main" val="285894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711E-A954-5512-40A0-06BB54F89A9F}"/>
              </a:ext>
            </a:extLst>
          </p:cNvPr>
          <p:cNvSpPr>
            <a:spLocks noGrp="1"/>
          </p:cNvSpPr>
          <p:nvPr>
            <p:ph type="title"/>
          </p:nvPr>
        </p:nvSpPr>
        <p:spPr/>
        <p:txBody>
          <a:bodyPr/>
          <a:lstStyle/>
          <a:p>
            <a:r>
              <a:rPr lang="en-US" dirty="0"/>
              <a:t>Lesson 27.2 Figure 1</a:t>
            </a:r>
            <a:endParaRPr lang="en-IN" dirty="0"/>
          </a:p>
        </p:txBody>
      </p:sp>
      <p:pic>
        <p:nvPicPr>
          <p:cNvPr id="7" name="Content Placeholder 6" descr="An image depicting the phylogenetic tree of animals. The phylogenetic tree of metazoans, or animals, branches into parazoans with no tissues and eumetazoans with specialized tissues. Parazoans include Porifera, or sponges. Eumetazoans branch into Radiata (diploblastic animals with radial symmetry) and Bilateria (triploblastic animals with bilateral symmetry). Radiata includes cnidarians and ctenophores (comb jellies). Bilateria branches into Acoela, which have no body cavity, and Protostomia and Deuterostomia, which possess a body cavity. Deuterostomes include chordates and echinoderms. Protostomia branches into Lophotrochozoa and Ecdysozoa. Ecdysozoa includes arthropods and nematodes, or roundworms. Lophotrochozoa includes Mollusca, Annelida, Brachopoda, Ectoprocta, Rotifera, and Platyhelminthes.">
            <a:extLst>
              <a:ext uri="{FF2B5EF4-FFF2-40B4-BE49-F238E27FC236}">
                <a16:creationId xmlns:a16="http://schemas.microsoft.com/office/drawing/2014/main" id="{6C4E70D7-97FE-710F-E556-F7FF985AB7DC}"/>
              </a:ext>
            </a:extLst>
          </p:cNvPr>
          <p:cNvPicPr>
            <a:picLocks noGrp="1" noChangeAspect="1"/>
          </p:cNvPicPr>
          <p:nvPr>
            <p:ph idx="1"/>
          </p:nvPr>
        </p:nvPicPr>
        <p:blipFill>
          <a:blip r:embed="rId2"/>
          <a:srcRect l="26853" t="2000" r="26851"/>
          <a:stretch/>
        </p:blipFill>
        <p:spPr>
          <a:xfrm>
            <a:off x="2667000" y="1371600"/>
            <a:ext cx="3810000" cy="4480560"/>
          </a:xfrm>
        </p:spPr>
      </p:pic>
    </p:spTree>
    <p:extLst>
      <p:ext uri="{BB962C8B-B14F-4D97-AF65-F5344CB8AC3E}">
        <p14:creationId xmlns:p14="http://schemas.microsoft.com/office/powerpoint/2010/main" val="3046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DFD-A90B-5AF6-31B2-82ED9AECF2EA}"/>
              </a:ext>
            </a:extLst>
          </p:cNvPr>
          <p:cNvSpPr>
            <a:spLocks noGrp="1"/>
          </p:cNvSpPr>
          <p:nvPr>
            <p:ph type="title"/>
          </p:nvPr>
        </p:nvSpPr>
        <p:spPr/>
        <p:txBody>
          <a:bodyPr/>
          <a:lstStyle/>
          <a:p>
            <a:r>
              <a:rPr lang="en-US" dirty="0"/>
              <a:t>Lesson 27.2 Figure 2</a:t>
            </a:r>
            <a:endParaRPr lang="en-IN" dirty="0"/>
          </a:p>
        </p:txBody>
      </p:sp>
      <p:pic>
        <p:nvPicPr>
          <p:cNvPr id="7" name="Content Placeholder 6" descr="Five images showing animal symmetry">
            <a:extLst>
              <a:ext uri="{FF2B5EF4-FFF2-40B4-BE49-F238E27FC236}">
                <a16:creationId xmlns:a16="http://schemas.microsoft.com/office/drawing/2014/main" id="{328C33A9-4446-3E78-B778-A39E64400395}"/>
              </a:ext>
            </a:extLst>
          </p:cNvPr>
          <p:cNvPicPr>
            <a:picLocks noGrp="1" noChangeAspect="1"/>
          </p:cNvPicPr>
          <p:nvPr>
            <p:ph idx="1"/>
          </p:nvPr>
        </p:nvPicPr>
        <p:blipFill>
          <a:blip r:embed="rId2"/>
          <a:srcRect t="2000" b="46334"/>
          <a:stretch/>
        </p:blipFill>
        <p:spPr>
          <a:xfrm>
            <a:off x="457200" y="1371600"/>
            <a:ext cx="8229600" cy="2362200"/>
          </a:xfrm>
        </p:spPr>
      </p:pic>
    </p:spTree>
    <p:extLst>
      <p:ext uri="{BB962C8B-B14F-4D97-AF65-F5344CB8AC3E}">
        <p14:creationId xmlns:p14="http://schemas.microsoft.com/office/powerpoint/2010/main" val="270697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418E-CC00-A4D8-AEAD-75DF10228410}"/>
              </a:ext>
            </a:extLst>
          </p:cNvPr>
          <p:cNvSpPr>
            <a:spLocks noGrp="1"/>
          </p:cNvSpPr>
          <p:nvPr>
            <p:ph type="title"/>
          </p:nvPr>
        </p:nvSpPr>
        <p:spPr/>
        <p:txBody>
          <a:bodyPr/>
          <a:lstStyle/>
          <a:p>
            <a:r>
              <a:rPr lang="en-US" dirty="0"/>
              <a:t>Lesson 27.2 Figure 3</a:t>
            </a:r>
            <a:endParaRPr lang="en-IN" dirty="0"/>
          </a:p>
        </p:txBody>
      </p:sp>
      <p:pic>
        <p:nvPicPr>
          <p:cNvPr id="7" name="Content Placeholder 6" descr="The illustration shows a woman's body dissected into several planes. The coronal plane separates the front from the back. The front of the body is the ventral side, and the back of the body is the dorsal side. The upper body is defined as cranial, and the lower body is defined as caudal. The sagittal plane dissects the body from side to side. The medial line goes through the center of the body. The areas to the left and right of the medial line are defined as lateral. Parts of the body close to the medial line are proximal, and those further away are distal.">
            <a:extLst>
              <a:ext uri="{FF2B5EF4-FFF2-40B4-BE49-F238E27FC236}">
                <a16:creationId xmlns:a16="http://schemas.microsoft.com/office/drawing/2014/main" id="{D2B9CF5E-F6E3-CC1C-BC7D-0B8BE8BE2F41}"/>
              </a:ext>
            </a:extLst>
          </p:cNvPr>
          <p:cNvPicPr>
            <a:picLocks noGrp="1" noChangeAspect="1"/>
          </p:cNvPicPr>
          <p:nvPr>
            <p:ph idx="1"/>
          </p:nvPr>
        </p:nvPicPr>
        <p:blipFill>
          <a:blip r:embed="rId2"/>
          <a:srcRect l="29631" t="2000" r="27777"/>
          <a:stretch/>
        </p:blipFill>
        <p:spPr>
          <a:xfrm>
            <a:off x="2895600" y="1371600"/>
            <a:ext cx="3505200" cy="4480560"/>
          </a:xfrm>
        </p:spPr>
      </p:pic>
    </p:spTree>
    <p:extLst>
      <p:ext uri="{BB962C8B-B14F-4D97-AF65-F5344CB8AC3E}">
        <p14:creationId xmlns:p14="http://schemas.microsoft.com/office/powerpoint/2010/main" val="161283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AF22-21E1-D4CA-D18B-26AC353E9D6D}"/>
              </a:ext>
            </a:extLst>
          </p:cNvPr>
          <p:cNvSpPr>
            <a:spLocks noGrp="1"/>
          </p:cNvSpPr>
          <p:nvPr>
            <p:ph type="title"/>
          </p:nvPr>
        </p:nvSpPr>
        <p:spPr/>
        <p:txBody>
          <a:bodyPr/>
          <a:lstStyle/>
          <a:p>
            <a:r>
              <a:rPr lang="en-US" dirty="0"/>
              <a:t>Lesson 27.2 Figure 4</a:t>
            </a:r>
            <a:endParaRPr lang="en-IN" dirty="0"/>
          </a:p>
        </p:txBody>
      </p:sp>
      <p:pic>
        <p:nvPicPr>
          <p:cNvPr id="7" name="Content Placeholder 6" descr="Two illustrations show the layers of a diploblast and a triploblast. The diploblast illustration has an outer layer, color coded blue, and labeled &quot;Ectoderm.&quot; Moving inward, the second layer is color coded gray and labeled &quot;Nonliving layer.&quot; The next layer is color coded yellow and labeled &quot;Endoderm.&quot; The innermost layer is white and does not have a label. The triploblast illustration has an outer layer, color coded blue, and labeled &quot;Ectoderm.&quot; Moving inward, the second layer is color coded red and labeled &quot;Mesoderm.&quot; The next layer is color coded yellow and labeled &quot;Endoderm.&quot; The innermost layer is white and does not have a label.">
            <a:extLst>
              <a:ext uri="{FF2B5EF4-FFF2-40B4-BE49-F238E27FC236}">
                <a16:creationId xmlns:a16="http://schemas.microsoft.com/office/drawing/2014/main" id="{38DC48BA-F446-0601-7436-106C1934F926}"/>
              </a:ext>
            </a:extLst>
          </p:cNvPr>
          <p:cNvPicPr>
            <a:picLocks noGrp="1" noChangeAspect="1"/>
          </p:cNvPicPr>
          <p:nvPr>
            <p:ph idx="1"/>
          </p:nvPr>
        </p:nvPicPr>
        <p:blipFill>
          <a:blip r:embed="rId2"/>
          <a:srcRect l="8333" t="2000" r="6481"/>
          <a:stretch/>
        </p:blipFill>
        <p:spPr>
          <a:xfrm>
            <a:off x="1143000" y="1371600"/>
            <a:ext cx="7010400" cy="4480560"/>
          </a:xfrm>
        </p:spPr>
      </p:pic>
    </p:spTree>
    <p:extLst>
      <p:ext uri="{BB962C8B-B14F-4D97-AF65-F5344CB8AC3E}">
        <p14:creationId xmlns:p14="http://schemas.microsoft.com/office/powerpoint/2010/main" val="372613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56A9-0F4E-71B5-AB83-2828179DD35C}"/>
              </a:ext>
            </a:extLst>
          </p:cNvPr>
          <p:cNvSpPr>
            <a:spLocks noGrp="1"/>
          </p:cNvSpPr>
          <p:nvPr>
            <p:ph type="title"/>
          </p:nvPr>
        </p:nvSpPr>
        <p:spPr/>
        <p:txBody>
          <a:bodyPr/>
          <a:lstStyle/>
          <a:p>
            <a:r>
              <a:rPr lang="en-US" dirty="0"/>
              <a:t>Lesson 27.2 Figure 5</a:t>
            </a:r>
            <a:endParaRPr lang="en-IN" dirty="0"/>
          </a:p>
        </p:txBody>
      </p:sp>
      <p:pic>
        <p:nvPicPr>
          <p:cNvPr id="11" name="Content Placeholder 10" descr="A photograph of a piece of bone tissue">
            <a:extLst>
              <a:ext uri="{FF2B5EF4-FFF2-40B4-BE49-F238E27FC236}">
                <a16:creationId xmlns:a16="http://schemas.microsoft.com/office/drawing/2014/main" id="{911003EE-6605-61FD-CD8E-F2E5C53BE8B0}"/>
              </a:ext>
            </a:extLst>
          </p:cNvPr>
          <p:cNvPicPr>
            <a:picLocks noGrp="1" noChangeAspect="1"/>
          </p:cNvPicPr>
          <p:nvPr>
            <p:ph idx="1"/>
          </p:nvPr>
        </p:nvPicPr>
        <p:blipFill>
          <a:blip r:embed="rId2"/>
          <a:srcRect l="17592" t="2000" r="16666"/>
          <a:stretch/>
        </p:blipFill>
        <p:spPr>
          <a:xfrm>
            <a:off x="1905000" y="1371600"/>
            <a:ext cx="5410200" cy="4480560"/>
          </a:xfrm>
        </p:spPr>
      </p:pic>
    </p:spTree>
    <p:extLst>
      <p:ext uri="{BB962C8B-B14F-4D97-AF65-F5344CB8AC3E}">
        <p14:creationId xmlns:p14="http://schemas.microsoft.com/office/powerpoint/2010/main" val="142239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0577-3B8D-951D-10E5-46AB92E244C4}"/>
              </a:ext>
            </a:extLst>
          </p:cNvPr>
          <p:cNvSpPr>
            <a:spLocks noGrp="1"/>
          </p:cNvSpPr>
          <p:nvPr>
            <p:ph type="title"/>
          </p:nvPr>
        </p:nvSpPr>
        <p:spPr/>
        <p:txBody>
          <a:bodyPr/>
          <a:lstStyle/>
          <a:p>
            <a:r>
              <a:rPr lang="en-US" dirty="0"/>
              <a:t>Lesson 27.2 Figure 6</a:t>
            </a:r>
            <a:endParaRPr lang="en-IN" dirty="0"/>
          </a:p>
        </p:txBody>
      </p:sp>
      <p:pic>
        <p:nvPicPr>
          <p:cNvPr id="7" name="Content Placeholder 6" descr="Three images that show the body plans of acoelomates, eucoelomates, and pseudocoelomates. Image (a) shows the body plan of acoelomates, including flatworms. Acoelomates have a central digestive cavity. Outside this digestive cavity are three tissue layers: an inner endoderm (a yellow ring in the picture), a central mesoderm (a red ring), and an outer ectoderm (a blue ring). The photo shows Pseudobiceros bedfordi (a swimming flatworm), which has the appearance of a frilly black and pink ribbon. Image (b) shows the body plan of eucoelomates, which include annelids, mollusks, arthropods, echinoderms, and chordates. Eucoelomates have the same tissue layers as acoelomates, but a cavity called a coelom (shown in green) exists within the mesoderm (a red ring). The coelom is divided into two green, symmetrical parts that are separated by two spokes of mesoderm. The photo shows Glycera, a swimming annelid known as a bloodworm. The bloodworm has a tubular body that tapers at each end, with numerous appendages radiating from either side. Image (c) shows the body plan of pseudocoelomates, which include roundworms. Like the acoelomates and eucoelomates, the pseudocoelomates have an endoderm (a yellow ring), a mesoderm (a red ring), and an ectoderm (a blue ring). However, in pseudocoelomates, a pseudocoelom (a beige ring) separates the endoderm from the mesoderm. The photo shows Heterodera glycines (a roundworm, or nematode), which has a tubular body.">
            <a:extLst>
              <a:ext uri="{FF2B5EF4-FFF2-40B4-BE49-F238E27FC236}">
                <a16:creationId xmlns:a16="http://schemas.microsoft.com/office/drawing/2014/main" id="{B01D468E-A27E-E911-C88D-90D1842716F3}"/>
              </a:ext>
            </a:extLst>
          </p:cNvPr>
          <p:cNvPicPr>
            <a:picLocks noGrp="1" noChangeAspect="1"/>
          </p:cNvPicPr>
          <p:nvPr>
            <p:ph idx="1"/>
          </p:nvPr>
        </p:nvPicPr>
        <p:blipFill>
          <a:blip r:embed="rId2"/>
          <a:srcRect l="12963" t="1999" r="12037"/>
          <a:stretch/>
        </p:blipFill>
        <p:spPr>
          <a:xfrm>
            <a:off x="1524000" y="1371600"/>
            <a:ext cx="6172200" cy="4480560"/>
          </a:xfrm>
        </p:spPr>
      </p:pic>
    </p:spTree>
    <p:extLst>
      <p:ext uri="{BB962C8B-B14F-4D97-AF65-F5344CB8AC3E}">
        <p14:creationId xmlns:p14="http://schemas.microsoft.com/office/powerpoint/2010/main" val="85375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0477-AB1E-0D66-F00C-D1D06DE92AA7}"/>
              </a:ext>
            </a:extLst>
          </p:cNvPr>
          <p:cNvSpPr>
            <a:spLocks noGrp="1"/>
          </p:cNvSpPr>
          <p:nvPr>
            <p:ph type="title"/>
          </p:nvPr>
        </p:nvSpPr>
        <p:spPr/>
        <p:txBody>
          <a:bodyPr/>
          <a:lstStyle/>
          <a:p>
            <a:r>
              <a:rPr lang="en-US" dirty="0"/>
              <a:t>Lesson 27.2 Figure 7</a:t>
            </a:r>
            <a:endParaRPr lang="en-IN" dirty="0"/>
          </a:p>
        </p:txBody>
      </p:sp>
      <p:pic>
        <p:nvPicPr>
          <p:cNvPr id="10" name="Content Placeholder 9" descr="A photograph of a starfish">
            <a:extLst>
              <a:ext uri="{FF2B5EF4-FFF2-40B4-BE49-F238E27FC236}">
                <a16:creationId xmlns:a16="http://schemas.microsoft.com/office/drawing/2014/main" id="{014C28FF-2A47-9136-7333-27C479A9657B}"/>
              </a:ext>
            </a:extLst>
          </p:cNvPr>
          <p:cNvPicPr>
            <a:picLocks noGrp="1" noChangeAspect="1"/>
          </p:cNvPicPr>
          <p:nvPr>
            <p:ph idx="1"/>
          </p:nvPr>
        </p:nvPicPr>
        <p:blipFill>
          <a:blip r:embed="rId2"/>
          <a:srcRect l="16667" t="2000" r="16667"/>
          <a:stretch/>
        </p:blipFill>
        <p:spPr>
          <a:xfrm>
            <a:off x="1828800" y="1371600"/>
            <a:ext cx="5486400" cy="4480560"/>
          </a:xfrm>
        </p:spPr>
      </p:pic>
    </p:spTree>
    <p:extLst>
      <p:ext uri="{BB962C8B-B14F-4D97-AF65-F5344CB8AC3E}">
        <p14:creationId xmlns:p14="http://schemas.microsoft.com/office/powerpoint/2010/main" val="11917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DCD3-57E2-1837-3F57-7FEFFD1532B8}"/>
              </a:ext>
            </a:extLst>
          </p:cNvPr>
          <p:cNvSpPr>
            <a:spLocks noGrp="1"/>
          </p:cNvSpPr>
          <p:nvPr>
            <p:ph type="title"/>
          </p:nvPr>
        </p:nvSpPr>
        <p:spPr/>
        <p:txBody>
          <a:bodyPr/>
          <a:lstStyle/>
          <a:p>
            <a:r>
              <a:rPr lang="en-US" dirty="0"/>
              <a:t>Lesson 27.2 Figure 8</a:t>
            </a:r>
            <a:endParaRPr lang="en-IN" dirty="0"/>
          </a:p>
        </p:txBody>
      </p:sp>
      <p:pic>
        <p:nvPicPr>
          <p:cNvPr id="11" name="Content Placeholder 10" descr="A diagram shows the distinction in early embryonic development between two groups of Eucoelomates. In protostomes, the mouth is formed at or near the blastopore, which is the initial opening of the embryo. The body cavity, known as the coelom, is formed through a process called schizocoely, where the mesodermal mass splits apart to create the coelomic space. In contrast, deuterostomes exhibit a different pattern of development. The mouth in deuterostomes forms at a site opposite to the blastopore. The coelom is derived through enterocoely, where the mesoderm pouches out, pinches off, and forms the coelom.">
            <a:extLst>
              <a:ext uri="{FF2B5EF4-FFF2-40B4-BE49-F238E27FC236}">
                <a16:creationId xmlns:a16="http://schemas.microsoft.com/office/drawing/2014/main" id="{A4BDA253-0B61-CE94-5171-2B2CD0F6069D}"/>
              </a:ext>
            </a:extLst>
          </p:cNvPr>
          <p:cNvPicPr>
            <a:picLocks noGrp="1" noChangeAspect="1"/>
          </p:cNvPicPr>
          <p:nvPr>
            <p:ph idx="1"/>
          </p:nvPr>
        </p:nvPicPr>
        <p:blipFill>
          <a:blip r:embed="rId2"/>
          <a:srcRect l="23148" t="2000" r="22222"/>
          <a:stretch/>
        </p:blipFill>
        <p:spPr>
          <a:xfrm>
            <a:off x="2362200" y="1371600"/>
            <a:ext cx="4495800" cy="4480560"/>
          </a:xfrm>
        </p:spPr>
      </p:pic>
    </p:spTree>
    <p:extLst>
      <p:ext uri="{BB962C8B-B14F-4D97-AF65-F5344CB8AC3E}">
        <p14:creationId xmlns:p14="http://schemas.microsoft.com/office/powerpoint/2010/main" val="121427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58E0-3526-5F88-43B1-2F8752C8BB4D}"/>
              </a:ext>
            </a:extLst>
          </p:cNvPr>
          <p:cNvSpPr>
            <a:spLocks noGrp="1"/>
          </p:cNvSpPr>
          <p:nvPr>
            <p:ph type="title"/>
          </p:nvPr>
        </p:nvSpPr>
        <p:spPr/>
        <p:txBody>
          <a:bodyPr/>
          <a:lstStyle/>
          <a:p>
            <a:r>
              <a:rPr lang="en-US" dirty="0"/>
              <a:t>Lesson 27.3 Figure 1</a:t>
            </a:r>
            <a:endParaRPr lang="en-IN" dirty="0"/>
          </a:p>
        </p:txBody>
      </p:sp>
      <p:pic>
        <p:nvPicPr>
          <p:cNvPr id="7" name="Content Placeholder 6" descr="The image shows a choanoflagellate, which is a single-celled protist, and a sponge choanocyte cell that lines the inside of the sponge. The two cells appear identical. Both are egg-shaped with a cone at the back end. A flagellum juts out from the wide part of the cone.">
            <a:extLst>
              <a:ext uri="{FF2B5EF4-FFF2-40B4-BE49-F238E27FC236}">
                <a16:creationId xmlns:a16="http://schemas.microsoft.com/office/drawing/2014/main" id="{0A4EF1B8-5E78-608C-6A06-0D88604EDE8A}"/>
              </a:ext>
            </a:extLst>
          </p:cNvPr>
          <p:cNvPicPr>
            <a:picLocks noGrp="1" noChangeAspect="1"/>
          </p:cNvPicPr>
          <p:nvPr>
            <p:ph idx="1"/>
          </p:nvPr>
        </p:nvPicPr>
        <p:blipFill>
          <a:blip r:embed="rId2"/>
          <a:srcRect l="2778" t="2000" r="1851"/>
          <a:stretch/>
        </p:blipFill>
        <p:spPr>
          <a:xfrm>
            <a:off x="685800" y="1371600"/>
            <a:ext cx="7848600" cy="4480560"/>
          </a:xfrm>
        </p:spPr>
      </p:pic>
    </p:spTree>
    <p:extLst>
      <p:ext uri="{BB962C8B-B14F-4D97-AF65-F5344CB8AC3E}">
        <p14:creationId xmlns:p14="http://schemas.microsoft.com/office/powerpoint/2010/main" val="36940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27.1 Figure 1</a:t>
            </a:r>
            <a:endParaRPr lang="en-US" sz="3200" dirty="0">
              <a:solidFill>
                <a:schemeClr val="accent1"/>
              </a:solidFill>
            </a:endParaRPr>
          </a:p>
        </p:txBody>
      </p:sp>
      <p:pic>
        <p:nvPicPr>
          <p:cNvPr id="10" name="Content Placeholder 9" descr="A photograph of a chameleon on the tip of a human finger">
            <a:extLst>
              <a:ext uri="{FF2B5EF4-FFF2-40B4-BE49-F238E27FC236}">
                <a16:creationId xmlns:a16="http://schemas.microsoft.com/office/drawing/2014/main" id="{A018D315-3477-4400-6B94-31AABA832ADD}"/>
              </a:ext>
            </a:extLst>
          </p:cNvPr>
          <p:cNvPicPr>
            <a:picLocks noGrp="1" noChangeAspect="1"/>
          </p:cNvPicPr>
          <p:nvPr>
            <p:ph idx="1"/>
          </p:nvPr>
        </p:nvPicPr>
        <p:blipFill>
          <a:blip r:embed="rId3"/>
          <a:stretch>
            <a:fillRect/>
          </a:stretch>
        </p:blipFill>
        <p:spPr>
          <a:xfrm>
            <a:off x="1402080" y="1279525"/>
            <a:ext cx="633984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E009-1C04-4755-ADB0-132995A21843}"/>
              </a:ext>
            </a:extLst>
          </p:cNvPr>
          <p:cNvSpPr>
            <a:spLocks noGrp="1"/>
          </p:cNvSpPr>
          <p:nvPr>
            <p:ph type="title"/>
          </p:nvPr>
        </p:nvSpPr>
        <p:spPr/>
        <p:txBody>
          <a:bodyPr/>
          <a:lstStyle/>
          <a:p>
            <a:r>
              <a:rPr lang="en-US" dirty="0"/>
              <a:t>Lesson 27.3 Figure 2</a:t>
            </a:r>
            <a:endParaRPr lang="en-IN" dirty="0"/>
          </a:p>
        </p:txBody>
      </p:sp>
      <p:pic>
        <p:nvPicPr>
          <p:cNvPr id="15" name="Content Placeholder 14" descr="Two images: (a) shows a cockroach; (b) shows phoronids.">
            <a:extLst>
              <a:ext uri="{FF2B5EF4-FFF2-40B4-BE49-F238E27FC236}">
                <a16:creationId xmlns:a16="http://schemas.microsoft.com/office/drawing/2014/main" id="{B435AA7A-1EDC-5857-731B-41445440DBF0}"/>
              </a:ext>
            </a:extLst>
          </p:cNvPr>
          <p:cNvPicPr>
            <a:picLocks noGrp="1" noChangeAspect="1"/>
          </p:cNvPicPr>
          <p:nvPr>
            <p:ph idx="1"/>
          </p:nvPr>
        </p:nvPicPr>
        <p:blipFill>
          <a:blip r:embed="rId2"/>
          <a:srcRect l="3704" t="2000" r="2778" b="24667"/>
          <a:stretch/>
        </p:blipFill>
        <p:spPr>
          <a:xfrm>
            <a:off x="762000" y="1371600"/>
            <a:ext cx="7696200" cy="3352800"/>
          </a:xfrm>
        </p:spPr>
      </p:pic>
    </p:spTree>
    <p:extLst>
      <p:ext uri="{BB962C8B-B14F-4D97-AF65-F5344CB8AC3E}">
        <p14:creationId xmlns:p14="http://schemas.microsoft.com/office/powerpoint/2010/main" val="215199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CF5F-6E2A-2D80-BD71-15906B4C4E01}"/>
              </a:ext>
            </a:extLst>
          </p:cNvPr>
          <p:cNvSpPr>
            <a:spLocks noGrp="1"/>
          </p:cNvSpPr>
          <p:nvPr>
            <p:ph type="title"/>
          </p:nvPr>
        </p:nvSpPr>
        <p:spPr/>
        <p:txBody>
          <a:bodyPr/>
          <a:lstStyle/>
          <a:p>
            <a:r>
              <a:rPr lang="en-US" dirty="0"/>
              <a:t>Lesson 27.3 Figure 3</a:t>
            </a:r>
            <a:endParaRPr lang="en-IN" dirty="0"/>
          </a:p>
        </p:txBody>
      </p:sp>
      <p:pic>
        <p:nvPicPr>
          <p:cNvPr id="7" name="Content Placeholder 6" descr="An image of a phylogenetic tree representing the tree of life, illustrating common ancestry and evolutionary time scales through branch points and branch lengths">
            <a:extLst>
              <a:ext uri="{FF2B5EF4-FFF2-40B4-BE49-F238E27FC236}">
                <a16:creationId xmlns:a16="http://schemas.microsoft.com/office/drawing/2014/main" id="{C554B5D1-4FB0-2C72-6F75-956BADAE0EC5}"/>
              </a:ext>
            </a:extLst>
          </p:cNvPr>
          <p:cNvPicPr>
            <a:picLocks noGrp="1" noChangeAspect="1"/>
          </p:cNvPicPr>
          <p:nvPr>
            <p:ph idx="1"/>
          </p:nvPr>
        </p:nvPicPr>
        <p:blipFill>
          <a:blip r:embed="rId2"/>
          <a:srcRect l="4630" t="2000" r="3704"/>
          <a:stretch/>
        </p:blipFill>
        <p:spPr>
          <a:xfrm>
            <a:off x="838200" y="1371600"/>
            <a:ext cx="7543800" cy="4480560"/>
          </a:xfrm>
        </p:spPr>
      </p:pic>
    </p:spTree>
    <p:extLst>
      <p:ext uri="{BB962C8B-B14F-4D97-AF65-F5344CB8AC3E}">
        <p14:creationId xmlns:p14="http://schemas.microsoft.com/office/powerpoint/2010/main" val="95204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0FA7-DE95-C3E3-27A5-45BD94F29BA1}"/>
              </a:ext>
            </a:extLst>
          </p:cNvPr>
          <p:cNvSpPr>
            <a:spLocks noGrp="1"/>
          </p:cNvSpPr>
          <p:nvPr>
            <p:ph type="title"/>
          </p:nvPr>
        </p:nvSpPr>
        <p:spPr/>
        <p:txBody>
          <a:bodyPr/>
          <a:lstStyle/>
          <a:p>
            <a:r>
              <a:rPr lang="en-US" dirty="0"/>
              <a:t>Lesson 27.3 Figure 4</a:t>
            </a:r>
            <a:endParaRPr lang="en-IN" dirty="0"/>
          </a:p>
        </p:txBody>
      </p:sp>
      <p:pic>
        <p:nvPicPr>
          <p:cNvPr id="6" name="Content Placeholder 5" descr="The image is a comparison of protein sequences for T M E M 66 across the species Human (Homo sapiens), Mouse (Mus musculus), and C. elegans (nematode worm), revealing evolutionary relationships through a phylogenetic tree derived from multiple sequence alignments.">
            <a:extLst>
              <a:ext uri="{FF2B5EF4-FFF2-40B4-BE49-F238E27FC236}">
                <a16:creationId xmlns:a16="http://schemas.microsoft.com/office/drawing/2014/main" id="{8A28DF2B-669A-0C13-A0A0-C5670781BFF0}"/>
              </a:ext>
            </a:extLst>
          </p:cNvPr>
          <p:cNvPicPr>
            <a:picLocks noGrp="1" noChangeAspect="1"/>
          </p:cNvPicPr>
          <p:nvPr>
            <p:ph idx="1"/>
          </p:nvPr>
        </p:nvPicPr>
        <p:blipFill>
          <a:blip r:embed="rId2"/>
          <a:srcRect l="14816" t="2000" r="13889"/>
          <a:stretch/>
        </p:blipFill>
        <p:spPr>
          <a:xfrm>
            <a:off x="1676400" y="1371600"/>
            <a:ext cx="5867400" cy="4480560"/>
          </a:xfrm>
        </p:spPr>
      </p:pic>
    </p:spTree>
    <p:extLst>
      <p:ext uri="{BB962C8B-B14F-4D97-AF65-F5344CB8AC3E}">
        <p14:creationId xmlns:p14="http://schemas.microsoft.com/office/powerpoint/2010/main" val="1812910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E14A-E8BE-618F-0780-4011E1B9AC69}"/>
              </a:ext>
            </a:extLst>
          </p:cNvPr>
          <p:cNvSpPr>
            <a:spLocks noGrp="1"/>
          </p:cNvSpPr>
          <p:nvPr>
            <p:ph type="title"/>
          </p:nvPr>
        </p:nvSpPr>
        <p:spPr/>
        <p:txBody>
          <a:bodyPr/>
          <a:lstStyle/>
          <a:p>
            <a:r>
              <a:rPr lang="en-US" dirty="0"/>
              <a:t>Lesson 27.3 Figure 5</a:t>
            </a:r>
            <a:endParaRPr lang="en-IN" dirty="0"/>
          </a:p>
        </p:txBody>
      </p:sp>
      <p:pic>
        <p:nvPicPr>
          <p:cNvPr id="7" name="Content Placeholder 6" descr="Image (a) describes the eras in Earth's history. The Earth's history is divided into four eons, the Pre-Archean, Archaea, Proteozoic, Phanerozoic. The oldest eon, the Pre-Archean, spans the beginning of Earth's history to about 3.8 billion years ago. The Archean Eon spans 2.5 to 3.8 billion years ago, and the Proterozoic spans 570 million to 2.5 billion years ago. The Pharenozoic Eon, from 570 million years ago to present time, is subdivided into the Paleozoic, Mesozoic, and Cenozoic Eras. The Paleozoic Era, from 240 to 570 million years ago, is further divided into seven periods: the Cambrian from 500 to 570 million years ago, the Ordovician from 435 to 500 million years ago, the Silurian from 410 to 435 million years ago, the Devonian from 360 to 410 million years ago, the Mississippian from 330 to 360 million years ago, the Pennsylvanian from 290 to 330 million years ago, and the Permian from 240 to 290 million years ago. The Mesozoic Era, from 66 to 240 million years ago, is divided into three periods, the Triassic from 205 to 240 million years ago, the Jurassic from 138 to 205 million years ago, and the Cretaceous, from 66 to 138 million years ago. The Cenozoic Era, from 66 million years ago to modern times, is divided into two eras, the Tertiary and the Quaternary. The Tertiary Period spans 66 to 1.6 million years ago. The Quaternary Period spans 1.6 million years ago to modern times. Image (b) shows geological periods in a spiral starting with the beginning of Earth's history at the bottom and ending with modern times at the top. The diversity and complexity of life increases toward the top of the spiral.">
            <a:extLst>
              <a:ext uri="{FF2B5EF4-FFF2-40B4-BE49-F238E27FC236}">
                <a16:creationId xmlns:a16="http://schemas.microsoft.com/office/drawing/2014/main" id="{F614AF5D-7BF0-3BDE-2722-563C55197836}"/>
              </a:ext>
            </a:extLst>
          </p:cNvPr>
          <p:cNvPicPr>
            <a:picLocks noGrp="1" noChangeAspect="1"/>
          </p:cNvPicPr>
          <p:nvPr>
            <p:ph idx="1"/>
          </p:nvPr>
        </p:nvPicPr>
        <p:blipFill>
          <a:blip r:embed="rId2"/>
          <a:srcRect l="1852" t="1999" b="3001"/>
          <a:stretch/>
        </p:blipFill>
        <p:spPr>
          <a:xfrm>
            <a:off x="609600" y="1371600"/>
            <a:ext cx="8077200" cy="4343400"/>
          </a:xfrm>
        </p:spPr>
      </p:pic>
    </p:spTree>
    <p:extLst>
      <p:ext uri="{BB962C8B-B14F-4D97-AF65-F5344CB8AC3E}">
        <p14:creationId xmlns:p14="http://schemas.microsoft.com/office/powerpoint/2010/main" val="401669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D455-C304-0E07-5729-FCAE1181C1D9}"/>
              </a:ext>
            </a:extLst>
          </p:cNvPr>
          <p:cNvSpPr>
            <a:spLocks noGrp="1"/>
          </p:cNvSpPr>
          <p:nvPr>
            <p:ph type="title"/>
          </p:nvPr>
        </p:nvSpPr>
        <p:spPr/>
        <p:txBody>
          <a:bodyPr/>
          <a:lstStyle/>
          <a:p>
            <a:r>
              <a:rPr lang="en-US" dirty="0"/>
              <a:t>Lesson 27.3 Figure 6</a:t>
            </a:r>
            <a:endParaRPr lang="en-IN" dirty="0"/>
          </a:p>
        </p:txBody>
      </p:sp>
      <p:pic>
        <p:nvPicPr>
          <p:cNvPr id="6" name="Content Placeholder 5" descr="Three images of fossils">
            <a:extLst>
              <a:ext uri="{FF2B5EF4-FFF2-40B4-BE49-F238E27FC236}">
                <a16:creationId xmlns:a16="http://schemas.microsoft.com/office/drawing/2014/main" id="{20572AE1-0AA9-3194-ACA5-6A72328DF630}"/>
              </a:ext>
            </a:extLst>
          </p:cNvPr>
          <p:cNvPicPr>
            <a:picLocks noGrp="1" noChangeAspect="1"/>
          </p:cNvPicPr>
          <p:nvPr>
            <p:ph idx="1"/>
          </p:nvPr>
        </p:nvPicPr>
        <p:blipFill>
          <a:blip r:embed="rId2"/>
          <a:srcRect l="1852" t="1999" r="1852" b="33001"/>
          <a:stretch/>
        </p:blipFill>
        <p:spPr>
          <a:xfrm>
            <a:off x="609600" y="1371600"/>
            <a:ext cx="7924800" cy="2971800"/>
          </a:xfrm>
        </p:spPr>
      </p:pic>
    </p:spTree>
    <p:extLst>
      <p:ext uri="{BB962C8B-B14F-4D97-AF65-F5344CB8AC3E}">
        <p14:creationId xmlns:p14="http://schemas.microsoft.com/office/powerpoint/2010/main" val="2576298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28A8-57BE-529A-730E-4524ED28D0F8}"/>
              </a:ext>
            </a:extLst>
          </p:cNvPr>
          <p:cNvSpPr>
            <a:spLocks noGrp="1"/>
          </p:cNvSpPr>
          <p:nvPr>
            <p:ph type="title"/>
          </p:nvPr>
        </p:nvSpPr>
        <p:spPr/>
        <p:txBody>
          <a:bodyPr/>
          <a:lstStyle/>
          <a:p>
            <a:r>
              <a:rPr lang="en-US" dirty="0"/>
              <a:t>Lesson 27.3 Figure 7</a:t>
            </a:r>
            <a:endParaRPr lang="en-IN" dirty="0"/>
          </a:p>
        </p:txBody>
      </p:sp>
      <p:pic>
        <p:nvPicPr>
          <p:cNvPr id="6" name="Content Placeholder 5" descr="An illustration of an Anomalocaris: a fish with long tentacles, snail-like eyes, and small fins down each side">
            <a:extLst>
              <a:ext uri="{FF2B5EF4-FFF2-40B4-BE49-F238E27FC236}">
                <a16:creationId xmlns:a16="http://schemas.microsoft.com/office/drawing/2014/main" id="{7EFA882E-F402-CFB1-581D-671B959C8CCA}"/>
              </a:ext>
            </a:extLst>
          </p:cNvPr>
          <p:cNvPicPr>
            <a:picLocks noGrp="1" noChangeAspect="1"/>
          </p:cNvPicPr>
          <p:nvPr>
            <p:ph idx="1"/>
          </p:nvPr>
        </p:nvPicPr>
        <p:blipFill>
          <a:blip r:embed="rId2"/>
          <a:srcRect l="25000" t="2000" r="24074"/>
          <a:stretch/>
        </p:blipFill>
        <p:spPr>
          <a:xfrm>
            <a:off x="2514600" y="1371600"/>
            <a:ext cx="4191000" cy="4480560"/>
          </a:xfrm>
        </p:spPr>
      </p:pic>
    </p:spTree>
    <p:extLst>
      <p:ext uri="{BB962C8B-B14F-4D97-AF65-F5344CB8AC3E}">
        <p14:creationId xmlns:p14="http://schemas.microsoft.com/office/powerpoint/2010/main" val="324209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F845-954F-B053-7183-24AB60435163}"/>
              </a:ext>
            </a:extLst>
          </p:cNvPr>
          <p:cNvSpPr>
            <a:spLocks noGrp="1"/>
          </p:cNvSpPr>
          <p:nvPr>
            <p:ph type="title"/>
          </p:nvPr>
        </p:nvSpPr>
        <p:spPr/>
        <p:txBody>
          <a:bodyPr/>
          <a:lstStyle/>
          <a:p>
            <a:r>
              <a:rPr lang="en-US" dirty="0"/>
              <a:t>Lesson 27.3 Figure 8</a:t>
            </a:r>
            <a:endParaRPr lang="en-IN" dirty="0"/>
          </a:p>
        </p:txBody>
      </p:sp>
      <p:pic>
        <p:nvPicPr>
          <p:cNvPr id="6" name="Content Placeholder 5" descr="A photograph of a fossil of a trilobite">
            <a:extLst>
              <a:ext uri="{FF2B5EF4-FFF2-40B4-BE49-F238E27FC236}">
                <a16:creationId xmlns:a16="http://schemas.microsoft.com/office/drawing/2014/main" id="{A05D6CCC-44B9-60B1-7EBC-AE660C091052}"/>
              </a:ext>
            </a:extLst>
          </p:cNvPr>
          <p:cNvPicPr>
            <a:picLocks noGrp="1" noChangeAspect="1"/>
          </p:cNvPicPr>
          <p:nvPr>
            <p:ph idx="1"/>
          </p:nvPr>
        </p:nvPicPr>
        <p:blipFill>
          <a:blip r:embed="rId2"/>
          <a:srcRect l="31483" t="2000" r="30555"/>
          <a:stretch/>
        </p:blipFill>
        <p:spPr>
          <a:xfrm>
            <a:off x="3048000" y="1371600"/>
            <a:ext cx="3124200" cy="4480560"/>
          </a:xfrm>
        </p:spPr>
      </p:pic>
    </p:spTree>
    <p:extLst>
      <p:ext uri="{BB962C8B-B14F-4D97-AF65-F5344CB8AC3E}">
        <p14:creationId xmlns:p14="http://schemas.microsoft.com/office/powerpoint/2010/main" val="1030773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CF2C-5156-635C-9450-7172DDFDEA5F}"/>
              </a:ext>
            </a:extLst>
          </p:cNvPr>
          <p:cNvSpPr>
            <a:spLocks noGrp="1"/>
          </p:cNvSpPr>
          <p:nvPr>
            <p:ph type="title"/>
          </p:nvPr>
        </p:nvSpPr>
        <p:spPr/>
        <p:txBody>
          <a:bodyPr/>
          <a:lstStyle/>
          <a:p>
            <a:r>
              <a:rPr lang="en-US" dirty="0"/>
              <a:t>Lesson 27.3 Figure 9</a:t>
            </a:r>
            <a:endParaRPr lang="en-IN" dirty="0"/>
          </a:p>
        </p:txBody>
      </p:sp>
      <p:pic>
        <p:nvPicPr>
          <p:cNvPr id="7" name="Content Placeholder 6" descr="A graph depicting the oxygen content of Earth's atmosphere over millions of years. The x-axis ranges from 1,000 to 0 millions of years before present. The y-axis ranges from 0 to 35 oxygen volume percent. From 1,000 to almost 600 millions years before present, the oxygen content stayed steady around 4%. At around 650 millions of years before present, the oxygen content raises to about 13% where it stays steady until it starts increasing at around 400 millions of years before present until 300 millions of years before present. During this time period, it increases from around 15% to 35%. At 300 millions of years before present, oxygen content sharply decreases until it hits 15% 350 millions of years before present. Then it increases again until it hits about 33% at around 100 millions of years before present. The graph stops at 0 millions of years before present when the oxygen concentration is 22%.">
            <a:extLst>
              <a:ext uri="{FF2B5EF4-FFF2-40B4-BE49-F238E27FC236}">
                <a16:creationId xmlns:a16="http://schemas.microsoft.com/office/drawing/2014/main" id="{D38BC526-DADF-9BC1-C355-B8DE54664AEB}"/>
              </a:ext>
            </a:extLst>
          </p:cNvPr>
          <p:cNvPicPr>
            <a:picLocks noGrp="1" noChangeAspect="1"/>
          </p:cNvPicPr>
          <p:nvPr>
            <p:ph idx="1"/>
          </p:nvPr>
        </p:nvPicPr>
        <p:blipFill>
          <a:blip r:embed="rId2"/>
          <a:srcRect l="12037" t="2000" r="11111"/>
          <a:stretch/>
        </p:blipFill>
        <p:spPr>
          <a:xfrm>
            <a:off x="1447800" y="1371600"/>
            <a:ext cx="6324600" cy="4480560"/>
          </a:xfrm>
        </p:spPr>
      </p:pic>
    </p:spTree>
    <p:extLst>
      <p:ext uri="{BB962C8B-B14F-4D97-AF65-F5344CB8AC3E}">
        <p14:creationId xmlns:p14="http://schemas.microsoft.com/office/powerpoint/2010/main" val="1045725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8425-756D-AA8A-1FC5-279D8A0636DB}"/>
              </a:ext>
            </a:extLst>
          </p:cNvPr>
          <p:cNvSpPr>
            <a:spLocks noGrp="1"/>
          </p:cNvSpPr>
          <p:nvPr>
            <p:ph type="title"/>
          </p:nvPr>
        </p:nvSpPr>
        <p:spPr/>
        <p:txBody>
          <a:bodyPr/>
          <a:lstStyle/>
          <a:p>
            <a:r>
              <a:rPr lang="en-US" dirty="0"/>
              <a:t>Lesson 27.3 Figure 10</a:t>
            </a:r>
            <a:endParaRPr lang="en-IN" dirty="0"/>
          </a:p>
        </p:txBody>
      </p:sp>
      <p:pic>
        <p:nvPicPr>
          <p:cNvPr id="6" name="Content Placeholder 5" descr="A chart shows percentage extinction intensity versus time in millions of years before present. In this chart of the percentage of extinction occurrences over millions of years, extinction intensity spikes at the boundaries between periods. This includes the end of the Ordovician Period, which had 30% extinction occurrences approximately 450 million years ago. The late Devonian Period had approximately 25% extinction occurrences at roughly 375 million years ago. The end of the Permian Period had 50% extinction occurrences approximately 250 million years ago. The end of the Triassic Period had roughly 30% extinction occurrences 200 million years ago. Finally, the end of the Cretaceous Period had over 30% extinction occurrences roughly 70 million years ago.">
            <a:extLst>
              <a:ext uri="{FF2B5EF4-FFF2-40B4-BE49-F238E27FC236}">
                <a16:creationId xmlns:a16="http://schemas.microsoft.com/office/drawing/2014/main" id="{A17EC78A-9405-EF5F-6FB0-DE2E6BFDD133}"/>
              </a:ext>
            </a:extLst>
          </p:cNvPr>
          <p:cNvPicPr>
            <a:picLocks noGrp="1" noChangeAspect="1"/>
          </p:cNvPicPr>
          <p:nvPr>
            <p:ph idx="1"/>
          </p:nvPr>
        </p:nvPicPr>
        <p:blipFill>
          <a:blip r:embed="rId2"/>
          <a:srcRect l="8333" t="2000" r="8333"/>
          <a:stretch/>
        </p:blipFill>
        <p:spPr>
          <a:xfrm>
            <a:off x="1143000" y="1371600"/>
            <a:ext cx="6858000" cy="4480560"/>
          </a:xfrm>
        </p:spPr>
      </p:pic>
    </p:spTree>
    <p:extLst>
      <p:ext uri="{BB962C8B-B14F-4D97-AF65-F5344CB8AC3E}">
        <p14:creationId xmlns:p14="http://schemas.microsoft.com/office/powerpoint/2010/main" val="2830129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5F-0B48-FEC6-E740-EE1AED7E9341}"/>
              </a:ext>
            </a:extLst>
          </p:cNvPr>
          <p:cNvSpPr>
            <a:spLocks noGrp="1"/>
          </p:cNvSpPr>
          <p:nvPr>
            <p:ph type="title"/>
          </p:nvPr>
        </p:nvSpPr>
        <p:spPr/>
        <p:txBody>
          <a:bodyPr/>
          <a:lstStyle/>
          <a:p>
            <a:r>
              <a:rPr lang="en-US" dirty="0"/>
              <a:t>Lesson 27.1 Figure 2</a:t>
            </a:r>
            <a:endParaRPr lang="en-IN" dirty="0"/>
          </a:p>
        </p:txBody>
      </p:sp>
      <p:pic>
        <p:nvPicPr>
          <p:cNvPr id="7" name="Content Placeholder 6" descr="A photograph of a bird with a fish in its beak">
            <a:extLst>
              <a:ext uri="{FF2B5EF4-FFF2-40B4-BE49-F238E27FC236}">
                <a16:creationId xmlns:a16="http://schemas.microsoft.com/office/drawing/2014/main" id="{CAD62D57-EB84-82D0-3B30-E254C35C3B64}"/>
              </a:ext>
            </a:extLst>
          </p:cNvPr>
          <p:cNvPicPr>
            <a:picLocks noGrp="1" noChangeAspect="1"/>
          </p:cNvPicPr>
          <p:nvPr>
            <p:ph idx="1"/>
          </p:nvPr>
        </p:nvPicPr>
        <p:blipFill>
          <a:blip r:embed="rId2"/>
          <a:srcRect l="4629" t="2000" r="1852"/>
          <a:stretch/>
        </p:blipFill>
        <p:spPr>
          <a:xfrm>
            <a:off x="838200" y="1371600"/>
            <a:ext cx="7696200" cy="4480560"/>
          </a:xfrm>
        </p:spPr>
      </p:pic>
    </p:spTree>
    <p:extLst>
      <p:ext uri="{BB962C8B-B14F-4D97-AF65-F5344CB8AC3E}">
        <p14:creationId xmlns:p14="http://schemas.microsoft.com/office/powerpoint/2010/main" val="603600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B6-ED98-A90F-E8D0-DCB74B1EBF5F}"/>
              </a:ext>
            </a:extLst>
          </p:cNvPr>
          <p:cNvSpPr>
            <a:spLocks noGrp="1"/>
          </p:cNvSpPr>
          <p:nvPr>
            <p:ph type="title"/>
          </p:nvPr>
        </p:nvSpPr>
        <p:spPr/>
        <p:txBody>
          <a:bodyPr/>
          <a:lstStyle/>
          <a:p>
            <a:r>
              <a:rPr lang="en-US" dirty="0"/>
              <a:t>Lesson 27.1 Figure 3</a:t>
            </a:r>
            <a:endParaRPr lang="en-IN" dirty="0"/>
          </a:p>
        </p:txBody>
      </p:sp>
      <p:pic>
        <p:nvPicPr>
          <p:cNvPr id="21" name="Content Placeholder 20" descr="Two images: (a) shows a black bear in the woods; (b) shows a container full of heartworms.">
            <a:extLst>
              <a:ext uri="{FF2B5EF4-FFF2-40B4-BE49-F238E27FC236}">
                <a16:creationId xmlns:a16="http://schemas.microsoft.com/office/drawing/2014/main" id="{8A5037AF-B1D4-817B-FE60-CCD876B53C43}"/>
              </a:ext>
            </a:extLst>
          </p:cNvPr>
          <p:cNvPicPr>
            <a:picLocks noGrp="1" noChangeAspect="1"/>
          </p:cNvPicPr>
          <p:nvPr>
            <p:ph idx="1"/>
          </p:nvPr>
        </p:nvPicPr>
        <p:blipFill>
          <a:blip r:embed="rId2"/>
          <a:srcRect l="2778" t="1999" r="1851" b="23001"/>
          <a:stretch/>
        </p:blipFill>
        <p:spPr>
          <a:xfrm>
            <a:off x="685800" y="1371600"/>
            <a:ext cx="7848600" cy="3429000"/>
          </a:xfrm>
        </p:spPr>
      </p:pic>
    </p:spTree>
    <p:extLst>
      <p:ext uri="{BB962C8B-B14F-4D97-AF65-F5344CB8AC3E}">
        <p14:creationId xmlns:p14="http://schemas.microsoft.com/office/powerpoint/2010/main" val="191348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F570-F27D-1E79-A418-BFAA9D96C610}"/>
              </a:ext>
            </a:extLst>
          </p:cNvPr>
          <p:cNvSpPr>
            <a:spLocks noGrp="1"/>
          </p:cNvSpPr>
          <p:nvPr>
            <p:ph type="title"/>
          </p:nvPr>
        </p:nvSpPr>
        <p:spPr/>
        <p:txBody>
          <a:bodyPr/>
          <a:lstStyle/>
          <a:p>
            <a:r>
              <a:rPr lang="en-US" dirty="0"/>
              <a:t>Lesson 27.1 Figure 4</a:t>
            </a:r>
            <a:endParaRPr lang="en-IN" dirty="0"/>
          </a:p>
        </p:txBody>
      </p:sp>
      <p:pic>
        <p:nvPicPr>
          <p:cNvPr id="7" name="Content Placeholder 6" descr="A photograph of two sea stars and several sea anemones">
            <a:extLst>
              <a:ext uri="{FF2B5EF4-FFF2-40B4-BE49-F238E27FC236}">
                <a16:creationId xmlns:a16="http://schemas.microsoft.com/office/drawing/2014/main" id="{C7FCF6AF-4F21-8736-FF3B-CE21EE40F98C}"/>
              </a:ext>
            </a:extLst>
          </p:cNvPr>
          <p:cNvPicPr>
            <a:picLocks noGrp="1" noChangeAspect="1"/>
          </p:cNvPicPr>
          <p:nvPr>
            <p:ph idx="1"/>
          </p:nvPr>
        </p:nvPicPr>
        <p:blipFill>
          <a:blip r:embed="rId2"/>
          <a:stretch>
            <a:fillRect/>
          </a:stretch>
        </p:blipFill>
        <p:spPr>
          <a:xfrm>
            <a:off x="1417320" y="1279525"/>
            <a:ext cx="6309360" cy="4572000"/>
          </a:xfrm>
        </p:spPr>
      </p:pic>
    </p:spTree>
    <p:extLst>
      <p:ext uri="{BB962C8B-B14F-4D97-AF65-F5344CB8AC3E}">
        <p14:creationId xmlns:p14="http://schemas.microsoft.com/office/powerpoint/2010/main" val="1152318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252E-0E97-B4C4-E723-1483D00E1BC8}"/>
              </a:ext>
            </a:extLst>
          </p:cNvPr>
          <p:cNvSpPr>
            <a:spLocks noGrp="1"/>
          </p:cNvSpPr>
          <p:nvPr>
            <p:ph type="title"/>
          </p:nvPr>
        </p:nvSpPr>
        <p:spPr/>
        <p:txBody>
          <a:bodyPr/>
          <a:lstStyle/>
          <a:p>
            <a:r>
              <a:rPr lang="en-US" dirty="0"/>
              <a:t>Lesson 27.1 Figure 5</a:t>
            </a:r>
            <a:endParaRPr lang="en-IN" dirty="0"/>
          </a:p>
        </p:txBody>
      </p:sp>
      <p:pic>
        <p:nvPicPr>
          <p:cNvPr id="6" name="Content Placeholder 5" descr="A photograph of a carton of eggs with one broken open">
            <a:extLst>
              <a:ext uri="{FF2B5EF4-FFF2-40B4-BE49-F238E27FC236}">
                <a16:creationId xmlns:a16="http://schemas.microsoft.com/office/drawing/2014/main" id="{995FC8D2-226B-72D2-675E-C6F15F433914}"/>
              </a:ext>
            </a:extLst>
          </p:cNvPr>
          <p:cNvPicPr>
            <a:picLocks noGrp="1" noChangeAspect="1"/>
          </p:cNvPicPr>
          <p:nvPr>
            <p:ph idx="1"/>
          </p:nvPr>
        </p:nvPicPr>
        <p:blipFill>
          <a:blip r:embed="rId2"/>
          <a:srcRect l="25000" t="2000" r="24074"/>
          <a:stretch/>
        </p:blipFill>
        <p:spPr>
          <a:xfrm>
            <a:off x="2514600" y="1371600"/>
            <a:ext cx="4191000" cy="4480560"/>
          </a:xfrm>
        </p:spPr>
      </p:pic>
    </p:spTree>
    <p:extLst>
      <p:ext uri="{BB962C8B-B14F-4D97-AF65-F5344CB8AC3E}">
        <p14:creationId xmlns:p14="http://schemas.microsoft.com/office/powerpoint/2010/main" val="3274767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588B-0A9E-16F1-73A0-0F48D67F9CB6}"/>
              </a:ext>
            </a:extLst>
          </p:cNvPr>
          <p:cNvSpPr>
            <a:spLocks noGrp="1"/>
          </p:cNvSpPr>
          <p:nvPr>
            <p:ph type="title"/>
          </p:nvPr>
        </p:nvSpPr>
        <p:spPr/>
        <p:txBody>
          <a:bodyPr/>
          <a:lstStyle/>
          <a:p>
            <a:r>
              <a:rPr lang="en-US" dirty="0"/>
              <a:t>Lesson 27.1 Figure 6</a:t>
            </a:r>
            <a:endParaRPr lang="en-IN" dirty="0"/>
          </a:p>
        </p:txBody>
      </p:sp>
      <p:pic>
        <p:nvPicPr>
          <p:cNvPr id="6" name="Content Placeholder 5" descr="An illustration shows a single-celled zygote undergoing the stages of embryonic development. The zygote undergoes initial cleavage, or cell division, which results in a ball of cells, called the eight-cell stage. The cells do not grow during cleavage, so the eight-cell stage ball is about the same diameter as the zygote. Further cleavage results in a hollow ball of cells called a blastula. Upon gastrulation, part of the ball of cells invaginates, forming a cavity called a blastopore.">
            <a:extLst>
              <a:ext uri="{FF2B5EF4-FFF2-40B4-BE49-F238E27FC236}">
                <a16:creationId xmlns:a16="http://schemas.microsoft.com/office/drawing/2014/main" id="{61CB67D9-62EA-8202-782D-9513C00ACC3B}"/>
              </a:ext>
            </a:extLst>
          </p:cNvPr>
          <p:cNvPicPr>
            <a:picLocks noGrp="1" noChangeAspect="1"/>
          </p:cNvPicPr>
          <p:nvPr>
            <p:ph idx="1"/>
          </p:nvPr>
        </p:nvPicPr>
        <p:blipFill>
          <a:blip r:embed="rId3"/>
          <a:srcRect t="2000" b="29667"/>
          <a:stretch/>
        </p:blipFill>
        <p:spPr>
          <a:xfrm>
            <a:off x="457200" y="1371600"/>
            <a:ext cx="8229600" cy="3124200"/>
          </a:xfrm>
        </p:spPr>
      </p:pic>
    </p:spTree>
    <p:extLst>
      <p:ext uri="{BB962C8B-B14F-4D97-AF65-F5344CB8AC3E}">
        <p14:creationId xmlns:p14="http://schemas.microsoft.com/office/powerpoint/2010/main" val="133328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981-3705-77AD-E745-FC50BF9D44A9}"/>
              </a:ext>
            </a:extLst>
          </p:cNvPr>
          <p:cNvSpPr>
            <a:spLocks noGrp="1"/>
          </p:cNvSpPr>
          <p:nvPr>
            <p:ph type="title"/>
          </p:nvPr>
        </p:nvSpPr>
        <p:spPr/>
        <p:txBody>
          <a:bodyPr/>
          <a:lstStyle/>
          <a:p>
            <a:r>
              <a:rPr lang="en-US" dirty="0"/>
              <a:t>Lesson 27.1 Figure 7</a:t>
            </a:r>
            <a:endParaRPr lang="en-IN" dirty="0"/>
          </a:p>
        </p:txBody>
      </p:sp>
      <p:pic>
        <p:nvPicPr>
          <p:cNvPr id="6" name="Content Placeholder 5" descr="A graphic of how grasshoppers go through incomplete metamorphosis and butterflies go through complete metamorphosis.">
            <a:extLst>
              <a:ext uri="{FF2B5EF4-FFF2-40B4-BE49-F238E27FC236}">
                <a16:creationId xmlns:a16="http://schemas.microsoft.com/office/drawing/2014/main" id="{5C1839D1-5445-0375-605F-6333325C329E}"/>
              </a:ext>
            </a:extLst>
          </p:cNvPr>
          <p:cNvPicPr>
            <a:picLocks noGrp="1" noChangeAspect="1"/>
          </p:cNvPicPr>
          <p:nvPr>
            <p:ph idx="1"/>
          </p:nvPr>
        </p:nvPicPr>
        <p:blipFill>
          <a:blip r:embed="rId2"/>
          <a:srcRect l="23148" t="2000" r="22223"/>
          <a:stretch/>
        </p:blipFill>
        <p:spPr>
          <a:xfrm>
            <a:off x="2362200" y="1371600"/>
            <a:ext cx="4495800" cy="4480560"/>
          </a:xfrm>
        </p:spPr>
      </p:pic>
    </p:spTree>
    <p:extLst>
      <p:ext uri="{BB962C8B-B14F-4D97-AF65-F5344CB8AC3E}">
        <p14:creationId xmlns:p14="http://schemas.microsoft.com/office/powerpoint/2010/main" val="35104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EE7-DAA7-DA9E-9C34-804BA4959E57}"/>
              </a:ext>
            </a:extLst>
          </p:cNvPr>
          <p:cNvSpPr>
            <a:spLocks noGrp="1"/>
          </p:cNvSpPr>
          <p:nvPr>
            <p:ph type="title"/>
          </p:nvPr>
        </p:nvSpPr>
        <p:spPr/>
        <p:txBody>
          <a:bodyPr/>
          <a:lstStyle/>
          <a:p>
            <a:r>
              <a:rPr lang="en-US" dirty="0"/>
              <a:t>Lesson 27.1 Figure 8</a:t>
            </a:r>
            <a:endParaRPr lang="en-IN" dirty="0"/>
          </a:p>
        </p:txBody>
      </p:sp>
      <p:pic>
        <p:nvPicPr>
          <p:cNvPr id="7" name="Content Placeholder 6" descr="A diagram illustrates the role of Hox genes in Drosophila development. The image shows the A N T- C (Antennapedia complex) and B X- C (Bithorax complex) clusters of Hox genes. The A N T- C cluster specifies the segments of the head and anterior thorax, while the B X- C cluster specifies the segments of the posterior thorax and abdomen. The image highlights the regional specificity of Hox genes in determining segment identity during Drosophila development.">
            <a:extLst>
              <a:ext uri="{FF2B5EF4-FFF2-40B4-BE49-F238E27FC236}">
                <a16:creationId xmlns:a16="http://schemas.microsoft.com/office/drawing/2014/main" id="{4229E15E-4D1B-A0A4-8018-79139997E7F8}"/>
              </a:ext>
            </a:extLst>
          </p:cNvPr>
          <p:cNvPicPr>
            <a:picLocks noGrp="1" noChangeAspect="1"/>
          </p:cNvPicPr>
          <p:nvPr>
            <p:ph idx="1"/>
          </p:nvPr>
        </p:nvPicPr>
        <p:blipFill>
          <a:blip r:embed="rId2"/>
          <a:srcRect l="3703" t="2000" r="1852"/>
          <a:stretch/>
        </p:blipFill>
        <p:spPr>
          <a:xfrm>
            <a:off x="762000" y="1371600"/>
            <a:ext cx="7772400" cy="4480560"/>
          </a:xfrm>
        </p:spPr>
      </p:pic>
    </p:spTree>
    <p:extLst>
      <p:ext uri="{BB962C8B-B14F-4D97-AF65-F5344CB8AC3E}">
        <p14:creationId xmlns:p14="http://schemas.microsoft.com/office/powerpoint/2010/main" val="113084119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2987</TotalTime>
  <Words>122</Words>
  <Application>Microsoft Office PowerPoint</Application>
  <PresentationFormat>On-screen Show (4:3)</PresentationFormat>
  <Paragraphs>32</Paragraphs>
  <Slides>29</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Calibri</vt:lpstr>
      <vt:lpstr>Arial</vt:lpstr>
      <vt:lpstr>Office Theme</vt:lpstr>
      <vt:lpstr>Chapter 27</vt:lpstr>
      <vt:lpstr>Lesson 27.1 Figure 1</vt:lpstr>
      <vt:lpstr>Lesson 27.1 Figure 2</vt:lpstr>
      <vt:lpstr>Lesson 27.1 Figure 3</vt:lpstr>
      <vt:lpstr>Lesson 27.1 Figure 4</vt:lpstr>
      <vt:lpstr>Lesson 27.1 Figure 5</vt:lpstr>
      <vt:lpstr>Lesson 27.1 Figure 6</vt:lpstr>
      <vt:lpstr>Lesson 27.1 Figure 7</vt:lpstr>
      <vt:lpstr>Lesson 27.1 Figure 8</vt:lpstr>
      <vt:lpstr>Lesson 27.1 Figure 9</vt:lpstr>
      <vt:lpstr>Lesson 27.2 Figure 1</vt:lpstr>
      <vt:lpstr>Lesson 27.2 Figure 2</vt:lpstr>
      <vt:lpstr>Lesson 27.2 Figure 3</vt:lpstr>
      <vt:lpstr>Lesson 27.2 Figure 4</vt:lpstr>
      <vt:lpstr>Lesson 27.2 Figure 5</vt:lpstr>
      <vt:lpstr>Lesson 27.2 Figure 6</vt:lpstr>
      <vt:lpstr>Lesson 27.2 Figure 7</vt:lpstr>
      <vt:lpstr>Lesson 27.2 Figure 8</vt:lpstr>
      <vt:lpstr>Lesson 27.3 Figure 1</vt:lpstr>
      <vt:lpstr>Lesson 27.3 Figure 2</vt:lpstr>
      <vt:lpstr>Lesson 27.3 Figure 3</vt:lpstr>
      <vt:lpstr>Lesson 27.3 Figure 4</vt:lpstr>
      <vt:lpstr>Lesson 27.3 Figure 5</vt:lpstr>
      <vt:lpstr>Lesson 27.3 Figure 6</vt:lpstr>
      <vt:lpstr>Lesson 27.3 Figure 7</vt:lpstr>
      <vt:lpstr>Lesson 27.3 Figure 8</vt:lpstr>
      <vt:lpstr>Lesson 27.3 Figure 9</vt:lpstr>
      <vt:lpstr>Lesson 27.3 Figure 10</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782</cp:revision>
  <dcterms:created xsi:type="dcterms:W3CDTF">2013-04-26T14:43:13Z</dcterms:created>
  <dcterms:modified xsi:type="dcterms:W3CDTF">2024-10-17T01:06:39Z</dcterms:modified>
</cp:coreProperties>
</file>