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65"/>
  </p:notesMasterIdLst>
  <p:handoutMasterIdLst>
    <p:handoutMasterId r:id="rId66"/>
  </p:handoutMasterIdLst>
  <p:sldIdLst>
    <p:sldId id="272" r:id="rId2"/>
    <p:sldId id="267" r:id="rId3"/>
    <p:sldId id="273" r:id="rId4"/>
    <p:sldId id="274" r:id="rId5"/>
    <p:sldId id="276" r:id="rId6"/>
    <p:sldId id="334" r:id="rId7"/>
    <p:sldId id="278" r:id="rId8"/>
    <p:sldId id="279" r:id="rId9"/>
    <p:sldId id="280" r:id="rId10"/>
    <p:sldId id="293" r:id="rId11"/>
    <p:sldId id="335" r:id="rId12"/>
    <p:sldId id="282" r:id="rId13"/>
    <p:sldId id="283" r:id="rId14"/>
    <p:sldId id="284" r:id="rId15"/>
    <p:sldId id="285" r:id="rId16"/>
    <p:sldId id="336" r:id="rId17"/>
    <p:sldId id="287" r:id="rId18"/>
    <p:sldId id="288" r:id="rId19"/>
    <p:sldId id="289" r:id="rId20"/>
    <p:sldId id="290" r:id="rId21"/>
    <p:sldId id="291" r:id="rId22"/>
    <p:sldId id="337" r:id="rId23"/>
    <p:sldId id="294" r:id="rId24"/>
    <p:sldId id="295" r:id="rId25"/>
    <p:sldId id="296" r:id="rId26"/>
    <p:sldId id="297" r:id="rId27"/>
    <p:sldId id="298" r:id="rId28"/>
    <p:sldId id="338" r:id="rId29"/>
    <p:sldId id="300" r:id="rId30"/>
    <p:sldId id="301" r:id="rId31"/>
    <p:sldId id="339" r:id="rId32"/>
    <p:sldId id="303" r:id="rId33"/>
    <p:sldId id="304" r:id="rId34"/>
    <p:sldId id="305" r:id="rId35"/>
    <p:sldId id="306" r:id="rId36"/>
    <p:sldId id="307" r:id="rId37"/>
    <p:sldId id="308" r:id="rId38"/>
    <p:sldId id="309" r:id="rId39"/>
    <p:sldId id="310" r:id="rId40"/>
    <p:sldId id="311"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31" r:id="rId61"/>
    <p:sldId id="332" r:id="rId62"/>
    <p:sldId id="333" r:id="rId63"/>
    <p:sldId id="269"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2" autoAdjust="0"/>
    <p:restoredTop sz="86410" autoAdjust="0"/>
  </p:normalViewPr>
  <p:slideViewPr>
    <p:cSldViewPr>
      <p:cViewPr varScale="1">
        <p:scale>
          <a:sx n="95" d="100"/>
          <a:sy n="95" d="100"/>
        </p:scale>
        <p:origin x="1572" y="96"/>
      </p:cViewPr>
      <p:guideLst>
        <p:guide orient="horz" pos="2160"/>
        <p:guide pos="2880"/>
      </p:guideLst>
    </p:cSldViewPr>
  </p:slideViewPr>
  <p:outlineViewPr>
    <p:cViewPr>
      <p:scale>
        <a:sx n="33" d="100"/>
        <a:sy n="33" d="100"/>
      </p:scale>
      <p:origin x="0" y="0"/>
    </p:cViewPr>
  </p:outlineViewPr>
  <p:notesTextViewPr>
    <p:cViewPr>
      <p:scale>
        <a:sx n="25" d="100"/>
        <a:sy n="25" d="100"/>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a:t>
            </a:fld>
            <a:endParaRPr lang="en-US"/>
          </a:p>
        </p:txBody>
      </p:sp>
    </p:spTree>
    <p:extLst>
      <p:ext uri="{BB962C8B-B14F-4D97-AF65-F5344CB8AC3E}">
        <p14:creationId xmlns:p14="http://schemas.microsoft.com/office/powerpoint/2010/main" val="58374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a:p>
        </p:txBody>
      </p:sp>
    </p:spTree>
    <p:extLst>
      <p:ext uri="{BB962C8B-B14F-4D97-AF65-F5344CB8AC3E}">
        <p14:creationId xmlns:p14="http://schemas.microsoft.com/office/powerpoint/2010/main" val="11728104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28</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Invertebrates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CCEF-482A-EEFB-B06B-521CA0D4296F}"/>
              </a:ext>
            </a:extLst>
          </p:cNvPr>
          <p:cNvSpPr>
            <a:spLocks noGrp="1"/>
          </p:cNvSpPr>
          <p:nvPr>
            <p:ph type="title"/>
          </p:nvPr>
        </p:nvSpPr>
        <p:spPr/>
        <p:txBody>
          <a:bodyPr/>
          <a:lstStyle/>
          <a:p>
            <a:r>
              <a:rPr lang="en-US" dirty="0"/>
              <a:t>Lesson 28.2 Figure 3</a:t>
            </a:r>
            <a:endParaRPr lang="en-IN" dirty="0"/>
          </a:p>
        </p:txBody>
      </p:sp>
      <p:pic>
        <p:nvPicPr>
          <p:cNvPr id="6" name="Content Placeholder 5" descr="An illustration shows Obelia geniculata, which has a body composed of branching polyps of two different types: a gastrozooid, which has strand-like extensions that form in the shape of a cup; and gonozooid, which is shown as many oval-shaped spheres filled with small circular elements.">
            <a:extLst>
              <a:ext uri="{FF2B5EF4-FFF2-40B4-BE49-F238E27FC236}">
                <a16:creationId xmlns:a16="http://schemas.microsoft.com/office/drawing/2014/main" id="{9DCF7B76-B98A-26EB-3DD3-A9C2352BCD4A}"/>
              </a:ext>
            </a:extLst>
          </p:cNvPr>
          <p:cNvPicPr>
            <a:picLocks noGrp="1" noChangeAspect="1"/>
          </p:cNvPicPr>
          <p:nvPr>
            <p:ph idx="1"/>
          </p:nvPr>
        </p:nvPicPr>
        <p:blipFill>
          <a:blip r:embed="rId2"/>
          <a:stretch>
            <a:fillRect/>
          </a:stretch>
        </p:blipFill>
        <p:spPr>
          <a:xfrm>
            <a:off x="3246120" y="1279525"/>
            <a:ext cx="2651760" cy="4572000"/>
          </a:xfrm>
        </p:spPr>
      </p:pic>
    </p:spTree>
    <p:extLst>
      <p:ext uri="{BB962C8B-B14F-4D97-AF65-F5344CB8AC3E}">
        <p14:creationId xmlns:p14="http://schemas.microsoft.com/office/powerpoint/2010/main" val="285894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016EE-5D46-20D8-BF9B-1CE178BA34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DBDED4-C3C7-32CF-9D77-520F0E9D9170}"/>
              </a:ext>
            </a:extLst>
          </p:cNvPr>
          <p:cNvSpPr>
            <a:spLocks noGrp="1"/>
          </p:cNvSpPr>
          <p:nvPr>
            <p:ph type="title"/>
          </p:nvPr>
        </p:nvSpPr>
        <p:spPr/>
        <p:txBody>
          <a:bodyPr/>
          <a:lstStyle/>
          <a:p>
            <a:r>
              <a:rPr lang="en-US" dirty="0"/>
              <a:t>Lesson 28.2 Figure 4</a:t>
            </a:r>
            <a:endParaRPr lang="en-IN" dirty="0"/>
          </a:p>
        </p:txBody>
      </p:sp>
      <p:pic>
        <p:nvPicPr>
          <p:cNvPr id="7" name="Content Placeholder 6" descr="Figure (a) shows a photo of a sea anemone with a blue, oval body surrounded by thick, waving tentacles. Figure (b) shows a cross-section of a sea anemone, which has a tube-shaped body with an opening called a gastrovascular cavity at its center. At either side of the cavity are &quot;gonads,&quot; and above the cavity is the actinopharynx and siphonoglyph. The surrounding tissue is the complete mesentery, which separates the inner surface of the anemone from the outer surface. Mesentery filaments and acontial filaments coil up to the sphincter.  ">
            <a:extLst>
              <a:ext uri="{FF2B5EF4-FFF2-40B4-BE49-F238E27FC236}">
                <a16:creationId xmlns:a16="http://schemas.microsoft.com/office/drawing/2014/main" id="{5B7EC808-A696-79DB-4B62-A6B3C75F1B50}"/>
              </a:ext>
            </a:extLst>
          </p:cNvPr>
          <p:cNvPicPr>
            <a:picLocks noGrp="1" noChangeAspect="1"/>
          </p:cNvPicPr>
          <p:nvPr>
            <p:ph idx="1"/>
          </p:nvPr>
        </p:nvPicPr>
        <p:blipFill>
          <a:blip r:embed="rId2"/>
          <a:stretch>
            <a:fillRect/>
          </a:stretch>
        </p:blipFill>
        <p:spPr>
          <a:xfrm>
            <a:off x="457200" y="1535557"/>
            <a:ext cx="8229600" cy="4059936"/>
          </a:xfrm>
        </p:spPr>
      </p:pic>
    </p:spTree>
    <p:extLst>
      <p:ext uri="{BB962C8B-B14F-4D97-AF65-F5344CB8AC3E}">
        <p14:creationId xmlns:p14="http://schemas.microsoft.com/office/powerpoint/2010/main" val="2930110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5DFD-A90B-5AF6-31B2-82ED9AECF2EA}"/>
              </a:ext>
            </a:extLst>
          </p:cNvPr>
          <p:cNvSpPr>
            <a:spLocks noGrp="1"/>
          </p:cNvSpPr>
          <p:nvPr>
            <p:ph type="title"/>
          </p:nvPr>
        </p:nvSpPr>
        <p:spPr/>
        <p:txBody>
          <a:bodyPr/>
          <a:lstStyle/>
          <a:p>
            <a:r>
              <a:rPr lang="en-US" dirty="0"/>
              <a:t>Lesson 28.2 Figure 5</a:t>
            </a:r>
            <a:endParaRPr lang="en-IN" dirty="0"/>
          </a:p>
        </p:txBody>
      </p:sp>
      <p:pic>
        <p:nvPicPr>
          <p:cNvPr id="7" name="Content Placeholder 6" descr="A photograph shows a sea pen standing vertically on the sea floor.">
            <a:extLst>
              <a:ext uri="{FF2B5EF4-FFF2-40B4-BE49-F238E27FC236}">
                <a16:creationId xmlns:a16="http://schemas.microsoft.com/office/drawing/2014/main" id="{673906B4-9F1E-D88B-18B7-365E295633AE}"/>
              </a:ext>
            </a:extLst>
          </p:cNvPr>
          <p:cNvPicPr>
            <a:picLocks noGrp="1" noChangeAspect="1"/>
          </p:cNvPicPr>
          <p:nvPr>
            <p:ph idx="1"/>
          </p:nvPr>
        </p:nvPicPr>
        <p:blipFill>
          <a:blip r:embed="rId2"/>
          <a:stretch>
            <a:fillRect/>
          </a:stretch>
        </p:blipFill>
        <p:spPr>
          <a:xfrm>
            <a:off x="1901952" y="1279525"/>
            <a:ext cx="5340096" cy="4572000"/>
          </a:xfrm>
        </p:spPr>
      </p:pic>
    </p:spTree>
    <p:extLst>
      <p:ext uri="{BB962C8B-B14F-4D97-AF65-F5344CB8AC3E}">
        <p14:creationId xmlns:p14="http://schemas.microsoft.com/office/powerpoint/2010/main" val="2706979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B418E-CC00-A4D8-AEAD-75DF10228410}"/>
              </a:ext>
            </a:extLst>
          </p:cNvPr>
          <p:cNvSpPr>
            <a:spLocks noGrp="1"/>
          </p:cNvSpPr>
          <p:nvPr>
            <p:ph type="title"/>
          </p:nvPr>
        </p:nvSpPr>
        <p:spPr/>
        <p:txBody>
          <a:bodyPr/>
          <a:lstStyle/>
          <a:p>
            <a:r>
              <a:rPr lang="en-US" dirty="0"/>
              <a:t>Lesson 28.2 Figure 6</a:t>
            </a:r>
            <a:endParaRPr lang="en-IN" dirty="0"/>
          </a:p>
        </p:txBody>
      </p:sp>
      <p:pic>
        <p:nvPicPr>
          <p:cNvPr id="7" name="Content Placeholder 6" descr="Two images: image (a) shows a photo of a bright red jellyfish with a dome-shaped body. Long tentacles drift from the bottom edge of the dome, and ribbonlike appendages trail from the middle of the body. ">
            <a:extLst>
              <a:ext uri="{FF2B5EF4-FFF2-40B4-BE49-F238E27FC236}">
                <a16:creationId xmlns:a16="http://schemas.microsoft.com/office/drawing/2014/main" id="{4E708C1F-6B99-E92B-BF6B-D1DC40556DBD}"/>
              </a:ext>
            </a:extLst>
          </p:cNvPr>
          <p:cNvPicPr>
            <a:picLocks noGrp="1" noChangeAspect="1"/>
          </p:cNvPicPr>
          <p:nvPr>
            <p:ph idx="1"/>
          </p:nvPr>
        </p:nvPicPr>
        <p:blipFill>
          <a:blip r:embed="rId2"/>
          <a:stretch>
            <a:fillRect/>
          </a:stretch>
        </p:blipFill>
        <p:spPr>
          <a:xfrm>
            <a:off x="457200" y="1686433"/>
            <a:ext cx="8229600" cy="3758184"/>
          </a:xfrm>
        </p:spPr>
      </p:pic>
    </p:spTree>
    <p:extLst>
      <p:ext uri="{BB962C8B-B14F-4D97-AF65-F5344CB8AC3E}">
        <p14:creationId xmlns:p14="http://schemas.microsoft.com/office/powerpoint/2010/main" val="1612832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AF22-21E1-D4CA-D18B-26AC353E9D6D}"/>
              </a:ext>
            </a:extLst>
          </p:cNvPr>
          <p:cNvSpPr>
            <a:spLocks noGrp="1"/>
          </p:cNvSpPr>
          <p:nvPr>
            <p:ph type="title"/>
          </p:nvPr>
        </p:nvSpPr>
        <p:spPr/>
        <p:txBody>
          <a:bodyPr/>
          <a:lstStyle/>
          <a:p>
            <a:r>
              <a:rPr lang="en-US" dirty="0"/>
              <a:t>Lesson 28.2 Figure 7</a:t>
            </a:r>
            <a:endParaRPr lang="en-IN" dirty="0"/>
          </a:p>
        </p:txBody>
      </p:sp>
      <p:pic>
        <p:nvPicPr>
          <p:cNvPr id="7" name="Content Placeholder 6" descr="The illustration shows the reproductive cycle of a jellyfish, which begins when sperm fertilizes an egg, forming a zygote. The zygote divides and grows into a planula larva, which looks like a swimming millipede. The planula larva fixates itself to the sea bottom and grows into a tube-shaped polyp. The polyp forms tentacles and becomes a young colony, forming buds. Buds break off from the polyp and become dome-shaped ephyra, which resemble small jellyfish. The ephyra grow into medusas, the mature forms of the jellyfish.">
            <a:extLst>
              <a:ext uri="{FF2B5EF4-FFF2-40B4-BE49-F238E27FC236}">
                <a16:creationId xmlns:a16="http://schemas.microsoft.com/office/drawing/2014/main" id="{5075AC96-05C6-47EE-7164-E83CEB019888}"/>
              </a:ext>
            </a:extLst>
          </p:cNvPr>
          <p:cNvPicPr>
            <a:picLocks noGrp="1" noChangeAspect="1"/>
          </p:cNvPicPr>
          <p:nvPr>
            <p:ph idx="1"/>
          </p:nvPr>
        </p:nvPicPr>
        <p:blipFill>
          <a:blip r:embed="rId2"/>
          <a:stretch>
            <a:fillRect/>
          </a:stretch>
        </p:blipFill>
        <p:spPr>
          <a:xfrm>
            <a:off x="1207008" y="1279525"/>
            <a:ext cx="6729984" cy="4572000"/>
          </a:xfrm>
        </p:spPr>
      </p:pic>
    </p:spTree>
    <p:extLst>
      <p:ext uri="{BB962C8B-B14F-4D97-AF65-F5344CB8AC3E}">
        <p14:creationId xmlns:p14="http://schemas.microsoft.com/office/powerpoint/2010/main" val="3726131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56A9-0F4E-71B5-AB83-2828179DD35C}"/>
              </a:ext>
            </a:extLst>
          </p:cNvPr>
          <p:cNvSpPr>
            <a:spLocks noGrp="1"/>
          </p:cNvSpPr>
          <p:nvPr>
            <p:ph type="title"/>
          </p:nvPr>
        </p:nvSpPr>
        <p:spPr/>
        <p:txBody>
          <a:bodyPr/>
          <a:lstStyle/>
          <a:p>
            <a:r>
              <a:rPr lang="en-US" dirty="0"/>
              <a:t>Lesson 28.2 Figure 8</a:t>
            </a:r>
            <a:endParaRPr lang="en-IN" dirty="0"/>
          </a:p>
        </p:txBody>
      </p:sp>
      <p:pic>
        <p:nvPicPr>
          <p:cNvPr id="7" name="Content Placeholder 6" descr="Three images: (a) shows a tiny jelly smaller than a penny, (b) shows an illustration of that jelly, (c) shows a road sign warning of jellies that says, &quot;Marine stingers are present in these waters during the summer months.&quot;">
            <a:extLst>
              <a:ext uri="{FF2B5EF4-FFF2-40B4-BE49-F238E27FC236}">
                <a16:creationId xmlns:a16="http://schemas.microsoft.com/office/drawing/2014/main" id="{F91C89A4-8764-3D2D-94D6-EA11342E06E3}"/>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422394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771F-6586-24E8-8117-7C149E55A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4CD996-DF86-DDA3-988D-C066448AF7AF}"/>
              </a:ext>
            </a:extLst>
          </p:cNvPr>
          <p:cNvSpPr>
            <a:spLocks noGrp="1"/>
          </p:cNvSpPr>
          <p:nvPr>
            <p:ph type="title"/>
          </p:nvPr>
        </p:nvSpPr>
        <p:spPr/>
        <p:txBody>
          <a:bodyPr/>
          <a:lstStyle/>
          <a:p>
            <a:r>
              <a:rPr lang="en-US" dirty="0"/>
              <a:t>Lesson 28.2 Figure 9</a:t>
            </a:r>
            <a:endParaRPr lang="en-IN" dirty="0"/>
          </a:p>
        </p:txBody>
      </p:sp>
      <p:pic>
        <p:nvPicPr>
          <p:cNvPr id="15" name="Content Placeholder 14" descr="Five images of organisms from the class Hydrozoa">
            <a:extLst>
              <a:ext uri="{FF2B5EF4-FFF2-40B4-BE49-F238E27FC236}">
                <a16:creationId xmlns:a16="http://schemas.microsoft.com/office/drawing/2014/main" id="{C41BC647-836B-A33C-FEC9-22B306024042}"/>
              </a:ext>
            </a:extLst>
          </p:cNvPr>
          <p:cNvPicPr>
            <a:picLocks noGrp="1" noChangeAspect="1"/>
          </p:cNvPicPr>
          <p:nvPr>
            <p:ph idx="1"/>
          </p:nvPr>
        </p:nvPicPr>
        <p:blipFill>
          <a:blip r:embed="rId2"/>
          <a:stretch>
            <a:fillRect/>
          </a:stretch>
        </p:blipFill>
        <p:spPr>
          <a:xfrm>
            <a:off x="457200" y="2340229"/>
            <a:ext cx="8229600" cy="2450592"/>
          </a:xfrm>
        </p:spPr>
      </p:pic>
    </p:spTree>
    <p:extLst>
      <p:ext uri="{BB962C8B-B14F-4D97-AF65-F5344CB8AC3E}">
        <p14:creationId xmlns:p14="http://schemas.microsoft.com/office/powerpoint/2010/main" val="4052749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20477-AB1E-0D66-F00C-D1D06DE92AA7}"/>
              </a:ext>
            </a:extLst>
          </p:cNvPr>
          <p:cNvSpPr>
            <a:spLocks noGrp="1"/>
          </p:cNvSpPr>
          <p:nvPr>
            <p:ph type="title"/>
          </p:nvPr>
        </p:nvSpPr>
        <p:spPr/>
        <p:txBody>
          <a:bodyPr/>
          <a:lstStyle/>
          <a:p>
            <a:r>
              <a:rPr lang="en-US" dirty="0"/>
              <a:t>Lesson 28.3 Figure 1</a:t>
            </a:r>
            <a:endParaRPr lang="en-IN" dirty="0"/>
          </a:p>
        </p:txBody>
      </p:sp>
      <p:pic>
        <p:nvPicPr>
          <p:cNvPr id="7" name="Content Placeholder 6" descr="A image of a worm that appears to have links in it viewed under a microscope">
            <a:extLst>
              <a:ext uri="{FF2B5EF4-FFF2-40B4-BE49-F238E27FC236}">
                <a16:creationId xmlns:a16="http://schemas.microsoft.com/office/drawing/2014/main" id="{879CC352-196F-69F0-30DC-0B6A750667F5}"/>
              </a:ext>
            </a:extLst>
          </p:cNvPr>
          <p:cNvPicPr>
            <a:picLocks noGrp="1" noChangeAspect="1"/>
          </p:cNvPicPr>
          <p:nvPr>
            <p:ph idx="1"/>
          </p:nvPr>
        </p:nvPicPr>
        <p:blipFill>
          <a:blip r:embed="rId2"/>
          <a:stretch>
            <a:fillRect/>
          </a:stretch>
        </p:blipFill>
        <p:spPr>
          <a:xfrm>
            <a:off x="1911096" y="1279525"/>
            <a:ext cx="5321808" cy="4572000"/>
          </a:xfrm>
        </p:spPr>
      </p:pic>
    </p:spTree>
    <p:extLst>
      <p:ext uri="{BB962C8B-B14F-4D97-AF65-F5344CB8AC3E}">
        <p14:creationId xmlns:p14="http://schemas.microsoft.com/office/powerpoint/2010/main" val="11917549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8DCD3-57E2-1837-3F57-7FEFFD1532B8}"/>
              </a:ext>
            </a:extLst>
          </p:cNvPr>
          <p:cNvSpPr>
            <a:spLocks noGrp="1"/>
          </p:cNvSpPr>
          <p:nvPr>
            <p:ph type="title"/>
          </p:nvPr>
        </p:nvSpPr>
        <p:spPr/>
        <p:txBody>
          <a:bodyPr/>
          <a:lstStyle/>
          <a:p>
            <a:r>
              <a:rPr lang="en-US" dirty="0"/>
              <a:t>Lesson 28.3 Figure 2</a:t>
            </a:r>
            <a:endParaRPr lang="en-IN" dirty="0"/>
          </a:p>
        </p:txBody>
      </p:sp>
      <p:pic>
        <p:nvPicPr>
          <p:cNvPr id="7" name="Content Placeholder 6" descr="Two images: (a) shows a blue flatworm; (b) shows a black flatworm covered in gold dots.">
            <a:extLst>
              <a:ext uri="{FF2B5EF4-FFF2-40B4-BE49-F238E27FC236}">
                <a16:creationId xmlns:a16="http://schemas.microsoft.com/office/drawing/2014/main" id="{326710F8-289F-1243-79F2-A838B203FC65}"/>
              </a:ext>
            </a:extLst>
          </p:cNvPr>
          <p:cNvPicPr>
            <a:picLocks noGrp="1" noChangeAspect="1"/>
          </p:cNvPicPr>
          <p:nvPr>
            <p:ph idx="1"/>
          </p:nvPr>
        </p:nvPicPr>
        <p:blipFill>
          <a:blip r:embed="rId2"/>
          <a:stretch>
            <a:fillRect/>
          </a:stretch>
        </p:blipFill>
        <p:spPr>
          <a:xfrm>
            <a:off x="457200" y="1700149"/>
            <a:ext cx="8229600" cy="3730752"/>
          </a:xfrm>
        </p:spPr>
      </p:pic>
    </p:spTree>
    <p:extLst>
      <p:ext uri="{BB962C8B-B14F-4D97-AF65-F5344CB8AC3E}">
        <p14:creationId xmlns:p14="http://schemas.microsoft.com/office/powerpoint/2010/main" val="1214277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58E0-3526-5F88-43B1-2F8752C8BB4D}"/>
              </a:ext>
            </a:extLst>
          </p:cNvPr>
          <p:cNvSpPr>
            <a:spLocks noGrp="1"/>
          </p:cNvSpPr>
          <p:nvPr>
            <p:ph type="title"/>
          </p:nvPr>
        </p:nvSpPr>
        <p:spPr/>
        <p:txBody>
          <a:bodyPr/>
          <a:lstStyle/>
          <a:p>
            <a:r>
              <a:rPr lang="en-US" dirty="0"/>
              <a:t>Lesson 28.3 Figure 3</a:t>
            </a:r>
            <a:endParaRPr lang="en-IN" dirty="0"/>
          </a:p>
        </p:txBody>
      </p:sp>
      <p:pic>
        <p:nvPicPr>
          <p:cNvPr id="7" name="Content Placeholder 6" descr="An illustration shows the digestive, nervous, and excretory systems in a flat, wormlike planaria. The digestive system of the planarian starts at the ventral mouth opening in the middle of the animal, and then extends to the head through the middle of the body, and along the sides of the body. Many lateral branches occur along the digestive system. The nervous system has two cerebral ganglia at the eyes, located in the head, and two ventral nerve cords with transverse connections along the length of the body to the tail. The excretory system is arranged in two long, mesh-like structures down each side of the body.">
            <a:extLst>
              <a:ext uri="{FF2B5EF4-FFF2-40B4-BE49-F238E27FC236}">
                <a16:creationId xmlns:a16="http://schemas.microsoft.com/office/drawing/2014/main" id="{210FD3E7-ECFE-F016-2654-D195D02336C2}"/>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69407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28.1 Figure 1</a:t>
            </a:r>
            <a:endParaRPr lang="en-US" sz="3200" dirty="0">
              <a:solidFill>
                <a:schemeClr val="accent1"/>
              </a:solidFill>
            </a:endParaRPr>
          </a:p>
        </p:txBody>
      </p:sp>
      <p:pic>
        <p:nvPicPr>
          <p:cNvPr id="6" name="Content Placeholder 5" descr="A photograph shows an orange sea star underwater.">
            <a:extLst>
              <a:ext uri="{FF2B5EF4-FFF2-40B4-BE49-F238E27FC236}">
                <a16:creationId xmlns:a16="http://schemas.microsoft.com/office/drawing/2014/main" id="{8774A1D9-8251-9C92-B87B-E4A88792CD6D}"/>
              </a:ext>
            </a:extLst>
          </p:cNvPr>
          <p:cNvPicPr>
            <a:picLocks noGrp="1" noChangeAspect="1"/>
          </p:cNvPicPr>
          <p:nvPr>
            <p:ph idx="1"/>
          </p:nvPr>
        </p:nvPicPr>
        <p:blipFill>
          <a:blip r:embed="rId3"/>
          <a:stretch>
            <a:fillRect/>
          </a:stretch>
        </p:blipFill>
        <p:spPr>
          <a:xfrm>
            <a:off x="1469136" y="1279525"/>
            <a:ext cx="6205728"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9E009-1C04-4755-ADB0-132995A21843}"/>
              </a:ext>
            </a:extLst>
          </p:cNvPr>
          <p:cNvSpPr>
            <a:spLocks noGrp="1"/>
          </p:cNvSpPr>
          <p:nvPr>
            <p:ph type="title"/>
          </p:nvPr>
        </p:nvSpPr>
        <p:spPr/>
        <p:txBody>
          <a:bodyPr/>
          <a:lstStyle/>
          <a:p>
            <a:r>
              <a:rPr lang="en-US" dirty="0"/>
              <a:t>Lesson 28.3 Figure 4</a:t>
            </a:r>
            <a:endParaRPr lang="en-IN" dirty="0"/>
          </a:p>
        </p:txBody>
      </p:sp>
      <p:pic>
        <p:nvPicPr>
          <p:cNvPr id="15" name="Content Placeholder 14" descr="Four images of flatworms">
            <a:extLst>
              <a:ext uri="{FF2B5EF4-FFF2-40B4-BE49-F238E27FC236}">
                <a16:creationId xmlns:a16="http://schemas.microsoft.com/office/drawing/2014/main" id="{5F985352-714F-474D-8A87-847B286DC37B}"/>
              </a:ext>
            </a:extLst>
          </p:cNvPr>
          <p:cNvPicPr>
            <a:picLocks noGrp="1" noChangeAspect="1"/>
          </p:cNvPicPr>
          <p:nvPr>
            <p:ph idx="1"/>
          </p:nvPr>
        </p:nvPicPr>
        <p:blipFill>
          <a:blip r:embed="rId2"/>
          <a:stretch>
            <a:fillRect/>
          </a:stretch>
        </p:blipFill>
        <p:spPr>
          <a:xfrm>
            <a:off x="457200" y="2372233"/>
            <a:ext cx="8229600" cy="2386584"/>
          </a:xfrm>
        </p:spPr>
      </p:pic>
    </p:spTree>
    <p:extLst>
      <p:ext uri="{BB962C8B-B14F-4D97-AF65-F5344CB8AC3E}">
        <p14:creationId xmlns:p14="http://schemas.microsoft.com/office/powerpoint/2010/main" val="2151998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CF5F-6E2A-2D80-BD71-15906B4C4E01}"/>
              </a:ext>
            </a:extLst>
          </p:cNvPr>
          <p:cNvSpPr>
            <a:spLocks noGrp="1"/>
          </p:cNvSpPr>
          <p:nvPr>
            <p:ph type="title"/>
          </p:nvPr>
        </p:nvSpPr>
        <p:spPr/>
        <p:txBody>
          <a:bodyPr/>
          <a:lstStyle/>
          <a:p>
            <a:r>
              <a:rPr lang="en-US" dirty="0"/>
              <a:t>Lesson 28.3 Figure 5</a:t>
            </a:r>
            <a:endParaRPr lang="en-IN" dirty="0"/>
          </a:p>
        </p:txBody>
      </p:sp>
      <p:pic>
        <p:nvPicPr>
          <p:cNvPr id="7" name="Content Placeholder 6" descr="The illustration demonstrates the tapeworm life cycle, which begins when eggs or tapeworm segments, called proglottids, pass from human feces into the environment. The tapeworm Taenia saginata infects cattle and the tapeworm Taenia solium infects pigs when they eat contaminated vegetation. The embryo penetrates the animal intestinal wall and takes up residence in muscle tissue, where it transforms into the larval form. Humans who consume raw or undercooked infected meat become infected when the tapeworm attaches itself to the intestinal wall via suckers or hooks on the scolex, or head. The mature worm produces proglottids and eggs, which pass from the body in feces, completing the cycle.">
            <a:extLst>
              <a:ext uri="{FF2B5EF4-FFF2-40B4-BE49-F238E27FC236}">
                <a16:creationId xmlns:a16="http://schemas.microsoft.com/office/drawing/2014/main" id="{232FD3DC-3855-858B-5BDB-28190E4170F7}"/>
              </a:ext>
            </a:extLst>
          </p:cNvPr>
          <p:cNvPicPr>
            <a:picLocks noGrp="1" noChangeAspect="1"/>
          </p:cNvPicPr>
          <p:nvPr>
            <p:ph idx="1"/>
          </p:nvPr>
        </p:nvPicPr>
        <p:blipFill>
          <a:blip r:embed="rId2"/>
          <a:stretch>
            <a:fillRect/>
          </a:stretch>
        </p:blipFill>
        <p:spPr>
          <a:xfrm>
            <a:off x="1933956" y="1279525"/>
            <a:ext cx="5276088" cy="4572000"/>
          </a:xfrm>
        </p:spPr>
      </p:pic>
    </p:spTree>
    <p:extLst>
      <p:ext uri="{BB962C8B-B14F-4D97-AF65-F5344CB8AC3E}">
        <p14:creationId xmlns:p14="http://schemas.microsoft.com/office/powerpoint/2010/main" val="952045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08BA-E738-B398-F784-4D162BFDAF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3F0C32-900A-7266-C961-6378698CE3D4}"/>
              </a:ext>
            </a:extLst>
          </p:cNvPr>
          <p:cNvSpPr>
            <a:spLocks noGrp="1"/>
          </p:cNvSpPr>
          <p:nvPr>
            <p:ph type="title"/>
          </p:nvPr>
        </p:nvSpPr>
        <p:spPr/>
        <p:txBody>
          <a:bodyPr/>
          <a:lstStyle/>
          <a:p>
            <a:r>
              <a:rPr lang="en-US" dirty="0"/>
              <a:t>Lesson 28.3 Figure 6</a:t>
            </a:r>
            <a:endParaRPr lang="en-IN" dirty="0"/>
          </a:p>
        </p:txBody>
      </p:sp>
      <p:pic>
        <p:nvPicPr>
          <p:cNvPr id="11" name="Content Placeholder 10" descr="Two images depicting rotifers">
            <a:extLst>
              <a:ext uri="{FF2B5EF4-FFF2-40B4-BE49-F238E27FC236}">
                <a16:creationId xmlns:a16="http://schemas.microsoft.com/office/drawing/2014/main" id="{FD319566-251E-769B-B203-543D14916074}"/>
              </a:ext>
            </a:extLst>
          </p:cNvPr>
          <p:cNvPicPr>
            <a:picLocks noGrp="1" noChangeAspect="1"/>
          </p:cNvPicPr>
          <p:nvPr>
            <p:ph idx="1"/>
          </p:nvPr>
        </p:nvPicPr>
        <p:blipFill>
          <a:blip r:embed="rId2"/>
          <a:stretch>
            <a:fillRect/>
          </a:stretch>
        </p:blipFill>
        <p:spPr>
          <a:xfrm>
            <a:off x="457200" y="1444117"/>
            <a:ext cx="8229600" cy="4242816"/>
          </a:xfrm>
        </p:spPr>
      </p:pic>
    </p:spTree>
    <p:extLst>
      <p:ext uri="{BB962C8B-B14F-4D97-AF65-F5344CB8AC3E}">
        <p14:creationId xmlns:p14="http://schemas.microsoft.com/office/powerpoint/2010/main" val="2796733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EE14A-E8BE-618F-0780-4011E1B9AC69}"/>
              </a:ext>
            </a:extLst>
          </p:cNvPr>
          <p:cNvSpPr>
            <a:spLocks noGrp="1"/>
          </p:cNvSpPr>
          <p:nvPr>
            <p:ph type="title"/>
          </p:nvPr>
        </p:nvSpPr>
        <p:spPr/>
        <p:txBody>
          <a:bodyPr/>
          <a:lstStyle/>
          <a:p>
            <a:r>
              <a:rPr lang="en-US" dirty="0"/>
              <a:t>Lesson 28.3 Figure 7</a:t>
            </a:r>
            <a:endParaRPr lang="en-IN" dirty="0"/>
          </a:p>
        </p:txBody>
      </p:sp>
      <p:pic>
        <p:nvPicPr>
          <p:cNvPr id="7" name="Content Placeholder 6" descr="The illustration shows a bdelloid rotifer, which is a long, tube-shaped animal with a crown-like corona on top. Cilia fringe the top of the corona. Between the two lobes of the corona is the mouth, which leads to the stomach, intestine, and anus. The mastax surrounds the mouth, and beneath the mastax is a digestive gland. The pseudocoel surrounds the stomach. At the bottom of the animal is a foot that stands on two toes.">
            <a:extLst>
              <a:ext uri="{FF2B5EF4-FFF2-40B4-BE49-F238E27FC236}">
                <a16:creationId xmlns:a16="http://schemas.microsoft.com/office/drawing/2014/main" id="{E9644486-18AC-1573-EB96-E2D3669B7732}"/>
              </a:ext>
            </a:extLst>
          </p:cNvPr>
          <p:cNvPicPr>
            <a:picLocks noGrp="1" noChangeAspect="1"/>
          </p:cNvPicPr>
          <p:nvPr>
            <p:ph idx="1"/>
          </p:nvPr>
        </p:nvPicPr>
        <p:blipFill>
          <a:blip r:embed="rId2"/>
          <a:stretch>
            <a:fillRect/>
          </a:stretch>
        </p:blipFill>
        <p:spPr>
          <a:xfrm>
            <a:off x="2747772" y="1279525"/>
            <a:ext cx="3648456" cy="4572000"/>
          </a:xfrm>
        </p:spPr>
      </p:pic>
    </p:spTree>
    <p:extLst>
      <p:ext uri="{BB962C8B-B14F-4D97-AF65-F5344CB8AC3E}">
        <p14:creationId xmlns:p14="http://schemas.microsoft.com/office/powerpoint/2010/main" val="4016690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FD455-C304-0E07-5729-FCAE1181C1D9}"/>
              </a:ext>
            </a:extLst>
          </p:cNvPr>
          <p:cNvSpPr>
            <a:spLocks noGrp="1"/>
          </p:cNvSpPr>
          <p:nvPr>
            <p:ph type="title"/>
          </p:nvPr>
        </p:nvSpPr>
        <p:spPr/>
        <p:txBody>
          <a:bodyPr/>
          <a:lstStyle/>
          <a:p>
            <a:r>
              <a:rPr lang="en-US" dirty="0"/>
              <a:t>Lesson 28.3 Figure 8</a:t>
            </a:r>
            <a:endParaRPr lang="en-IN" dirty="0"/>
          </a:p>
        </p:txBody>
      </p:sp>
      <p:pic>
        <p:nvPicPr>
          <p:cNvPr id="7" name="Content Placeholder 6" descr="A depiction of M. grossa, a wormlike organism with visible sections">
            <a:extLst>
              <a:ext uri="{FF2B5EF4-FFF2-40B4-BE49-F238E27FC236}">
                <a16:creationId xmlns:a16="http://schemas.microsoft.com/office/drawing/2014/main" id="{D5827B5A-7650-9FFF-7FDE-99889C60664D}"/>
              </a:ext>
            </a:extLst>
          </p:cNvPr>
          <p:cNvPicPr>
            <a:picLocks noGrp="1" noChangeAspect="1"/>
          </p:cNvPicPr>
          <p:nvPr>
            <p:ph idx="1"/>
          </p:nvPr>
        </p:nvPicPr>
        <p:blipFill>
          <a:blip r:embed="rId2"/>
          <a:srcRect l="2778" t="2000" r="1851"/>
          <a:stretch/>
        </p:blipFill>
        <p:spPr>
          <a:xfrm>
            <a:off x="685800" y="1371600"/>
            <a:ext cx="7848600" cy="4480560"/>
          </a:xfrm>
        </p:spPr>
      </p:pic>
    </p:spTree>
    <p:extLst>
      <p:ext uri="{BB962C8B-B14F-4D97-AF65-F5344CB8AC3E}">
        <p14:creationId xmlns:p14="http://schemas.microsoft.com/office/powerpoint/2010/main" val="2576298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F28A8-57BE-529A-730E-4524ED28D0F8}"/>
              </a:ext>
            </a:extLst>
          </p:cNvPr>
          <p:cNvSpPr>
            <a:spLocks noGrp="1"/>
          </p:cNvSpPr>
          <p:nvPr>
            <p:ph type="title"/>
          </p:nvPr>
        </p:nvSpPr>
        <p:spPr/>
        <p:txBody>
          <a:bodyPr/>
          <a:lstStyle/>
          <a:p>
            <a:r>
              <a:rPr lang="en-US" dirty="0"/>
              <a:t>Lesson 28.3 Figure 9</a:t>
            </a:r>
            <a:endParaRPr lang="en-IN" dirty="0"/>
          </a:p>
        </p:txBody>
      </p:sp>
      <p:pic>
        <p:nvPicPr>
          <p:cNvPr id="6" name="Content Placeholder 5" descr="An image of the proboscis worm on the sea floor, which appears pink, long, and coiled around itself to form a pile">
            <a:extLst>
              <a:ext uri="{FF2B5EF4-FFF2-40B4-BE49-F238E27FC236}">
                <a16:creationId xmlns:a16="http://schemas.microsoft.com/office/drawing/2014/main" id="{15745AB4-5369-4151-9A26-966917B54473}"/>
              </a:ext>
            </a:extLst>
          </p:cNvPr>
          <p:cNvPicPr>
            <a:picLocks noGrp="1" noChangeAspect="1"/>
          </p:cNvPicPr>
          <p:nvPr>
            <p:ph idx="1"/>
          </p:nvPr>
        </p:nvPicPr>
        <p:blipFill>
          <a:blip r:embed="rId2"/>
          <a:stretch>
            <a:fillRect/>
          </a:stretch>
        </p:blipFill>
        <p:spPr>
          <a:xfrm>
            <a:off x="1892808" y="1279525"/>
            <a:ext cx="5358384" cy="4572000"/>
          </a:xfrm>
        </p:spPr>
      </p:pic>
    </p:spTree>
    <p:extLst>
      <p:ext uri="{BB962C8B-B14F-4D97-AF65-F5344CB8AC3E}">
        <p14:creationId xmlns:p14="http://schemas.microsoft.com/office/powerpoint/2010/main" val="3242093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3F845-954F-B053-7183-24AB60435163}"/>
              </a:ext>
            </a:extLst>
          </p:cNvPr>
          <p:cNvSpPr>
            <a:spLocks noGrp="1"/>
          </p:cNvSpPr>
          <p:nvPr>
            <p:ph type="title"/>
          </p:nvPr>
        </p:nvSpPr>
        <p:spPr/>
        <p:txBody>
          <a:bodyPr/>
          <a:lstStyle/>
          <a:p>
            <a:r>
              <a:rPr lang="en-US" dirty="0"/>
              <a:t>Lesson 28.3 Figure 10</a:t>
            </a:r>
            <a:endParaRPr lang="en-IN" dirty="0"/>
          </a:p>
        </p:txBody>
      </p:sp>
      <p:pic>
        <p:nvPicPr>
          <p:cNvPr id="6" name="Content Placeholder 5" descr="The anatomy of a nemertean is shown. A nemertean is a worm-shaped animal with fringe-like sensory papillae at one end. The mouth, which is part way down the body, leads to a stomach and intestine, then empties into an anus at the far end of the body. The cerebral ganglia are located above the mouth. Lateral nerve cords run down either side of the animal from the central ganglia. The proboscis is a long, thin structure inside a cavity called the rhynchocoel.">
            <a:extLst>
              <a:ext uri="{FF2B5EF4-FFF2-40B4-BE49-F238E27FC236}">
                <a16:creationId xmlns:a16="http://schemas.microsoft.com/office/drawing/2014/main" id="{40F55EE7-03C5-B045-03A9-C27F9F35F191}"/>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030773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9CF2C-5156-635C-9450-7172DDFDEA5F}"/>
              </a:ext>
            </a:extLst>
          </p:cNvPr>
          <p:cNvSpPr>
            <a:spLocks noGrp="1"/>
          </p:cNvSpPr>
          <p:nvPr>
            <p:ph type="title"/>
          </p:nvPr>
        </p:nvSpPr>
        <p:spPr/>
        <p:txBody>
          <a:bodyPr/>
          <a:lstStyle/>
          <a:p>
            <a:r>
              <a:rPr lang="en-US" dirty="0"/>
              <a:t>Lesson 28.4 Figure 1</a:t>
            </a:r>
            <a:endParaRPr lang="en-IN" dirty="0"/>
          </a:p>
        </p:txBody>
      </p:sp>
      <p:pic>
        <p:nvPicPr>
          <p:cNvPr id="6" name="Content Placeholder 5" descr="The illustration shows a cross-section of a snail. The body of the snail is called the visceral mass. The mouth leads to a crop, then to the stomach, which is toward the back of the animal. The liver is located above the stomach, and the kidney is located below the stomach, above the heart. Below the heart is the vas deferens, followed by the mucous gland, oviduct, and dart sac. To the center of the interior of the shell is the lung, and below the lung is the anus. The visceral mass is surrounded by a mantle. A shell covers all the organs of the snail. The skin of the snail is covered in respiratory pores. Two tentacles protrude from the front, each with an eye at the end, as well as cerebral ganglia.">
            <a:extLst>
              <a:ext uri="{FF2B5EF4-FFF2-40B4-BE49-F238E27FC236}">
                <a16:creationId xmlns:a16="http://schemas.microsoft.com/office/drawing/2014/main" id="{F3981640-8DAD-70E9-545A-48D42400F8A6}"/>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045725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EAE10-FEA8-57F9-BF45-29874D048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07F5B5-05D1-CFBE-9976-16EBD7EA2661}"/>
              </a:ext>
            </a:extLst>
          </p:cNvPr>
          <p:cNvSpPr>
            <a:spLocks noGrp="1"/>
          </p:cNvSpPr>
          <p:nvPr>
            <p:ph type="title"/>
          </p:nvPr>
        </p:nvSpPr>
        <p:spPr/>
        <p:txBody>
          <a:bodyPr/>
          <a:lstStyle/>
          <a:p>
            <a:r>
              <a:rPr lang="en-US" dirty="0"/>
              <a:t>Lesson 28.4 Figure 2</a:t>
            </a:r>
            <a:endParaRPr lang="en-IN" dirty="0"/>
          </a:p>
        </p:txBody>
      </p:sp>
      <p:pic>
        <p:nvPicPr>
          <p:cNvPr id="11" name="Content Placeholder 10" descr="Two images of organisms from the phylum Mollusca">
            <a:extLst>
              <a:ext uri="{FF2B5EF4-FFF2-40B4-BE49-F238E27FC236}">
                <a16:creationId xmlns:a16="http://schemas.microsoft.com/office/drawing/2014/main" id="{88ACECE9-6024-8E0E-CA16-B9A135E33BA4}"/>
              </a:ext>
            </a:extLst>
          </p:cNvPr>
          <p:cNvPicPr>
            <a:picLocks noGrp="1" noChangeAspect="1"/>
          </p:cNvPicPr>
          <p:nvPr>
            <p:ph idx="1"/>
          </p:nvPr>
        </p:nvPicPr>
        <p:blipFill>
          <a:blip r:embed="rId2"/>
          <a:stretch>
            <a:fillRect/>
          </a:stretch>
        </p:blipFill>
        <p:spPr>
          <a:xfrm>
            <a:off x="457200" y="1480693"/>
            <a:ext cx="8229600" cy="4169664"/>
          </a:xfrm>
        </p:spPr>
      </p:pic>
    </p:spTree>
    <p:extLst>
      <p:ext uri="{BB962C8B-B14F-4D97-AF65-F5344CB8AC3E}">
        <p14:creationId xmlns:p14="http://schemas.microsoft.com/office/powerpoint/2010/main" val="3519906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863ED-CD9B-2C7F-FF63-9153C603B641}"/>
              </a:ext>
            </a:extLst>
          </p:cNvPr>
          <p:cNvSpPr>
            <a:spLocks noGrp="1"/>
          </p:cNvSpPr>
          <p:nvPr>
            <p:ph type="title"/>
          </p:nvPr>
        </p:nvSpPr>
        <p:spPr/>
        <p:txBody>
          <a:bodyPr/>
          <a:lstStyle/>
          <a:p>
            <a:r>
              <a:rPr lang="en-US" dirty="0"/>
              <a:t>Lesson 28.4 Figure 3</a:t>
            </a:r>
            <a:endParaRPr lang="en-IN" dirty="0"/>
          </a:p>
        </p:txBody>
      </p:sp>
      <p:pic>
        <p:nvPicPr>
          <p:cNvPr id="7" name="Content Placeholder 6" descr="A photograph of a chiton">
            <a:extLst>
              <a:ext uri="{FF2B5EF4-FFF2-40B4-BE49-F238E27FC236}">
                <a16:creationId xmlns:a16="http://schemas.microsoft.com/office/drawing/2014/main" id="{B57B2071-44BA-4DC5-BB3D-11D46353104E}"/>
              </a:ext>
            </a:extLst>
          </p:cNvPr>
          <p:cNvPicPr>
            <a:picLocks noGrp="1" noChangeAspect="1"/>
          </p:cNvPicPr>
          <p:nvPr>
            <p:ph idx="1"/>
          </p:nvPr>
        </p:nvPicPr>
        <p:blipFill>
          <a:blip r:embed="rId2"/>
          <a:stretch>
            <a:fillRect/>
          </a:stretch>
        </p:blipFill>
        <p:spPr>
          <a:xfrm>
            <a:off x="1540764" y="1279525"/>
            <a:ext cx="6062472" cy="4572000"/>
          </a:xfrm>
        </p:spPr>
      </p:pic>
    </p:spTree>
    <p:extLst>
      <p:ext uri="{BB962C8B-B14F-4D97-AF65-F5344CB8AC3E}">
        <p14:creationId xmlns:p14="http://schemas.microsoft.com/office/powerpoint/2010/main" val="261688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AEE5F-0B48-FEC6-E740-EE1AED7E9341}"/>
              </a:ext>
            </a:extLst>
          </p:cNvPr>
          <p:cNvSpPr>
            <a:spLocks noGrp="1"/>
          </p:cNvSpPr>
          <p:nvPr>
            <p:ph type="title"/>
          </p:nvPr>
        </p:nvSpPr>
        <p:spPr/>
        <p:txBody>
          <a:bodyPr/>
          <a:lstStyle/>
          <a:p>
            <a:r>
              <a:rPr lang="en-US" dirty="0"/>
              <a:t>Lesson 28.1 Figure 2</a:t>
            </a:r>
            <a:endParaRPr lang="en-IN" dirty="0"/>
          </a:p>
        </p:txBody>
      </p:sp>
      <p:pic>
        <p:nvPicPr>
          <p:cNvPr id="7" name="Content Placeholder 6" descr="A micrograph shows T. adhaerens.">
            <a:extLst>
              <a:ext uri="{FF2B5EF4-FFF2-40B4-BE49-F238E27FC236}">
                <a16:creationId xmlns:a16="http://schemas.microsoft.com/office/drawing/2014/main" id="{5F1243A8-5D20-E851-B6D3-18E71E27717E}"/>
              </a:ext>
            </a:extLst>
          </p:cNvPr>
          <p:cNvPicPr>
            <a:picLocks noGrp="1" noChangeAspect="1"/>
          </p:cNvPicPr>
          <p:nvPr>
            <p:ph idx="1"/>
          </p:nvPr>
        </p:nvPicPr>
        <p:blipFill>
          <a:blip r:embed="rId2"/>
          <a:stretch>
            <a:fillRect/>
          </a:stretch>
        </p:blipFill>
        <p:spPr>
          <a:xfrm>
            <a:off x="2145792" y="1279525"/>
            <a:ext cx="4852416" cy="4572000"/>
          </a:xfrm>
        </p:spPr>
      </p:pic>
    </p:spTree>
    <p:extLst>
      <p:ext uri="{BB962C8B-B14F-4D97-AF65-F5344CB8AC3E}">
        <p14:creationId xmlns:p14="http://schemas.microsoft.com/office/powerpoint/2010/main" val="60360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ECCCA-B315-C53E-C022-4D0B70D60647}"/>
              </a:ext>
            </a:extLst>
          </p:cNvPr>
          <p:cNvSpPr>
            <a:spLocks noGrp="1"/>
          </p:cNvSpPr>
          <p:nvPr>
            <p:ph type="title"/>
          </p:nvPr>
        </p:nvSpPr>
        <p:spPr/>
        <p:txBody>
          <a:bodyPr/>
          <a:lstStyle/>
          <a:p>
            <a:r>
              <a:rPr lang="en-US" dirty="0"/>
              <a:t>Lesson 28.4 Figure 4</a:t>
            </a:r>
            <a:endParaRPr lang="en-IN" dirty="0"/>
          </a:p>
        </p:txBody>
      </p:sp>
      <p:pic>
        <p:nvPicPr>
          <p:cNvPr id="7" name="Content Placeholder 6" descr="Two images: (a) is a beach filled with mussels; (b) is a scallop with eyes on every ridge and the foot in the middle.">
            <a:extLst>
              <a:ext uri="{FF2B5EF4-FFF2-40B4-BE49-F238E27FC236}">
                <a16:creationId xmlns:a16="http://schemas.microsoft.com/office/drawing/2014/main" id="{28437D2E-B415-00AB-F2B4-67E3BA2102C4}"/>
              </a:ext>
            </a:extLst>
          </p:cNvPr>
          <p:cNvPicPr>
            <a:picLocks noGrp="1" noChangeAspect="1"/>
          </p:cNvPicPr>
          <p:nvPr>
            <p:ph idx="1"/>
          </p:nvPr>
        </p:nvPicPr>
        <p:blipFill>
          <a:blip r:embed="rId2"/>
          <a:stretch>
            <a:fillRect/>
          </a:stretch>
        </p:blipFill>
        <p:spPr>
          <a:xfrm>
            <a:off x="457200" y="1841881"/>
            <a:ext cx="8229600" cy="3447288"/>
          </a:xfrm>
        </p:spPr>
      </p:pic>
    </p:spTree>
    <p:extLst>
      <p:ext uri="{BB962C8B-B14F-4D97-AF65-F5344CB8AC3E}">
        <p14:creationId xmlns:p14="http://schemas.microsoft.com/office/powerpoint/2010/main" val="264436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7994E-7A28-1C07-060E-2326E53E5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040C1D-464E-7864-EDF8-4D39B517C965}"/>
              </a:ext>
            </a:extLst>
          </p:cNvPr>
          <p:cNvSpPr>
            <a:spLocks noGrp="1"/>
          </p:cNvSpPr>
          <p:nvPr>
            <p:ph type="title"/>
          </p:nvPr>
        </p:nvSpPr>
        <p:spPr/>
        <p:txBody>
          <a:bodyPr/>
          <a:lstStyle/>
          <a:p>
            <a:r>
              <a:rPr lang="en-US" dirty="0"/>
              <a:t>Lesson 28.4 Figure 5</a:t>
            </a:r>
            <a:endParaRPr lang="en-IN" dirty="0"/>
          </a:p>
        </p:txBody>
      </p:sp>
      <p:pic>
        <p:nvPicPr>
          <p:cNvPr id="11" name="Content Placeholder 10" descr="A photograph of a shell with an iridescent inside">
            <a:extLst>
              <a:ext uri="{FF2B5EF4-FFF2-40B4-BE49-F238E27FC236}">
                <a16:creationId xmlns:a16="http://schemas.microsoft.com/office/drawing/2014/main" id="{5B874A8F-7DC4-735A-7A5B-A7AC9B92627C}"/>
              </a:ext>
            </a:extLst>
          </p:cNvPr>
          <p:cNvPicPr>
            <a:picLocks noGrp="1" noChangeAspect="1"/>
          </p:cNvPicPr>
          <p:nvPr>
            <p:ph idx="1"/>
          </p:nvPr>
        </p:nvPicPr>
        <p:blipFill>
          <a:blip r:embed="rId2"/>
          <a:stretch>
            <a:fillRect/>
          </a:stretch>
        </p:blipFill>
        <p:spPr>
          <a:xfrm>
            <a:off x="1880616" y="1279525"/>
            <a:ext cx="5382768" cy="4572000"/>
          </a:xfrm>
        </p:spPr>
      </p:pic>
    </p:spTree>
    <p:extLst>
      <p:ext uri="{BB962C8B-B14F-4D97-AF65-F5344CB8AC3E}">
        <p14:creationId xmlns:p14="http://schemas.microsoft.com/office/powerpoint/2010/main" val="3619610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0720-0820-6A4C-FEA2-F3706F0718D7}"/>
              </a:ext>
            </a:extLst>
          </p:cNvPr>
          <p:cNvSpPr>
            <a:spLocks noGrp="1"/>
          </p:cNvSpPr>
          <p:nvPr>
            <p:ph type="title"/>
          </p:nvPr>
        </p:nvSpPr>
        <p:spPr/>
        <p:txBody>
          <a:bodyPr/>
          <a:lstStyle/>
          <a:p>
            <a:r>
              <a:rPr lang="en-US" dirty="0"/>
              <a:t>Lesson 28.4 Figure 6</a:t>
            </a:r>
            <a:endParaRPr lang="en-IN" dirty="0"/>
          </a:p>
        </p:txBody>
      </p:sp>
      <p:pic>
        <p:nvPicPr>
          <p:cNvPr id="7" name="Content Placeholder 6" descr="Two images: (a) shows a snail with a shell; (b) shows a slug without a shell.">
            <a:extLst>
              <a:ext uri="{FF2B5EF4-FFF2-40B4-BE49-F238E27FC236}">
                <a16:creationId xmlns:a16="http://schemas.microsoft.com/office/drawing/2014/main" id="{16B2284A-C039-0D83-FEBE-3930A56C2BE8}"/>
              </a:ext>
            </a:extLst>
          </p:cNvPr>
          <p:cNvPicPr>
            <a:picLocks noGrp="1" noChangeAspect="1"/>
          </p:cNvPicPr>
          <p:nvPr>
            <p:ph idx="1"/>
          </p:nvPr>
        </p:nvPicPr>
        <p:blipFill>
          <a:blip r:embed="rId2"/>
          <a:stretch>
            <a:fillRect/>
          </a:stretch>
        </p:blipFill>
        <p:spPr>
          <a:xfrm>
            <a:off x="457200" y="1869313"/>
            <a:ext cx="8229600" cy="3392424"/>
          </a:xfrm>
        </p:spPr>
      </p:pic>
    </p:spTree>
    <p:extLst>
      <p:ext uri="{BB962C8B-B14F-4D97-AF65-F5344CB8AC3E}">
        <p14:creationId xmlns:p14="http://schemas.microsoft.com/office/powerpoint/2010/main" val="2543863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DDB3-DA72-DFA8-E212-C148FBFE7ACF}"/>
              </a:ext>
            </a:extLst>
          </p:cNvPr>
          <p:cNvSpPr>
            <a:spLocks noGrp="1"/>
          </p:cNvSpPr>
          <p:nvPr>
            <p:ph type="title"/>
          </p:nvPr>
        </p:nvSpPr>
        <p:spPr/>
        <p:txBody>
          <a:bodyPr/>
          <a:lstStyle/>
          <a:p>
            <a:r>
              <a:rPr lang="en-US" dirty="0"/>
              <a:t>Lesson 28.4 Figure 7</a:t>
            </a:r>
            <a:endParaRPr lang="en-IN" dirty="0"/>
          </a:p>
        </p:txBody>
      </p:sp>
      <p:pic>
        <p:nvPicPr>
          <p:cNvPr id="7" name="Content Placeholder 6" descr="Shown are three mollusks. To the left, a snail, in the middle, a seashell, and to the right, a cuttlefish. Shown is the gastrointestinal tract of each, beginning with the mouth and ending with the anus.">
            <a:extLst>
              <a:ext uri="{FF2B5EF4-FFF2-40B4-BE49-F238E27FC236}">
                <a16:creationId xmlns:a16="http://schemas.microsoft.com/office/drawing/2014/main" id="{DC2C8621-3E0D-55FA-8DA6-5B514D31A33C}"/>
              </a:ext>
            </a:extLst>
          </p:cNvPr>
          <p:cNvPicPr>
            <a:picLocks noGrp="1" noChangeAspect="1"/>
          </p:cNvPicPr>
          <p:nvPr>
            <p:ph idx="1"/>
          </p:nvPr>
        </p:nvPicPr>
        <p:blipFill>
          <a:blip r:embed="rId2"/>
          <a:stretch>
            <a:fillRect/>
          </a:stretch>
        </p:blipFill>
        <p:spPr>
          <a:xfrm>
            <a:off x="457200" y="2065909"/>
            <a:ext cx="8229600" cy="2999232"/>
          </a:xfrm>
        </p:spPr>
      </p:pic>
    </p:spTree>
    <p:extLst>
      <p:ext uri="{BB962C8B-B14F-4D97-AF65-F5344CB8AC3E}">
        <p14:creationId xmlns:p14="http://schemas.microsoft.com/office/powerpoint/2010/main" val="1280344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8C218-2D41-BBB2-BF12-F6C148720539}"/>
              </a:ext>
            </a:extLst>
          </p:cNvPr>
          <p:cNvSpPr>
            <a:spLocks noGrp="1"/>
          </p:cNvSpPr>
          <p:nvPr>
            <p:ph type="title"/>
          </p:nvPr>
        </p:nvSpPr>
        <p:spPr/>
        <p:txBody>
          <a:bodyPr/>
          <a:lstStyle/>
          <a:p>
            <a:r>
              <a:rPr lang="en-US" dirty="0"/>
              <a:t>Lesson 28.4 Figure 8</a:t>
            </a:r>
            <a:endParaRPr lang="en-IN" dirty="0"/>
          </a:p>
        </p:txBody>
      </p:sp>
      <p:pic>
        <p:nvPicPr>
          <p:cNvPr id="7" name="Content Placeholder 6" descr="A photograph of a marine snail">
            <a:extLst>
              <a:ext uri="{FF2B5EF4-FFF2-40B4-BE49-F238E27FC236}">
                <a16:creationId xmlns:a16="http://schemas.microsoft.com/office/drawing/2014/main" id="{42904A98-BC16-F683-CCB0-BD9E18D32D5C}"/>
              </a:ext>
            </a:extLst>
          </p:cNvPr>
          <p:cNvPicPr>
            <a:picLocks noGrp="1" noChangeAspect="1"/>
          </p:cNvPicPr>
          <p:nvPr>
            <p:ph idx="1"/>
          </p:nvPr>
        </p:nvPicPr>
        <p:blipFill>
          <a:blip r:embed="rId2"/>
          <a:stretch>
            <a:fillRect/>
          </a:stretch>
        </p:blipFill>
        <p:spPr>
          <a:xfrm>
            <a:off x="1536192" y="1279525"/>
            <a:ext cx="6071616" cy="4572000"/>
          </a:xfrm>
        </p:spPr>
      </p:pic>
    </p:spTree>
    <p:extLst>
      <p:ext uri="{BB962C8B-B14F-4D97-AF65-F5344CB8AC3E}">
        <p14:creationId xmlns:p14="http://schemas.microsoft.com/office/powerpoint/2010/main" val="595587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4E22-4EBD-A895-F269-0171B7001A5D}"/>
              </a:ext>
            </a:extLst>
          </p:cNvPr>
          <p:cNvSpPr>
            <a:spLocks noGrp="1"/>
          </p:cNvSpPr>
          <p:nvPr>
            <p:ph type="title"/>
          </p:nvPr>
        </p:nvSpPr>
        <p:spPr/>
        <p:txBody>
          <a:bodyPr/>
          <a:lstStyle/>
          <a:p>
            <a:r>
              <a:rPr lang="en-US" dirty="0"/>
              <a:t>Lesson 28.4 Figure 9</a:t>
            </a:r>
            <a:endParaRPr lang="en-IN" dirty="0"/>
          </a:p>
        </p:txBody>
      </p:sp>
      <p:pic>
        <p:nvPicPr>
          <p:cNvPr id="19" name="Content Placeholder 18" descr="Four photographs of cephalopods">
            <a:extLst>
              <a:ext uri="{FF2B5EF4-FFF2-40B4-BE49-F238E27FC236}">
                <a16:creationId xmlns:a16="http://schemas.microsoft.com/office/drawing/2014/main" id="{A589E07A-0F9E-5EB6-5AE8-707065CE95E3}"/>
              </a:ext>
            </a:extLst>
          </p:cNvPr>
          <p:cNvPicPr>
            <a:picLocks noGrp="1" noChangeAspect="1"/>
          </p:cNvPicPr>
          <p:nvPr>
            <p:ph idx="1"/>
          </p:nvPr>
        </p:nvPicPr>
        <p:blipFill>
          <a:blip r:embed="rId2"/>
          <a:stretch>
            <a:fillRect/>
          </a:stretch>
        </p:blipFill>
        <p:spPr>
          <a:xfrm>
            <a:off x="457200" y="2363089"/>
            <a:ext cx="8229600" cy="2404872"/>
          </a:xfrm>
        </p:spPr>
      </p:pic>
    </p:spTree>
    <p:extLst>
      <p:ext uri="{BB962C8B-B14F-4D97-AF65-F5344CB8AC3E}">
        <p14:creationId xmlns:p14="http://schemas.microsoft.com/office/powerpoint/2010/main" val="664717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5F0B8-F527-7178-D35D-7B66D58486FA}"/>
              </a:ext>
            </a:extLst>
          </p:cNvPr>
          <p:cNvSpPr>
            <a:spLocks noGrp="1"/>
          </p:cNvSpPr>
          <p:nvPr>
            <p:ph type="title"/>
          </p:nvPr>
        </p:nvSpPr>
        <p:spPr/>
        <p:txBody>
          <a:bodyPr/>
          <a:lstStyle/>
          <a:p>
            <a:r>
              <a:rPr lang="en-US" dirty="0"/>
              <a:t>Lesson 28.4 Figure 10</a:t>
            </a:r>
            <a:endParaRPr lang="en-IN" dirty="0"/>
          </a:p>
        </p:txBody>
      </p:sp>
      <p:pic>
        <p:nvPicPr>
          <p:cNvPr id="7" name="Content Placeholder 6" descr="A photograph of three A. vulgaris, which show a tusk shape">
            <a:extLst>
              <a:ext uri="{FF2B5EF4-FFF2-40B4-BE49-F238E27FC236}">
                <a16:creationId xmlns:a16="http://schemas.microsoft.com/office/drawing/2014/main" id="{B8D509AF-437E-9BCA-6B9B-6536FE001767}"/>
              </a:ext>
            </a:extLst>
          </p:cNvPr>
          <p:cNvPicPr>
            <a:picLocks noGrp="1" noChangeAspect="1"/>
          </p:cNvPicPr>
          <p:nvPr>
            <p:ph idx="1"/>
          </p:nvPr>
        </p:nvPicPr>
        <p:blipFill>
          <a:blip r:embed="rId2"/>
          <a:stretch>
            <a:fillRect/>
          </a:stretch>
        </p:blipFill>
        <p:spPr>
          <a:xfrm>
            <a:off x="1988820" y="1279525"/>
            <a:ext cx="5166360" cy="4572000"/>
          </a:xfrm>
        </p:spPr>
      </p:pic>
    </p:spTree>
    <p:extLst>
      <p:ext uri="{BB962C8B-B14F-4D97-AF65-F5344CB8AC3E}">
        <p14:creationId xmlns:p14="http://schemas.microsoft.com/office/powerpoint/2010/main" val="27860116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2394C-04D2-030F-8366-A95E3047F99C}"/>
              </a:ext>
            </a:extLst>
          </p:cNvPr>
          <p:cNvSpPr>
            <a:spLocks noGrp="1"/>
          </p:cNvSpPr>
          <p:nvPr>
            <p:ph type="title"/>
          </p:nvPr>
        </p:nvSpPr>
        <p:spPr/>
        <p:txBody>
          <a:bodyPr/>
          <a:lstStyle/>
          <a:p>
            <a:r>
              <a:rPr lang="en-US" dirty="0"/>
              <a:t>Lesson 28.4 Figure 11</a:t>
            </a:r>
            <a:endParaRPr lang="en-IN" dirty="0"/>
          </a:p>
        </p:txBody>
      </p:sp>
      <p:pic>
        <p:nvPicPr>
          <p:cNvPr id="7" name="Content Placeholder 6" descr="A photograph of a worm in the mud">
            <a:extLst>
              <a:ext uri="{FF2B5EF4-FFF2-40B4-BE49-F238E27FC236}">
                <a16:creationId xmlns:a16="http://schemas.microsoft.com/office/drawing/2014/main" id="{07E7CD36-4D21-BB85-A337-7FE56C01C1BB}"/>
              </a:ext>
            </a:extLst>
          </p:cNvPr>
          <p:cNvPicPr>
            <a:picLocks noGrp="1" noChangeAspect="1"/>
          </p:cNvPicPr>
          <p:nvPr>
            <p:ph idx="1"/>
          </p:nvPr>
        </p:nvPicPr>
        <p:blipFill>
          <a:blip r:embed="rId2"/>
          <a:stretch>
            <a:fillRect/>
          </a:stretch>
        </p:blipFill>
        <p:spPr>
          <a:xfrm>
            <a:off x="1897380" y="1279525"/>
            <a:ext cx="5349240" cy="4572000"/>
          </a:xfrm>
        </p:spPr>
      </p:pic>
    </p:spTree>
    <p:extLst>
      <p:ext uri="{BB962C8B-B14F-4D97-AF65-F5344CB8AC3E}">
        <p14:creationId xmlns:p14="http://schemas.microsoft.com/office/powerpoint/2010/main" val="29833982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18678-01B8-CB2F-DDD0-6EF2FB11BEBF}"/>
              </a:ext>
            </a:extLst>
          </p:cNvPr>
          <p:cNvSpPr>
            <a:spLocks noGrp="1"/>
          </p:cNvSpPr>
          <p:nvPr>
            <p:ph type="title"/>
          </p:nvPr>
        </p:nvSpPr>
        <p:spPr/>
        <p:txBody>
          <a:bodyPr/>
          <a:lstStyle/>
          <a:p>
            <a:r>
              <a:rPr lang="en-US" dirty="0"/>
              <a:t>Lesson 28.4 Figure 12</a:t>
            </a:r>
            <a:endParaRPr lang="en-IN" dirty="0"/>
          </a:p>
        </p:txBody>
      </p:sp>
      <p:pic>
        <p:nvPicPr>
          <p:cNvPr id="7" name="Content Placeholder 6" descr="The illustration shows a cross-section of an annelid. The body is divided into segmented compartments. The intestine runs through the middle of the compartments, and a ventral nerve cords and ventral blood vessel run along the bottom, a dorsal blood vessel runs along the top. The intestine is divided by the intersegmental septum, with a nephrostome on one side of it and the nephridium on the other. A neuropod juts out of the left side of the annelid.">
            <a:extLst>
              <a:ext uri="{FF2B5EF4-FFF2-40B4-BE49-F238E27FC236}">
                <a16:creationId xmlns:a16="http://schemas.microsoft.com/office/drawing/2014/main" id="{F25E0888-976C-F2F1-9B4B-5CD176D9D38A}"/>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024123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55EE4-2549-425F-A826-7CDF19ED4967}"/>
              </a:ext>
            </a:extLst>
          </p:cNvPr>
          <p:cNvSpPr>
            <a:spLocks noGrp="1"/>
          </p:cNvSpPr>
          <p:nvPr>
            <p:ph type="title"/>
          </p:nvPr>
        </p:nvSpPr>
        <p:spPr/>
        <p:txBody>
          <a:bodyPr/>
          <a:lstStyle/>
          <a:p>
            <a:r>
              <a:rPr lang="en-US" dirty="0"/>
              <a:t>Lesson 28.4 Figure 13</a:t>
            </a:r>
            <a:endParaRPr lang="en-IN" dirty="0"/>
          </a:p>
        </p:txBody>
      </p:sp>
      <p:pic>
        <p:nvPicPr>
          <p:cNvPr id="7" name="Content Placeholder 6" descr="Two images: (a) shows a single red-orange ice worm; (b) shows a colony of them eating into the ice.">
            <a:extLst>
              <a:ext uri="{FF2B5EF4-FFF2-40B4-BE49-F238E27FC236}">
                <a16:creationId xmlns:a16="http://schemas.microsoft.com/office/drawing/2014/main" id="{3B6AF82E-DF83-5298-9141-5F110A0D716B}"/>
              </a:ext>
            </a:extLst>
          </p:cNvPr>
          <p:cNvPicPr>
            <a:picLocks noGrp="1" noChangeAspect="1"/>
          </p:cNvPicPr>
          <p:nvPr>
            <p:ph idx="1"/>
          </p:nvPr>
        </p:nvPicPr>
        <p:blipFill>
          <a:blip r:embed="rId2"/>
          <a:stretch>
            <a:fillRect/>
          </a:stretch>
        </p:blipFill>
        <p:spPr>
          <a:xfrm>
            <a:off x="457200" y="1919605"/>
            <a:ext cx="8229600" cy="3291840"/>
          </a:xfrm>
        </p:spPr>
      </p:pic>
    </p:spTree>
    <p:extLst>
      <p:ext uri="{BB962C8B-B14F-4D97-AF65-F5344CB8AC3E}">
        <p14:creationId xmlns:p14="http://schemas.microsoft.com/office/powerpoint/2010/main" val="3839643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1CAB6-ED98-A90F-E8D0-DCB74B1EBF5F}"/>
              </a:ext>
            </a:extLst>
          </p:cNvPr>
          <p:cNvSpPr>
            <a:spLocks noGrp="1"/>
          </p:cNvSpPr>
          <p:nvPr>
            <p:ph type="title"/>
          </p:nvPr>
        </p:nvSpPr>
        <p:spPr/>
        <p:txBody>
          <a:bodyPr/>
          <a:lstStyle/>
          <a:p>
            <a:r>
              <a:rPr lang="en-US" dirty="0"/>
              <a:t>Lesson 28.1 Figure 3</a:t>
            </a:r>
            <a:endParaRPr lang="en-IN" dirty="0"/>
          </a:p>
        </p:txBody>
      </p:sp>
      <p:pic>
        <p:nvPicPr>
          <p:cNvPr id="7" name="Content Placeholder 6" descr="A photograph shows an asymmetrically shaped pink sponge underwater.">
            <a:extLst>
              <a:ext uri="{FF2B5EF4-FFF2-40B4-BE49-F238E27FC236}">
                <a16:creationId xmlns:a16="http://schemas.microsoft.com/office/drawing/2014/main" id="{83DF80FF-1C60-9115-0BC1-E61D3A3DE871}"/>
              </a:ext>
            </a:extLst>
          </p:cNvPr>
          <p:cNvPicPr>
            <a:picLocks noGrp="1" noChangeAspect="1"/>
          </p:cNvPicPr>
          <p:nvPr>
            <p:ph idx="1"/>
          </p:nvPr>
        </p:nvPicPr>
        <p:blipFill>
          <a:blip r:embed="rId2"/>
          <a:stretch>
            <a:fillRect/>
          </a:stretch>
        </p:blipFill>
        <p:spPr>
          <a:xfrm>
            <a:off x="1795272" y="1279525"/>
            <a:ext cx="5553456" cy="4572000"/>
          </a:xfrm>
        </p:spPr>
      </p:pic>
    </p:spTree>
    <p:extLst>
      <p:ext uri="{BB962C8B-B14F-4D97-AF65-F5344CB8AC3E}">
        <p14:creationId xmlns:p14="http://schemas.microsoft.com/office/powerpoint/2010/main" val="19134859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695C-9958-E6E4-EF21-1C813E04269C}"/>
              </a:ext>
            </a:extLst>
          </p:cNvPr>
          <p:cNvSpPr>
            <a:spLocks noGrp="1"/>
          </p:cNvSpPr>
          <p:nvPr>
            <p:ph type="title"/>
          </p:nvPr>
        </p:nvSpPr>
        <p:spPr/>
        <p:txBody>
          <a:bodyPr/>
          <a:lstStyle/>
          <a:p>
            <a:r>
              <a:rPr lang="en-US" dirty="0"/>
              <a:t>Lesson 28.4 Figure 14</a:t>
            </a:r>
            <a:endParaRPr lang="en-IN" dirty="0"/>
          </a:p>
        </p:txBody>
      </p:sp>
      <p:pic>
        <p:nvPicPr>
          <p:cNvPr id="7" name="Content Placeholder 6" descr="Three images of annelids">
            <a:extLst>
              <a:ext uri="{FF2B5EF4-FFF2-40B4-BE49-F238E27FC236}">
                <a16:creationId xmlns:a16="http://schemas.microsoft.com/office/drawing/2014/main" id="{1E1F5789-5EB4-28F4-FC6F-A784ECDFD0C3}"/>
              </a:ext>
            </a:extLst>
          </p:cNvPr>
          <p:cNvPicPr>
            <a:picLocks noGrp="1" noChangeAspect="1"/>
          </p:cNvPicPr>
          <p:nvPr>
            <p:ph idx="1"/>
          </p:nvPr>
        </p:nvPicPr>
        <p:blipFill>
          <a:blip r:embed="rId2"/>
          <a:stretch>
            <a:fillRect/>
          </a:stretch>
        </p:blipFill>
        <p:spPr>
          <a:xfrm>
            <a:off x="457200" y="2189353"/>
            <a:ext cx="8229600" cy="2752344"/>
          </a:xfrm>
        </p:spPr>
      </p:pic>
    </p:spTree>
    <p:extLst>
      <p:ext uri="{BB962C8B-B14F-4D97-AF65-F5344CB8AC3E}">
        <p14:creationId xmlns:p14="http://schemas.microsoft.com/office/powerpoint/2010/main" val="24368566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634CB-E0CF-F30E-BCF4-26FA2951FBF5}"/>
              </a:ext>
            </a:extLst>
          </p:cNvPr>
          <p:cNvSpPr>
            <a:spLocks noGrp="1"/>
          </p:cNvSpPr>
          <p:nvPr>
            <p:ph type="title"/>
          </p:nvPr>
        </p:nvSpPr>
        <p:spPr/>
        <p:txBody>
          <a:bodyPr/>
          <a:lstStyle/>
          <a:p>
            <a:r>
              <a:rPr lang="en-US" dirty="0"/>
              <a:t>Lesson 28.5 Figure 1</a:t>
            </a:r>
            <a:endParaRPr lang="en-IN" dirty="0"/>
          </a:p>
        </p:txBody>
      </p:sp>
      <p:pic>
        <p:nvPicPr>
          <p:cNvPr id="7" name="Content Placeholder 6" descr="Two images of a nematode are shown. Figure A shows a worm-shaped nematode next to a capsule-shaped nematode egg. Figure B is an illustration that shows a cross-section of a nematode, with the gastrointestinal system and reproductive system highlighted. The mouth connects to a pharynx, then to an intestine, ending with the rectum and anus. The nematode has anterior and distal gonads, a uterus, vulva, embryos, and germ cells, as well as oocytes.">
            <a:extLst>
              <a:ext uri="{FF2B5EF4-FFF2-40B4-BE49-F238E27FC236}">
                <a16:creationId xmlns:a16="http://schemas.microsoft.com/office/drawing/2014/main" id="{FF7CC395-D382-30B2-0A04-272A2DB9AB76}"/>
              </a:ext>
            </a:extLst>
          </p:cNvPr>
          <p:cNvPicPr>
            <a:picLocks noGrp="1" noChangeAspect="1"/>
          </p:cNvPicPr>
          <p:nvPr>
            <p:ph idx="1"/>
          </p:nvPr>
        </p:nvPicPr>
        <p:blipFill>
          <a:blip r:embed="rId2"/>
          <a:stretch>
            <a:fillRect/>
          </a:stretch>
        </p:blipFill>
        <p:spPr>
          <a:xfrm>
            <a:off x="457200" y="1887601"/>
            <a:ext cx="8229600" cy="3355848"/>
          </a:xfrm>
        </p:spPr>
      </p:pic>
    </p:spTree>
    <p:extLst>
      <p:ext uri="{BB962C8B-B14F-4D97-AF65-F5344CB8AC3E}">
        <p14:creationId xmlns:p14="http://schemas.microsoft.com/office/powerpoint/2010/main" val="1143858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8A0D-553A-BF48-9AE9-2965890CBA71}"/>
              </a:ext>
            </a:extLst>
          </p:cNvPr>
          <p:cNvSpPr>
            <a:spLocks noGrp="1"/>
          </p:cNvSpPr>
          <p:nvPr>
            <p:ph type="title"/>
          </p:nvPr>
        </p:nvSpPr>
        <p:spPr/>
        <p:txBody>
          <a:bodyPr/>
          <a:lstStyle/>
          <a:p>
            <a:r>
              <a:rPr lang="en-US" dirty="0"/>
              <a:t>Lesson 28.5 Figure 2</a:t>
            </a:r>
            <a:endParaRPr lang="en-IN" dirty="0"/>
          </a:p>
        </p:txBody>
      </p:sp>
      <p:pic>
        <p:nvPicPr>
          <p:cNvPr id="7" name="Content Placeholder 6" descr="A micrograph shows the simple wormlike body of C. elegans.">
            <a:extLst>
              <a:ext uri="{FF2B5EF4-FFF2-40B4-BE49-F238E27FC236}">
                <a16:creationId xmlns:a16="http://schemas.microsoft.com/office/drawing/2014/main" id="{9D25FF7D-F3DB-85CE-F6A2-EE6CD9EA9E20}"/>
              </a:ext>
            </a:extLst>
          </p:cNvPr>
          <p:cNvPicPr>
            <a:picLocks noGrp="1" noChangeAspect="1"/>
          </p:cNvPicPr>
          <p:nvPr>
            <p:ph idx="1"/>
          </p:nvPr>
        </p:nvPicPr>
        <p:blipFill>
          <a:blip r:embed="rId2"/>
          <a:stretch>
            <a:fillRect/>
          </a:stretch>
        </p:blipFill>
        <p:spPr>
          <a:xfrm>
            <a:off x="2194560" y="1279525"/>
            <a:ext cx="4754880" cy="4572000"/>
          </a:xfrm>
        </p:spPr>
      </p:pic>
    </p:spTree>
    <p:extLst>
      <p:ext uri="{BB962C8B-B14F-4D97-AF65-F5344CB8AC3E}">
        <p14:creationId xmlns:p14="http://schemas.microsoft.com/office/powerpoint/2010/main" val="1431164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D946D-6DED-32ED-C457-987A967B110E}"/>
              </a:ext>
            </a:extLst>
          </p:cNvPr>
          <p:cNvSpPr>
            <a:spLocks noGrp="1"/>
          </p:cNvSpPr>
          <p:nvPr>
            <p:ph type="title"/>
          </p:nvPr>
        </p:nvSpPr>
        <p:spPr/>
        <p:txBody>
          <a:bodyPr/>
          <a:lstStyle/>
          <a:p>
            <a:r>
              <a:rPr lang="en-US" dirty="0"/>
              <a:t>Lesson 28.5 Figure 3</a:t>
            </a:r>
            <a:endParaRPr lang="en-IN" dirty="0"/>
          </a:p>
        </p:txBody>
      </p:sp>
      <p:pic>
        <p:nvPicPr>
          <p:cNvPr id="7" name="Content Placeholder 6" descr="A micrograph shows G F P glowing green in the body of several C. elegans">
            <a:extLst>
              <a:ext uri="{FF2B5EF4-FFF2-40B4-BE49-F238E27FC236}">
                <a16:creationId xmlns:a16="http://schemas.microsoft.com/office/drawing/2014/main" id="{5681D311-1D10-D02E-18A6-A276092E8C1D}"/>
              </a:ext>
            </a:extLst>
          </p:cNvPr>
          <p:cNvPicPr>
            <a:picLocks noGrp="1" noChangeAspect="1"/>
          </p:cNvPicPr>
          <p:nvPr>
            <p:ph idx="1"/>
          </p:nvPr>
        </p:nvPicPr>
        <p:blipFill>
          <a:blip r:embed="rId2"/>
          <a:stretch>
            <a:fillRect/>
          </a:stretch>
        </p:blipFill>
        <p:spPr>
          <a:xfrm>
            <a:off x="1522476" y="1279525"/>
            <a:ext cx="6099048" cy="4572000"/>
          </a:xfrm>
        </p:spPr>
      </p:pic>
    </p:spTree>
    <p:extLst>
      <p:ext uri="{BB962C8B-B14F-4D97-AF65-F5344CB8AC3E}">
        <p14:creationId xmlns:p14="http://schemas.microsoft.com/office/powerpoint/2010/main" val="1454627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6EFFC-81D1-D25E-B912-A16DF1D52C40}"/>
              </a:ext>
            </a:extLst>
          </p:cNvPr>
          <p:cNvSpPr>
            <a:spLocks noGrp="1"/>
          </p:cNvSpPr>
          <p:nvPr>
            <p:ph type="title"/>
          </p:nvPr>
        </p:nvSpPr>
        <p:spPr/>
        <p:txBody>
          <a:bodyPr/>
          <a:lstStyle/>
          <a:p>
            <a:r>
              <a:rPr lang="en-US" dirty="0"/>
              <a:t>Lesson 28.5 Figure 4</a:t>
            </a:r>
            <a:endParaRPr lang="en-IN" dirty="0"/>
          </a:p>
        </p:txBody>
      </p:sp>
      <p:pic>
        <p:nvPicPr>
          <p:cNvPr id="11" name="Content Placeholder 10" descr="Two images relating to the guinea worm Dracunculus medinensis are shown. Image (a) is a photograph of a foot with a guinea worm extending from a blister. The end of the worm is wrapped around a stick. Image (b) shows the life cycle of the guinea worm, which begins with step 1, when a person drinks unfiltered water containing copepods infected with guinea worm larvae. In 2, larvae, which are released when the copepods die, penetrate the wall of the stomach and intestine. The worms mature and reproduce. In 3 and 4, fertilized females migrate to the surface of the skin, where they discharge larvae into the water. Copepods consume the larvae. In 5 and 6, the copepods are consumed by humans, completing the cycle. About a year after infection, the female worm emerges from the skin.">
            <a:extLst>
              <a:ext uri="{FF2B5EF4-FFF2-40B4-BE49-F238E27FC236}">
                <a16:creationId xmlns:a16="http://schemas.microsoft.com/office/drawing/2014/main" id="{D3FA4D88-429D-9B19-6C24-4BBFF8D0B37D}"/>
              </a:ext>
            </a:extLst>
          </p:cNvPr>
          <p:cNvPicPr>
            <a:picLocks noGrp="1" noChangeAspect="1"/>
          </p:cNvPicPr>
          <p:nvPr>
            <p:ph idx="1"/>
          </p:nvPr>
        </p:nvPicPr>
        <p:blipFill>
          <a:blip r:embed="rId2"/>
          <a:stretch>
            <a:fillRect/>
          </a:stretch>
        </p:blipFill>
        <p:spPr>
          <a:xfrm>
            <a:off x="809244" y="1279525"/>
            <a:ext cx="7525512" cy="4572000"/>
          </a:xfrm>
        </p:spPr>
      </p:pic>
    </p:spTree>
    <p:extLst>
      <p:ext uri="{BB962C8B-B14F-4D97-AF65-F5344CB8AC3E}">
        <p14:creationId xmlns:p14="http://schemas.microsoft.com/office/powerpoint/2010/main" val="4082539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F53AE-F094-92F4-0456-2D754AF3BE88}"/>
              </a:ext>
            </a:extLst>
          </p:cNvPr>
          <p:cNvSpPr>
            <a:spLocks noGrp="1"/>
          </p:cNvSpPr>
          <p:nvPr>
            <p:ph type="title"/>
          </p:nvPr>
        </p:nvSpPr>
        <p:spPr/>
        <p:txBody>
          <a:bodyPr/>
          <a:lstStyle/>
          <a:p>
            <a:r>
              <a:rPr lang="en-US" dirty="0"/>
              <a:t>Lesson 28.5 Figure 5</a:t>
            </a:r>
            <a:endParaRPr lang="en-IN" dirty="0"/>
          </a:p>
        </p:txBody>
      </p:sp>
      <p:pic>
        <p:nvPicPr>
          <p:cNvPr id="7" name="Content Placeholder 6" descr="Image (a) shows a creature with six legs, a segmented body, and no eyes. Image (b) shows the inside of a similar creature.">
            <a:extLst>
              <a:ext uri="{FF2B5EF4-FFF2-40B4-BE49-F238E27FC236}">
                <a16:creationId xmlns:a16="http://schemas.microsoft.com/office/drawing/2014/main" id="{4BBF237A-9353-BE52-8685-09D57669A1F2}"/>
              </a:ext>
            </a:extLst>
          </p:cNvPr>
          <p:cNvPicPr>
            <a:picLocks noGrp="1" noChangeAspect="1"/>
          </p:cNvPicPr>
          <p:nvPr>
            <p:ph idx="1"/>
          </p:nvPr>
        </p:nvPicPr>
        <p:blipFill>
          <a:blip r:embed="rId2"/>
          <a:stretch>
            <a:fillRect/>
          </a:stretch>
        </p:blipFill>
        <p:spPr>
          <a:xfrm>
            <a:off x="457200" y="1668145"/>
            <a:ext cx="8229600" cy="3794760"/>
          </a:xfrm>
        </p:spPr>
      </p:pic>
    </p:spTree>
    <p:extLst>
      <p:ext uri="{BB962C8B-B14F-4D97-AF65-F5344CB8AC3E}">
        <p14:creationId xmlns:p14="http://schemas.microsoft.com/office/powerpoint/2010/main" val="32662621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86FE-3A83-E7C1-3849-D648E2F5C92C}"/>
              </a:ext>
            </a:extLst>
          </p:cNvPr>
          <p:cNvSpPr>
            <a:spLocks noGrp="1"/>
          </p:cNvSpPr>
          <p:nvPr>
            <p:ph type="title"/>
          </p:nvPr>
        </p:nvSpPr>
        <p:spPr/>
        <p:txBody>
          <a:bodyPr/>
          <a:lstStyle/>
          <a:p>
            <a:r>
              <a:rPr lang="en-US" dirty="0"/>
              <a:t>Lesson 28.6 Figure 1</a:t>
            </a:r>
            <a:endParaRPr lang="en-IN" dirty="0"/>
          </a:p>
        </p:txBody>
      </p:sp>
      <p:pic>
        <p:nvPicPr>
          <p:cNvPr id="7" name="Content Placeholder 6" descr="A fossil of a trilobite, which resembles a segmented horseshoe crab">
            <a:extLst>
              <a:ext uri="{FF2B5EF4-FFF2-40B4-BE49-F238E27FC236}">
                <a16:creationId xmlns:a16="http://schemas.microsoft.com/office/drawing/2014/main" id="{85C2308E-D43D-6C6F-57F8-DB455BF60C73}"/>
              </a:ext>
            </a:extLst>
          </p:cNvPr>
          <p:cNvPicPr>
            <a:picLocks noGrp="1" noChangeAspect="1"/>
          </p:cNvPicPr>
          <p:nvPr>
            <p:ph idx="1"/>
          </p:nvPr>
        </p:nvPicPr>
        <p:blipFill>
          <a:blip r:embed="rId2"/>
          <a:stretch>
            <a:fillRect/>
          </a:stretch>
        </p:blipFill>
        <p:spPr>
          <a:xfrm>
            <a:off x="2244852" y="1279525"/>
            <a:ext cx="4654296" cy="4572000"/>
          </a:xfrm>
        </p:spPr>
      </p:pic>
    </p:spTree>
    <p:extLst>
      <p:ext uri="{BB962C8B-B14F-4D97-AF65-F5344CB8AC3E}">
        <p14:creationId xmlns:p14="http://schemas.microsoft.com/office/powerpoint/2010/main" val="22983177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0931-04D4-987C-D93F-FFB350C625EE}"/>
              </a:ext>
            </a:extLst>
          </p:cNvPr>
          <p:cNvSpPr>
            <a:spLocks noGrp="1"/>
          </p:cNvSpPr>
          <p:nvPr>
            <p:ph type="title"/>
          </p:nvPr>
        </p:nvSpPr>
        <p:spPr/>
        <p:txBody>
          <a:bodyPr/>
          <a:lstStyle/>
          <a:p>
            <a:r>
              <a:rPr lang="en-US" dirty="0"/>
              <a:t>Lesson 28.6 Figure 2</a:t>
            </a:r>
            <a:endParaRPr lang="en-IN" dirty="0"/>
          </a:p>
        </p:txBody>
      </p:sp>
      <p:pic>
        <p:nvPicPr>
          <p:cNvPr id="7" name="Content Placeholder 6" descr="Figure 2 A is a diagram of a spider showing an outline of the body, with the heart and lung inside. The book lung looks like a book with many pages and is located anterior the ovary. The heart is a long tube located in the dorsal portion of the digestive tubule. Figure 2 B is a photo of the underside of a horseshoe crab. The book gills are 5 pairs of plates near the tail.">
            <a:extLst>
              <a:ext uri="{FF2B5EF4-FFF2-40B4-BE49-F238E27FC236}">
                <a16:creationId xmlns:a16="http://schemas.microsoft.com/office/drawing/2014/main" id="{B3AB558B-DD96-E9DE-C603-267342EC36A9}"/>
              </a:ext>
            </a:extLst>
          </p:cNvPr>
          <p:cNvPicPr>
            <a:picLocks noGrp="1" noChangeAspect="1"/>
          </p:cNvPicPr>
          <p:nvPr>
            <p:ph idx="1"/>
          </p:nvPr>
        </p:nvPicPr>
        <p:blipFill>
          <a:blip r:embed="rId2"/>
          <a:stretch>
            <a:fillRect/>
          </a:stretch>
        </p:blipFill>
        <p:spPr>
          <a:xfrm>
            <a:off x="457200" y="1947037"/>
            <a:ext cx="8229600" cy="3236976"/>
          </a:xfrm>
        </p:spPr>
      </p:pic>
    </p:spTree>
    <p:extLst>
      <p:ext uri="{BB962C8B-B14F-4D97-AF65-F5344CB8AC3E}">
        <p14:creationId xmlns:p14="http://schemas.microsoft.com/office/powerpoint/2010/main" val="39488369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9D75-7DCE-772C-E548-1FD8FF75CF74}"/>
              </a:ext>
            </a:extLst>
          </p:cNvPr>
          <p:cNvSpPr>
            <a:spLocks noGrp="1"/>
          </p:cNvSpPr>
          <p:nvPr>
            <p:ph type="title"/>
          </p:nvPr>
        </p:nvSpPr>
        <p:spPr/>
        <p:txBody>
          <a:bodyPr/>
          <a:lstStyle/>
          <a:p>
            <a:r>
              <a:rPr lang="en-US" dirty="0"/>
              <a:t>Lesson 28.6 Figure 3</a:t>
            </a:r>
            <a:endParaRPr lang="en-IN" dirty="0"/>
          </a:p>
        </p:txBody>
      </p:sp>
      <p:pic>
        <p:nvPicPr>
          <p:cNvPr id="7" name="Content Placeholder 6" descr="Shown is the outline of a chelicerate body. It is divided into two sections, the cephalothorax and the abdomen below. The cephalothorax is the top segment where the pedipalp, sternum, and eight legs are. The legs are divided into sections. The coxa connects the leg to the sternum, followed by the femur, patella, tibia, metatarsus, tarsus, and ending with claws. The abdomen has the opening of the book lung, epigyne, opening of the trachea, and the spinneret at the very end of the chelicerate. The head has eight eyes, chelicera, and fangs.">
            <a:extLst>
              <a:ext uri="{FF2B5EF4-FFF2-40B4-BE49-F238E27FC236}">
                <a16:creationId xmlns:a16="http://schemas.microsoft.com/office/drawing/2014/main" id="{C73AE977-B47E-0D8B-149F-A4B04EED7E93}"/>
              </a:ext>
            </a:extLst>
          </p:cNvPr>
          <p:cNvPicPr>
            <a:picLocks noGrp="1" noChangeAspect="1"/>
          </p:cNvPicPr>
          <p:nvPr>
            <p:ph idx="1"/>
          </p:nvPr>
        </p:nvPicPr>
        <p:blipFill>
          <a:blip r:embed="rId2"/>
          <a:stretch>
            <a:fillRect/>
          </a:stretch>
        </p:blipFill>
        <p:spPr>
          <a:xfrm>
            <a:off x="2779776" y="1279525"/>
            <a:ext cx="3584448" cy="4572000"/>
          </a:xfrm>
        </p:spPr>
      </p:pic>
    </p:spTree>
    <p:extLst>
      <p:ext uri="{BB962C8B-B14F-4D97-AF65-F5344CB8AC3E}">
        <p14:creationId xmlns:p14="http://schemas.microsoft.com/office/powerpoint/2010/main" val="19585840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D7A6-12B0-E61B-3D5D-F103FC555599}"/>
              </a:ext>
            </a:extLst>
          </p:cNvPr>
          <p:cNvSpPr>
            <a:spLocks noGrp="1"/>
          </p:cNvSpPr>
          <p:nvPr>
            <p:ph type="title"/>
          </p:nvPr>
        </p:nvSpPr>
        <p:spPr/>
        <p:txBody>
          <a:bodyPr/>
          <a:lstStyle/>
          <a:p>
            <a:r>
              <a:rPr lang="en-US" dirty="0"/>
              <a:t>Lesson 28.6 Figure 4</a:t>
            </a:r>
            <a:endParaRPr lang="en-IN" dirty="0"/>
          </a:p>
        </p:txBody>
      </p:sp>
      <p:pic>
        <p:nvPicPr>
          <p:cNvPr id="7" name="Content Placeholder 6" descr="A photograph of a scorpion">
            <a:extLst>
              <a:ext uri="{FF2B5EF4-FFF2-40B4-BE49-F238E27FC236}">
                <a16:creationId xmlns:a16="http://schemas.microsoft.com/office/drawing/2014/main" id="{C756CB01-8391-6F63-D2AD-B68F64C0F71F}"/>
              </a:ext>
            </a:extLst>
          </p:cNvPr>
          <p:cNvPicPr>
            <a:picLocks noGrp="1" noChangeAspect="1"/>
          </p:cNvPicPr>
          <p:nvPr>
            <p:ph idx="1"/>
          </p:nvPr>
        </p:nvPicPr>
        <p:blipFill>
          <a:blip r:embed="rId2"/>
          <a:stretch>
            <a:fillRect/>
          </a:stretch>
        </p:blipFill>
        <p:spPr>
          <a:xfrm>
            <a:off x="1892808" y="1279525"/>
            <a:ext cx="5358384" cy="4572000"/>
          </a:xfrm>
        </p:spPr>
      </p:pic>
    </p:spTree>
    <p:extLst>
      <p:ext uri="{BB962C8B-B14F-4D97-AF65-F5344CB8AC3E}">
        <p14:creationId xmlns:p14="http://schemas.microsoft.com/office/powerpoint/2010/main" val="1005453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1F570-F27D-1E79-A418-BFAA9D96C610}"/>
              </a:ext>
            </a:extLst>
          </p:cNvPr>
          <p:cNvSpPr>
            <a:spLocks noGrp="1"/>
          </p:cNvSpPr>
          <p:nvPr>
            <p:ph type="title"/>
          </p:nvPr>
        </p:nvSpPr>
        <p:spPr/>
        <p:txBody>
          <a:bodyPr/>
          <a:lstStyle/>
          <a:p>
            <a:r>
              <a:rPr lang="en-US" dirty="0"/>
              <a:t>Lesson 28.1 Figure 4</a:t>
            </a:r>
            <a:endParaRPr lang="en-IN" dirty="0"/>
          </a:p>
        </p:txBody>
      </p:sp>
      <p:pic>
        <p:nvPicPr>
          <p:cNvPr id="7" name="Content Placeholder 6" descr="Image (a) shows a cross-section of a sponge, which is vase-shaped. Image (b) shows an enlarged view of the sponge body. In image (a), there are labels on the vase-shaped sponge. The central opening is called the spongocoel. The body is filled with a gel-like substance called mesohyl. Pores within the body, called ostia, allow water to enter the spongocoel. Water exits through a top opening called an osculum. Image (b) shows an enlarged view of the sponge body with labels for each part. The outer surface is covered with cells called pinacocytes, which form the skin. Pinacocytes consume large food particles by phagocytosis. The inner surface is lined with cells called choanocytes, which have flagella that move water through the body. The mesohyl is sandwiched between the outer and inner surfaces. Various cell types exist within this layer. These include collagen-secreting lophocytes, amoebocytes (which carry out a variety of functions), and oocytes. Sclerocytes within this layer produce silica spicules that extend outside the body of the sponge. Porocytes, hollow tube-shaped cells that span the body of the sponge, regulate movement of water through the ostia.">
            <a:extLst>
              <a:ext uri="{FF2B5EF4-FFF2-40B4-BE49-F238E27FC236}">
                <a16:creationId xmlns:a16="http://schemas.microsoft.com/office/drawing/2014/main" id="{25DC738D-9560-E97E-54D0-2244FF5E707D}"/>
              </a:ext>
            </a:extLst>
          </p:cNvPr>
          <p:cNvPicPr>
            <a:picLocks noGrp="1" noChangeAspect="1"/>
          </p:cNvPicPr>
          <p:nvPr>
            <p:ph idx="1"/>
          </p:nvPr>
        </p:nvPicPr>
        <p:blipFill>
          <a:blip r:embed="rId2"/>
          <a:srcRect l="16667" t="2000" r="15741"/>
          <a:stretch/>
        </p:blipFill>
        <p:spPr>
          <a:xfrm>
            <a:off x="1828800" y="1371600"/>
            <a:ext cx="5562600" cy="4480560"/>
          </a:xfrm>
        </p:spPr>
      </p:pic>
    </p:spTree>
    <p:extLst>
      <p:ext uri="{BB962C8B-B14F-4D97-AF65-F5344CB8AC3E}">
        <p14:creationId xmlns:p14="http://schemas.microsoft.com/office/powerpoint/2010/main" val="1152318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C1519-8153-C5D5-EA01-D22FA37E6621}"/>
              </a:ext>
            </a:extLst>
          </p:cNvPr>
          <p:cNvSpPr>
            <a:spLocks noGrp="1"/>
          </p:cNvSpPr>
          <p:nvPr>
            <p:ph type="title"/>
          </p:nvPr>
        </p:nvSpPr>
        <p:spPr/>
        <p:txBody>
          <a:bodyPr/>
          <a:lstStyle/>
          <a:p>
            <a:r>
              <a:rPr lang="en-US" dirty="0"/>
              <a:t>Lesson 28.6 Figure 5</a:t>
            </a:r>
            <a:endParaRPr lang="en-IN" dirty="0"/>
          </a:p>
        </p:txBody>
      </p:sp>
      <p:pic>
        <p:nvPicPr>
          <p:cNvPr id="7" name="Content Placeholder 6" descr="A photograph of a trapdoor spider, which is large and thick like a tarantula">
            <a:extLst>
              <a:ext uri="{FF2B5EF4-FFF2-40B4-BE49-F238E27FC236}">
                <a16:creationId xmlns:a16="http://schemas.microsoft.com/office/drawing/2014/main" id="{38C55C33-335A-EA33-38CC-5A45B172D6D7}"/>
              </a:ext>
            </a:extLst>
          </p:cNvPr>
          <p:cNvPicPr>
            <a:picLocks noGrp="1" noChangeAspect="1"/>
          </p:cNvPicPr>
          <p:nvPr>
            <p:ph idx="1"/>
          </p:nvPr>
        </p:nvPicPr>
        <p:blipFill>
          <a:blip r:embed="rId2"/>
          <a:stretch>
            <a:fillRect/>
          </a:stretch>
        </p:blipFill>
        <p:spPr>
          <a:xfrm>
            <a:off x="1632204" y="1279525"/>
            <a:ext cx="5879592" cy="4572000"/>
          </a:xfrm>
        </p:spPr>
      </p:pic>
    </p:spTree>
    <p:extLst>
      <p:ext uri="{BB962C8B-B14F-4D97-AF65-F5344CB8AC3E}">
        <p14:creationId xmlns:p14="http://schemas.microsoft.com/office/powerpoint/2010/main" val="8657467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AECC9-1608-27BF-731C-52DCA6C2FA54}"/>
              </a:ext>
            </a:extLst>
          </p:cNvPr>
          <p:cNvSpPr>
            <a:spLocks noGrp="1"/>
          </p:cNvSpPr>
          <p:nvPr>
            <p:ph type="title"/>
          </p:nvPr>
        </p:nvSpPr>
        <p:spPr/>
        <p:txBody>
          <a:bodyPr/>
          <a:lstStyle/>
          <a:p>
            <a:r>
              <a:rPr lang="en-US" dirty="0"/>
              <a:t>Lesson 28.6 Figure 6</a:t>
            </a:r>
            <a:endParaRPr lang="en-IN" dirty="0"/>
          </a:p>
        </p:txBody>
      </p:sp>
      <p:pic>
        <p:nvPicPr>
          <p:cNvPr id="7" name="Content Placeholder 6" descr="Two images: (a) shows a centipede with very long legs; (b) shows a millipede with very short legs.">
            <a:extLst>
              <a:ext uri="{FF2B5EF4-FFF2-40B4-BE49-F238E27FC236}">
                <a16:creationId xmlns:a16="http://schemas.microsoft.com/office/drawing/2014/main" id="{BE75D999-899A-A7FE-D180-A6D1BEA0F210}"/>
              </a:ext>
            </a:extLst>
          </p:cNvPr>
          <p:cNvPicPr>
            <a:picLocks noGrp="1" noChangeAspect="1"/>
          </p:cNvPicPr>
          <p:nvPr>
            <p:ph idx="1"/>
          </p:nvPr>
        </p:nvPicPr>
        <p:blipFill>
          <a:blip r:embed="rId2"/>
          <a:stretch>
            <a:fillRect/>
          </a:stretch>
        </p:blipFill>
        <p:spPr>
          <a:xfrm>
            <a:off x="457200" y="2024761"/>
            <a:ext cx="8229600" cy="3081528"/>
          </a:xfrm>
        </p:spPr>
      </p:pic>
    </p:spTree>
    <p:extLst>
      <p:ext uri="{BB962C8B-B14F-4D97-AF65-F5344CB8AC3E}">
        <p14:creationId xmlns:p14="http://schemas.microsoft.com/office/powerpoint/2010/main" val="3717537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C70C-8BE6-BCAF-39A2-DA9F71F2568F}"/>
              </a:ext>
            </a:extLst>
          </p:cNvPr>
          <p:cNvSpPr>
            <a:spLocks noGrp="1"/>
          </p:cNvSpPr>
          <p:nvPr>
            <p:ph type="title"/>
          </p:nvPr>
        </p:nvSpPr>
        <p:spPr/>
        <p:txBody>
          <a:bodyPr/>
          <a:lstStyle/>
          <a:p>
            <a:r>
              <a:rPr lang="en-US" dirty="0"/>
              <a:t>Lesson 28.6 Figure 7</a:t>
            </a:r>
            <a:endParaRPr lang="en-IN" dirty="0"/>
          </a:p>
        </p:txBody>
      </p:sp>
      <p:pic>
        <p:nvPicPr>
          <p:cNvPr id="7" name="Content Placeholder 6" descr="Three images of crustaceans">
            <a:extLst>
              <a:ext uri="{FF2B5EF4-FFF2-40B4-BE49-F238E27FC236}">
                <a16:creationId xmlns:a16="http://schemas.microsoft.com/office/drawing/2014/main" id="{4FA284CC-E138-FA8B-0875-762B075BE163}"/>
              </a:ext>
            </a:extLst>
          </p:cNvPr>
          <p:cNvPicPr>
            <a:picLocks noGrp="1" noChangeAspect="1"/>
          </p:cNvPicPr>
          <p:nvPr>
            <p:ph idx="1"/>
          </p:nvPr>
        </p:nvPicPr>
        <p:blipFill>
          <a:blip r:embed="rId2"/>
          <a:stretch>
            <a:fillRect/>
          </a:stretch>
        </p:blipFill>
        <p:spPr>
          <a:xfrm>
            <a:off x="457200" y="2193925"/>
            <a:ext cx="8229600" cy="2743200"/>
          </a:xfrm>
        </p:spPr>
      </p:pic>
    </p:spTree>
    <p:extLst>
      <p:ext uri="{BB962C8B-B14F-4D97-AF65-F5344CB8AC3E}">
        <p14:creationId xmlns:p14="http://schemas.microsoft.com/office/powerpoint/2010/main" val="1103402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46DF5-DCE9-AE73-795E-FD45D2E367DA}"/>
              </a:ext>
            </a:extLst>
          </p:cNvPr>
          <p:cNvSpPr>
            <a:spLocks noGrp="1"/>
          </p:cNvSpPr>
          <p:nvPr>
            <p:ph type="title"/>
          </p:nvPr>
        </p:nvSpPr>
        <p:spPr/>
        <p:txBody>
          <a:bodyPr/>
          <a:lstStyle/>
          <a:p>
            <a:r>
              <a:rPr lang="en-US" dirty="0"/>
              <a:t>Lesson 28.6 Figure 8</a:t>
            </a:r>
            <a:endParaRPr lang="en-IN" dirty="0"/>
          </a:p>
        </p:txBody>
      </p:sp>
      <p:pic>
        <p:nvPicPr>
          <p:cNvPr id="7" name="Content Placeholder 6" descr="Two images: (a) shows a crayfish leg and (b) shows an insect leg. Image (a) is an illustration that shows the biramous, or two-branched, leg of a crayfish. Image (b) is an illustration that shows the uniramous, or one-branched, leg of an insect with labels for each section. From proximal to distal, the coxa is the portion of the leg that attaches to the body. The trochanter is small and round and attaches to the coxa. Attached to the trochanter is the femur, the largest part of the leg. It is long and somewhat oval in shape. Connected to the femur is the tibia, which resembles the femur in shape but is much thinner. At the end of the tibia, and the leg as a whole, is the tarsus section.">
            <a:extLst>
              <a:ext uri="{FF2B5EF4-FFF2-40B4-BE49-F238E27FC236}">
                <a16:creationId xmlns:a16="http://schemas.microsoft.com/office/drawing/2014/main" id="{F19AD26C-9C53-B866-1D94-DEAD06514A03}"/>
              </a:ext>
            </a:extLst>
          </p:cNvPr>
          <p:cNvPicPr>
            <a:picLocks noGrp="1" noChangeAspect="1"/>
          </p:cNvPicPr>
          <p:nvPr>
            <p:ph idx="1"/>
          </p:nvPr>
        </p:nvPicPr>
        <p:blipFill>
          <a:blip r:embed="rId2"/>
          <a:stretch>
            <a:fillRect/>
          </a:stretch>
        </p:blipFill>
        <p:spPr>
          <a:xfrm>
            <a:off x="1943100" y="1279525"/>
            <a:ext cx="5257800" cy="4572000"/>
          </a:xfrm>
        </p:spPr>
      </p:pic>
    </p:spTree>
    <p:extLst>
      <p:ext uri="{BB962C8B-B14F-4D97-AF65-F5344CB8AC3E}">
        <p14:creationId xmlns:p14="http://schemas.microsoft.com/office/powerpoint/2010/main" val="953115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98A41-3856-0551-7DAB-46BE1E06BF9A}"/>
              </a:ext>
            </a:extLst>
          </p:cNvPr>
          <p:cNvSpPr>
            <a:spLocks noGrp="1"/>
          </p:cNvSpPr>
          <p:nvPr>
            <p:ph type="title"/>
          </p:nvPr>
        </p:nvSpPr>
        <p:spPr/>
        <p:txBody>
          <a:bodyPr/>
          <a:lstStyle/>
          <a:p>
            <a:r>
              <a:rPr lang="en-US" dirty="0"/>
              <a:t>Lesson 28.6 Figure 9</a:t>
            </a:r>
            <a:endParaRPr lang="en-IN" dirty="0"/>
          </a:p>
        </p:txBody>
      </p:sp>
      <p:pic>
        <p:nvPicPr>
          <p:cNvPr id="7" name="Content Placeholder 6" descr="Shown is an illustration of a lobster and its internal organs, which include a heart, liver, stomach, esophagus, brain, nerve tree, intestines, reproductive glands, muscles, blood vessels, and anus. The exterior of the lobster shows claws, antennae, a compound eye, mandible, and mouth.">
            <a:extLst>
              <a:ext uri="{FF2B5EF4-FFF2-40B4-BE49-F238E27FC236}">
                <a16:creationId xmlns:a16="http://schemas.microsoft.com/office/drawing/2014/main" id="{B5344BE4-C688-437D-035A-547BA886112D}"/>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7347823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9603-27F4-8CA7-DC2D-80524027B45B}"/>
              </a:ext>
            </a:extLst>
          </p:cNvPr>
          <p:cNvSpPr>
            <a:spLocks noGrp="1"/>
          </p:cNvSpPr>
          <p:nvPr>
            <p:ph type="title"/>
          </p:nvPr>
        </p:nvSpPr>
        <p:spPr/>
        <p:txBody>
          <a:bodyPr/>
          <a:lstStyle/>
          <a:p>
            <a:r>
              <a:rPr lang="en-US" dirty="0"/>
              <a:t>Lesson 28.6 Figure 10</a:t>
            </a:r>
            <a:endParaRPr lang="en-IN" dirty="0"/>
          </a:p>
        </p:txBody>
      </p:sp>
      <p:pic>
        <p:nvPicPr>
          <p:cNvPr id="7" name="Content Placeholder 6" descr="Three micrographs of crustacean larval stages. Micrograph (a) shows a shrimp nauplius larva, which has a teardrop-shaped body with tentacles and long, frilly arms at the wide end. Micrograph (b) shows a barnacle cypris larva, which is similar in shape to a clam. Micrograph (c) shows a green crab zoea larva, which resembles a shrimp, with a large plated section covering its head, and its long tail tapering from broader to thinner.">
            <a:extLst>
              <a:ext uri="{FF2B5EF4-FFF2-40B4-BE49-F238E27FC236}">
                <a16:creationId xmlns:a16="http://schemas.microsoft.com/office/drawing/2014/main" id="{4E0228A7-0A95-68BD-09F1-FDC63374101A}"/>
              </a:ext>
            </a:extLst>
          </p:cNvPr>
          <p:cNvPicPr>
            <a:picLocks noGrp="1" noChangeAspect="1"/>
          </p:cNvPicPr>
          <p:nvPr>
            <p:ph idx="1"/>
          </p:nvPr>
        </p:nvPicPr>
        <p:blipFill>
          <a:blip r:embed="rId2"/>
          <a:stretch>
            <a:fillRect/>
          </a:stretch>
        </p:blipFill>
        <p:spPr>
          <a:xfrm>
            <a:off x="457200" y="1462405"/>
            <a:ext cx="8229600" cy="4206240"/>
          </a:xfrm>
        </p:spPr>
      </p:pic>
    </p:spTree>
    <p:extLst>
      <p:ext uri="{BB962C8B-B14F-4D97-AF65-F5344CB8AC3E}">
        <p14:creationId xmlns:p14="http://schemas.microsoft.com/office/powerpoint/2010/main" val="3139750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75BB-6BB5-A946-E6CF-409F668BC359}"/>
              </a:ext>
            </a:extLst>
          </p:cNvPr>
          <p:cNvSpPr>
            <a:spLocks noGrp="1"/>
          </p:cNvSpPr>
          <p:nvPr>
            <p:ph type="title"/>
          </p:nvPr>
        </p:nvSpPr>
        <p:spPr/>
        <p:txBody>
          <a:bodyPr/>
          <a:lstStyle/>
          <a:p>
            <a:r>
              <a:rPr lang="en-US" dirty="0"/>
              <a:t>Lesson 28.6 Figure 11</a:t>
            </a:r>
            <a:endParaRPr lang="en-IN" dirty="0"/>
          </a:p>
        </p:txBody>
      </p:sp>
      <p:pic>
        <p:nvPicPr>
          <p:cNvPr id="7" name="Content Placeholder 6" descr="Two images showing hexapods">
            <a:extLst>
              <a:ext uri="{FF2B5EF4-FFF2-40B4-BE49-F238E27FC236}">
                <a16:creationId xmlns:a16="http://schemas.microsoft.com/office/drawing/2014/main" id="{2BEE978A-2C60-11E9-D992-2CC3790F4099}"/>
              </a:ext>
            </a:extLst>
          </p:cNvPr>
          <p:cNvPicPr>
            <a:picLocks noGrp="1" noChangeAspect="1"/>
          </p:cNvPicPr>
          <p:nvPr>
            <p:ph idx="1"/>
          </p:nvPr>
        </p:nvPicPr>
        <p:blipFill>
          <a:blip r:embed="rId2"/>
          <a:stretch>
            <a:fillRect/>
          </a:stretch>
        </p:blipFill>
        <p:spPr>
          <a:xfrm>
            <a:off x="457200" y="1663573"/>
            <a:ext cx="8229600" cy="3803904"/>
          </a:xfrm>
        </p:spPr>
      </p:pic>
    </p:spTree>
    <p:extLst>
      <p:ext uri="{BB962C8B-B14F-4D97-AF65-F5344CB8AC3E}">
        <p14:creationId xmlns:p14="http://schemas.microsoft.com/office/powerpoint/2010/main" val="191265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4CAF-FDAB-021A-5D63-2104BF8B8282}"/>
              </a:ext>
            </a:extLst>
          </p:cNvPr>
          <p:cNvSpPr>
            <a:spLocks noGrp="1"/>
          </p:cNvSpPr>
          <p:nvPr>
            <p:ph type="title"/>
          </p:nvPr>
        </p:nvSpPr>
        <p:spPr/>
        <p:txBody>
          <a:bodyPr/>
          <a:lstStyle/>
          <a:p>
            <a:r>
              <a:rPr lang="en-US" dirty="0"/>
              <a:t>Lesson 28.6 Figure 12</a:t>
            </a:r>
            <a:endParaRPr lang="en-IN" dirty="0"/>
          </a:p>
        </p:txBody>
      </p:sp>
      <p:pic>
        <p:nvPicPr>
          <p:cNvPr id="7" name="Content Placeholder 6" descr="The illustration shows the anatomy of a hexapod insect. The digestive system, highlighted in green, consists of a mouth, trachea, midgut, crop, hindgut, and anus. The nervous system, highlighted in yellow, consists of cerebral ganglia in the head that connects to the ganglia that runs through the rest of the body. The respiratory system, highlighted in blue, consists of spiracles, or openings, along the side of the body that connect to tubes that run up and join a larger dorsal tube that connects all the spiracles together. The endocrine system is in purple and highlights the salivary glands and prothoracic glands. The circulatory system is in red and consists of multiple heart chambers along the length of the body. The Malpighian tubules are in orange toward the end of the body alongside the reproductive system, which is in blue and includes the penis.">
            <a:extLst>
              <a:ext uri="{FF2B5EF4-FFF2-40B4-BE49-F238E27FC236}">
                <a16:creationId xmlns:a16="http://schemas.microsoft.com/office/drawing/2014/main" id="{DB2EED28-3905-4BAF-4AE8-315040AD9823}"/>
              </a:ext>
            </a:extLst>
          </p:cNvPr>
          <p:cNvPicPr>
            <a:picLocks noGrp="1" noChangeAspect="1"/>
          </p:cNvPicPr>
          <p:nvPr>
            <p:ph idx="1"/>
          </p:nvPr>
        </p:nvPicPr>
        <p:blipFill>
          <a:blip r:embed="rId2"/>
          <a:stretch>
            <a:fillRect/>
          </a:stretch>
        </p:blipFill>
        <p:spPr>
          <a:xfrm>
            <a:off x="457200" y="1636141"/>
            <a:ext cx="8229600" cy="3858768"/>
          </a:xfrm>
        </p:spPr>
      </p:pic>
    </p:spTree>
    <p:extLst>
      <p:ext uri="{BB962C8B-B14F-4D97-AF65-F5344CB8AC3E}">
        <p14:creationId xmlns:p14="http://schemas.microsoft.com/office/powerpoint/2010/main" val="28090870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6C63-C61F-B701-1206-D66F6988466C}"/>
              </a:ext>
            </a:extLst>
          </p:cNvPr>
          <p:cNvSpPr>
            <a:spLocks noGrp="1"/>
          </p:cNvSpPr>
          <p:nvPr>
            <p:ph type="title"/>
          </p:nvPr>
        </p:nvSpPr>
        <p:spPr/>
        <p:txBody>
          <a:bodyPr/>
          <a:lstStyle/>
          <a:p>
            <a:r>
              <a:rPr lang="en-US" dirty="0"/>
              <a:t>Lesson 28.7 Figure 1</a:t>
            </a:r>
            <a:endParaRPr lang="en-IN" dirty="0"/>
          </a:p>
        </p:txBody>
      </p:sp>
      <p:pic>
        <p:nvPicPr>
          <p:cNvPr id="7" name="Content Placeholder 6" descr="Illustrations of major deuterostome clades. Figure (a) shows the deuterostome taxa. Deuterostomes lead to Ambulacraria and Chordata.  Ambulacraria lead to echinoderms and hemichordates. Chordata lead to cephalochordates and another branch, which includes urochordates and vertebrates. Figure (b) shows a cephalochordate with a fish-like body; its pharyngeal slits appear toward the top, and just underneath the mouth, there is a notochord. A postanal tail appears at the opposite end of the mouth.">
            <a:extLst>
              <a:ext uri="{FF2B5EF4-FFF2-40B4-BE49-F238E27FC236}">
                <a16:creationId xmlns:a16="http://schemas.microsoft.com/office/drawing/2014/main" id="{88F72D2F-02EE-61DA-1102-230DA0A5807D}"/>
              </a:ext>
            </a:extLst>
          </p:cNvPr>
          <p:cNvPicPr>
            <a:picLocks noGrp="1" noChangeAspect="1"/>
          </p:cNvPicPr>
          <p:nvPr>
            <p:ph idx="1"/>
          </p:nvPr>
        </p:nvPicPr>
        <p:blipFill>
          <a:blip r:embed="rId2"/>
          <a:stretch>
            <a:fillRect/>
          </a:stretch>
        </p:blipFill>
        <p:spPr>
          <a:xfrm>
            <a:off x="457200" y="1544701"/>
            <a:ext cx="8229600" cy="4041648"/>
          </a:xfrm>
        </p:spPr>
      </p:pic>
    </p:spTree>
    <p:extLst>
      <p:ext uri="{BB962C8B-B14F-4D97-AF65-F5344CB8AC3E}">
        <p14:creationId xmlns:p14="http://schemas.microsoft.com/office/powerpoint/2010/main" val="769462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D325-7D9F-DC80-5935-2CD53271DB05}"/>
              </a:ext>
            </a:extLst>
          </p:cNvPr>
          <p:cNvSpPr>
            <a:spLocks noGrp="1"/>
          </p:cNvSpPr>
          <p:nvPr>
            <p:ph type="title"/>
          </p:nvPr>
        </p:nvSpPr>
        <p:spPr/>
        <p:txBody>
          <a:bodyPr/>
          <a:lstStyle/>
          <a:p>
            <a:r>
              <a:rPr lang="en-US" dirty="0"/>
              <a:t>Lesson 28.7 Figure 2</a:t>
            </a:r>
            <a:endParaRPr lang="en-IN" dirty="0"/>
          </a:p>
        </p:txBody>
      </p:sp>
      <p:pic>
        <p:nvPicPr>
          <p:cNvPr id="11" name="Content Placeholder 10" descr="The illustration shows a sea star with labels for each part of its anatomy. The sea star has a mouth on the bottom and an anus on top, both in the middle of the star. The disk-shaped stomach is sandwiched between the mouth and anus. Two tubes radiate from the stomach to each arm, and many small digestive glands connect to these tubes. Beneath the stomach is a central ring canal that also connects to tubes that extend into each arm. Tube feet are attached to these tubes. Each tube foot resembles a medicine dropper, with a bulb-shaped ampulla at the top and an extension called a podium at the bottom. The bottom of the podium protrudes from the bottom of the starfish. There are many podia along the length of the arm, which allow the sea star to latch onto objects and walk. A structure called a madreporite connects to the central ring and protrudes from the upper surface of the sea star, next to the anus.">
            <a:extLst>
              <a:ext uri="{FF2B5EF4-FFF2-40B4-BE49-F238E27FC236}">
                <a16:creationId xmlns:a16="http://schemas.microsoft.com/office/drawing/2014/main" id="{F95907FD-7ECB-A58F-260F-8EAD53AF5A33}"/>
              </a:ext>
            </a:extLst>
          </p:cNvPr>
          <p:cNvPicPr>
            <a:picLocks noGrp="1" noChangeAspect="1"/>
          </p:cNvPicPr>
          <p:nvPr>
            <p:ph idx="1"/>
          </p:nvPr>
        </p:nvPicPr>
        <p:blipFill>
          <a:blip r:embed="rId2"/>
          <a:stretch>
            <a:fillRect/>
          </a:stretch>
        </p:blipFill>
        <p:spPr>
          <a:xfrm>
            <a:off x="1389888" y="1279525"/>
            <a:ext cx="6364224" cy="4572000"/>
          </a:xfrm>
        </p:spPr>
      </p:pic>
    </p:spTree>
    <p:extLst>
      <p:ext uri="{BB962C8B-B14F-4D97-AF65-F5344CB8AC3E}">
        <p14:creationId xmlns:p14="http://schemas.microsoft.com/office/powerpoint/2010/main" val="2884957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925D7-7A08-749B-E575-6EDF32B10F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1E0B00-54D3-E6B8-DFB4-F151403295E0}"/>
              </a:ext>
            </a:extLst>
          </p:cNvPr>
          <p:cNvSpPr>
            <a:spLocks noGrp="1"/>
          </p:cNvSpPr>
          <p:nvPr>
            <p:ph type="title"/>
          </p:nvPr>
        </p:nvSpPr>
        <p:spPr/>
        <p:txBody>
          <a:bodyPr/>
          <a:lstStyle/>
          <a:p>
            <a:r>
              <a:rPr lang="en-US" dirty="0"/>
              <a:t>Lesson 28.1 Figure 5</a:t>
            </a:r>
            <a:endParaRPr lang="en-IN" dirty="0"/>
          </a:p>
        </p:txBody>
      </p:sp>
      <p:pic>
        <p:nvPicPr>
          <p:cNvPr id="6" name="Content Placeholder 5" descr="Three images showing the different classes of sponges">
            <a:extLst>
              <a:ext uri="{FF2B5EF4-FFF2-40B4-BE49-F238E27FC236}">
                <a16:creationId xmlns:a16="http://schemas.microsoft.com/office/drawing/2014/main" id="{4816E88F-0A9A-E093-93E8-3E93D1A80216}"/>
              </a:ext>
            </a:extLst>
          </p:cNvPr>
          <p:cNvPicPr>
            <a:picLocks noGrp="1" noChangeAspect="1"/>
          </p:cNvPicPr>
          <p:nvPr>
            <p:ph idx="1"/>
          </p:nvPr>
        </p:nvPicPr>
        <p:blipFill>
          <a:blip r:embed="rId2"/>
          <a:stretch>
            <a:fillRect/>
          </a:stretch>
        </p:blipFill>
        <p:spPr>
          <a:xfrm>
            <a:off x="457200" y="2309749"/>
            <a:ext cx="8229600" cy="2511552"/>
          </a:xfrm>
        </p:spPr>
      </p:pic>
    </p:spTree>
    <p:extLst>
      <p:ext uri="{BB962C8B-B14F-4D97-AF65-F5344CB8AC3E}">
        <p14:creationId xmlns:p14="http://schemas.microsoft.com/office/powerpoint/2010/main" val="1742611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720CE-E650-CE81-3617-ACE1ABDFFDD7}"/>
              </a:ext>
            </a:extLst>
          </p:cNvPr>
          <p:cNvSpPr>
            <a:spLocks noGrp="1"/>
          </p:cNvSpPr>
          <p:nvPr>
            <p:ph type="title"/>
          </p:nvPr>
        </p:nvSpPr>
        <p:spPr/>
        <p:txBody>
          <a:bodyPr/>
          <a:lstStyle/>
          <a:p>
            <a:r>
              <a:rPr lang="en-US" dirty="0"/>
              <a:t>Lesson 28.7 Figure 3</a:t>
            </a:r>
            <a:endParaRPr lang="en-IN" dirty="0"/>
          </a:p>
        </p:txBody>
      </p:sp>
      <p:pic>
        <p:nvPicPr>
          <p:cNvPr id="11" name="Content Placeholder 10" descr="Shown is a cross-section of a sea urchin, the body of which is surrounded by spines and tube feet and is shaped like a rounded triangle. The tip of the triangle is where the anus is, and the mouth is at the bottom and center of the triangle. Connecting the two is the intestine. An axial gland sits in the middle, surrounding a radial canal. The interambulacral area lines the inside wall of the sea urchin.">
            <a:extLst>
              <a:ext uri="{FF2B5EF4-FFF2-40B4-BE49-F238E27FC236}">
                <a16:creationId xmlns:a16="http://schemas.microsoft.com/office/drawing/2014/main" id="{69A23787-FFA5-B85C-E406-9AEC5EC3BB64}"/>
              </a:ext>
            </a:extLst>
          </p:cNvPr>
          <p:cNvPicPr>
            <a:picLocks noGrp="1" noChangeAspect="1"/>
          </p:cNvPicPr>
          <p:nvPr>
            <p:ph idx="1"/>
          </p:nvPr>
        </p:nvPicPr>
        <p:blipFill>
          <a:blip r:embed="rId2"/>
          <a:stretch>
            <a:fillRect/>
          </a:stretch>
        </p:blipFill>
        <p:spPr>
          <a:xfrm>
            <a:off x="1508760" y="1279525"/>
            <a:ext cx="6126480" cy="4572000"/>
          </a:xfrm>
        </p:spPr>
      </p:pic>
    </p:spTree>
    <p:extLst>
      <p:ext uri="{BB962C8B-B14F-4D97-AF65-F5344CB8AC3E}">
        <p14:creationId xmlns:p14="http://schemas.microsoft.com/office/powerpoint/2010/main" val="3139106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7E30-344F-E6C3-E126-3D258743159B}"/>
              </a:ext>
            </a:extLst>
          </p:cNvPr>
          <p:cNvSpPr>
            <a:spLocks noGrp="1"/>
          </p:cNvSpPr>
          <p:nvPr>
            <p:ph type="title"/>
          </p:nvPr>
        </p:nvSpPr>
        <p:spPr/>
        <p:txBody>
          <a:bodyPr/>
          <a:lstStyle/>
          <a:p>
            <a:r>
              <a:rPr lang="en-US" dirty="0"/>
              <a:t>Lesson 28.7 Figure 4</a:t>
            </a:r>
            <a:endParaRPr lang="en-IN" dirty="0"/>
          </a:p>
        </p:txBody>
      </p:sp>
      <p:pic>
        <p:nvPicPr>
          <p:cNvPr id="7" name="Content Placeholder 6" descr="Five images of echinoderms">
            <a:extLst>
              <a:ext uri="{FF2B5EF4-FFF2-40B4-BE49-F238E27FC236}">
                <a16:creationId xmlns:a16="http://schemas.microsoft.com/office/drawing/2014/main" id="{A9F2EDCD-3B69-5A7C-E370-5B077DBDCF36}"/>
              </a:ext>
            </a:extLst>
          </p:cNvPr>
          <p:cNvPicPr>
            <a:picLocks noGrp="1" noChangeAspect="1"/>
          </p:cNvPicPr>
          <p:nvPr>
            <p:ph idx="1"/>
          </p:nvPr>
        </p:nvPicPr>
        <p:blipFill>
          <a:blip r:embed="rId2"/>
          <a:srcRect/>
          <a:stretch/>
        </p:blipFill>
        <p:spPr>
          <a:xfrm>
            <a:off x="457200" y="2372233"/>
            <a:ext cx="8229600" cy="2386584"/>
          </a:xfrm>
        </p:spPr>
      </p:pic>
    </p:spTree>
    <p:extLst>
      <p:ext uri="{BB962C8B-B14F-4D97-AF65-F5344CB8AC3E}">
        <p14:creationId xmlns:p14="http://schemas.microsoft.com/office/powerpoint/2010/main" val="13193068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D744-058B-F228-3951-C6DB7FC20B8B}"/>
              </a:ext>
            </a:extLst>
          </p:cNvPr>
          <p:cNvSpPr>
            <a:spLocks noGrp="1"/>
          </p:cNvSpPr>
          <p:nvPr>
            <p:ph type="title"/>
          </p:nvPr>
        </p:nvSpPr>
        <p:spPr/>
        <p:txBody>
          <a:bodyPr/>
          <a:lstStyle/>
          <a:p>
            <a:r>
              <a:rPr lang="en-US" dirty="0"/>
              <a:t>Lesson 28.7 Figure 5</a:t>
            </a:r>
            <a:endParaRPr lang="en-IN" dirty="0"/>
          </a:p>
        </p:txBody>
      </p:sp>
      <p:pic>
        <p:nvPicPr>
          <p:cNvPr id="7" name="Content Placeholder 6" descr="Two images: (a) shows a tubelike creature with a large opening at the top; (b) shows a thin wormlike creature.">
            <a:extLst>
              <a:ext uri="{FF2B5EF4-FFF2-40B4-BE49-F238E27FC236}">
                <a16:creationId xmlns:a16="http://schemas.microsoft.com/office/drawing/2014/main" id="{0B0B897A-53C3-4A04-248B-3E7DA8956755}"/>
              </a:ext>
            </a:extLst>
          </p:cNvPr>
          <p:cNvPicPr>
            <a:picLocks noGrp="1" noChangeAspect="1"/>
          </p:cNvPicPr>
          <p:nvPr>
            <p:ph idx="1"/>
          </p:nvPr>
        </p:nvPicPr>
        <p:blipFill>
          <a:blip r:embed="rId2"/>
          <a:stretch>
            <a:fillRect/>
          </a:stretch>
        </p:blipFill>
        <p:spPr>
          <a:xfrm>
            <a:off x="457200" y="1645285"/>
            <a:ext cx="8229600" cy="3840480"/>
          </a:xfrm>
        </p:spPr>
      </p:pic>
    </p:spTree>
    <p:extLst>
      <p:ext uri="{BB962C8B-B14F-4D97-AF65-F5344CB8AC3E}">
        <p14:creationId xmlns:p14="http://schemas.microsoft.com/office/powerpoint/2010/main" val="33603809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588B-0A9E-16F1-73A0-0F48D67F9CB6}"/>
              </a:ext>
            </a:extLst>
          </p:cNvPr>
          <p:cNvSpPr>
            <a:spLocks noGrp="1"/>
          </p:cNvSpPr>
          <p:nvPr>
            <p:ph type="title"/>
          </p:nvPr>
        </p:nvSpPr>
        <p:spPr/>
        <p:txBody>
          <a:bodyPr/>
          <a:lstStyle/>
          <a:p>
            <a:r>
              <a:rPr lang="en-US" dirty="0"/>
              <a:t>Lesson 28.1 Figure 6</a:t>
            </a:r>
            <a:endParaRPr lang="en-IN" dirty="0"/>
          </a:p>
        </p:txBody>
      </p:sp>
      <p:pic>
        <p:nvPicPr>
          <p:cNvPr id="6" name="Content Placeholder 5" descr="A photograph showing white fuzz on a sponge">
            <a:extLst>
              <a:ext uri="{FF2B5EF4-FFF2-40B4-BE49-F238E27FC236}">
                <a16:creationId xmlns:a16="http://schemas.microsoft.com/office/drawing/2014/main" id="{AC9A5AC7-DAAA-1389-D4B6-9AAF23FB7CA9}"/>
              </a:ext>
            </a:extLst>
          </p:cNvPr>
          <p:cNvPicPr>
            <a:picLocks noGrp="1" noChangeAspect="1"/>
          </p:cNvPicPr>
          <p:nvPr>
            <p:ph idx="1"/>
          </p:nvPr>
        </p:nvPicPr>
        <p:blipFill>
          <a:blip r:embed="rId3"/>
          <a:stretch>
            <a:fillRect/>
          </a:stretch>
        </p:blipFill>
        <p:spPr>
          <a:xfrm>
            <a:off x="591312" y="1279525"/>
            <a:ext cx="7961376" cy="4572000"/>
          </a:xfrm>
        </p:spPr>
      </p:pic>
    </p:spTree>
    <p:extLst>
      <p:ext uri="{BB962C8B-B14F-4D97-AF65-F5344CB8AC3E}">
        <p14:creationId xmlns:p14="http://schemas.microsoft.com/office/powerpoint/2010/main" val="13332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3981-3705-77AD-E745-FC50BF9D44A9}"/>
              </a:ext>
            </a:extLst>
          </p:cNvPr>
          <p:cNvSpPr>
            <a:spLocks noGrp="1"/>
          </p:cNvSpPr>
          <p:nvPr>
            <p:ph type="title"/>
          </p:nvPr>
        </p:nvSpPr>
        <p:spPr/>
        <p:txBody>
          <a:bodyPr/>
          <a:lstStyle/>
          <a:p>
            <a:r>
              <a:rPr lang="en-US" dirty="0"/>
              <a:t>Lesson 28.2 Figure 1</a:t>
            </a:r>
            <a:endParaRPr lang="en-IN" dirty="0"/>
          </a:p>
        </p:txBody>
      </p:sp>
      <p:pic>
        <p:nvPicPr>
          <p:cNvPr id="6" name="Content Placeholder 5" descr="Two illustrations show (a) a nematocyst before and (b) after firing. The nematocyst is a large, oval organelle inside a rectangular cnidocyte cell. The nematocyst is flush with the plasma membrane, and a touch-sensitive hairlike projection extends from the nematocyst to the cell's exterior. Inside the nematocyst, a thread is coiled around an inverted barb. Upon firing, a lid on the nematocyst opens. The barb pops out of the cell and the thread uncoils.">
            <a:extLst>
              <a:ext uri="{FF2B5EF4-FFF2-40B4-BE49-F238E27FC236}">
                <a16:creationId xmlns:a16="http://schemas.microsoft.com/office/drawing/2014/main" id="{657B5B39-02FF-743E-528D-A41808844429}"/>
              </a:ext>
            </a:extLst>
          </p:cNvPr>
          <p:cNvPicPr>
            <a:picLocks noGrp="1" noChangeAspect="1"/>
          </p:cNvPicPr>
          <p:nvPr>
            <p:ph idx="1"/>
          </p:nvPr>
        </p:nvPicPr>
        <p:blipFill>
          <a:blip r:embed="rId2"/>
          <a:stretch>
            <a:fillRect/>
          </a:stretch>
        </p:blipFill>
        <p:spPr>
          <a:xfrm>
            <a:off x="1943100" y="1279525"/>
            <a:ext cx="5257800" cy="4572000"/>
          </a:xfrm>
        </p:spPr>
      </p:pic>
    </p:spTree>
    <p:extLst>
      <p:ext uri="{BB962C8B-B14F-4D97-AF65-F5344CB8AC3E}">
        <p14:creationId xmlns:p14="http://schemas.microsoft.com/office/powerpoint/2010/main" val="351048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AEE7-DAA7-DA9E-9C34-804BA4959E57}"/>
              </a:ext>
            </a:extLst>
          </p:cNvPr>
          <p:cNvSpPr>
            <a:spLocks noGrp="1"/>
          </p:cNvSpPr>
          <p:nvPr>
            <p:ph type="title"/>
          </p:nvPr>
        </p:nvSpPr>
        <p:spPr/>
        <p:txBody>
          <a:bodyPr/>
          <a:lstStyle/>
          <a:p>
            <a:r>
              <a:rPr lang="en-US" dirty="0"/>
              <a:t>Lesson 28.2 Figure 2</a:t>
            </a:r>
            <a:endParaRPr lang="en-IN" dirty="0"/>
          </a:p>
        </p:txBody>
      </p:sp>
      <p:pic>
        <p:nvPicPr>
          <p:cNvPr id="7" name="Content Placeholder 6" descr="The illustration compares the medusa (a) and polyp (b) body plans. The medusa is dome-shaped, with tentacle-like appendages hanging down from the edges of the dome. The polyp looks like a tree, with a trunk at the bottom and branches at the top. Both the medusa and polyp have two tissue layers, with mesoglea in between. The mesoglea is thicker in the dome of the medusa than in the polyp. Both also have a central body cavity.">
            <a:extLst>
              <a:ext uri="{FF2B5EF4-FFF2-40B4-BE49-F238E27FC236}">
                <a16:creationId xmlns:a16="http://schemas.microsoft.com/office/drawing/2014/main" id="{487B37E6-B7A7-7BF2-C5CA-41E812A908AF}"/>
              </a:ext>
            </a:extLst>
          </p:cNvPr>
          <p:cNvPicPr>
            <a:picLocks noGrp="1" noChangeAspect="1"/>
          </p:cNvPicPr>
          <p:nvPr>
            <p:ph idx="1"/>
          </p:nvPr>
        </p:nvPicPr>
        <p:blipFill>
          <a:blip r:embed="rId2"/>
          <a:stretch>
            <a:fillRect/>
          </a:stretch>
        </p:blipFill>
        <p:spPr>
          <a:xfrm>
            <a:off x="1495044" y="1279525"/>
            <a:ext cx="6153912" cy="4572000"/>
          </a:xfrm>
        </p:spPr>
      </p:pic>
    </p:spTree>
    <p:extLst>
      <p:ext uri="{BB962C8B-B14F-4D97-AF65-F5344CB8AC3E}">
        <p14:creationId xmlns:p14="http://schemas.microsoft.com/office/powerpoint/2010/main" val="1130841197"/>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3271</TotalTime>
  <Words>255</Words>
  <Application>Microsoft Office PowerPoint</Application>
  <PresentationFormat>On-screen Show (4:3)</PresentationFormat>
  <Paragraphs>66</Paragraphs>
  <Slides>63</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Office Theme</vt:lpstr>
      <vt:lpstr>Chapter 28</vt:lpstr>
      <vt:lpstr>Lesson 28.1 Figure 1</vt:lpstr>
      <vt:lpstr>Lesson 28.1 Figure 2</vt:lpstr>
      <vt:lpstr>Lesson 28.1 Figure 3</vt:lpstr>
      <vt:lpstr>Lesson 28.1 Figure 4</vt:lpstr>
      <vt:lpstr>Lesson 28.1 Figure 5</vt:lpstr>
      <vt:lpstr>Lesson 28.1 Figure 6</vt:lpstr>
      <vt:lpstr>Lesson 28.2 Figure 1</vt:lpstr>
      <vt:lpstr>Lesson 28.2 Figure 2</vt:lpstr>
      <vt:lpstr>Lesson 28.2 Figure 3</vt:lpstr>
      <vt:lpstr>Lesson 28.2 Figure 4</vt:lpstr>
      <vt:lpstr>Lesson 28.2 Figure 5</vt:lpstr>
      <vt:lpstr>Lesson 28.2 Figure 6</vt:lpstr>
      <vt:lpstr>Lesson 28.2 Figure 7</vt:lpstr>
      <vt:lpstr>Lesson 28.2 Figure 8</vt:lpstr>
      <vt:lpstr>Lesson 28.2 Figure 9</vt:lpstr>
      <vt:lpstr>Lesson 28.3 Figure 1</vt:lpstr>
      <vt:lpstr>Lesson 28.3 Figure 2</vt:lpstr>
      <vt:lpstr>Lesson 28.3 Figure 3</vt:lpstr>
      <vt:lpstr>Lesson 28.3 Figure 4</vt:lpstr>
      <vt:lpstr>Lesson 28.3 Figure 5</vt:lpstr>
      <vt:lpstr>Lesson 28.3 Figure 6</vt:lpstr>
      <vt:lpstr>Lesson 28.3 Figure 7</vt:lpstr>
      <vt:lpstr>Lesson 28.3 Figure 8</vt:lpstr>
      <vt:lpstr>Lesson 28.3 Figure 9</vt:lpstr>
      <vt:lpstr>Lesson 28.3 Figure 10</vt:lpstr>
      <vt:lpstr>Lesson 28.4 Figure 1</vt:lpstr>
      <vt:lpstr>Lesson 28.4 Figure 2</vt:lpstr>
      <vt:lpstr>Lesson 28.4 Figure 3</vt:lpstr>
      <vt:lpstr>Lesson 28.4 Figure 4</vt:lpstr>
      <vt:lpstr>Lesson 28.4 Figure 5</vt:lpstr>
      <vt:lpstr>Lesson 28.4 Figure 6</vt:lpstr>
      <vt:lpstr>Lesson 28.4 Figure 7</vt:lpstr>
      <vt:lpstr>Lesson 28.4 Figure 8</vt:lpstr>
      <vt:lpstr>Lesson 28.4 Figure 9</vt:lpstr>
      <vt:lpstr>Lesson 28.4 Figure 10</vt:lpstr>
      <vt:lpstr>Lesson 28.4 Figure 11</vt:lpstr>
      <vt:lpstr>Lesson 28.4 Figure 12</vt:lpstr>
      <vt:lpstr>Lesson 28.4 Figure 13</vt:lpstr>
      <vt:lpstr>Lesson 28.4 Figure 14</vt:lpstr>
      <vt:lpstr>Lesson 28.5 Figure 1</vt:lpstr>
      <vt:lpstr>Lesson 28.5 Figure 2</vt:lpstr>
      <vt:lpstr>Lesson 28.5 Figure 3</vt:lpstr>
      <vt:lpstr>Lesson 28.5 Figure 4</vt:lpstr>
      <vt:lpstr>Lesson 28.5 Figure 5</vt:lpstr>
      <vt:lpstr>Lesson 28.6 Figure 1</vt:lpstr>
      <vt:lpstr>Lesson 28.6 Figure 2</vt:lpstr>
      <vt:lpstr>Lesson 28.6 Figure 3</vt:lpstr>
      <vt:lpstr>Lesson 28.6 Figure 4</vt:lpstr>
      <vt:lpstr>Lesson 28.6 Figure 5</vt:lpstr>
      <vt:lpstr>Lesson 28.6 Figure 6</vt:lpstr>
      <vt:lpstr>Lesson 28.6 Figure 7</vt:lpstr>
      <vt:lpstr>Lesson 28.6 Figure 8</vt:lpstr>
      <vt:lpstr>Lesson 28.6 Figure 9</vt:lpstr>
      <vt:lpstr>Lesson 28.6 Figure 10</vt:lpstr>
      <vt:lpstr>Lesson 28.6 Figure 11</vt:lpstr>
      <vt:lpstr>Lesson 28.6 Figure 12</vt:lpstr>
      <vt:lpstr>Lesson 28.7 Figure 1</vt:lpstr>
      <vt:lpstr>Lesson 28.7 Figure 2</vt:lpstr>
      <vt:lpstr>Lesson 28.7 Figure 3</vt:lpstr>
      <vt:lpstr>Lesson 28.7 Figure 4</vt:lpstr>
      <vt:lpstr>Lesson 28.7 Figure 5</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868</cp:revision>
  <dcterms:created xsi:type="dcterms:W3CDTF">2013-04-26T14:43:13Z</dcterms:created>
  <dcterms:modified xsi:type="dcterms:W3CDTF">2024-10-24T15:32:29Z</dcterms:modified>
</cp:coreProperties>
</file>