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8"/>
  </p:notesMasterIdLst>
  <p:handoutMasterIdLst>
    <p:handoutMasterId r:id="rId49"/>
  </p:handoutMasterIdLst>
  <p:sldIdLst>
    <p:sldId id="272" r:id="rId2"/>
    <p:sldId id="267"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310" r:id="rId41"/>
    <p:sldId id="311" r:id="rId42"/>
    <p:sldId id="312" r:id="rId43"/>
    <p:sldId id="313" r:id="rId44"/>
    <p:sldId id="314" r:id="rId45"/>
    <p:sldId id="315" r:id="rId46"/>
    <p:sldId id="269"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3" autoAdjust="0"/>
    <p:restoredTop sz="86410" autoAdjust="0"/>
  </p:normalViewPr>
  <p:slideViewPr>
    <p:cSldViewPr>
      <p:cViewPr varScale="1">
        <p:scale>
          <a:sx n="69" d="100"/>
          <a:sy n="69" d="100"/>
        </p:scale>
        <p:origin x="38" y="1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Chapter 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type="title" idx="4294967295"/>
          </p:nvPr>
        </p:nvSpPr>
        <p:spPr>
          <a:xfrm>
            <a:off x="379562" y="2627694"/>
            <a:ext cx="3581400" cy="990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b="1"/>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Biological Macromolecules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B7A87-4B5B-F824-9DDA-24A240DE2692}"/>
              </a:ext>
            </a:extLst>
          </p:cNvPr>
          <p:cNvSpPr>
            <a:spLocks noGrp="1"/>
          </p:cNvSpPr>
          <p:nvPr>
            <p:ph type="title"/>
          </p:nvPr>
        </p:nvSpPr>
        <p:spPr/>
        <p:txBody>
          <a:bodyPr/>
          <a:lstStyle/>
          <a:p>
            <a:r>
              <a:rPr lang="en-US" dirty="0"/>
              <a:t>Lesson 3.2 Figure 4</a:t>
            </a:r>
            <a:endParaRPr lang="en-IN" dirty="0"/>
          </a:p>
        </p:txBody>
      </p:sp>
      <p:pic>
        <p:nvPicPr>
          <p:cNvPr id="7" name="Content Placeholder 6" descr="The conversion of glucose between linear and ring forms is shown. The glucose ring has five carbons and an oxygen. In alpha glucose, the first hydroxyl group is locked in a down position, and in beta glucose, the ring is locked in an up position. Structures for ring forms of ribose and fructose are also shown. Both sugars have a ring with four carbons and an oxygen.">
            <a:extLst>
              <a:ext uri="{FF2B5EF4-FFF2-40B4-BE49-F238E27FC236}">
                <a16:creationId xmlns:a16="http://schemas.microsoft.com/office/drawing/2014/main" id="{8F659721-165F-B938-141C-229E10F2CB6C}"/>
              </a:ext>
            </a:extLst>
          </p:cNvPr>
          <p:cNvPicPr>
            <a:picLocks noGrp="1" noChangeAspect="1"/>
          </p:cNvPicPr>
          <p:nvPr>
            <p:ph idx="1"/>
          </p:nvPr>
        </p:nvPicPr>
        <p:blipFill>
          <a:blip r:embed="rId2"/>
          <a:srcRect b="18000"/>
          <a:stretch/>
        </p:blipFill>
        <p:spPr>
          <a:xfrm>
            <a:off x="457200" y="1280160"/>
            <a:ext cx="8229600" cy="3749040"/>
          </a:xfrm>
        </p:spPr>
      </p:pic>
    </p:spTree>
    <p:extLst>
      <p:ext uri="{BB962C8B-B14F-4D97-AF65-F5344CB8AC3E}">
        <p14:creationId xmlns:p14="http://schemas.microsoft.com/office/powerpoint/2010/main" val="1179570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3A806-0E4E-90C5-9A64-079ED5F754CC}"/>
              </a:ext>
            </a:extLst>
          </p:cNvPr>
          <p:cNvSpPr>
            <a:spLocks noGrp="1"/>
          </p:cNvSpPr>
          <p:nvPr>
            <p:ph type="title"/>
          </p:nvPr>
        </p:nvSpPr>
        <p:spPr/>
        <p:txBody>
          <a:bodyPr/>
          <a:lstStyle/>
          <a:p>
            <a:r>
              <a:rPr lang="en-US" dirty="0"/>
              <a:t>Lesson 3.2 Figure 5</a:t>
            </a:r>
            <a:endParaRPr lang="en-IN" dirty="0"/>
          </a:p>
        </p:txBody>
      </p:sp>
      <p:pic>
        <p:nvPicPr>
          <p:cNvPr id="7" name="Content Placeholder 6" descr="Glucose and fructose join in a dehydration reaction, where a lost H 2 O molecule allows a glycosidic bond to form and create sucrose. In sucrose, the glycosidic bond forms via oxygen between carbon-1 in the glucose ring and the carbon-2 of fructose.">
            <a:extLst>
              <a:ext uri="{FF2B5EF4-FFF2-40B4-BE49-F238E27FC236}">
                <a16:creationId xmlns:a16="http://schemas.microsoft.com/office/drawing/2014/main" id="{92276074-8A29-768A-8134-66721DB3FAF4}"/>
              </a:ext>
            </a:extLst>
          </p:cNvPr>
          <p:cNvPicPr>
            <a:picLocks noGrp="1" noChangeAspect="1"/>
          </p:cNvPicPr>
          <p:nvPr>
            <p:ph idx="1"/>
          </p:nvPr>
        </p:nvPicPr>
        <p:blipFill>
          <a:blip r:embed="rId2"/>
          <a:srcRect b="41333"/>
          <a:stretch/>
        </p:blipFill>
        <p:spPr>
          <a:xfrm>
            <a:off x="457200" y="1280160"/>
            <a:ext cx="8229600" cy="2682240"/>
          </a:xfrm>
        </p:spPr>
      </p:pic>
    </p:spTree>
    <p:extLst>
      <p:ext uri="{BB962C8B-B14F-4D97-AF65-F5344CB8AC3E}">
        <p14:creationId xmlns:p14="http://schemas.microsoft.com/office/powerpoint/2010/main" val="1751284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F651-086F-00B1-0EF9-DD5BE49BC941}"/>
              </a:ext>
            </a:extLst>
          </p:cNvPr>
          <p:cNvSpPr>
            <a:spLocks noGrp="1"/>
          </p:cNvSpPr>
          <p:nvPr>
            <p:ph type="title"/>
          </p:nvPr>
        </p:nvSpPr>
        <p:spPr/>
        <p:txBody>
          <a:bodyPr/>
          <a:lstStyle/>
          <a:p>
            <a:r>
              <a:rPr lang="en-US" dirty="0"/>
              <a:t>Lesson 3.2 Figure 6</a:t>
            </a:r>
            <a:endParaRPr lang="en-IN" dirty="0"/>
          </a:p>
        </p:txBody>
      </p:sp>
      <p:pic>
        <p:nvPicPr>
          <p:cNvPr id="7" name="Content Placeholder 6" descr="The chemical structures of sucrose, lactose, and maltose are shown. Both maltose and lactose are made from two glucose monomers joined together in ring form. In maltose, the oxygen in the glycosidic bond points downward. In lactose, the oxygen in the glycosidic bond points upward. Sucrose is made from glucose and fructose monomers. The oxygen in the glycosidic bond points downward.">
            <a:extLst>
              <a:ext uri="{FF2B5EF4-FFF2-40B4-BE49-F238E27FC236}">
                <a16:creationId xmlns:a16="http://schemas.microsoft.com/office/drawing/2014/main" id="{DDCF9BAF-D9D2-B84E-C9CC-C5A5D6BFEC9F}"/>
              </a:ext>
            </a:extLst>
          </p:cNvPr>
          <p:cNvPicPr>
            <a:picLocks noGrp="1" noChangeAspect="1"/>
          </p:cNvPicPr>
          <p:nvPr>
            <p:ph idx="1"/>
          </p:nvPr>
        </p:nvPicPr>
        <p:blipFill>
          <a:blip r:embed="rId2"/>
          <a:srcRect b="53000"/>
          <a:stretch/>
        </p:blipFill>
        <p:spPr>
          <a:xfrm>
            <a:off x="457200" y="1280160"/>
            <a:ext cx="8229600" cy="2148840"/>
          </a:xfrm>
        </p:spPr>
      </p:pic>
    </p:spTree>
    <p:extLst>
      <p:ext uri="{BB962C8B-B14F-4D97-AF65-F5344CB8AC3E}">
        <p14:creationId xmlns:p14="http://schemas.microsoft.com/office/powerpoint/2010/main" val="3808066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3.2 Figure 7</a:t>
            </a:r>
            <a:endParaRPr lang="en-IN" dirty="0"/>
          </a:p>
        </p:txBody>
      </p:sp>
      <p:pic>
        <p:nvPicPr>
          <p:cNvPr id="6" name="Content Placeholder 5" descr="A photograph shows a pile of potatoes.">
            <a:extLst>
              <a:ext uri="{FF2B5EF4-FFF2-40B4-BE49-F238E27FC236}">
                <a16:creationId xmlns:a16="http://schemas.microsoft.com/office/drawing/2014/main" id="{7F777AD1-598F-B936-39D5-37CF59DAEBC1}"/>
              </a:ext>
            </a:extLst>
          </p:cNvPr>
          <p:cNvPicPr>
            <a:picLocks noGrp="1" noChangeAspect="1"/>
          </p:cNvPicPr>
          <p:nvPr>
            <p:ph idx="1"/>
          </p:nvPr>
        </p:nvPicPr>
        <p:blipFill>
          <a:blip r:embed="rId2"/>
          <a:srcRect l="5556" r="5556"/>
          <a:stretch/>
        </p:blipFill>
        <p:spPr>
          <a:xfrm>
            <a:off x="914400" y="1280160"/>
            <a:ext cx="7315200" cy="4572000"/>
          </a:xfrm>
        </p:spPr>
      </p:pic>
    </p:spTree>
    <p:extLst>
      <p:ext uri="{BB962C8B-B14F-4D97-AF65-F5344CB8AC3E}">
        <p14:creationId xmlns:p14="http://schemas.microsoft.com/office/powerpoint/2010/main" val="3518608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3.2 Figure 8</a:t>
            </a:r>
            <a:endParaRPr lang="en-IN" dirty="0"/>
          </a:p>
        </p:txBody>
      </p:sp>
      <p:pic>
        <p:nvPicPr>
          <p:cNvPr id="7" name="Content Placeholder 6" descr="The chemical structures of amylose and amylopectin are shown. Amylose consists of unbranched chains of glucose subunits, forming a helical structure. Amylopectin consists of branched chains of glucose subunits, forming a lightning bolt structure. ">
            <a:extLst>
              <a:ext uri="{FF2B5EF4-FFF2-40B4-BE49-F238E27FC236}">
                <a16:creationId xmlns:a16="http://schemas.microsoft.com/office/drawing/2014/main" id="{B3D3DC85-9B09-8F3B-BEB1-06E64CD73E68}"/>
              </a:ext>
            </a:extLst>
          </p:cNvPr>
          <p:cNvPicPr>
            <a:picLocks noGrp="1" noChangeAspect="1"/>
          </p:cNvPicPr>
          <p:nvPr>
            <p:ph idx="1"/>
          </p:nvPr>
        </p:nvPicPr>
        <p:blipFill>
          <a:blip r:embed="rId2"/>
          <a:srcRect l="29630" r="28704"/>
          <a:stretch/>
        </p:blipFill>
        <p:spPr>
          <a:xfrm>
            <a:off x="2895600" y="1280160"/>
            <a:ext cx="3429000" cy="4572000"/>
          </a:xfrm>
        </p:spPr>
      </p:pic>
    </p:spTree>
    <p:extLst>
      <p:ext uri="{BB962C8B-B14F-4D97-AF65-F5344CB8AC3E}">
        <p14:creationId xmlns:p14="http://schemas.microsoft.com/office/powerpoint/2010/main" val="1336807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81FBA-3840-D405-B914-67485069DB64}"/>
              </a:ext>
            </a:extLst>
          </p:cNvPr>
          <p:cNvSpPr>
            <a:spLocks noGrp="1"/>
          </p:cNvSpPr>
          <p:nvPr>
            <p:ph type="title"/>
          </p:nvPr>
        </p:nvSpPr>
        <p:spPr/>
        <p:txBody>
          <a:bodyPr/>
          <a:lstStyle/>
          <a:p>
            <a:r>
              <a:rPr lang="en-US" dirty="0"/>
              <a:t>Lesson 3.2 Figure 9</a:t>
            </a:r>
            <a:endParaRPr lang="en-IN" dirty="0"/>
          </a:p>
        </p:txBody>
      </p:sp>
      <p:pic>
        <p:nvPicPr>
          <p:cNvPr id="7" name="Content Placeholder 6" descr="Three different magnifications of cellulose are shown. The microfibril is shown as a string-like tube. Further magnification shows that the microfibril is made up of chains of glucose molecules. Further magnification shows the structure of the glucose and that they are linked by hydrogen bonds.">
            <a:extLst>
              <a:ext uri="{FF2B5EF4-FFF2-40B4-BE49-F238E27FC236}">
                <a16:creationId xmlns:a16="http://schemas.microsoft.com/office/drawing/2014/main" id="{DF04F741-9F96-22A6-9961-E6FF84517ED8}"/>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3780409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2DBA0-8709-CF87-C979-F5362AA8991C}"/>
              </a:ext>
            </a:extLst>
          </p:cNvPr>
          <p:cNvSpPr>
            <a:spLocks noGrp="1"/>
          </p:cNvSpPr>
          <p:nvPr>
            <p:ph type="title"/>
          </p:nvPr>
        </p:nvSpPr>
        <p:spPr/>
        <p:txBody>
          <a:bodyPr/>
          <a:lstStyle/>
          <a:p>
            <a:r>
              <a:rPr lang="en-US" dirty="0"/>
              <a:t>Lesson 3.2 Figure 10</a:t>
            </a:r>
            <a:endParaRPr lang="en-IN" dirty="0"/>
          </a:p>
        </p:txBody>
      </p:sp>
      <p:pic>
        <p:nvPicPr>
          <p:cNvPr id="6" name="Content Placeholder 5" descr="An image shows an inset shedding its exoskeleton.">
            <a:extLst>
              <a:ext uri="{FF2B5EF4-FFF2-40B4-BE49-F238E27FC236}">
                <a16:creationId xmlns:a16="http://schemas.microsoft.com/office/drawing/2014/main" id="{FBFDD205-6EBA-60ED-D471-EA4811A3BDCE}"/>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1493836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E37ED-1D88-439C-66FE-A29BC4FCB2EC}"/>
              </a:ext>
            </a:extLst>
          </p:cNvPr>
          <p:cNvSpPr>
            <a:spLocks noGrp="1"/>
          </p:cNvSpPr>
          <p:nvPr>
            <p:ph type="title"/>
          </p:nvPr>
        </p:nvSpPr>
        <p:spPr/>
        <p:txBody>
          <a:bodyPr/>
          <a:lstStyle/>
          <a:p>
            <a:r>
              <a:rPr lang="en-US" dirty="0"/>
              <a:t>Lesson 3.3 Figure 1</a:t>
            </a:r>
            <a:endParaRPr lang="en-IN" dirty="0"/>
          </a:p>
        </p:txBody>
      </p:sp>
      <p:pic>
        <p:nvPicPr>
          <p:cNvPr id="6" name="Content Placeholder 5" descr="An image shows an otter sitting in the sun.">
            <a:extLst>
              <a:ext uri="{FF2B5EF4-FFF2-40B4-BE49-F238E27FC236}">
                <a16:creationId xmlns:a16="http://schemas.microsoft.com/office/drawing/2014/main" id="{943F5350-8EF1-6379-9594-BFADF6AD9095}"/>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794636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65E7F-F225-EAAE-04AC-E775E4C23D23}"/>
              </a:ext>
            </a:extLst>
          </p:cNvPr>
          <p:cNvSpPr>
            <a:spLocks noGrp="1"/>
          </p:cNvSpPr>
          <p:nvPr>
            <p:ph type="title"/>
          </p:nvPr>
        </p:nvSpPr>
        <p:spPr/>
        <p:txBody>
          <a:bodyPr/>
          <a:lstStyle/>
          <a:p>
            <a:r>
              <a:rPr lang="en-US" dirty="0"/>
              <a:t>Lesson 3.3 Figure 2</a:t>
            </a:r>
            <a:endParaRPr lang="en-IN" dirty="0"/>
          </a:p>
        </p:txBody>
      </p:sp>
      <p:pic>
        <p:nvPicPr>
          <p:cNvPr id="6" name="Content Placeholder 5" descr="The structures of glycerol, a fatty acid, and a triacylglycerol are shown. Glycerol is a chain of three carbons, with a hydroxyl (O H) group attached to each carbon. A fatty acid has an acetyl  group attached to a long carbon chain. In triacylglycerol, a fatty acid is attached to each of glycerol's three hydroxyl groups via the carboxyl group. A water molecule is lost in the reaction, so the oxygen is double bonded to the second carbon.">
            <a:extLst>
              <a:ext uri="{FF2B5EF4-FFF2-40B4-BE49-F238E27FC236}">
                <a16:creationId xmlns:a16="http://schemas.microsoft.com/office/drawing/2014/main" id="{A489B383-477C-B23F-B054-AF4110D73235}"/>
              </a:ext>
            </a:extLst>
          </p:cNvPr>
          <p:cNvPicPr>
            <a:picLocks noGrp="1" noChangeAspect="1"/>
          </p:cNvPicPr>
          <p:nvPr>
            <p:ph idx="1"/>
          </p:nvPr>
        </p:nvPicPr>
        <p:blipFill>
          <a:blip r:embed="rId2"/>
          <a:srcRect l="15741" r="15741"/>
          <a:stretch/>
        </p:blipFill>
        <p:spPr>
          <a:xfrm>
            <a:off x="1752600" y="1280160"/>
            <a:ext cx="5638800" cy="4572000"/>
          </a:xfrm>
        </p:spPr>
      </p:pic>
    </p:spTree>
    <p:extLst>
      <p:ext uri="{BB962C8B-B14F-4D97-AF65-F5344CB8AC3E}">
        <p14:creationId xmlns:p14="http://schemas.microsoft.com/office/powerpoint/2010/main" val="526219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FDE71-70F2-B6DE-A62E-53BD78FEB3AD}"/>
              </a:ext>
            </a:extLst>
          </p:cNvPr>
          <p:cNvSpPr>
            <a:spLocks noGrp="1"/>
          </p:cNvSpPr>
          <p:nvPr>
            <p:ph type="title"/>
          </p:nvPr>
        </p:nvSpPr>
        <p:spPr/>
        <p:txBody>
          <a:bodyPr/>
          <a:lstStyle/>
          <a:p>
            <a:r>
              <a:rPr lang="en-US" dirty="0"/>
              <a:t>Lesson 3.3 Figure 3</a:t>
            </a:r>
            <a:endParaRPr lang="en-IN" dirty="0"/>
          </a:p>
        </p:txBody>
      </p:sp>
      <p:pic>
        <p:nvPicPr>
          <p:cNvPr id="7" name="Content Placeholder 6" descr="The structure of stearic acid is shown. This fatty acid has a hydrocarbon chain seventeen residues long with a kinked structure and is attached to an acetyl group. All bonds between the carbons are single bonds.  ">
            <a:extLst>
              <a:ext uri="{FF2B5EF4-FFF2-40B4-BE49-F238E27FC236}">
                <a16:creationId xmlns:a16="http://schemas.microsoft.com/office/drawing/2014/main" id="{8EB52DA0-65CB-2E6E-10C1-33F0B736992C}"/>
              </a:ext>
            </a:extLst>
          </p:cNvPr>
          <p:cNvPicPr>
            <a:picLocks noGrp="1" noChangeAspect="1"/>
          </p:cNvPicPr>
          <p:nvPr>
            <p:ph idx="1"/>
          </p:nvPr>
        </p:nvPicPr>
        <p:blipFill>
          <a:blip r:embed="rId2"/>
          <a:srcRect b="21333"/>
          <a:stretch/>
        </p:blipFill>
        <p:spPr>
          <a:xfrm>
            <a:off x="457200" y="1280160"/>
            <a:ext cx="8229600" cy="3596640"/>
          </a:xfrm>
        </p:spPr>
      </p:pic>
    </p:spTree>
    <p:extLst>
      <p:ext uri="{BB962C8B-B14F-4D97-AF65-F5344CB8AC3E}">
        <p14:creationId xmlns:p14="http://schemas.microsoft.com/office/powerpoint/2010/main" val="493741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3.1 Figure 1</a:t>
            </a:r>
            <a:endParaRPr lang="en-US" sz="3200" dirty="0">
              <a:solidFill>
                <a:schemeClr val="accent1"/>
              </a:solidFill>
            </a:endParaRPr>
          </a:p>
        </p:txBody>
      </p:sp>
      <p:pic>
        <p:nvPicPr>
          <p:cNvPr id="6" name="Content Placeholder 5" descr="Several plates show a variety of foods, such as bread, cheese, nuts, and fruits.">
            <a:extLst>
              <a:ext uri="{FF2B5EF4-FFF2-40B4-BE49-F238E27FC236}">
                <a16:creationId xmlns:a16="http://schemas.microsoft.com/office/drawing/2014/main" id="{C89E3B40-353B-01A2-5298-E0469BB0B418}"/>
              </a:ext>
            </a:extLst>
          </p:cNvPr>
          <p:cNvPicPr>
            <a:picLocks noGrp="1" noChangeAspect="1"/>
          </p:cNvPicPr>
          <p:nvPr>
            <p:ph idx="1"/>
          </p:nvPr>
        </p:nvPicPr>
        <p:blipFill>
          <a:blip r:embed="rId2"/>
          <a:srcRect l="3704" r="3704"/>
          <a:stretch/>
        </p:blipFill>
        <p:spPr>
          <a:xfrm>
            <a:off x="762000" y="1280160"/>
            <a:ext cx="76200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C8591-C06D-7C53-C35B-D1BD8B1BD67F}"/>
              </a:ext>
            </a:extLst>
          </p:cNvPr>
          <p:cNvSpPr>
            <a:spLocks noGrp="1"/>
          </p:cNvSpPr>
          <p:nvPr>
            <p:ph type="title"/>
          </p:nvPr>
        </p:nvSpPr>
        <p:spPr/>
        <p:txBody>
          <a:bodyPr/>
          <a:lstStyle/>
          <a:p>
            <a:r>
              <a:rPr lang="en-US" dirty="0"/>
              <a:t>Lesson 3.3 Figure 4</a:t>
            </a:r>
            <a:endParaRPr lang="en-IN" dirty="0"/>
          </a:p>
        </p:txBody>
      </p:sp>
      <p:pic>
        <p:nvPicPr>
          <p:cNvPr id="7" name="Content Placeholder 6" descr="The structure of oleic acid is shown. This unsaturated fatty acid has a hydrocarbon chain that gives it a kinked structure and is attached to an acetyl group. There are two double bonds in the molecule, making it a polyunsaturated fat. ">
            <a:extLst>
              <a:ext uri="{FF2B5EF4-FFF2-40B4-BE49-F238E27FC236}">
                <a16:creationId xmlns:a16="http://schemas.microsoft.com/office/drawing/2014/main" id="{8FFF9868-5C7B-713B-32A6-6AD46CBF83C9}"/>
              </a:ext>
            </a:extLst>
          </p:cNvPr>
          <p:cNvPicPr>
            <a:picLocks noGrp="1" noChangeAspect="1"/>
          </p:cNvPicPr>
          <p:nvPr>
            <p:ph idx="1"/>
          </p:nvPr>
        </p:nvPicPr>
        <p:blipFill>
          <a:blip r:embed="rId2"/>
          <a:srcRect l="2778" r="3704"/>
          <a:stretch/>
        </p:blipFill>
        <p:spPr>
          <a:xfrm>
            <a:off x="685800" y="1280160"/>
            <a:ext cx="7696200" cy="4572000"/>
          </a:xfrm>
        </p:spPr>
      </p:pic>
    </p:spTree>
    <p:extLst>
      <p:ext uri="{BB962C8B-B14F-4D97-AF65-F5344CB8AC3E}">
        <p14:creationId xmlns:p14="http://schemas.microsoft.com/office/powerpoint/2010/main" val="2853049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1D37-3060-7BA2-DD04-BEF943C7E23A}"/>
              </a:ext>
            </a:extLst>
          </p:cNvPr>
          <p:cNvSpPr>
            <a:spLocks noGrp="1"/>
          </p:cNvSpPr>
          <p:nvPr>
            <p:ph type="title"/>
          </p:nvPr>
        </p:nvSpPr>
        <p:spPr/>
        <p:txBody>
          <a:bodyPr/>
          <a:lstStyle/>
          <a:p>
            <a:r>
              <a:rPr lang="en-US" dirty="0"/>
              <a:t>Lesson 3.3 Figure 5</a:t>
            </a:r>
            <a:endParaRPr lang="en-IN" dirty="0"/>
          </a:p>
        </p:txBody>
      </p:sp>
      <p:pic>
        <p:nvPicPr>
          <p:cNvPr id="7" name="Content Placeholder 6" descr="A comparison of saturated and unsaturated fatty acids is shown. Stearic acid, a saturated fatty acid, has a hydrocarbon chain seventeen residues long attached to an acetyl group. Oleic acid also has a seventeen-residue hydrocarbon chain, but a double bond exists between the eighth and ninth carbon in the chain. In cis oleic acid, the hydrogens are on the same side of the double bond. In the cis oleic acid, the two hydrogens on the same side cause the chain to bend. In trans oleic acid, they are on opposite sides, resulting in a straight chain. ">
            <a:extLst>
              <a:ext uri="{FF2B5EF4-FFF2-40B4-BE49-F238E27FC236}">
                <a16:creationId xmlns:a16="http://schemas.microsoft.com/office/drawing/2014/main" id="{E4B52E1D-9E95-2CA5-E521-CCF5C5244E86}"/>
              </a:ext>
            </a:extLst>
          </p:cNvPr>
          <p:cNvPicPr>
            <a:picLocks noGrp="1" noChangeAspect="1"/>
          </p:cNvPicPr>
          <p:nvPr>
            <p:ph idx="1"/>
          </p:nvPr>
        </p:nvPicPr>
        <p:blipFill>
          <a:blip r:embed="rId2"/>
          <a:srcRect l="23148" r="22222"/>
          <a:stretch/>
        </p:blipFill>
        <p:spPr>
          <a:xfrm>
            <a:off x="2362200" y="1280160"/>
            <a:ext cx="4495800" cy="4572000"/>
          </a:xfrm>
        </p:spPr>
      </p:pic>
    </p:spTree>
    <p:extLst>
      <p:ext uri="{BB962C8B-B14F-4D97-AF65-F5344CB8AC3E}">
        <p14:creationId xmlns:p14="http://schemas.microsoft.com/office/powerpoint/2010/main" val="398360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CB3A3-29A6-52E7-6005-61E30DC5FA60}"/>
              </a:ext>
            </a:extLst>
          </p:cNvPr>
          <p:cNvSpPr>
            <a:spLocks noGrp="1"/>
          </p:cNvSpPr>
          <p:nvPr>
            <p:ph type="title"/>
          </p:nvPr>
        </p:nvSpPr>
        <p:spPr/>
        <p:txBody>
          <a:bodyPr/>
          <a:lstStyle/>
          <a:p>
            <a:r>
              <a:rPr lang="en-US" dirty="0"/>
              <a:t>Lesson 3.3 Figure 6</a:t>
            </a:r>
            <a:endParaRPr lang="en-IN" dirty="0"/>
          </a:p>
        </p:txBody>
      </p:sp>
      <p:pic>
        <p:nvPicPr>
          <p:cNvPr id="7" name="Content Placeholder 6" descr="An illustration of human legs with a zoomed in box that shows plaque narrowing the passage of blood in the artery">
            <a:extLst>
              <a:ext uri="{FF2B5EF4-FFF2-40B4-BE49-F238E27FC236}">
                <a16:creationId xmlns:a16="http://schemas.microsoft.com/office/drawing/2014/main" id="{3D53DDA2-DD20-6CEC-18E5-033FF4764A8B}"/>
              </a:ext>
            </a:extLst>
          </p:cNvPr>
          <p:cNvPicPr>
            <a:picLocks noGrp="1" noChangeAspect="1"/>
          </p:cNvPicPr>
          <p:nvPr>
            <p:ph idx="1"/>
          </p:nvPr>
        </p:nvPicPr>
        <p:blipFill>
          <a:blip r:embed="rId2"/>
          <a:srcRect l="3704" r="3704"/>
          <a:stretch/>
        </p:blipFill>
        <p:spPr>
          <a:xfrm>
            <a:off x="762000" y="1219200"/>
            <a:ext cx="7620000" cy="4572000"/>
          </a:xfrm>
        </p:spPr>
      </p:pic>
    </p:spTree>
    <p:extLst>
      <p:ext uri="{BB962C8B-B14F-4D97-AF65-F5344CB8AC3E}">
        <p14:creationId xmlns:p14="http://schemas.microsoft.com/office/powerpoint/2010/main" val="3695598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106C7-A52D-BCFA-A581-20DAC166A1FC}"/>
              </a:ext>
            </a:extLst>
          </p:cNvPr>
          <p:cNvSpPr>
            <a:spLocks noGrp="1"/>
          </p:cNvSpPr>
          <p:nvPr>
            <p:ph type="title"/>
          </p:nvPr>
        </p:nvSpPr>
        <p:spPr/>
        <p:txBody>
          <a:bodyPr/>
          <a:lstStyle/>
          <a:p>
            <a:r>
              <a:rPr lang="en-US" dirty="0"/>
              <a:t>Lesson 3.3 Figure 7</a:t>
            </a:r>
            <a:endParaRPr lang="en-IN" dirty="0"/>
          </a:p>
        </p:txBody>
      </p:sp>
      <p:pic>
        <p:nvPicPr>
          <p:cNvPr id="7" name="Content Placeholder 6" descr="The molecular structures of alpha-linolenic acid, an omega-3 fatty acid is shown. Alpha-linolenic acid has three double bonds located eight, eleven, and fourteen residues from the acetyl group. It has a hooked shape.">
            <a:extLst>
              <a:ext uri="{FF2B5EF4-FFF2-40B4-BE49-F238E27FC236}">
                <a16:creationId xmlns:a16="http://schemas.microsoft.com/office/drawing/2014/main" id="{898A098D-6139-13CA-3275-4B2177AD5889}"/>
              </a:ext>
            </a:extLst>
          </p:cNvPr>
          <p:cNvPicPr>
            <a:picLocks noGrp="1" noChangeAspect="1"/>
          </p:cNvPicPr>
          <p:nvPr>
            <p:ph idx="1"/>
          </p:nvPr>
        </p:nvPicPr>
        <p:blipFill>
          <a:blip r:embed="rId2"/>
          <a:srcRect l="27778" r="27778"/>
          <a:stretch/>
        </p:blipFill>
        <p:spPr>
          <a:xfrm>
            <a:off x="2743200" y="1280160"/>
            <a:ext cx="3657600" cy="4572000"/>
          </a:xfrm>
        </p:spPr>
      </p:pic>
    </p:spTree>
    <p:extLst>
      <p:ext uri="{BB962C8B-B14F-4D97-AF65-F5344CB8AC3E}">
        <p14:creationId xmlns:p14="http://schemas.microsoft.com/office/powerpoint/2010/main" val="35631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F91F-B733-0C2D-9B9F-9215ACCE2FA6}"/>
              </a:ext>
            </a:extLst>
          </p:cNvPr>
          <p:cNvSpPr>
            <a:spLocks noGrp="1"/>
          </p:cNvSpPr>
          <p:nvPr>
            <p:ph type="title"/>
          </p:nvPr>
        </p:nvSpPr>
        <p:spPr/>
        <p:txBody>
          <a:bodyPr/>
          <a:lstStyle/>
          <a:p>
            <a:r>
              <a:rPr lang="en-US" dirty="0"/>
              <a:t>Lesson 3.3 Figure 8</a:t>
            </a:r>
            <a:endParaRPr lang="en-IN" dirty="0"/>
          </a:p>
        </p:txBody>
      </p:sp>
      <p:pic>
        <p:nvPicPr>
          <p:cNvPr id="6" name="Content Placeholder 5" descr="A photograph shows large, green, waxy leaves.">
            <a:extLst>
              <a:ext uri="{FF2B5EF4-FFF2-40B4-BE49-F238E27FC236}">
                <a16:creationId xmlns:a16="http://schemas.microsoft.com/office/drawing/2014/main" id="{BA657F72-476B-E66B-BED2-CF6547A31797}"/>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1298225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90CF-8D76-CADD-365B-5BAB80338C3A}"/>
              </a:ext>
            </a:extLst>
          </p:cNvPr>
          <p:cNvSpPr>
            <a:spLocks noGrp="1"/>
          </p:cNvSpPr>
          <p:nvPr>
            <p:ph type="title"/>
          </p:nvPr>
        </p:nvSpPr>
        <p:spPr/>
        <p:txBody>
          <a:bodyPr/>
          <a:lstStyle/>
          <a:p>
            <a:r>
              <a:rPr lang="en-US" dirty="0"/>
              <a:t>Lesson 3.3 Figure 9</a:t>
            </a:r>
            <a:endParaRPr lang="en-IN" dirty="0"/>
          </a:p>
        </p:txBody>
      </p:sp>
      <p:pic>
        <p:nvPicPr>
          <p:cNvPr id="7" name="Content Placeholder 6" descr="An illustration depicts the phospholipid bilayer with cholesterol, an integral protein, a peripheral protein, a glycolipid, and a carbohydrate chain, broken down to reveal a single phospholipid symbol. The molecular structure of a phospholipid is shown. The phospholipid consists of a hydrophilic head region and hydrophobic tails. The hydrophobic tails consist of two fatty acid chains and are attached to the hydrophilic region by the first and second carbons in glycerol. A phosphate group attaches to the third position. The head group consists of an alkyl group, represented by R.">
            <a:extLst>
              <a:ext uri="{FF2B5EF4-FFF2-40B4-BE49-F238E27FC236}">
                <a16:creationId xmlns:a16="http://schemas.microsoft.com/office/drawing/2014/main" id="{E83C7CF8-AE0E-6297-93BB-FF0A1FA63D98}"/>
              </a:ext>
            </a:extLst>
          </p:cNvPr>
          <p:cNvPicPr>
            <a:picLocks noGrp="1" noChangeAspect="1"/>
          </p:cNvPicPr>
          <p:nvPr>
            <p:ph idx="1"/>
          </p:nvPr>
        </p:nvPicPr>
        <p:blipFill>
          <a:blip r:embed="rId2"/>
          <a:srcRect l="6481" r="6481"/>
          <a:stretch/>
        </p:blipFill>
        <p:spPr>
          <a:xfrm>
            <a:off x="990600" y="1280160"/>
            <a:ext cx="7162800" cy="4572000"/>
          </a:xfrm>
        </p:spPr>
      </p:pic>
    </p:spTree>
    <p:extLst>
      <p:ext uri="{BB962C8B-B14F-4D97-AF65-F5344CB8AC3E}">
        <p14:creationId xmlns:p14="http://schemas.microsoft.com/office/powerpoint/2010/main" val="881804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B7E9B-28E4-DD16-6635-6342636A9081}"/>
              </a:ext>
            </a:extLst>
          </p:cNvPr>
          <p:cNvSpPr>
            <a:spLocks noGrp="1"/>
          </p:cNvSpPr>
          <p:nvPr>
            <p:ph type="title"/>
          </p:nvPr>
        </p:nvSpPr>
        <p:spPr/>
        <p:txBody>
          <a:bodyPr/>
          <a:lstStyle/>
          <a:p>
            <a:r>
              <a:rPr lang="en-US" dirty="0"/>
              <a:t>Lesson 3.3 Figure 10</a:t>
            </a:r>
            <a:endParaRPr lang="en-IN" dirty="0"/>
          </a:p>
        </p:txBody>
      </p:sp>
      <p:pic>
        <p:nvPicPr>
          <p:cNvPr id="7" name="Content Placeholder 6" descr="An illustration of a phospholipids bilayer is shown. The phospholipids bilayer consists of two layers of phospholipids. The hydrophobic tails of the phospholipids face one another while the hydrophilic head groups face outward. Next to it, a single lipid with a hydrophilic head and hydrophobic tail is shown.">
            <a:extLst>
              <a:ext uri="{FF2B5EF4-FFF2-40B4-BE49-F238E27FC236}">
                <a16:creationId xmlns:a16="http://schemas.microsoft.com/office/drawing/2014/main" id="{7D2F7092-E96B-1193-32D1-DD5835F78266}"/>
              </a:ext>
            </a:extLst>
          </p:cNvPr>
          <p:cNvPicPr>
            <a:picLocks noGrp="1" noChangeAspect="1"/>
          </p:cNvPicPr>
          <p:nvPr>
            <p:ph idx="1"/>
          </p:nvPr>
        </p:nvPicPr>
        <p:blipFill>
          <a:blip r:embed="rId2"/>
          <a:srcRect b="21333"/>
          <a:stretch/>
        </p:blipFill>
        <p:spPr>
          <a:xfrm>
            <a:off x="457200" y="1280160"/>
            <a:ext cx="8229600" cy="3596640"/>
          </a:xfrm>
        </p:spPr>
      </p:pic>
    </p:spTree>
    <p:extLst>
      <p:ext uri="{BB962C8B-B14F-4D97-AF65-F5344CB8AC3E}">
        <p14:creationId xmlns:p14="http://schemas.microsoft.com/office/powerpoint/2010/main" val="1972438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35711-1BCF-172F-475F-D55A131CC318}"/>
              </a:ext>
            </a:extLst>
          </p:cNvPr>
          <p:cNvSpPr>
            <a:spLocks noGrp="1"/>
          </p:cNvSpPr>
          <p:nvPr>
            <p:ph type="title"/>
          </p:nvPr>
        </p:nvSpPr>
        <p:spPr/>
        <p:txBody>
          <a:bodyPr/>
          <a:lstStyle/>
          <a:p>
            <a:r>
              <a:rPr lang="en-US" dirty="0"/>
              <a:t>Lesson 3.3 Figure 11</a:t>
            </a:r>
            <a:endParaRPr lang="en-IN" dirty="0"/>
          </a:p>
        </p:txBody>
      </p:sp>
      <p:pic>
        <p:nvPicPr>
          <p:cNvPr id="7" name="Content Placeholder 6" descr="The structures of cholesterol and cortisol are shown. Each of these molecules is composed of three six-carbon rings fused to a five-carbon ring. Cholesterol has a branched hydrocarbon attached to the five-carbon ring, and a hydroxyl group attached to the terminal six-carbon ring. Cortisol has a two-carbon chain modified with a double-bonded oxygen, a hydroxyl group attached to the five-carbon ring, and an oxygen double-bonded to the terminal six-carbon ring.">
            <a:extLst>
              <a:ext uri="{FF2B5EF4-FFF2-40B4-BE49-F238E27FC236}">
                <a16:creationId xmlns:a16="http://schemas.microsoft.com/office/drawing/2014/main" id="{5589BB69-D41F-05B7-B59B-E036D63C4BA3}"/>
              </a:ext>
            </a:extLst>
          </p:cNvPr>
          <p:cNvPicPr>
            <a:picLocks noGrp="1" noChangeAspect="1"/>
          </p:cNvPicPr>
          <p:nvPr>
            <p:ph idx="1"/>
          </p:nvPr>
        </p:nvPicPr>
        <p:blipFill>
          <a:blip r:embed="rId2"/>
          <a:srcRect b="23000"/>
          <a:stretch/>
        </p:blipFill>
        <p:spPr>
          <a:xfrm>
            <a:off x="457200" y="1280160"/>
            <a:ext cx="8229600" cy="3520440"/>
          </a:xfrm>
        </p:spPr>
      </p:pic>
    </p:spTree>
    <p:extLst>
      <p:ext uri="{BB962C8B-B14F-4D97-AF65-F5344CB8AC3E}">
        <p14:creationId xmlns:p14="http://schemas.microsoft.com/office/powerpoint/2010/main" val="4228073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96185-D177-B4D7-2667-506BC36EACCE}"/>
              </a:ext>
            </a:extLst>
          </p:cNvPr>
          <p:cNvSpPr>
            <a:spLocks noGrp="1"/>
          </p:cNvSpPr>
          <p:nvPr>
            <p:ph type="title"/>
          </p:nvPr>
        </p:nvSpPr>
        <p:spPr/>
        <p:txBody>
          <a:bodyPr/>
          <a:lstStyle/>
          <a:p>
            <a:r>
              <a:rPr lang="en-US" dirty="0"/>
              <a:t>Lesson 3.3 Figure 12</a:t>
            </a:r>
            <a:endParaRPr lang="en-IN" dirty="0"/>
          </a:p>
        </p:txBody>
      </p:sp>
      <p:pic>
        <p:nvPicPr>
          <p:cNvPr id="6" name="Content Placeholder 5" descr="A photograph of a male and female lion">
            <a:extLst>
              <a:ext uri="{FF2B5EF4-FFF2-40B4-BE49-F238E27FC236}">
                <a16:creationId xmlns:a16="http://schemas.microsoft.com/office/drawing/2014/main" id="{B178E45B-D861-CE77-3138-891EA81FCD28}"/>
              </a:ext>
            </a:extLst>
          </p:cNvPr>
          <p:cNvPicPr>
            <a:picLocks noGrp="1" noChangeAspect="1"/>
          </p:cNvPicPr>
          <p:nvPr>
            <p:ph idx="1"/>
          </p:nvPr>
        </p:nvPicPr>
        <p:blipFill>
          <a:blip r:embed="rId2"/>
          <a:srcRect l="9259" r="9259"/>
          <a:stretch/>
        </p:blipFill>
        <p:spPr>
          <a:xfrm>
            <a:off x="1219200" y="1280160"/>
            <a:ext cx="6705600" cy="4572000"/>
          </a:xfrm>
        </p:spPr>
      </p:pic>
    </p:spTree>
    <p:extLst>
      <p:ext uri="{BB962C8B-B14F-4D97-AF65-F5344CB8AC3E}">
        <p14:creationId xmlns:p14="http://schemas.microsoft.com/office/powerpoint/2010/main" val="1174770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B2ECD-06D9-4FBE-8CB5-867E003D963F}"/>
              </a:ext>
            </a:extLst>
          </p:cNvPr>
          <p:cNvSpPr>
            <a:spLocks noGrp="1"/>
          </p:cNvSpPr>
          <p:nvPr>
            <p:ph type="title"/>
          </p:nvPr>
        </p:nvSpPr>
        <p:spPr/>
        <p:txBody>
          <a:bodyPr/>
          <a:lstStyle/>
          <a:p>
            <a:r>
              <a:rPr lang="en-US" dirty="0"/>
              <a:t>Lesson 3.4 Figure 1</a:t>
            </a:r>
            <a:endParaRPr lang="en-IN" dirty="0"/>
          </a:p>
        </p:txBody>
      </p:sp>
      <p:pic>
        <p:nvPicPr>
          <p:cNvPr id="7" name="Content Placeholder 6" descr="The molecular structure of an amino acid is shown. An amino acid has an alpha carbon to which an amino group, a carboxyl group, a hydrogen, and a side chain are attached. The side chain varies for different amino acids and is designated as the R group.">
            <a:extLst>
              <a:ext uri="{FF2B5EF4-FFF2-40B4-BE49-F238E27FC236}">
                <a16:creationId xmlns:a16="http://schemas.microsoft.com/office/drawing/2014/main" id="{A37AC392-D8BF-917F-9D55-2815CC4DCA9B}"/>
              </a:ext>
            </a:extLst>
          </p:cNvPr>
          <p:cNvPicPr>
            <a:picLocks noGrp="1" noChangeAspect="1"/>
          </p:cNvPicPr>
          <p:nvPr>
            <p:ph idx="1"/>
          </p:nvPr>
        </p:nvPicPr>
        <p:blipFill>
          <a:blip r:embed="rId2"/>
          <a:srcRect l="6481" r="6481"/>
          <a:stretch/>
        </p:blipFill>
        <p:spPr>
          <a:xfrm>
            <a:off x="990600" y="1219200"/>
            <a:ext cx="7162800" cy="4572000"/>
          </a:xfrm>
        </p:spPr>
      </p:pic>
    </p:spTree>
    <p:extLst>
      <p:ext uri="{BB962C8B-B14F-4D97-AF65-F5344CB8AC3E}">
        <p14:creationId xmlns:p14="http://schemas.microsoft.com/office/powerpoint/2010/main" val="3534580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p:txBody>
          <a:bodyPr/>
          <a:lstStyle/>
          <a:p>
            <a:r>
              <a:rPr lang="en-US" dirty="0"/>
              <a:t>Lesson 3.1 Figure 2</a:t>
            </a:r>
            <a:endParaRPr lang="en-IN" dirty="0"/>
          </a:p>
        </p:txBody>
      </p:sp>
      <p:pic>
        <p:nvPicPr>
          <p:cNvPr id="7" name="Content Placeholder 6" descr="The flow charts starts with a drawing of an atom. This points to a molecule, which then points to a macromolecule. The macromolecule points to a drawing of an organelle, which points to a drawing of a cell. The cell points to a drawing of tissue, which points to a drawing of some of the organs that are in the ear. This then points to a drawing of a vulture that is labeled &quot;Organism.&quot;">
            <a:extLst>
              <a:ext uri="{FF2B5EF4-FFF2-40B4-BE49-F238E27FC236}">
                <a16:creationId xmlns:a16="http://schemas.microsoft.com/office/drawing/2014/main" id="{ECA42A43-41E0-17FC-5DFC-760810235175}"/>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352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FFC12-2E0A-98DB-F06B-7815591D2EC1}"/>
              </a:ext>
            </a:extLst>
          </p:cNvPr>
          <p:cNvSpPr>
            <a:spLocks noGrp="1"/>
          </p:cNvSpPr>
          <p:nvPr>
            <p:ph type="title"/>
          </p:nvPr>
        </p:nvSpPr>
        <p:spPr/>
        <p:txBody>
          <a:bodyPr/>
          <a:lstStyle/>
          <a:p>
            <a:r>
              <a:rPr lang="en-US" dirty="0"/>
              <a:t>Lesson 3.4 Figure 2</a:t>
            </a:r>
            <a:endParaRPr lang="en-IN" dirty="0"/>
          </a:p>
        </p:txBody>
      </p:sp>
      <p:pic>
        <p:nvPicPr>
          <p:cNvPr id="6" name="Content Placeholder 5" descr="The molecular structures of the twenty amino acids commonly found in proteins are given. These are divided into three categories: nonpolar hydrophobic chains, polar hydrophilic chains, and electrically-charged hydrophilic chains. Amino acids with nonpolar, hydrophobic side chains include glycine, alanine, valine, proline, leucine, isoleucine, methionine, phenylalanine, and tryptophan. Amino acids with polar, hydrophilic side chains include serine, threonine, cysteine, tyrosine, asparagine, and glutamine. Within the electrically-charged category, there are acidic, negatively-charged amino acids like aspartate and glutamate and basic, positively-charged amino acids like lysine, arginine, and histidine.">
            <a:extLst>
              <a:ext uri="{FF2B5EF4-FFF2-40B4-BE49-F238E27FC236}">
                <a16:creationId xmlns:a16="http://schemas.microsoft.com/office/drawing/2014/main" id="{3A2E21F5-AADF-AF0E-BE0F-9AA2F93A1B4A}"/>
              </a:ext>
            </a:extLst>
          </p:cNvPr>
          <p:cNvPicPr>
            <a:picLocks noGrp="1" noChangeAspect="1"/>
          </p:cNvPicPr>
          <p:nvPr>
            <p:ph idx="1"/>
          </p:nvPr>
        </p:nvPicPr>
        <p:blipFill>
          <a:blip r:embed="rId2"/>
          <a:srcRect l="37963" r="38889"/>
          <a:stretch/>
        </p:blipFill>
        <p:spPr>
          <a:xfrm>
            <a:off x="3581400" y="1280160"/>
            <a:ext cx="1905000" cy="4572000"/>
          </a:xfrm>
        </p:spPr>
      </p:pic>
    </p:spTree>
    <p:extLst>
      <p:ext uri="{BB962C8B-B14F-4D97-AF65-F5344CB8AC3E}">
        <p14:creationId xmlns:p14="http://schemas.microsoft.com/office/powerpoint/2010/main" val="450692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C2B16-5AA4-3A4E-E0E5-2E950C7C50CB}"/>
              </a:ext>
            </a:extLst>
          </p:cNvPr>
          <p:cNvSpPr>
            <a:spLocks noGrp="1"/>
          </p:cNvSpPr>
          <p:nvPr>
            <p:ph type="title"/>
          </p:nvPr>
        </p:nvSpPr>
        <p:spPr/>
        <p:txBody>
          <a:bodyPr/>
          <a:lstStyle/>
          <a:p>
            <a:r>
              <a:rPr lang="en-US" dirty="0"/>
              <a:t>Lesson 3.4 Figure 3</a:t>
            </a:r>
            <a:endParaRPr lang="en-IN" dirty="0"/>
          </a:p>
        </p:txBody>
      </p:sp>
      <p:pic>
        <p:nvPicPr>
          <p:cNvPr id="7" name="Content Placeholder 6" descr="The formation of a peptide bond between two amino acids is shown. When the peptide bond forms, the carbon from the carbonyl group becomes attached to the nitrogen from the amino group. The O H from the carboxyl group and an hydrogen from the amino group form a water molecule.">
            <a:extLst>
              <a:ext uri="{FF2B5EF4-FFF2-40B4-BE49-F238E27FC236}">
                <a16:creationId xmlns:a16="http://schemas.microsoft.com/office/drawing/2014/main" id="{CB68A6E3-9695-F4EB-744F-6A8262176843}"/>
              </a:ext>
            </a:extLst>
          </p:cNvPr>
          <p:cNvPicPr>
            <a:picLocks noGrp="1" noChangeAspect="1"/>
          </p:cNvPicPr>
          <p:nvPr>
            <p:ph idx="1"/>
          </p:nvPr>
        </p:nvPicPr>
        <p:blipFill>
          <a:blip r:embed="rId2"/>
          <a:srcRect b="19667"/>
          <a:stretch/>
        </p:blipFill>
        <p:spPr>
          <a:xfrm>
            <a:off x="457200" y="1280160"/>
            <a:ext cx="8229600" cy="3672840"/>
          </a:xfrm>
        </p:spPr>
      </p:pic>
    </p:spTree>
    <p:extLst>
      <p:ext uri="{BB962C8B-B14F-4D97-AF65-F5344CB8AC3E}">
        <p14:creationId xmlns:p14="http://schemas.microsoft.com/office/powerpoint/2010/main" val="2952857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64195-5DB7-BF41-4D7D-D10EB23FB28E}"/>
              </a:ext>
            </a:extLst>
          </p:cNvPr>
          <p:cNvSpPr>
            <a:spLocks noGrp="1"/>
          </p:cNvSpPr>
          <p:nvPr>
            <p:ph type="title"/>
          </p:nvPr>
        </p:nvSpPr>
        <p:spPr/>
        <p:txBody>
          <a:bodyPr/>
          <a:lstStyle/>
          <a:p>
            <a:r>
              <a:rPr lang="en-US" dirty="0"/>
              <a:t>Lesson 3.4 Figure 4</a:t>
            </a:r>
            <a:endParaRPr lang="en-IN" dirty="0"/>
          </a:p>
        </p:txBody>
      </p:sp>
      <p:pic>
        <p:nvPicPr>
          <p:cNvPr id="7" name="Content Placeholder 6" descr="The amino acid sequences for the A chain and B chain of human insulin are shown. The A chain is 21 amino acids in length, and the B chain is 30 amino acids in length. One disulfide, or S and S bond, connects two cysteine residues in the A chain. Two other disulfide linkages connect the A chain to the B chain.">
            <a:extLst>
              <a:ext uri="{FF2B5EF4-FFF2-40B4-BE49-F238E27FC236}">
                <a16:creationId xmlns:a16="http://schemas.microsoft.com/office/drawing/2014/main" id="{F6C6CEE8-C59A-1C5D-7E0F-C569FE6646F4}"/>
              </a:ext>
            </a:extLst>
          </p:cNvPr>
          <p:cNvPicPr>
            <a:picLocks noGrp="1" noChangeAspect="1"/>
          </p:cNvPicPr>
          <p:nvPr>
            <p:ph idx="1"/>
          </p:nvPr>
        </p:nvPicPr>
        <p:blipFill>
          <a:blip r:embed="rId2"/>
          <a:srcRect l="25000" r="24074"/>
          <a:stretch/>
        </p:blipFill>
        <p:spPr>
          <a:xfrm>
            <a:off x="2514600" y="1280160"/>
            <a:ext cx="4191000" cy="4572000"/>
          </a:xfrm>
        </p:spPr>
      </p:pic>
    </p:spTree>
    <p:extLst>
      <p:ext uri="{BB962C8B-B14F-4D97-AF65-F5344CB8AC3E}">
        <p14:creationId xmlns:p14="http://schemas.microsoft.com/office/powerpoint/2010/main" val="2569446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40A1E-51E6-7839-17A3-C2ED8F9842E7}"/>
              </a:ext>
            </a:extLst>
          </p:cNvPr>
          <p:cNvSpPr>
            <a:spLocks noGrp="1"/>
          </p:cNvSpPr>
          <p:nvPr>
            <p:ph type="title"/>
          </p:nvPr>
        </p:nvSpPr>
        <p:spPr/>
        <p:txBody>
          <a:bodyPr/>
          <a:lstStyle/>
          <a:p>
            <a:r>
              <a:rPr lang="en-US" dirty="0"/>
              <a:t>Lesson 3.4 Figure 5</a:t>
            </a:r>
            <a:endParaRPr lang="en-IN" dirty="0"/>
          </a:p>
        </p:txBody>
      </p:sp>
      <p:pic>
        <p:nvPicPr>
          <p:cNvPr id="6" name="Content Placeholder 5" descr="Several representations of hemoglobin proteins are shown under normal and sickle cell conditions. In primary structure, the sixth amino acid is replaced by valine. In secondary and tertiary structures, the sickle cell is revealed by a misshapen molecule. As a result, healthy hemoglobin proteins do not associate with each other, and each can carry oxygen. But in sickle cell conditions, the proteins aggregate into a fiber, and their capacity to carry oxygen is reduced.">
            <a:extLst>
              <a:ext uri="{FF2B5EF4-FFF2-40B4-BE49-F238E27FC236}">
                <a16:creationId xmlns:a16="http://schemas.microsoft.com/office/drawing/2014/main" id="{054F31D8-76DD-028E-E475-88F2193DAF19}"/>
              </a:ext>
            </a:extLst>
          </p:cNvPr>
          <p:cNvPicPr>
            <a:picLocks noGrp="1" noChangeAspect="1"/>
          </p:cNvPicPr>
          <p:nvPr>
            <p:ph idx="1"/>
          </p:nvPr>
        </p:nvPicPr>
        <p:blipFill>
          <a:blip r:embed="rId2"/>
          <a:srcRect l="14815" r="14815"/>
          <a:stretch/>
        </p:blipFill>
        <p:spPr>
          <a:xfrm>
            <a:off x="1676400" y="1219200"/>
            <a:ext cx="5791200" cy="4572000"/>
          </a:xfrm>
        </p:spPr>
      </p:pic>
    </p:spTree>
    <p:extLst>
      <p:ext uri="{BB962C8B-B14F-4D97-AF65-F5344CB8AC3E}">
        <p14:creationId xmlns:p14="http://schemas.microsoft.com/office/powerpoint/2010/main" val="841438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6282B-BC09-319A-C2EC-86B2A6033991}"/>
              </a:ext>
            </a:extLst>
          </p:cNvPr>
          <p:cNvSpPr>
            <a:spLocks noGrp="1"/>
          </p:cNvSpPr>
          <p:nvPr>
            <p:ph type="title"/>
          </p:nvPr>
        </p:nvSpPr>
        <p:spPr/>
        <p:txBody>
          <a:bodyPr/>
          <a:lstStyle/>
          <a:p>
            <a:r>
              <a:rPr lang="en-US" dirty="0"/>
              <a:t>Lesson 3.4 Figure 6</a:t>
            </a:r>
            <a:endParaRPr lang="en-IN" dirty="0"/>
          </a:p>
        </p:txBody>
      </p:sp>
      <p:pic>
        <p:nvPicPr>
          <p:cNvPr id="7" name="Content Placeholder 6" descr="A blood smear shows sickle cells.">
            <a:extLst>
              <a:ext uri="{FF2B5EF4-FFF2-40B4-BE49-F238E27FC236}">
                <a16:creationId xmlns:a16="http://schemas.microsoft.com/office/drawing/2014/main" id="{521BB87F-6DA5-1024-2886-6E978C05F211}"/>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1787337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5C8D-346C-7041-1BFC-7C0576FB23FE}"/>
              </a:ext>
            </a:extLst>
          </p:cNvPr>
          <p:cNvSpPr>
            <a:spLocks noGrp="1"/>
          </p:cNvSpPr>
          <p:nvPr>
            <p:ph type="title"/>
          </p:nvPr>
        </p:nvSpPr>
        <p:spPr/>
        <p:txBody>
          <a:bodyPr/>
          <a:lstStyle/>
          <a:p>
            <a:r>
              <a:rPr lang="en-US" dirty="0"/>
              <a:t>Lesson 3.4 Figure 7</a:t>
            </a:r>
            <a:endParaRPr lang="en-IN" dirty="0"/>
          </a:p>
        </p:txBody>
      </p:sp>
      <p:pic>
        <p:nvPicPr>
          <p:cNvPr id="7" name="Content Placeholder 6" descr="The illustration shows an alpha-helix protein structure, which coils like a spring, and a beta-pleated sheet structure, which forms flat sheets stacked together. In an alpha-helix, hydrogen bonding occurs between the carbonyl group of one amino acid and the amino group of the amino acid that occurs four residues later. In a beta-pleated sheet, hydrogen bonding occurs between two different lengths of peptide that are antiparallel to one another.">
            <a:extLst>
              <a:ext uri="{FF2B5EF4-FFF2-40B4-BE49-F238E27FC236}">
                <a16:creationId xmlns:a16="http://schemas.microsoft.com/office/drawing/2014/main" id="{FFED4A0C-671D-5684-B1D5-24AFBF82DFC3}"/>
              </a:ext>
            </a:extLst>
          </p:cNvPr>
          <p:cNvPicPr>
            <a:picLocks noGrp="1" noChangeAspect="1"/>
          </p:cNvPicPr>
          <p:nvPr>
            <p:ph idx="1"/>
          </p:nvPr>
        </p:nvPicPr>
        <p:blipFill>
          <a:blip r:embed="rId2"/>
          <a:srcRect l="15741" r="14816"/>
          <a:stretch/>
        </p:blipFill>
        <p:spPr>
          <a:xfrm>
            <a:off x="1752600" y="1280160"/>
            <a:ext cx="5715000" cy="4572000"/>
          </a:xfrm>
        </p:spPr>
      </p:pic>
    </p:spTree>
    <p:extLst>
      <p:ext uri="{BB962C8B-B14F-4D97-AF65-F5344CB8AC3E}">
        <p14:creationId xmlns:p14="http://schemas.microsoft.com/office/powerpoint/2010/main" val="1227389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BC11-7524-7FC8-7614-1B84DD648A2D}"/>
              </a:ext>
            </a:extLst>
          </p:cNvPr>
          <p:cNvSpPr>
            <a:spLocks noGrp="1"/>
          </p:cNvSpPr>
          <p:nvPr>
            <p:ph type="title"/>
          </p:nvPr>
        </p:nvSpPr>
        <p:spPr/>
        <p:txBody>
          <a:bodyPr/>
          <a:lstStyle/>
          <a:p>
            <a:r>
              <a:rPr lang="en-US" dirty="0"/>
              <a:t>Lesson 3.4 Figure 8</a:t>
            </a:r>
            <a:endParaRPr lang="en-IN" dirty="0"/>
          </a:p>
        </p:txBody>
      </p:sp>
      <p:pic>
        <p:nvPicPr>
          <p:cNvPr id="6" name="Content Placeholder 5" descr="A microscopic photograph depicting amyloid plaques made up of beta-amyloid segments, visibly sticking together">
            <a:extLst>
              <a:ext uri="{FF2B5EF4-FFF2-40B4-BE49-F238E27FC236}">
                <a16:creationId xmlns:a16="http://schemas.microsoft.com/office/drawing/2014/main" id="{ED1990FF-2C7A-A1B5-31DE-E0A4E7064300}"/>
              </a:ext>
            </a:extLst>
          </p:cNvPr>
          <p:cNvPicPr>
            <a:picLocks noGrp="1" noChangeAspect="1"/>
          </p:cNvPicPr>
          <p:nvPr>
            <p:ph idx="1"/>
          </p:nvPr>
        </p:nvPicPr>
        <p:blipFill>
          <a:blip r:embed="rId2"/>
          <a:srcRect l="10185" r="11111"/>
          <a:stretch/>
        </p:blipFill>
        <p:spPr>
          <a:xfrm>
            <a:off x="1295400" y="1280160"/>
            <a:ext cx="6477000" cy="4572000"/>
          </a:xfrm>
        </p:spPr>
      </p:pic>
    </p:spTree>
    <p:extLst>
      <p:ext uri="{BB962C8B-B14F-4D97-AF65-F5344CB8AC3E}">
        <p14:creationId xmlns:p14="http://schemas.microsoft.com/office/powerpoint/2010/main" val="2869699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88E26-4F24-65C5-75E2-0238FCEB4AE9}"/>
              </a:ext>
            </a:extLst>
          </p:cNvPr>
          <p:cNvSpPr>
            <a:spLocks noGrp="1"/>
          </p:cNvSpPr>
          <p:nvPr>
            <p:ph type="title"/>
          </p:nvPr>
        </p:nvSpPr>
        <p:spPr/>
        <p:txBody>
          <a:bodyPr/>
          <a:lstStyle/>
          <a:p>
            <a:r>
              <a:rPr lang="en-US" dirty="0"/>
              <a:t>Lesson 3.4 Figure 9</a:t>
            </a:r>
            <a:endParaRPr lang="en-IN" dirty="0"/>
          </a:p>
        </p:txBody>
      </p:sp>
      <p:pic>
        <p:nvPicPr>
          <p:cNvPr id="6" name="Content Placeholder 5" descr="This illustration shows a polypeptide backbone folded into a three-dimensional structure. Chemical interactions between amino acid side chains maintain its shape. These include an ionic bond between an amino group and a carboxyl group, hydrophobic interactions between two hydrophobic side chains, a hydrogen bond between a hydroxyl group and a carbonyl group, and a disulfide linkage.">
            <a:extLst>
              <a:ext uri="{FF2B5EF4-FFF2-40B4-BE49-F238E27FC236}">
                <a16:creationId xmlns:a16="http://schemas.microsoft.com/office/drawing/2014/main" id="{032B8596-2CE6-C627-1874-92005E516659}"/>
              </a:ext>
            </a:extLst>
          </p:cNvPr>
          <p:cNvPicPr>
            <a:picLocks noGrp="1" noChangeAspect="1"/>
          </p:cNvPicPr>
          <p:nvPr>
            <p:ph idx="1"/>
          </p:nvPr>
        </p:nvPicPr>
        <p:blipFill>
          <a:blip r:embed="rId2"/>
          <a:srcRect l="7407" r="6481"/>
          <a:stretch/>
        </p:blipFill>
        <p:spPr>
          <a:xfrm>
            <a:off x="1066800" y="1280160"/>
            <a:ext cx="7086600" cy="4572000"/>
          </a:xfrm>
        </p:spPr>
      </p:pic>
    </p:spTree>
    <p:extLst>
      <p:ext uri="{BB962C8B-B14F-4D97-AF65-F5344CB8AC3E}">
        <p14:creationId xmlns:p14="http://schemas.microsoft.com/office/powerpoint/2010/main" val="2609900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DB60-5BB8-12BA-648E-0B744BEC90A5}"/>
              </a:ext>
            </a:extLst>
          </p:cNvPr>
          <p:cNvSpPr>
            <a:spLocks noGrp="1"/>
          </p:cNvSpPr>
          <p:nvPr>
            <p:ph type="title"/>
          </p:nvPr>
        </p:nvSpPr>
        <p:spPr/>
        <p:txBody>
          <a:bodyPr/>
          <a:lstStyle/>
          <a:p>
            <a:r>
              <a:rPr lang="en-US" dirty="0"/>
              <a:t>Lesson 3.4 Figure 10</a:t>
            </a:r>
            <a:endParaRPr lang="en-IN" dirty="0"/>
          </a:p>
        </p:txBody>
      </p:sp>
      <p:pic>
        <p:nvPicPr>
          <p:cNvPr id="6" name="Content Placeholder 5" descr="Shown are the four levels of protein structure. The primary structure is the amino acid sequence. The secondary structure is a pleated sheet pattern due to hydrogen bonding. Tertiary structure is the three-dimensional folding pattern of the protein due to interactions between amino acid side chains. Quaternary structure is the interaction of two or more polypeptide chains.">
            <a:extLst>
              <a:ext uri="{FF2B5EF4-FFF2-40B4-BE49-F238E27FC236}">
                <a16:creationId xmlns:a16="http://schemas.microsoft.com/office/drawing/2014/main" id="{2C4078C4-EEBC-83E0-F2A7-77E5FAA2EA6A}"/>
              </a:ext>
            </a:extLst>
          </p:cNvPr>
          <p:cNvPicPr>
            <a:picLocks noGrp="1" noChangeAspect="1"/>
          </p:cNvPicPr>
          <p:nvPr>
            <p:ph idx="1"/>
          </p:nvPr>
        </p:nvPicPr>
        <p:blipFill>
          <a:blip r:embed="rId2"/>
          <a:srcRect l="5556" r="4629"/>
          <a:stretch/>
        </p:blipFill>
        <p:spPr>
          <a:xfrm>
            <a:off x="914400" y="1280160"/>
            <a:ext cx="7391400" cy="4572000"/>
          </a:xfrm>
        </p:spPr>
      </p:pic>
    </p:spTree>
    <p:extLst>
      <p:ext uri="{BB962C8B-B14F-4D97-AF65-F5344CB8AC3E}">
        <p14:creationId xmlns:p14="http://schemas.microsoft.com/office/powerpoint/2010/main" val="467980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C4C39-CD86-02C3-D17E-37E23A414FC3}"/>
              </a:ext>
            </a:extLst>
          </p:cNvPr>
          <p:cNvSpPr>
            <a:spLocks noGrp="1"/>
          </p:cNvSpPr>
          <p:nvPr>
            <p:ph type="title"/>
          </p:nvPr>
        </p:nvSpPr>
        <p:spPr/>
        <p:txBody>
          <a:bodyPr/>
          <a:lstStyle/>
          <a:p>
            <a:r>
              <a:rPr lang="en-US" dirty="0"/>
              <a:t>Lesson 3.4 Figure 11</a:t>
            </a:r>
            <a:endParaRPr lang="en-IN" dirty="0"/>
          </a:p>
        </p:txBody>
      </p:sp>
      <p:pic>
        <p:nvPicPr>
          <p:cNvPr id="6" name="Content Placeholder 5" descr="A photograph of hot springs">
            <a:extLst>
              <a:ext uri="{FF2B5EF4-FFF2-40B4-BE49-F238E27FC236}">
                <a16:creationId xmlns:a16="http://schemas.microsoft.com/office/drawing/2014/main" id="{3D0325C1-EBE8-7C76-CE5A-6287BC652D9F}"/>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2004592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3.1 Figure 3</a:t>
            </a:r>
            <a:endParaRPr lang="en-IN" dirty="0"/>
          </a:p>
        </p:txBody>
      </p:sp>
      <p:pic>
        <p:nvPicPr>
          <p:cNvPr id="7" name="Content Placeholder 6" descr="Shown is the reaction of two glucose monomers to form maltose. When maltose is formed, a water molecule is released. The components of the linkage are one oxygen and one hydrogen from a glucose molecule combining with one hydrogen from a second glucose molecule.">
            <a:extLst>
              <a:ext uri="{FF2B5EF4-FFF2-40B4-BE49-F238E27FC236}">
                <a16:creationId xmlns:a16="http://schemas.microsoft.com/office/drawing/2014/main" id="{96453643-EDA3-7DBD-D932-91571CBE2D78}"/>
              </a:ext>
            </a:extLst>
          </p:cNvPr>
          <p:cNvPicPr>
            <a:picLocks noGrp="1" noChangeAspect="1"/>
          </p:cNvPicPr>
          <p:nvPr>
            <p:ph idx="1"/>
          </p:nvPr>
        </p:nvPicPr>
        <p:blipFill>
          <a:blip r:embed="rId2"/>
          <a:srcRect b="44666"/>
          <a:stretch/>
        </p:blipFill>
        <p:spPr>
          <a:xfrm>
            <a:off x="457200" y="1280160"/>
            <a:ext cx="8229600" cy="2529840"/>
          </a:xfrm>
        </p:spPr>
      </p:pic>
    </p:spTree>
    <p:extLst>
      <p:ext uri="{BB962C8B-B14F-4D97-AF65-F5344CB8AC3E}">
        <p14:creationId xmlns:p14="http://schemas.microsoft.com/office/powerpoint/2010/main" val="3444388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30DCE-D3EF-E6AE-2B8A-85FA09B174B7}"/>
              </a:ext>
            </a:extLst>
          </p:cNvPr>
          <p:cNvSpPr>
            <a:spLocks noGrp="1"/>
          </p:cNvSpPr>
          <p:nvPr>
            <p:ph type="title"/>
          </p:nvPr>
        </p:nvSpPr>
        <p:spPr/>
        <p:txBody>
          <a:bodyPr/>
          <a:lstStyle/>
          <a:p>
            <a:r>
              <a:rPr lang="en-US" dirty="0"/>
              <a:t>Lesson 3.5 Figure 1</a:t>
            </a:r>
            <a:endParaRPr lang="en-IN" dirty="0"/>
          </a:p>
        </p:txBody>
      </p:sp>
      <p:pic>
        <p:nvPicPr>
          <p:cNvPr id="7" name="Content Placeholder 6" descr="A cell with a nucleus full of chromosomes is shown. Chromosomes are made up of histones, which in turn are made up of genes. These genes are built out of helical D N A, and D N A is made up of base-paired nucleotides.">
            <a:extLst>
              <a:ext uri="{FF2B5EF4-FFF2-40B4-BE49-F238E27FC236}">
                <a16:creationId xmlns:a16="http://schemas.microsoft.com/office/drawing/2014/main" id="{D0BA909B-47A1-F148-AF59-076D61A86820}"/>
              </a:ext>
            </a:extLst>
          </p:cNvPr>
          <p:cNvPicPr>
            <a:picLocks noGrp="1" noChangeAspect="1"/>
          </p:cNvPicPr>
          <p:nvPr>
            <p:ph idx="1"/>
          </p:nvPr>
        </p:nvPicPr>
        <p:blipFill>
          <a:blip r:embed="rId2"/>
          <a:srcRect l="25001" r="23147"/>
          <a:stretch/>
        </p:blipFill>
        <p:spPr>
          <a:xfrm>
            <a:off x="2514600" y="1280160"/>
            <a:ext cx="4267200" cy="4572000"/>
          </a:xfrm>
        </p:spPr>
      </p:pic>
    </p:spTree>
    <p:extLst>
      <p:ext uri="{BB962C8B-B14F-4D97-AF65-F5344CB8AC3E}">
        <p14:creationId xmlns:p14="http://schemas.microsoft.com/office/powerpoint/2010/main" val="4232641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3DDD4-39DD-8010-2219-C0B8D84370BF}"/>
              </a:ext>
            </a:extLst>
          </p:cNvPr>
          <p:cNvSpPr>
            <a:spLocks noGrp="1"/>
          </p:cNvSpPr>
          <p:nvPr>
            <p:ph type="title"/>
          </p:nvPr>
        </p:nvSpPr>
        <p:spPr/>
        <p:txBody>
          <a:bodyPr/>
          <a:lstStyle/>
          <a:p>
            <a:r>
              <a:rPr lang="en-US" dirty="0"/>
              <a:t>Lesson 3.5 Figure 2</a:t>
            </a:r>
            <a:endParaRPr lang="en-IN" dirty="0"/>
          </a:p>
        </p:txBody>
      </p:sp>
      <p:pic>
        <p:nvPicPr>
          <p:cNvPr id="6" name="Content Placeholder 5" descr="The molecular structure of a nucleotide is shown. The core of the nucleotide is a pentose whose carbon residues are numbered one prime through five prime. The base is attached to the one prime carbon, and the phosphate is attached to the five prime carbon. Two kinds of pentose are found in nucleotides: ribose and deoxyribose. Deoxyribose has a hydrogen instead of O H at the two prime position. Five kinds of base are found in nucleotides. Two of these, adenine and guanine, are purine bases with two rings fused together. The other three, cytosine, thymine and uracil, have one six-membered ring.">
            <a:extLst>
              <a:ext uri="{FF2B5EF4-FFF2-40B4-BE49-F238E27FC236}">
                <a16:creationId xmlns:a16="http://schemas.microsoft.com/office/drawing/2014/main" id="{64FBD33A-78B5-8104-0C07-87D5026B8990}"/>
              </a:ext>
            </a:extLst>
          </p:cNvPr>
          <p:cNvPicPr>
            <a:picLocks noGrp="1" noChangeAspect="1"/>
          </p:cNvPicPr>
          <p:nvPr>
            <p:ph idx="1"/>
          </p:nvPr>
        </p:nvPicPr>
        <p:blipFill>
          <a:blip r:embed="rId2"/>
          <a:srcRect l="19444" r="19444"/>
          <a:stretch/>
        </p:blipFill>
        <p:spPr>
          <a:xfrm>
            <a:off x="2057400" y="1280160"/>
            <a:ext cx="5029200" cy="4572000"/>
          </a:xfrm>
        </p:spPr>
      </p:pic>
    </p:spTree>
    <p:extLst>
      <p:ext uri="{BB962C8B-B14F-4D97-AF65-F5344CB8AC3E}">
        <p14:creationId xmlns:p14="http://schemas.microsoft.com/office/powerpoint/2010/main" val="6317641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0C34B-B917-2DD8-96F3-DA32194C001B}"/>
              </a:ext>
            </a:extLst>
          </p:cNvPr>
          <p:cNvSpPr>
            <a:spLocks noGrp="1"/>
          </p:cNvSpPr>
          <p:nvPr>
            <p:ph type="title"/>
          </p:nvPr>
        </p:nvSpPr>
        <p:spPr/>
        <p:txBody>
          <a:bodyPr/>
          <a:lstStyle/>
          <a:p>
            <a:r>
              <a:rPr lang="en-US" dirty="0"/>
              <a:t>Lesson 3.5 Figure 3</a:t>
            </a:r>
            <a:endParaRPr lang="en-IN" dirty="0"/>
          </a:p>
        </p:txBody>
      </p:sp>
      <p:pic>
        <p:nvPicPr>
          <p:cNvPr id="11" name="Content Placeholder 10" descr="An illustration of D N A is shown with two strands winding around each other with pieces in the middle connecting them.">
            <a:extLst>
              <a:ext uri="{FF2B5EF4-FFF2-40B4-BE49-F238E27FC236}">
                <a16:creationId xmlns:a16="http://schemas.microsoft.com/office/drawing/2014/main" id="{A2594068-D07C-A891-BB4F-523699C356E1}"/>
              </a:ext>
            </a:extLst>
          </p:cNvPr>
          <p:cNvPicPr>
            <a:picLocks noGrp="1" noChangeAspect="1"/>
          </p:cNvPicPr>
          <p:nvPr>
            <p:ph idx="1"/>
          </p:nvPr>
        </p:nvPicPr>
        <p:blipFill>
          <a:blip r:embed="rId2"/>
          <a:srcRect l="23148" r="20371"/>
          <a:stretch/>
        </p:blipFill>
        <p:spPr>
          <a:xfrm>
            <a:off x="2362200" y="1280160"/>
            <a:ext cx="4648200" cy="4572000"/>
          </a:xfrm>
        </p:spPr>
      </p:pic>
    </p:spTree>
    <p:extLst>
      <p:ext uri="{BB962C8B-B14F-4D97-AF65-F5344CB8AC3E}">
        <p14:creationId xmlns:p14="http://schemas.microsoft.com/office/powerpoint/2010/main" val="1828781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2F29D-5886-7EDE-1F84-99E65877530C}"/>
              </a:ext>
            </a:extLst>
          </p:cNvPr>
          <p:cNvSpPr>
            <a:spLocks noGrp="1"/>
          </p:cNvSpPr>
          <p:nvPr>
            <p:ph type="title"/>
          </p:nvPr>
        </p:nvSpPr>
        <p:spPr/>
        <p:txBody>
          <a:bodyPr/>
          <a:lstStyle/>
          <a:p>
            <a:r>
              <a:rPr lang="en-US" dirty="0"/>
              <a:t>Lesson 3.5 Figure 4</a:t>
            </a:r>
            <a:endParaRPr lang="en-IN" dirty="0"/>
          </a:p>
        </p:txBody>
      </p:sp>
      <p:pic>
        <p:nvPicPr>
          <p:cNvPr id="7" name="Content Placeholder 6" descr="Hydrogen bonding between thymine and adenine and between guanine and cytosine is shown. Thymine forms two hydrogen bonds with adenine, and guanine forms three hydrogen bonds with cytosine. The phosphate backbones of each strand are on the outside and run in opposite directions.">
            <a:extLst>
              <a:ext uri="{FF2B5EF4-FFF2-40B4-BE49-F238E27FC236}">
                <a16:creationId xmlns:a16="http://schemas.microsoft.com/office/drawing/2014/main" id="{42BDAAE3-BC65-7573-4F5E-0B319CB3623F}"/>
              </a:ext>
            </a:extLst>
          </p:cNvPr>
          <p:cNvPicPr>
            <a:picLocks noGrp="1" noChangeAspect="1"/>
          </p:cNvPicPr>
          <p:nvPr>
            <p:ph idx="1"/>
          </p:nvPr>
        </p:nvPicPr>
        <p:blipFill>
          <a:blip r:embed="rId2"/>
          <a:srcRect l="18519" r="18519"/>
          <a:stretch/>
        </p:blipFill>
        <p:spPr>
          <a:xfrm>
            <a:off x="1981200" y="1280160"/>
            <a:ext cx="5181600" cy="4572000"/>
          </a:xfrm>
        </p:spPr>
      </p:pic>
    </p:spTree>
    <p:extLst>
      <p:ext uri="{BB962C8B-B14F-4D97-AF65-F5344CB8AC3E}">
        <p14:creationId xmlns:p14="http://schemas.microsoft.com/office/powerpoint/2010/main" val="753974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1A0DE-BFDD-A9C2-24EE-1B3CB9122BFE}"/>
              </a:ext>
            </a:extLst>
          </p:cNvPr>
          <p:cNvSpPr>
            <a:spLocks noGrp="1"/>
          </p:cNvSpPr>
          <p:nvPr>
            <p:ph type="title"/>
          </p:nvPr>
        </p:nvSpPr>
        <p:spPr/>
        <p:txBody>
          <a:bodyPr/>
          <a:lstStyle/>
          <a:p>
            <a:r>
              <a:rPr lang="en-US" dirty="0"/>
              <a:t>Lesson 3.5 Figure 5</a:t>
            </a:r>
            <a:endParaRPr lang="en-IN" dirty="0"/>
          </a:p>
        </p:txBody>
      </p:sp>
      <p:pic>
        <p:nvPicPr>
          <p:cNvPr id="7" name="Content Placeholder 6" descr="An illustration of a ribosome is shown. A large subunit with an A-site and a P-site, initiator t R N A, m R N A, and a small subunit are shown. mRNA sits between the large and small subunits. t R N A molecules bind the ribosome and add amino acids to the growing peptide chain. The new protein is released from the large subunit.">
            <a:extLst>
              <a:ext uri="{FF2B5EF4-FFF2-40B4-BE49-F238E27FC236}">
                <a16:creationId xmlns:a16="http://schemas.microsoft.com/office/drawing/2014/main" id="{FDB6F7BB-24C7-700C-9F4C-2FC5E5E31605}"/>
              </a:ext>
            </a:extLst>
          </p:cNvPr>
          <p:cNvPicPr>
            <a:picLocks noGrp="1" noChangeAspect="1"/>
          </p:cNvPicPr>
          <p:nvPr>
            <p:ph idx="1"/>
          </p:nvPr>
        </p:nvPicPr>
        <p:blipFill>
          <a:blip r:embed="rId2"/>
          <a:srcRect l="31481" r="31482"/>
          <a:stretch/>
        </p:blipFill>
        <p:spPr>
          <a:xfrm>
            <a:off x="3048000" y="1280160"/>
            <a:ext cx="3048000" cy="4572000"/>
          </a:xfrm>
        </p:spPr>
      </p:pic>
    </p:spTree>
    <p:extLst>
      <p:ext uri="{BB962C8B-B14F-4D97-AF65-F5344CB8AC3E}">
        <p14:creationId xmlns:p14="http://schemas.microsoft.com/office/powerpoint/2010/main" val="668338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11D4E-5C6A-7E6C-A9A8-CB879B8D6472}"/>
              </a:ext>
            </a:extLst>
          </p:cNvPr>
          <p:cNvSpPr>
            <a:spLocks noGrp="1"/>
          </p:cNvSpPr>
          <p:nvPr>
            <p:ph type="title"/>
          </p:nvPr>
        </p:nvSpPr>
        <p:spPr/>
        <p:txBody>
          <a:bodyPr/>
          <a:lstStyle/>
          <a:p>
            <a:r>
              <a:rPr lang="en-US" dirty="0"/>
              <a:t>Lesson 3.5 Figure 6</a:t>
            </a:r>
            <a:endParaRPr lang="en-IN" dirty="0"/>
          </a:p>
        </p:txBody>
      </p:sp>
      <p:pic>
        <p:nvPicPr>
          <p:cNvPr id="6" name="Content Placeholder 5" descr="The illustration shows t R N A and the bonds between adenine and uracil, as well as the guanine and cytosine that comprise it, allowing t R N A to participate in protein translation.">
            <a:extLst>
              <a:ext uri="{FF2B5EF4-FFF2-40B4-BE49-F238E27FC236}">
                <a16:creationId xmlns:a16="http://schemas.microsoft.com/office/drawing/2014/main" id="{EC5033D7-D4A0-71D5-791B-B04A93B43E63}"/>
              </a:ext>
            </a:extLst>
          </p:cNvPr>
          <p:cNvPicPr>
            <a:picLocks noGrp="1" noChangeAspect="1"/>
          </p:cNvPicPr>
          <p:nvPr>
            <p:ph idx="1"/>
          </p:nvPr>
        </p:nvPicPr>
        <p:blipFill>
          <a:blip r:embed="rId2"/>
          <a:srcRect l="24074" r="24074"/>
          <a:stretch/>
        </p:blipFill>
        <p:spPr>
          <a:xfrm>
            <a:off x="2438400" y="1280160"/>
            <a:ext cx="4267200" cy="4572000"/>
          </a:xfrm>
        </p:spPr>
      </p:pic>
    </p:spTree>
    <p:extLst>
      <p:ext uri="{BB962C8B-B14F-4D97-AF65-F5344CB8AC3E}">
        <p14:creationId xmlns:p14="http://schemas.microsoft.com/office/powerpoint/2010/main" val="2135497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3.1 Figure 4</a:t>
            </a:r>
            <a:endParaRPr lang="en-IN" dirty="0"/>
          </a:p>
        </p:txBody>
      </p:sp>
      <p:pic>
        <p:nvPicPr>
          <p:cNvPr id="7" name="Content Placeholder 6" descr="Shown is the breakdown of maltose to form two glucose monomers. Water is a reactant. The H 2 O molecule breaks apart, with an oxygen and hydrogen obtained by one of the glucose molecules, and a hydrogen obtained by the second glucose molecule.">
            <a:extLst>
              <a:ext uri="{FF2B5EF4-FFF2-40B4-BE49-F238E27FC236}">
                <a16:creationId xmlns:a16="http://schemas.microsoft.com/office/drawing/2014/main" id="{641DC92D-6045-1212-9B85-B4EAF3D7100E}"/>
              </a:ext>
            </a:extLst>
          </p:cNvPr>
          <p:cNvPicPr>
            <a:picLocks noGrp="1" noChangeAspect="1"/>
          </p:cNvPicPr>
          <p:nvPr>
            <p:ph idx="1"/>
          </p:nvPr>
        </p:nvPicPr>
        <p:blipFill>
          <a:blip r:embed="rId2"/>
          <a:srcRect b="48000"/>
          <a:stretch/>
        </p:blipFill>
        <p:spPr>
          <a:xfrm>
            <a:off x="457200" y="1280160"/>
            <a:ext cx="8229600" cy="237744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3.1 Figure 5</a:t>
            </a:r>
            <a:endParaRPr lang="en-IN" dirty="0"/>
          </a:p>
        </p:txBody>
      </p:sp>
      <p:pic>
        <p:nvPicPr>
          <p:cNvPr id="6" name="Content Placeholder 5" descr="Salivary amylase breaks down starch into glucose, maltose, and dextrins. These macromolecules make their way to the pancreas, where pancreatic amylase breaks them down even further, into glucose molecules.">
            <a:extLst>
              <a:ext uri="{FF2B5EF4-FFF2-40B4-BE49-F238E27FC236}">
                <a16:creationId xmlns:a16="http://schemas.microsoft.com/office/drawing/2014/main" id="{3B0153DE-78EA-DCB9-616D-62A05905B8B4}"/>
              </a:ext>
            </a:extLst>
          </p:cNvPr>
          <p:cNvPicPr>
            <a:picLocks noGrp="1" noChangeAspect="1"/>
          </p:cNvPicPr>
          <p:nvPr>
            <p:ph idx="1"/>
          </p:nvPr>
        </p:nvPicPr>
        <p:blipFill>
          <a:blip r:embed="rId2"/>
          <a:srcRect l="6481" r="6481"/>
          <a:stretch/>
        </p:blipFill>
        <p:spPr>
          <a:xfrm>
            <a:off x="990600" y="1280160"/>
            <a:ext cx="7162800" cy="457200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E6ED-A26B-94E0-C65B-059A5636F01D}"/>
              </a:ext>
            </a:extLst>
          </p:cNvPr>
          <p:cNvSpPr>
            <a:spLocks noGrp="1"/>
          </p:cNvSpPr>
          <p:nvPr>
            <p:ph type="title"/>
          </p:nvPr>
        </p:nvSpPr>
        <p:spPr/>
        <p:txBody>
          <a:bodyPr/>
          <a:lstStyle/>
          <a:p>
            <a:r>
              <a:rPr lang="en-US" dirty="0"/>
              <a:t>Lesson 3.2 Figure 1</a:t>
            </a:r>
            <a:endParaRPr lang="en-IN" dirty="0"/>
          </a:p>
        </p:txBody>
      </p:sp>
      <p:pic>
        <p:nvPicPr>
          <p:cNvPr id="11" name="Content Placeholder 10" descr="An image shows several different kinds of fruits, such as apples, oranges, pomegranates, and grapefruit.">
            <a:extLst>
              <a:ext uri="{FF2B5EF4-FFF2-40B4-BE49-F238E27FC236}">
                <a16:creationId xmlns:a16="http://schemas.microsoft.com/office/drawing/2014/main" id="{AD3C9B5E-7232-BC50-552C-FDE3CAF3E71E}"/>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1646187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8B02-0057-3AC0-7C8B-3322CD435EB9}"/>
              </a:ext>
            </a:extLst>
          </p:cNvPr>
          <p:cNvSpPr>
            <a:spLocks noGrp="1"/>
          </p:cNvSpPr>
          <p:nvPr>
            <p:ph type="title"/>
          </p:nvPr>
        </p:nvSpPr>
        <p:spPr/>
        <p:txBody>
          <a:bodyPr/>
          <a:lstStyle/>
          <a:p>
            <a:r>
              <a:rPr lang="en-US" dirty="0"/>
              <a:t>Lesson 3.2 Figure 2</a:t>
            </a:r>
            <a:endParaRPr lang="en-IN" dirty="0"/>
          </a:p>
        </p:txBody>
      </p:sp>
      <p:pic>
        <p:nvPicPr>
          <p:cNvPr id="6" name="Content Placeholder 5" descr="The molecular structures of glyceraldehyde, an aldose, and dihydroxyacetone, a ketose, are shown. Both sugars have a three-carbon backbone. Glyceraldehyde has a carbonyl group (a carbon double-bonded to an oxygen) at one end of the carbon chain with hydroxyl (O H) groups attached to the other carbons. Dihydroxyacetone has a carbonyl group in the middle of the chain and alcohol groups at each end. Below them, the molecular structures of linear forms of ribose, pentose, and glucose (a hexose), are also shown. Both ribose and glucose are aldoses with a carbonyl group at the end of chain, and hydroxyl groups attached to the other carbons.">
            <a:extLst>
              <a:ext uri="{FF2B5EF4-FFF2-40B4-BE49-F238E27FC236}">
                <a16:creationId xmlns:a16="http://schemas.microsoft.com/office/drawing/2014/main" id="{CC44178E-5DDC-8CEB-7000-80FA140FFA97}"/>
              </a:ext>
            </a:extLst>
          </p:cNvPr>
          <p:cNvPicPr>
            <a:picLocks noGrp="1" noChangeAspect="1"/>
          </p:cNvPicPr>
          <p:nvPr>
            <p:ph idx="1"/>
          </p:nvPr>
        </p:nvPicPr>
        <p:blipFill>
          <a:blip r:embed="rId2"/>
          <a:srcRect b="4667"/>
          <a:stretch/>
        </p:blipFill>
        <p:spPr>
          <a:xfrm>
            <a:off x="457200" y="1280160"/>
            <a:ext cx="8229600" cy="4358640"/>
          </a:xfrm>
        </p:spPr>
      </p:pic>
    </p:spTree>
    <p:extLst>
      <p:ext uri="{BB962C8B-B14F-4D97-AF65-F5344CB8AC3E}">
        <p14:creationId xmlns:p14="http://schemas.microsoft.com/office/powerpoint/2010/main" val="3748587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3A5E-2FD0-E0B8-1738-2AD2B2317C13}"/>
              </a:ext>
            </a:extLst>
          </p:cNvPr>
          <p:cNvSpPr>
            <a:spLocks noGrp="1"/>
          </p:cNvSpPr>
          <p:nvPr>
            <p:ph type="title"/>
          </p:nvPr>
        </p:nvSpPr>
        <p:spPr/>
        <p:txBody>
          <a:bodyPr/>
          <a:lstStyle/>
          <a:p>
            <a:r>
              <a:rPr lang="en-US" dirty="0"/>
              <a:t>Lesson 3.2 Figure 3</a:t>
            </a:r>
            <a:endParaRPr lang="en-IN" dirty="0"/>
          </a:p>
        </p:txBody>
      </p:sp>
      <p:pic>
        <p:nvPicPr>
          <p:cNvPr id="6" name="Content Placeholder 5" descr="Though their chemical composition is the same, the arrangement of the atoms in glucose, fructose, and galactose are different, making them structural isomers. Glucose and galactose are both hexose, while fructose is pentose.">
            <a:extLst>
              <a:ext uri="{FF2B5EF4-FFF2-40B4-BE49-F238E27FC236}">
                <a16:creationId xmlns:a16="http://schemas.microsoft.com/office/drawing/2014/main" id="{DE7DBD64-4528-9658-3F5B-E1784BE6235C}"/>
              </a:ext>
            </a:extLst>
          </p:cNvPr>
          <p:cNvPicPr>
            <a:picLocks noGrp="1" noChangeAspect="1"/>
          </p:cNvPicPr>
          <p:nvPr>
            <p:ph idx="1"/>
          </p:nvPr>
        </p:nvPicPr>
        <p:blipFill>
          <a:blip r:embed="rId2"/>
          <a:srcRect b="21333"/>
          <a:stretch/>
        </p:blipFill>
        <p:spPr>
          <a:xfrm>
            <a:off x="457200" y="1280160"/>
            <a:ext cx="8229600" cy="3596640"/>
          </a:xfrm>
        </p:spPr>
      </p:pic>
    </p:spTree>
    <p:extLst>
      <p:ext uri="{BB962C8B-B14F-4D97-AF65-F5344CB8AC3E}">
        <p14:creationId xmlns:p14="http://schemas.microsoft.com/office/powerpoint/2010/main" val="2708923424"/>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2004</TotalTime>
  <Words>186</Words>
  <Application>Microsoft Office PowerPoint</Application>
  <PresentationFormat>On-screen Show (4:3)</PresentationFormat>
  <Paragraphs>47</Paragraphs>
  <Slides>46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46</vt:i4>
      </vt:variant>
    </vt:vector>
  </HeadingPairs>
  <TitlesOfParts>
    <vt:vector size="49" baseType="lpstr">
      <vt:lpstr>Arial</vt:lpstr>
      <vt:lpstr>Calibri</vt:lpstr>
      <vt:lpstr>Office Theme</vt:lpstr>
      <vt:lpstr>Biological Macromolecules</vt:lpstr>
      <vt:lpstr>Lesson 3.1 Figure 1</vt:lpstr>
      <vt:lpstr>Lesson 3.1 Figure 2</vt:lpstr>
      <vt:lpstr>Lesson 3.1 Figure 3</vt:lpstr>
      <vt:lpstr>Lesson 3.1 Figure 4</vt:lpstr>
      <vt:lpstr>Lesson 3.1 Figure 5</vt:lpstr>
      <vt:lpstr>Lesson 3.2 Figure 1</vt:lpstr>
      <vt:lpstr>Lesson 3.2 Figure 2</vt:lpstr>
      <vt:lpstr>Lesson 3.2 Figure 3</vt:lpstr>
      <vt:lpstr>Lesson 3.2 Figure 4</vt:lpstr>
      <vt:lpstr>Lesson 3.2 Figure 5</vt:lpstr>
      <vt:lpstr>Lesson 3.2 Figure 6</vt:lpstr>
      <vt:lpstr>Lesson 3.2 Figure 7</vt:lpstr>
      <vt:lpstr>Lesson 3.2 Figure 8</vt:lpstr>
      <vt:lpstr>Lesson 3.2 Figure 9</vt:lpstr>
      <vt:lpstr>Lesson 3.2 Figure 10</vt:lpstr>
      <vt:lpstr>Lesson 3.3 Figure 1</vt:lpstr>
      <vt:lpstr>Lesson 3.3 Figure 2</vt:lpstr>
      <vt:lpstr>Lesson 3.3 Figure 3</vt:lpstr>
      <vt:lpstr>Lesson 3.3 Figure 4</vt:lpstr>
      <vt:lpstr>Lesson 3.3 Figure 5</vt:lpstr>
      <vt:lpstr>Lesson 3.3 Figure 6</vt:lpstr>
      <vt:lpstr>Lesson 3.3 Figure 7</vt:lpstr>
      <vt:lpstr>Lesson 3.3 Figure 8</vt:lpstr>
      <vt:lpstr>Lesson 3.3 Figure 9</vt:lpstr>
      <vt:lpstr>Lesson 3.3 Figure 10</vt:lpstr>
      <vt:lpstr>Lesson 3.3 Figure 11</vt:lpstr>
      <vt:lpstr>Lesson 3.3 Figure 12</vt:lpstr>
      <vt:lpstr>Lesson 3.4 Figure 1</vt:lpstr>
      <vt:lpstr>Lesson 3.4 Figure 2</vt:lpstr>
      <vt:lpstr>Lesson 3.4 Figure 3</vt:lpstr>
      <vt:lpstr>Lesson 3.4 Figure 4</vt:lpstr>
      <vt:lpstr>Lesson 3.4 Figure 5</vt:lpstr>
      <vt:lpstr>Lesson 3.4 Figure 6</vt:lpstr>
      <vt:lpstr>Lesson 3.4 Figure 7</vt:lpstr>
      <vt:lpstr>Lesson 3.4 Figure 8</vt:lpstr>
      <vt:lpstr>Lesson 3.4 Figure 9</vt:lpstr>
      <vt:lpstr>Lesson 3.4 Figure 10</vt:lpstr>
      <vt:lpstr>Lesson 3.4 Figure 11</vt:lpstr>
      <vt:lpstr>Lesson 3.5 Figure 1</vt:lpstr>
      <vt:lpstr>Lesson 3.5 Figure 2</vt:lpstr>
      <vt:lpstr>Lesson 3.5 Figure 3</vt:lpstr>
      <vt:lpstr>Lesson 3.5 Figure 4</vt:lpstr>
      <vt:lpstr>Lesson 3.5 Figure 5</vt:lpstr>
      <vt:lpstr>Lesson 3.5 Figure 6</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181</cp:revision>
  <dcterms:created xsi:type="dcterms:W3CDTF">2013-04-26T14:43:13Z</dcterms:created>
  <dcterms:modified xsi:type="dcterms:W3CDTF">2024-10-08T14:04:10Z</dcterms:modified>
</cp:coreProperties>
</file>