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60"/>
  </p:notesMasterIdLst>
  <p:handoutMasterIdLst>
    <p:handoutMasterId r:id="rId61"/>
  </p:handoutMasterIdLst>
  <p:sldIdLst>
    <p:sldId id="272" r:id="rId2"/>
    <p:sldId id="267" r:id="rId3"/>
    <p:sldId id="273" r:id="rId4"/>
    <p:sldId id="274" r:id="rId5"/>
    <p:sldId id="275" r:id="rId6"/>
    <p:sldId id="276" r:id="rId7"/>
    <p:sldId id="382" r:id="rId8"/>
    <p:sldId id="349" r:id="rId9"/>
    <p:sldId id="283" r:id="rId10"/>
    <p:sldId id="284" r:id="rId11"/>
    <p:sldId id="350" r:id="rId12"/>
    <p:sldId id="351" r:id="rId13"/>
    <p:sldId id="375" r:id="rId14"/>
    <p:sldId id="376" r:id="rId15"/>
    <p:sldId id="381" r:id="rId16"/>
    <p:sldId id="386" r:id="rId17"/>
    <p:sldId id="387" r:id="rId18"/>
    <p:sldId id="388" r:id="rId19"/>
    <p:sldId id="389" r:id="rId20"/>
    <p:sldId id="390" r:id="rId21"/>
    <p:sldId id="391" r:id="rId22"/>
    <p:sldId id="352" r:id="rId23"/>
    <p:sldId id="353" r:id="rId24"/>
    <p:sldId id="354" r:id="rId25"/>
    <p:sldId id="377" r:id="rId26"/>
    <p:sldId id="378" r:id="rId27"/>
    <p:sldId id="379" r:id="rId28"/>
    <p:sldId id="380" r:id="rId29"/>
    <p:sldId id="355" r:id="rId30"/>
    <p:sldId id="392" r:id="rId31"/>
    <p:sldId id="393" r:id="rId32"/>
    <p:sldId id="394" r:id="rId33"/>
    <p:sldId id="395" r:id="rId34"/>
    <p:sldId id="396" r:id="rId35"/>
    <p:sldId id="397" r:id="rId36"/>
    <p:sldId id="398" r:id="rId37"/>
    <p:sldId id="399" r:id="rId38"/>
    <p:sldId id="400" r:id="rId39"/>
    <p:sldId id="401" r:id="rId40"/>
    <p:sldId id="402" r:id="rId41"/>
    <p:sldId id="403" r:id="rId42"/>
    <p:sldId id="404" r:id="rId43"/>
    <p:sldId id="405" r:id="rId44"/>
    <p:sldId id="406" r:id="rId45"/>
    <p:sldId id="407" r:id="rId46"/>
    <p:sldId id="408" r:id="rId47"/>
    <p:sldId id="409" r:id="rId48"/>
    <p:sldId id="410" r:id="rId49"/>
    <p:sldId id="411" r:id="rId50"/>
    <p:sldId id="412" r:id="rId51"/>
    <p:sldId id="413" r:id="rId52"/>
    <p:sldId id="414" r:id="rId53"/>
    <p:sldId id="415" r:id="rId54"/>
    <p:sldId id="416" r:id="rId55"/>
    <p:sldId id="417" r:id="rId56"/>
    <p:sldId id="418" r:id="rId57"/>
    <p:sldId id="419" r:id="rId58"/>
    <p:sldId id="269"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2" autoAdjust="0"/>
    <p:restoredTop sz="86410" autoAdjust="0"/>
  </p:normalViewPr>
  <p:slideViewPr>
    <p:cSldViewPr>
      <p:cViewPr varScale="1">
        <p:scale>
          <a:sx n="71" d="100"/>
          <a:sy n="71" d="100"/>
        </p:scale>
        <p:origin x="1939" y="18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10/22/2024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30</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Plant Physiology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30.2 Figure 3</a:t>
            </a:r>
            <a:endParaRPr lang="en-IN" dirty="0"/>
          </a:p>
        </p:txBody>
      </p:sp>
      <p:pic>
        <p:nvPicPr>
          <p:cNvPr id="5" name="Content Placeholder 5" descr="Micrograph shows collenchyma cells, which are irregularly shaped and 25 to 50 microns across. The collenchyma cells are adjacent to a layer of rectangular cells that form the epidermis.">
            <a:extLst>
              <a:ext uri="{FF2B5EF4-FFF2-40B4-BE49-F238E27FC236}">
                <a16:creationId xmlns:a16="http://schemas.microsoft.com/office/drawing/2014/main" id="{4E06A461-58CB-7625-139C-F4F019B778CC}"/>
              </a:ext>
            </a:extLst>
          </p:cNvPr>
          <p:cNvPicPr>
            <a:picLocks noChangeAspect="1"/>
          </p:cNvPicPr>
          <p:nvPr/>
        </p:nvPicPr>
        <p:blipFill>
          <a:blip r:embed="rId2"/>
          <a:stretch>
            <a:fillRect/>
          </a:stretch>
        </p:blipFill>
        <p:spPr>
          <a:xfrm>
            <a:off x="457200" y="1143000"/>
            <a:ext cx="8229600" cy="4572000"/>
          </a:xfrm>
          <a:prstGeom prst="rect">
            <a:avLst/>
          </a:prstGeom>
        </p:spPr>
      </p:pic>
    </p:spTree>
    <p:extLst>
      <p:ext uri="{BB962C8B-B14F-4D97-AF65-F5344CB8AC3E}">
        <p14:creationId xmlns:p14="http://schemas.microsoft.com/office/powerpoint/2010/main" val="1336807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657D-A579-63EC-462D-E13D9FDE63A7}"/>
              </a:ext>
            </a:extLst>
          </p:cNvPr>
          <p:cNvSpPr>
            <a:spLocks noGrp="1"/>
          </p:cNvSpPr>
          <p:nvPr>
            <p:ph type="title"/>
          </p:nvPr>
        </p:nvSpPr>
        <p:spPr/>
        <p:txBody>
          <a:bodyPr/>
          <a:lstStyle/>
          <a:p>
            <a:r>
              <a:rPr lang="en-US" dirty="0"/>
              <a:t>Lesson 30.2 Figure 4</a:t>
            </a:r>
            <a:endParaRPr lang="en-IN" dirty="0"/>
          </a:p>
        </p:txBody>
      </p:sp>
      <p:pic>
        <p:nvPicPr>
          <p:cNvPr id="6" name="Content Placeholder 5" descr="Part (a) shows a cross section of a flax stem. The pith is white tissue in the center of the stem. Outside the pith is a layer of xylem. The inner xylem cells are large, while ones further out are smaller. The smaller xylem cells radiate out from the center, like spokes on a wheel. Outside the xylem is a ring of phloem cells. The phloem is surrounded by a layer of sclerenchyma cells, then a layer of cortex cells. Outside the cortex is the epidermis. Part (b) is a painting of women working with linen cloth. One is smoothing the cloth on a table, and the other women are sitting with linen on their laps. Part (c) is a photo of flax plants, which have long, wide leaves that taper toward narrow tips.">
            <a:extLst>
              <a:ext uri="{FF2B5EF4-FFF2-40B4-BE49-F238E27FC236}">
                <a16:creationId xmlns:a16="http://schemas.microsoft.com/office/drawing/2014/main" id="{324C4CA1-6F29-C715-07B1-F8B726F81A53}"/>
              </a:ext>
            </a:extLst>
          </p:cNvPr>
          <p:cNvPicPr>
            <a:picLocks noGrp="1" noChangeAspect="1"/>
          </p:cNvPicPr>
          <p:nvPr>
            <p:ph idx="1"/>
          </p:nvPr>
        </p:nvPicPr>
        <p:blipFill>
          <a:blip r:embed="rId2"/>
          <a:srcRect l="11111" r="10185"/>
          <a:stretch/>
        </p:blipFill>
        <p:spPr>
          <a:xfrm>
            <a:off x="1371600" y="1280160"/>
            <a:ext cx="6477000" cy="4572000"/>
          </a:xfrm>
        </p:spPr>
      </p:pic>
    </p:spTree>
    <p:extLst>
      <p:ext uri="{BB962C8B-B14F-4D97-AF65-F5344CB8AC3E}">
        <p14:creationId xmlns:p14="http://schemas.microsoft.com/office/powerpoint/2010/main" val="2910217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6604-78F7-6D37-BB75-65720823ECEB}"/>
              </a:ext>
            </a:extLst>
          </p:cNvPr>
          <p:cNvSpPr>
            <a:spLocks noGrp="1"/>
          </p:cNvSpPr>
          <p:nvPr>
            <p:ph type="title"/>
          </p:nvPr>
        </p:nvSpPr>
        <p:spPr/>
        <p:txBody>
          <a:bodyPr/>
          <a:lstStyle/>
          <a:p>
            <a:r>
              <a:rPr lang="en-US" dirty="0"/>
              <a:t>Lesson 30.2 Figure 5</a:t>
            </a:r>
            <a:endParaRPr lang="en-IN" dirty="0"/>
          </a:p>
        </p:txBody>
      </p:sp>
      <p:pic>
        <p:nvPicPr>
          <p:cNvPr id="6" name="Content Placeholder 5" descr="Shown are examples of parenchyma tissue from a potato, collenchyma tissue from celery, and sclerenchyma tissue from a pear. Below the potato is a cross section of the parenchyma tissue, the cells are large and oval and have a lot of intracellular airspace between them despite being clustered together. Below this cross section is a longitudinal cross section, which shows the makeup of the cells, including a thin primary cell wall, nucleus, cytoplasm, starch grain, and vacuole. Beneath the celery is a later cross section of the collenchyma tissue, which have cells that are hexagonal and tightly packed together. Below, a longitudinal cross section reveals that the cells have a thick primary cell wall. Finally, shown beneath the pear is a latitudinal cross section of sclerenchyma tissue. The cells are rounder, though they still have a slightly hexagonal shape. They have lumen at the center and slight intracellular airspace between cells. Below, the longitudinal cross section reveals a thin primary cell wall and a secondary cell wall.">
            <a:extLst>
              <a:ext uri="{FF2B5EF4-FFF2-40B4-BE49-F238E27FC236}">
                <a16:creationId xmlns:a16="http://schemas.microsoft.com/office/drawing/2014/main" id="{F3FEF8C2-F226-0700-6BAD-9C06EB5A79D6}"/>
              </a:ext>
            </a:extLst>
          </p:cNvPr>
          <p:cNvPicPr>
            <a:picLocks noGrp="1" noChangeAspect="1"/>
          </p:cNvPicPr>
          <p:nvPr>
            <p:ph idx="1"/>
          </p:nvPr>
        </p:nvPicPr>
        <p:blipFill>
          <a:blip r:embed="rId2"/>
          <a:srcRect l="21296" r="20371"/>
          <a:stretch/>
        </p:blipFill>
        <p:spPr>
          <a:xfrm>
            <a:off x="2209800" y="1280160"/>
            <a:ext cx="4800600" cy="4572000"/>
          </a:xfrm>
        </p:spPr>
      </p:pic>
    </p:spTree>
    <p:extLst>
      <p:ext uri="{BB962C8B-B14F-4D97-AF65-F5344CB8AC3E}">
        <p14:creationId xmlns:p14="http://schemas.microsoft.com/office/powerpoint/2010/main" val="1850964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2422-38D9-C945-6A0A-1480FFE0F3DA}"/>
              </a:ext>
            </a:extLst>
          </p:cNvPr>
          <p:cNvSpPr>
            <a:spLocks noGrp="1"/>
          </p:cNvSpPr>
          <p:nvPr>
            <p:ph type="title"/>
          </p:nvPr>
        </p:nvSpPr>
        <p:spPr/>
        <p:txBody>
          <a:bodyPr/>
          <a:lstStyle/>
          <a:p>
            <a:r>
              <a:rPr lang="en-US" dirty="0"/>
              <a:t>Lesson 30.2 Figure 6</a:t>
            </a:r>
            <a:endParaRPr lang="en-IN" dirty="0"/>
          </a:p>
        </p:txBody>
      </p:sp>
      <p:pic>
        <p:nvPicPr>
          <p:cNvPr id="6" name="Content Placeholder 5" descr="Shown are three micrographs depicting stomata. Figure (a) shows many oblong-shaped stomata in various degrees of openness. Figure (b) shows oval-shaped open and closed stomata with guard cells on either side in green. Figure (c) shows guard cells, which have a circular shape, at the ends of epidermal cells, which have a long, diamond shape.">
            <a:extLst>
              <a:ext uri="{FF2B5EF4-FFF2-40B4-BE49-F238E27FC236}">
                <a16:creationId xmlns:a16="http://schemas.microsoft.com/office/drawing/2014/main" id="{01045527-E68D-C217-E77B-7ED57606FD89}"/>
              </a:ext>
            </a:extLst>
          </p:cNvPr>
          <p:cNvPicPr>
            <a:picLocks noGrp="1" noChangeAspect="1"/>
          </p:cNvPicPr>
          <p:nvPr>
            <p:ph idx="1"/>
          </p:nvPr>
        </p:nvPicPr>
        <p:blipFill>
          <a:blip r:embed="rId2"/>
          <a:srcRect b="44666"/>
          <a:stretch/>
        </p:blipFill>
        <p:spPr>
          <a:xfrm>
            <a:off x="457200" y="1280160"/>
            <a:ext cx="8229600" cy="2529840"/>
          </a:xfrm>
        </p:spPr>
      </p:pic>
    </p:spTree>
    <p:extLst>
      <p:ext uri="{BB962C8B-B14F-4D97-AF65-F5344CB8AC3E}">
        <p14:creationId xmlns:p14="http://schemas.microsoft.com/office/powerpoint/2010/main" val="3694506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BB32-A850-CCEB-C4A8-08CE48446C33}"/>
              </a:ext>
            </a:extLst>
          </p:cNvPr>
          <p:cNvSpPr>
            <a:spLocks noGrp="1"/>
          </p:cNvSpPr>
          <p:nvPr>
            <p:ph type="title"/>
          </p:nvPr>
        </p:nvSpPr>
        <p:spPr/>
        <p:txBody>
          <a:bodyPr/>
          <a:lstStyle/>
          <a:p>
            <a:r>
              <a:rPr lang="en-US" dirty="0"/>
              <a:t>Lesson 30.2 Figure 7</a:t>
            </a:r>
            <a:endParaRPr lang="en-IN" dirty="0"/>
          </a:p>
        </p:txBody>
      </p:sp>
      <p:pic>
        <p:nvPicPr>
          <p:cNvPr id="7" name="Content Placeholder 6" descr="To the right of the illustration is cross section of a dicot stem. In the center of the stem is the pith. Embedded in the vascular cambium and symmetrically arranged in a circle near the outside of the stem the primary xylem and primary phloem. They both form a triangle, and the narrow end of the triangle (the xylem) points inward toward the pith, while the wide end points toward the epidermis through the cortex. To the left is a cross section of a monocot stem. In the monocot stem, the xylem and phloem, again forming a triangular shape together, are scattered throughout the cortex.">
            <a:extLst>
              <a:ext uri="{FF2B5EF4-FFF2-40B4-BE49-F238E27FC236}">
                <a16:creationId xmlns:a16="http://schemas.microsoft.com/office/drawing/2014/main" id="{950F098F-09DA-5E2A-61A2-07E2A3D073D1}"/>
              </a:ext>
            </a:extLst>
          </p:cNvPr>
          <p:cNvPicPr>
            <a:picLocks noGrp="1" noChangeAspect="1"/>
          </p:cNvPicPr>
          <p:nvPr>
            <p:ph idx="1"/>
          </p:nvPr>
        </p:nvPicPr>
        <p:blipFill>
          <a:blip r:embed="rId2"/>
          <a:srcRect l="1851" r="2778" b="6334"/>
          <a:stretch/>
        </p:blipFill>
        <p:spPr>
          <a:xfrm>
            <a:off x="609600" y="1280160"/>
            <a:ext cx="7848600" cy="4282440"/>
          </a:xfrm>
        </p:spPr>
      </p:pic>
    </p:spTree>
    <p:extLst>
      <p:ext uri="{BB962C8B-B14F-4D97-AF65-F5344CB8AC3E}">
        <p14:creationId xmlns:p14="http://schemas.microsoft.com/office/powerpoint/2010/main" val="3173076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B4D56-210D-1222-A4B0-0CD8CBE16381}"/>
              </a:ext>
            </a:extLst>
          </p:cNvPr>
          <p:cNvSpPr>
            <a:spLocks noGrp="1"/>
          </p:cNvSpPr>
          <p:nvPr>
            <p:ph type="title"/>
          </p:nvPr>
        </p:nvSpPr>
        <p:spPr/>
        <p:txBody>
          <a:bodyPr/>
          <a:lstStyle/>
          <a:p>
            <a:r>
              <a:rPr lang="en-US" dirty="0"/>
              <a:t>Lesson 30.2 Figure 8</a:t>
            </a:r>
            <a:endParaRPr lang="en-IN" dirty="0"/>
          </a:p>
        </p:txBody>
      </p:sp>
      <p:pic>
        <p:nvPicPr>
          <p:cNvPr id="6" name="Content Placeholder 5" descr="Shown is an illustration of xylem tissue. Text above the tissue reads: &quot;Xylem transports water and minerals through vessel elements and tracheids, which are dead at maturity and have a primary and secondary cell wall. In pits, the secondary wall is thin or missing, allowing water to flow laterally.&quot; Below the text, a parenchyma cell is against the primary cell wall of the xylem tissue. The xylem tissue also has a vessel element, perforation plate, tracheids, pits, and a secondary cell wall.">
            <a:extLst>
              <a:ext uri="{FF2B5EF4-FFF2-40B4-BE49-F238E27FC236}">
                <a16:creationId xmlns:a16="http://schemas.microsoft.com/office/drawing/2014/main" id="{6A2B45C6-2450-2467-C266-2468B241C071}"/>
              </a:ext>
            </a:extLst>
          </p:cNvPr>
          <p:cNvPicPr>
            <a:picLocks noGrp="1" noChangeAspect="1"/>
          </p:cNvPicPr>
          <p:nvPr>
            <p:ph idx="1"/>
          </p:nvPr>
        </p:nvPicPr>
        <p:blipFill>
          <a:blip r:embed="rId2"/>
          <a:srcRect l="25000" r="25926"/>
          <a:stretch/>
        </p:blipFill>
        <p:spPr>
          <a:xfrm>
            <a:off x="2514600" y="1280160"/>
            <a:ext cx="4038600" cy="4572000"/>
          </a:xfrm>
        </p:spPr>
      </p:pic>
    </p:spTree>
    <p:extLst>
      <p:ext uri="{BB962C8B-B14F-4D97-AF65-F5344CB8AC3E}">
        <p14:creationId xmlns:p14="http://schemas.microsoft.com/office/powerpoint/2010/main" val="2502198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ADDD4-541C-AE68-7F59-96EA711C1EA8}"/>
              </a:ext>
            </a:extLst>
          </p:cNvPr>
          <p:cNvSpPr>
            <a:spLocks noGrp="1"/>
          </p:cNvSpPr>
          <p:nvPr>
            <p:ph type="title"/>
          </p:nvPr>
        </p:nvSpPr>
        <p:spPr/>
        <p:txBody>
          <a:bodyPr/>
          <a:lstStyle/>
          <a:p>
            <a:r>
              <a:rPr lang="en-US" dirty="0"/>
              <a:t>Lesson 30.2 Figure 9</a:t>
            </a:r>
            <a:endParaRPr lang="en-IN" dirty="0"/>
          </a:p>
        </p:txBody>
      </p:sp>
      <p:pic>
        <p:nvPicPr>
          <p:cNvPr id="7" name="Content Placeholder 6" descr="Shown is an illustration of cells of phloem tissue. Text above the cell reads: &quot;Phloem transports sugars and other items. In angiosperms, sieve-tube elements contain the sugar solution. Sieve-tube cells are surrounded by various support cells.&quot; Below the text, a phloem cell is shown with support cells like a transfer cell, bundle sheath cell, an intermediary cell, a companion cell, and a parenchyma cell surround it.">
            <a:extLst>
              <a:ext uri="{FF2B5EF4-FFF2-40B4-BE49-F238E27FC236}">
                <a16:creationId xmlns:a16="http://schemas.microsoft.com/office/drawing/2014/main" id="{CF84EAD9-0163-F5CA-85E2-34AC7FB556FB}"/>
              </a:ext>
            </a:extLst>
          </p:cNvPr>
          <p:cNvPicPr>
            <a:picLocks noGrp="1" noChangeAspect="1"/>
          </p:cNvPicPr>
          <p:nvPr>
            <p:ph idx="1"/>
          </p:nvPr>
        </p:nvPicPr>
        <p:blipFill>
          <a:blip r:embed="rId2"/>
          <a:srcRect l="24074" r="23148"/>
          <a:stretch/>
        </p:blipFill>
        <p:spPr>
          <a:xfrm>
            <a:off x="2438400" y="1280160"/>
            <a:ext cx="4343400" cy="4572000"/>
          </a:xfrm>
        </p:spPr>
      </p:pic>
    </p:spTree>
    <p:extLst>
      <p:ext uri="{BB962C8B-B14F-4D97-AF65-F5344CB8AC3E}">
        <p14:creationId xmlns:p14="http://schemas.microsoft.com/office/powerpoint/2010/main" val="1901213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67CDA-C508-1CDC-EBCE-3F9F76321C0A}"/>
              </a:ext>
            </a:extLst>
          </p:cNvPr>
          <p:cNvSpPr>
            <a:spLocks noGrp="1"/>
          </p:cNvSpPr>
          <p:nvPr>
            <p:ph type="title"/>
          </p:nvPr>
        </p:nvSpPr>
        <p:spPr/>
        <p:txBody>
          <a:bodyPr/>
          <a:lstStyle/>
          <a:p>
            <a:r>
              <a:rPr lang="en-US" dirty="0"/>
              <a:t>Lesson 30.2 Figure 10</a:t>
            </a:r>
            <a:endParaRPr lang="en-IN" dirty="0"/>
          </a:p>
        </p:txBody>
      </p:sp>
      <p:pic>
        <p:nvPicPr>
          <p:cNvPr id="6" name="Content Placeholder 5" descr="The left illustration shows a cross section of a woody stem undergoing primary growth. At the core of the stem is pith. Toward the outside are egg-shaped vascular bundles. Xylem is located toward the inside of the vascular bundle, and phloem is in the middle. The sclerenchyma cap is the outside of the bundle. The right illustration shows a cross section of a woody stem undergoing secondary growth. As in primary growth, the core of the stem is pith. Outside the pith is a ring of secondary xylem. Rounded bundles of primary xylem tissue project from this ring into the pith. Outside the secondary xylem is a ring of secondary phloem tissue. The vascular cambium separates the xylem from the phloem. Outside the secondary phloem is the cortex layer. Bundles of primary phloem project outward from the secondary phloem into the cortex. A cork ring surrounds the cortex. The cork is separated from the cortex by a thin cork cambium. The bark of the tree extends from the vascular cambium to the epidermis.">
            <a:extLst>
              <a:ext uri="{FF2B5EF4-FFF2-40B4-BE49-F238E27FC236}">
                <a16:creationId xmlns:a16="http://schemas.microsoft.com/office/drawing/2014/main" id="{B8DD313A-4224-007E-F045-9C2EEB3211F0}"/>
              </a:ext>
            </a:extLst>
          </p:cNvPr>
          <p:cNvPicPr>
            <a:picLocks noGrp="1" noChangeAspect="1"/>
          </p:cNvPicPr>
          <p:nvPr>
            <p:ph idx="1"/>
          </p:nvPr>
        </p:nvPicPr>
        <p:blipFill>
          <a:blip r:embed="rId2"/>
          <a:srcRect l="16667" r="15741"/>
          <a:stretch/>
        </p:blipFill>
        <p:spPr>
          <a:xfrm>
            <a:off x="1828800" y="1280160"/>
            <a:ext cx="5562600" cy="4572000"/>
          </a:xfrm>
        </p:spPr>
      </p:pic>
    </p:spTree>
    <p:extLst>
      <p:ext uri="{BB962C8B-B14F-4D97-AF65-F5344CB8AC3E}">
        <p14:creationId xmlns:p14="http://schemas.microsoft.com/office/powerpoint/2010/main" val="1328797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A62C5-6346-279F-46E2-04F4B8764436}"/>
              </a:ext>
            </a:extLst>
          </p:cNvPr>
          <p:cNvSpPr>
            <a:spLocks noGrp="1"/>
          </p:cNvSpPr>
          <p:nvPr>
            <p:ph type="title"/>
          </p:nvPr>
        </p:nvSpPr>
        <p:spPr/>
        <p:txBody>
          <a:bodyPr/>
          <a:lstStyle/>
          <a:p>
            <a:r>
              <a:rPr lang="en-US" dirty="0"/>
              <a:t>Lesson 30.2 Figure 11</a:t>
            </a:r>
            <a:endParaRPr lang="en-IN" dirty="0"/>
          </a:p>
        </p:txBody>
      </p:sp>
      <p:pic>
        <p:nvPicPr>
          <p:cNvPr id="6" name="Content Placeholder 5" descr="A photograph of a cherry tree shows openings in the smooth, brown surface, which are known as lenticels.">
            <a:extLst>
              <a:ext uri="{FF2B5EF4-FFF2-40B4-BE49-F238E27FC236}">
                <a16:creationId xmlns:a16="http://schemas.microsoft.com/office/drawing/2014/main" id="{0DFE4C47-3C92-03D2-9FF9-E858B2B9E47E}"/>
              </a:ext>
            </a:extLst>
          </p:cNvPr>
          <p:cNvPicPr>
            <a:picLocks noGrp="1" noChangeAspect="1"/>
          </p:cNvPicPr>
          <p:nvPr>
            <p:ph idx="1"/>
          </p:nvPr>
        </p:nvPicPr>
        <p:blipFill>
          <a:blip r:embed="rId2"/>
          <a:srcRect l="28704" r="28704"/>
          <a:stretch/>
        </p:blipFill>
        <p:spPr>
          <a:xfrm>
            <a:off x="2819400" y="1280160"/>
            <a:ext cx="3505200" cy="4572000"/>
          </a:xfrm>
        </p:spPr>
      </p:pic>
    </p:spTree>
    <p:extLst>
      <p:ext uri="{BB962C8B-B14F-4D97-AF65-F5344CB8AC3E}">
        <p14:creationId xmlns:p14="http://schemas.microsoft.com/office/powerpoint/2010/main" val="109957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553CD-ABB7-92F5-EDC7-4E133426E236}"/>
              </a:ext>
            </a:extLst>
          </p:cNvPr>
          <p:cNvSpPr>
            <a:spLocks noGrp="1"/>
          </p:cNvSpPr>
          <p:nvPr>
            <p:ph type="title"/>
          </p:nvPr>
        </p:nvSpPr>
        <p:spPr/>
        <p:txBody>
          <a:bodyPr/>
          <a:lstStyle/>
          <a:p>
            <a:r>
              <a:rPr lang="en-US" dirty="0"/>
              <a:t>Lesson 30.2 Figure 12</a:t>
            </a:r>
            <a:endParaRPr lang="en-IN" dirty="0"/>
          </a:p>
        </p:txBody>
      </p:sp>
      <p:pic>
        <p:nvPicPr>
          <p:cNvPr id="6" name="Content Placeholder 5" descr="A cross section of a tree shows the rings inside, each with varied widths.">
            <a:extLst>
              <a:ext uri="{FF2B5EF4-FFF2-40B4-BE49-F238E27FC236}">
                <a16:creationId xmlns:a16="http://schemas.microsoft.com/office/drawing/2014/main" id="{96D04A5A-60DF-0533-0A2D-BE7559D6053A}"/>
              </a:ext>
            </a:extLst>
          </p:cNvPr>
          <p:cNvPicPr>
            <a:picLocks noGrp="1" noChangeAspect="1"/>
          </p:cNvPicPr>
          <p:nvPr>
            <p:ph idx="1"/>
          </p:nvPr>
        </p:nvPicPr>
        <p:blipFill>
          <a:blip r:embed="rId2"/>
          <a:srcRect l="12037" r="12037"/>
          <a:stretch/>
        </p:blipFill>
        <p:spPr>
          <a:xfrm>
            <a:off x="1447800" y="1280160"/>
            <a:ext cx="6248400" cy="4572000"/>
          </a:xfrm>
        </p:spPr>
      </p:pic>
    </p:spTree>
    <p:extLst>
      <p:ext uri="{BB962C8B-B14F-4D97-AF65-F5344CB8AC3E}">
        <p14:creationId xmlns:p14="http://schemas.microsoft.com/office/powerpoint/2010/main" val="1353495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30.1 Figure 1</a:t>
            </a:r>
          </a:p>
        </p:txBody>
      </p:sp>
      <p:pic>
        <p:nvPicPr>
          <p:cNvPr id="5" name="Content Placeholder 4" descr="A photograph of a locust leaf">
            <a:extLst>
              <a:ext uri="{FF2B5EF4-FFF2-40B4-BE49-F238E27FC236}">
                <a16:creationId xmlns:a16="http://schemas.microsoft.com/office/drawing/2014/main" id="{59F91BED-997F-B9C1-0FDC-957B8FF95252}"/>
              </a:ext>
            </a:extLst>
          </p:cNvPr>
          <p:cNvPicPr>
            <a:picLocks noGrp="1" noChangeAspect="1"/>
          </p:cNvPicPr>
          <p:nvPr>
            <p:ph idx="1"/>
          </p:nvPr>
        </p:nvPicPr>
        <p:blipFill>
          <a:blip r:embed="rId2"/>
          <a:srcRect l="8333" r="8333"/>
          <a:stretch/>
        </p:blipFill>
        <p:spPr>
          <a:xfrm>
            <a:off x="1143000" y="1280160"/>
            <a:ext cx="68580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62A2-2C6F-6CEF-EEC5-CD7AE1AFE576}"/>
              </a:ext>
            </a:extLst>
          </p:cNvPr>
          <p:cNvSpPr>
            <a:spLocks noGrp="1"/>
          </p:cNvSpPr>
          <p:nvPr>
            <p:ph type="title"/>
          </p:nvPr>
        </p:nvSpPr>
        <p:spPr/>
        <p:txBody>
          <a:bodyPr/>
          <a:lstStyle/>
          <a:p>
            <a:r>
              <a:rPr lang="en-US" dirty="0"/>
              <a:t>Lesson 30.2 Figure 13</a:t>
            </a:r>
            <a:endParaRPr lang="en-IN" dirty="0"/>
          </a:p>
        </p:txBody>
      </p:sp>
      <p:pic>
        <p:nvPicPr>
          <p:cNvPr id="6" name="Content Placeholder 5" descr="Six images of plants with different stems">
            <a:extLst>
              <a:ext uri="{FF2B5EF4-FFF2-40B4-BE49-F238E27FC236}">
                <a16:creationId xmlns:a16="http://schemas.microsoft.com/office/drawing/2014/main" id="{9596810E-40F2-E506-2462-9AA542F0E299}"/>
              </a:ext>
            </a:extLst>
          </p:cNvPr>
          <p:cNvPicPr>
            <a:picLocks noGrp="1" noChangeAspect="1"/>
          </p:cNvPicPr>
          <p:nvPr>
            <p:ph idx="1"/>
          </p:nvPr>
        </p:nvPicPr>
        <p:blipFill>
          <a:blip r:embed="rId2"/>
          <a:srcRect b="11333"/>
          <a:stretch/>
        </p:blipFill>
        <p:spPr>
          <a:xfrm>
            <a:off x="457200" y="1280160"/>
            <a:ext cx="8229600" cy="4053840"/>
          </a:xfrm>
        </p:spPr>
      </p:pic>
    </p:spTree>
    <p:extLst>
      <p:ext uri="{BB962C8B-B14F-4D97-AF65-F5344CB8AC3E}">
        <p14:creationId xmlns:p14="http://schemas.microsoft.com/office/powerpoint/2010/main" val="3893964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C31E4-C0FF-0526-84EA-A6BF93B9C118}"/>
              </a:ext>
            </a:extLst>
          </p:cNvPr>
          <p:cNvSpPr>
            <a:spLocks noGrp="1"/>
          </p:cNvSpPr>
          <p:nvPr>
            <p:ph type="title"/>
          </p:nvPr>
        </p:nvSpPr>
        <p:spPr/>
        <p:txBody>
          <a:bodyPr/>
          <a:lstStyle/>
          <a:p>
            <a:r>
              <a:rPr lang="en-US" dirty="0"/>
              <a:t>Lesson 30.2 Figure 14</a:t>
            </a:r>
            <a:endParaRPr lang="en-IN" dirty="0"/>
          </a:p>
        </p:txBody>
      </p:sp>
      <p:pic>
        <p:nvPicPr>
          <p:cNvPr id="7" name="Content Placeholder 6" descr="Two images: (a) shows buckwheat curling around a post; (b) shows sharp, long thorns wrapped around a tree.">
            <a:extLst>
              <a:ext uri="{FF2B5EF4-FFF2-40B4-BE49-F238E27FC236}">
                <a16:creationId xmlns:a16="http://schemas.microsoft.com/office/drawing/2014/main" id="{A021F29F-EF1C-7A6A-43AA-FB9521F20675}"/>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854094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4E84-2BC6-3275-E4DD-15DFC1DD6411}"/>
              </a:ext>
            </a:extLst>
          </p:cNvPr>
          <p:cNvSpPr>
            <a:spLocks noGrp="1"/>
          </p:cNvSpPr>
          <p:nvPr>
            <p:ph type="title"/>
          </p:nvPr>
        </p:nvSpPr>
        <p:spPr/>
        <p:txBody>
          <a:bodyPr/>
          <a:lstStyle/>
          <a:p>
            <a:r>
              <a:rPr lang="en-US" dirty="0"/>
              <a:t>Lesson 30.3 Figure 1</a:t>
            </a:r>
            <a:endParaRPr lang="en-IN" dirty="0"/>
          </a:p>
        </p:txBody>
      </p:sp>
      <p:pic>
        <p:nvPicPr>
          <p:cNvPr id="7" name="Content Placeholder 6" descr="An illustration shows two kinds of root systems: tap root system and fibrous root system.">
            <a:extLst>
              <a:ext uri="{FF2B5EF4-FFF2-40B4-BE49-F238E27FC236}">
                <a16:creationId xmlns:a16="http://schemas.microsoft.com/office/drawing/2014/main" id="{767B97E2-B576-9F28-4D48-ACD3AADDB290}"/>
              </a:ext>
            </a:extLst>
          </p:cNvPr>
          <p:cNvPicPr>
            <a:picLocks noGrp="1" noChangeAspect="1"/>
          </p:cNvPicPr>
          <p:nvPr>
            <p:ph idx="1"/>
          </p:nvPr>
        </p:nvPicPr>
        <p:blipFill>
          <a:blip r:embed="rId2"/>
          <a:srcRect b="13000"/>
          <a:stretch/>
        </p:blipFill>
        <p:spPr>
          <a:xfrm>
            <a:off x="457200" y="1280160"/>
            <a:ext cx="8229600" cy="3977640"/>
          </a:xfrm>
        </p:spPr>
      </p:pic>
    </p:spTree>
    <p:extLst>
      <p:ext uri="{BB962C8B-B14F-4D97-AF65-F5344CB8AC3E}">
        <p14:creationId xmlns:p14="http://schemas.microsoft.com/office/powerpoint/2010/main" val="4210086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680-2F0C-035B-1B88-172B4A7B309A}"/>
              </a:ext>
            </a:extLst>
          </p:cNvPr>
          <p:cNvSpPr>
            <a:spLocks noGrp="1"/>
          </p:cNvSpPr>
          <p:nvPr>
            <p:ph type="title"/>
          </p:nvPr>
        </p:nvSpPr>
        <p:spPr/>
        <p:txBody>
          <a:bodyPr/>
          <a:lstStyle/>
          <a:p>
            <a:r>
              <a:rPr lang="en-US" dirty="0"/>
              <a:t>Lesson 30.3 Figure 2</a:t>
            </a:r>
            <a:endParaRPr lang="en-IN" dirty="0"/>
          </a:p>
        </p:txBody>
      </p:sp>
      <p:pic>
        <p:nvPicPr>
          <p:cNvPr id="6" name="Content Placeholder 5" descr="To the left, a longitudinal cross section of a root is shown. This lateral section of a root tip is divided into three areas: an upper zone of cell differentiation, a middle zone of cell elongation, and a lower zone of cell division before the root cap. In the area of maturation, root hairs extend from the main root and cells are large and rectangular. The zone of elongation has no root hairs, but the zone of differentiation does. A vascular cylinder runs through the center of the root in the zone of differentiation and elongation. A layer of cells called the root cap surrounds the apical meristem. To the right, a latitudinal root cross section. Xylem cells, whose cell walls stain red, are in the middle of the root. Phloem cells, stained blue, surround the cross-shaped xylem cells. The pericycle is a ring of cells on the outer edge of the xylem and phloem. Another ring of cells, called the endodermis, surrounds the pericycle. Outside the endodermis is the cortex. The parenchyma cells that make up the cortex are the largest in the root. Surrounding the cortex is the epidermis, which is a single cell layer thick. Root hairs project outward from the root.">
            <a:extLst>
              <a:ext uri="{FF2B5EF4-FFF2-40B4-BE49-F238E27FC236}">
                <a16:creationId xmlns:a16="http://schemas.microsoft.com/office/drawing/2014/main" id="{A72720A9-B270-637C-C54D-CF0EE3D548F3}"/>
              </a:ext>
            </a:extLst>
          </p:cNvPr>
          <p:cNvPicPr>
            <a:picLocks noGrp="1" noChangeAspect="1"/>
          </p:cNvPicPr>
          <p:nvPr>
            <p:ph idx="1"/>
          </p:nvPr>
        </p:nvPicPr>
        <p:blipFill>
          <a:blip r:embed="rId2"/>
          <a:srcRect b="4667"/>
          <a:stretch/>
        </p:blipFill>
        <p:spPr>
          <a:xfrm>
            <a:off x="457200" y="1280160"/>
            <a:ext cx="8229600" cy="4358640"/>
          </a:xfrm>
        </p:spPr>
      </p:pic>
    </p:spTree>
    <p:extLst>
      <p:ext uri="{BB962C8B-B14F-4D97-AF65-F5344CB8AC3E}">
        <p14:creationId xmlns:p14="http://schemas.microsoft.com/office/powerpoint/2010/main" val="3403857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2876-E521-E228-B050-D843A94077E4}"/>
              </a:ext>
            </a:extLst>
          </p:cNvPr>
          <p:cNvSpPr>
            <a:spLocks noGrp="1"/>
          </p:cNvSpPr>
          <p:nvPr>
            <p:ph type="title"/>
          </p:nvPr>
        </p:nvSpPr>
        <p:spPr/>
        <p:txBody>
          <a:bodyPr/>
          <a:lstStyle/>
          <a:p>
            <a:r>
              <a:rPr lang="en-US" dirty="0"/>
              <a:t>Lesson 30.3 Figure 3</a:t>
            </a:r>
            <a:endParaRPr lang="en-IN" dirty="0"/>
          </a:p>
        </p:txBody>
      </p:sp>
      <p:pic>
        <p:nvPicPr>
          <p:cNvPr id="7" name="Content Placeholder 6" descr="The micrograph shows a root cross section. Xylem cells, whose cell walls stain red, are in the middle of the root. Patches of phloem cells, stained blue, are located at the edge of the ring of xylem cells. The pericycle is a ring of cells on the outer edge of the xylem and phloem. Another ring of cells, called the endodermis, surrounds the pericycle. Everything inside the endodermis is the sclera, or vascular tissue. Outside the endodermis is the cortex. The parenchyma cells that make up the cortex are the largest in the root. Outside the cortex is the exodermis. The exodermis is about two cells thick and is made up of sclerenchyma cells that stain red. Surrounding the exodermis is the epidermis, which is a single cell layer thick. A couple of root hairs project outward from the root.">
            <a:extLst>
              <a:ext uri="{FF2B5EF4-FFF2-40B4-BE49-F238E27FC236}">
                <a16:creationId xmlns:a16="http://schemas.microsoft.com/office/drawing/2014/main" id="{2050E860-D6AD-7A45-2BEA-3E703977EE80}"/>
              </a:ext>
            </a:extLst>
          </p:cNvPr>
          <p:cNvPicPr>
            <a:picLocks noGrp="1" noChangeAspect="1"/>
          </p:cNvPicPr>
          <p:nvPr>
            <p:ph idx="1"/>
          </p:nvPr>
        </p:nvPicPr>
        <p:blipFill>
          <a:blip r:embed="rId2"/>
          <a:srcRect l="12037" r="12964"/>
          <a:stretch/>
        </p:blipFill>
        <p:spPr>
          <a:xfrm>
            <a:off x="1447800" y="1280160"/>
            <a:ext cx="6172200" cy="4572000"/>
          </a:xfrm>
        </p:spPr>
      </p:pic>
    </p:spTree>
    <p:extLst>
      <p:ext uri="{BB962C8B-B14F-4D97-AF65-F5344CB8AC3E}">
        <p14:creationId xmlns:p14="http://schemas.microsoft.com/office/powerpoint/2010/main" val="1459475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6DD2-1A67-4C5D-F660-211BD139ABFB}"/>
              </a:ext>
            </a:extLst>
          </p:cNvPr>
          <p:cNvSpPr>
            <a:spLocks noGrp="1"/>
          </p:cNvSpPr>
          <p:nvPr>
            <p:ph type="title"/>
          </p:nvPr>
        </p:nvSpPr>
        <p:spPr/>
        <p:txBody>
          <a:bodyPr/>
          <a:lstStyle/>
          <a:p>
            <a:r>
              <a:rPr lang="en-US" dirty="0"/>
              <a:t>Lesson 30.3 Figure 4</a:t>
            </a:r>
            <a:endParaRPr lang="en-IN" dirty="0"/>
          </a:p>
        </p:txBody>
      </p:sp>
      <p:pic>
        <p:nvPicPr>
          <p:cNvPr id="6" name="Content Placeholder 5" descr="The cross section of a dicot root has an X-shaped structure at its center. The X is made up of many xylem cells. Phloem cells fill the space between the X. A ring of cells called the pericycle surrounds the xylem and phloem. The outer edge of the pericycle is called the endodermis. A thick layer of cortex tissue surrounds the pericycle. The cortex is enclosed in a layer of cells called the epidermis. The monocot root is similar to a dicot root, but the center of the root is filled with pith. The phloem cells form a ring around the pith. Round clusters of xylem cells are embedded in the phloem, symmetrically arranged around the central pith. The outer pericycle, endodermis, cortex and epidermis are the same in the dicot root.">
            <a:extLst>
              <a:ext uri="{FF2B5EF4-FFF2-40B4-BE49-F238E27FC236}">
                <a16:creationId xmlns:a16="http://schemas.microsoft.com/office/drawing/2014/main" id="{B99ADBE8-F179-D163-5D45-B43116175231}"/>
              </a:ext>
            </a:extLst>
          </p:cNvPr>
          <p:cNvPicPr>
            <a:picLocks noGrp="1" noChangeAspect="1"/>
          </p:cNvPicPr>
          <p:nvPr>
            <p:ph idx="1"/>
          </p:nvPr>
        </p:nvPicPr>
        <p:blipFill>
          <a:blip r:embed="rId2"/>
          <a:srcRect b="46333"/>
          <a:stretch/>
        </p:blipFill>
        <p:spPr>
          <a:xfrm>
            <a:off x="457200" y="1280160"/>
            <a:ext cx="8229600" cy="2453640"/>
          </a:xfrm>
        </p:spPr>
      </p:pic>
    </p:spTree>
    <p:extLst>
      <p:ext uri="{BB962C8B-B14F-4D97-AF65-F5344CB8AC3E}">
        <p14:creationId xmlns:p14="http://schemas.microsoft.com/office/powerpoint/2010/main" val="3601370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3274-FAD8-489C-9B4E-7170F8BC701E}"/>
              </a:ext>
            </a:extLst>
          </p:cNvPr>
          <p:cNvSpPr>
            <a:spLocks noGrp="1"/>
          </p:cNvSpPr>
          <p:nvPr>
            <p:ph type="title"/>
          </p:nvPr>
        </p:nvSpPr>
        <p:spPr/>
        <p:txBody>
          <a:bodyPr/>
          <a:lstStyle/>
          <a:p>
            <a:r>
              <a:rPr lang="en-US" dirty="0"/>
              <a:t>Lesson 30.3 Figure 5</a:t>
            </a:r>
            <a:endParaRPr lang="en-IN" dirty="0"/>
          </a:p>
        </p:txBody>
      </p:sp>
      <p:pic>
        <p:nvPicPr>
          <p:cNvPr id="7" name="Content Placeholder 6" descr="A photograph of a mangrove with roots above the surface">
            <a:extLst>
              <a:ext uri="{FF2B5EF4-FFF2-40B4-BE49-F238E27FC236}">
                <a16:creationId xmlns:a16="http://schemas.microsoft.com/office/drawing/2014/main" id="{45889F92-D24F-BE84-BF8B-9DA1ABEB05DF}"/>
              </a:ext>
            </a:extLst>
          </p:cNvPr>
          <p:cNvPicPr>
            <a:picLocks noGrp="1" noChangeAspect="1"/>
          </p:cNvPicPr>
          <p:nvPr>
            <p:ph idx="1"/>
          </p:nvPr>
        </p:nvPicPr>
        <p:blipFill>
          <a:blip r:embed="rId2"/>
          <a:srcRect l="8333" r="8333"/>
          <a:stretch/>
        </p:blipFill>
        <p:spPr>
          <a:xfrm>
            <a:off x="1143000" y="1280160"/>
            <a:ext cx="6858000" cy="4572000"/>
          </a:xfrm>
        </p:spPr>
      </p:pic>
    </p:spTree>
    <p:extLst>
      <p:ext uri="{BB962C8B-B14F-4D97-AF65-F5344CB8AC3E}">
        <p14:creationId xmlns:p14="http://schemas.microsoft.com/office/powerpoint/2010/main" val="3106040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DEAE7-9F0B-F89E-29E3-C5D59B4986D7}"/>
              </a:ext>
            </a:extLst>
          </p:cNvPr>
          <p:cNvSpPr>
            <a:spLocks noGrp="1"/>
          </p:cNvSpPr>
          <p:nvPr>
            <p:ph type="title"/>
          </p:nvPr>
        </p:nvSpPr>
        <p:spPr/>
        <p:txBody>
          <a:bodyPr/>
          <a:lstStyle/>
          <a:p>
            <a:r>
              <a:rPr lang="en-US" dirty="0"/>
              <a:t>Lesson 30.3 Figure 6</a:t>
            </a:r>
            <a:endParaRPr lang="en-IN" dirty="0"/>
          </a:p>
        </p:txBody>
      </p:sp>
      <p:pic>
        <p:nvPicPr>
          <p:cNvPr id="7" name="Content Placeholder 6" descr="A photograph shows shelves at a grocery store with turnips, parsnips, beets, and carrots.">
            <a:extLst>
              <a:ext uri="{FF2B5EF4-FFF2-40B4-BE49-F238E27FC236}">
                <a16:creationId xmlns:a16="http://schemas.microsoft.com/office/drawing/2014/main" id="{7E080B3E-59B8-5BDF-8148-80EFEEC73EA1}"/>
              </a:ext>
            </a:extLst>
          </p:cNvPr>
          <p:cNvPicPr>
            <a:picLocks noGrp="1" noChangeAspect="1"/>
          </p:cNvPicPr>
          <p:nvPr>
            <p:ph idx="1"/>
          </p:nvPr>
        </p:nvPicPr>
        <p:blipFill>
          <a:blip r:embed="rId2"/>
          <a:srcRect l="12037" r="12037"/>
          <a:stretch/>
        </p:blipFill>
        <p:spPr>
          <a:xfrm>
            <a:off x="1447800" y="1280160"/>
            <a:ext cx="6248400" cy="4572000"/>
          </a:xfrm>
        </p:spPr>
      </p:pic>
    </p:spTree>
    <p:extLst>
      <p:ext uri="{BB962C8B-B14F-4D97-AF65-F5344CB8AC3E}">
        <p14:creationId xmlns:p14="http://schemas.microsoft.com/office/powerpoint/2010/main" val="671979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2B26-CF65-CD7A-52CD-E1C85E699334}"/>
              </a:ext>
            </a:extLst>
          </p:cNvPr>
          <p:cNvSpPr>
            <a:spLocks noGrp="1"/>
          </p:cNvSpPr>
          <p:nvPr>
            <p:ph type="title"/>
          </p:nvPr>
        </p:nvSpPr>
        <p:spPr/>
        <p:txBody>
          <a:bodyPr/>
          <a:lstStyle/>
          <a:p>
            <a:r>
              <a:rPr lang="en-US" dirty="0"/>
              <a:t>Lesson 30.3 Figure 7</a:t>
            </a:r>
            <a:endParaRPr lang="en-IN" dirty="0"/>
          </a:p>
        </p:txBody>
      </p:sp>
      <p:pic>
        <p:nvPicPr>
          <p:cNvPr id="6" name="Content Placeholder 5" descr="Two images: (a) shows an orchid root tip; (b) shows a cross section of that root tip.">
            <a:extLst>
              <a:ext uri="{FF2B5EF4-FFF2-40B4-BE49-F238E27FC236}">
                <a16:creationId xmlns:a16="http://schemas.microsoft.com/office/drawing/2014/main" id="{A8F962D2-AF38-80C7-2223-1CA3DE2F7A1D}"/>
              </a:ext>
            </a:extLst>
          </p:cNvPr>
          <p:cNvPicPr>
            <a:picLocks noGrp="1" noChangeAspect="1"/>
          </p:cNvPicPr>
          <p:nvPr>
            <p:ph idx="1"/>
          </p:nvPr>
        </p:nvPicPr>
        <p:blipFill>
          <a:blip r:embed="rId2"/>
          <a:srcRect b="19667"/>
          <a:stretch/>
        </p:blipFill>
        <p:spPr>
          <a:xfrm>
            <a:off x="457200" y="1280160"/>
            <a:ext cx="8229600" cy="3672840"/>
          </a:xfrm>
        </p:spPr>
      </p:pic>
    </p:spTree>
    <p:extLst>
      <p:ext uri="{BB962C8B-B14F-4D97-AF65-F5344CB8AC3E}">
        <p14:creationId xmlns:p14="http://schemas.microsoft.com/office/powerpoint/2010/main" val="3962874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3845-8860-3C84-C79F-AE029F324E34}"/>
              </a:ext>
            </a:extLst>
          </p:cNvPr>
          <p:cNvSpPr>
            <a:spLocks noGrp="1"/>
          </p:cNvSpPr>
          <p:nvPr>
            <p:ph type="title"/>
          </p:nvPr>
        </p:nvSpPr>
        <p:spPr/>
        <p:txBody>
          <a:bodyPr/>
          <a:lstStyle/>
          <a:p>
            <a:r>
              <a:rPr lang="en-US" dirty="0"/>
              <a:t>Lesson 30.3 Figure 8</a:t>
            </a:r>
            <a:endParaRPr lang="en-IN" dirty="0"/>
          </a:p>
        </p:txBody>
      </p:sp>
      <p:pic>
        <p:nvPicPr>
          <p:cNvPr id="6" name="Content Placeholder 5" descr="Two images: (a) shows a banyan tree; (b) shows a screwpine.">
            <a:extLst>
              <a:ext uri="{FF2B5EF4-FFF2-40B4-BE49-F238E27FC236}">
                <a16:creationId xmlns:a16="http://schemas.microsoft.com/office/drawing/2014/main" id="{BC9E0271-5455-D879-73BF-8F821786356B}"/>
              </a:ext>
            </a:extLst>
          </p:cNvPr>
          <p:cNvPicPr>
            <a:picLocks noGrp="1" noChangeAspect="1"/>
          </p:cNvPicPr>
          <p:nvPr>
            <p:ph idx="1"/>
          </p:nvPr>
        </p:nvPicPr>
        <p:blipFill>
          <a:blip r:embed="rId2"/>
          <a:srcRect b="28000"/>
          <a:stretch/>
        </p:blipFill>
        <p:spPr>
          <a:xfrm>
            <a:off x="457200" y="1280160"/>
            <a:ext cx="8229600" cy="3291840"/>
          </a:xfrm>
        </p:spPr>
      </p:pic>
    </p:spTree>
    <p:extLst>
      <p:ext uri="{BB962C8B-B14F-4D97-AF65-F5344CB8AC3E}">
        <p14:creationId xmlns:p14="http://schemas.microsoft.com/office/powerpoint/2010/main" val="195928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30.1 Figure 2</a:t>
            </a:r>
            <a:endParaRPr lang="en-IN" dirty="0"/>
          </a:p>
        </p:txBody>
      </p:sp>
      <p:pic>
        <p:nvPicPr>
          <p:cNvPr id="11" name="Content Placeholder 10" descr="An illustration shows the shoot system and root system of a tomato plant.">
            <a:extLst>
              <a:ext uri="{FF2B5EF4-FFF2-40B4-BE49-F238E27FC236}">
                <a16:creationId xmlns:a16="http://schemas.microsoft.com/office/drawing/2014/main" id="{FCF51AAA-E9D4-1BB8-529D-E805C312F11F}"/>
              </a:ext>
            </a:extLst>
          </p:cNvPr>
          <p:cNvPicPr>
            <a:picLocks noGrp="1" noChangeAspect="1"/>
          </p:cNvPicPr>
          <p:nvPr>
            <p:ph idx="1"/>
          </p:nvPr>
        </p:nvPicPr>
        <p:blipFill>
          <a:blip r:embed="rId2"/>
          <a:srcRect l="18518" r="19444"/>
          <a:stretch/>
        </p:blipFill>
        <p:spPr>
          <a:xfrm>
            <a:off x="1981200" y="1280160"/>
            <a:ext cx="5105400" cy="4572000"/>
          </a:xfrm>
        </p:spPr>
      </p:pic>
    </p:spTree>
    <p:extLst>
      <p:ext uri="{BB962C8B-B14F-4D97-AF65-F5344CB8AC3E}">
        <p14:creationId xmlns:p14="http://schemas.microsoft.com/office/powerpoint/2010/main" val="3352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73C73-C56F-1FD5-D64C-B7F41C03B71F}"/>
              </a:ext>
            </a:extLst>
          </p:cNvPr>
          <p:cNvSpPr>
            <a:spLocks noGrp="1"/>
          </p:cNvSpPr>
          <p:nvPr>
            <p:ph type="title"/>
          </p:nvPr>
        </p:nvSpPr>
        <p:spPr/>
        <p:txBody>
          <a:bodyPr/>
          <a:lstStyle/>
          <a:p>
            <a:r>
              <a:rPr lang="en-US" dirty="0"/>
              <a:t>Lesson 30.4 Figure 1</a:t>
            </a:r>
            <a:endParaRPr lang="en-IN" dirty="0"/>
          </a:p>
        </p:txBody>
      </p:sp>
      <p:pic>
        <p:nvPicPr>
          <p:cNvPr id="5" name="Content Placeholder 4" descr="The illustration shows the parts of a leaf. Starting at the bottom where the leaf is attached to the stem via the axile and stipule, these are attached to the petiole, the stem of the leaf. The midrib is a vessel that extends from the petiole to the leaf tip. Veins branch from the midrib. The lamina, or blade, is the wide, flat part of the leaf. The margin is the edge of the leaf. The apex is the tip of the leaf.">
            <a:extLst>
              <a:ext uri="{FF2B5EF4-FFF2-40B4-BE49-F238E27FC236}">
                <a16:creationId xmlns:a16="http://schemas.microsoft.com/office/drawing/2014/main" id="{1A4BC3EB-0B80-AD5D-3940-90A1570AC128}"/>
              </a:ext>
            </a:extLst>
          </p:cNvPr>
          <p:cNvPicPr>
            <a:picLocks noGrp="1" noChangeAspect="1"/>
          </p:cNvPicPr>
          <p:nvPr>
            <p:ph idx="1"/>
          </p:nvPr>
        </p:nvPicPr>
        <p:blipFill>
          <a:blip r:embed="rId2"/>
          <a:srcRect b="9667"/>
          <a:stretch/>
        </p:blipFill>
        <p:spPr>
          <a:xfrm>
            <a:off x="457200" y="1280160"/>
            <a:ext cx="8229600" cy="4130040"/>
          </a:xfrm>
        </p:spPr>
      </p:pic>
    </p:spTree>
    <p:extLst>
      <p:ext uri="{BB962C8B-B14F-4D97-AF65-F5344CB8AC3E}">
        <p14:creationId xmlns:p14="http://schemas.microsoft.com/office/powerpoint/2010/main" val="1156609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73958-0AE9-82CB-EFCE-7BC5DECEEF2A}"/>
              </a:ext>
            </a:extLst>
          </p:cNvPr>
          <p:cNvSpPr>
            <a:spLocks noGrp="1"/>
          </p:cNvSpPr>
          <p:nvPr>
            <p:ph type="title"/>
          </p:nvPr>
        </p:nvSpPr>
        <p:spPr/>
        <p:txBody>
          <a:bodyPr/>
          <a:lstStyle/>
          <a:p>
            <a:r>
              <a:rPr lang="en-US" dirty="0"/>
              <a:t>Lesson 30.4 Figure 2</a:t>
            </a:r>
            <a:endParaRPr lang="en-IN" dirty="0"/>
          </a:p>
        </p:txBody>
      </p:sp>
      <p:pic>
        <p:nvPicPr>
          <p:cNvPr id="7" name="Content Placeholder 6" descr="Part (a) photo shows the broad, sword-shaped leaves of a tulip. Parallel veins run up the leaves. Part (b) photo shows a teardrop-shaped linden leaf that has veins radiating out from the midrib. Smaller veins radiate out from these. Part (c) photo shows a fan-shaped ginkgo leaf, which has veins radiating out from the petiole. Drawings of each type of leaf are under each photo.">
            <a:extLst>
              <a:ext uri="{FF2B5EF4-FFF2-40B4-BE49-F238E27FC236}">
                <a16:creationId xmlns:a16="http://schemas.microsoft.com/office/drawing/2014/main" id="{19D5AEA7-4004-0F85-C9A8-6C57FF6FF923}"/>
              </a:ext>
            </a:extLst>
          </p:cNvPr>
          <p:cNvPicPr>
            <a:picLocks noGrp="1" noChangeAspect="1"/>
          </p:cNvPicPr>
          <p:nvPr>
            <p:ph idx="1"/>
          </p:nvPr>
        </p:nvPicPr>
        <p:blipFill>
          <a:blip r:embed="rId2"/>
          <a:srcRect l="3704" r="3704"/>
          <a:stretch/>
        </p:blipFill>
        <p:spPr>
          <a:xfrm>
            <a:off x="762000" y="1280160"/>
            <a:ext cx="7620000" cy="4572000"/>
          </a:xfrm>
        </p:spPr>
      </p:pic>
    </p:spTree>
    <p:extLst>
      <p:ext uri="{BB962C8B-B14F-4D97-AF65-F5344CB8AC3E}">
        <p14:creationId xmlns:p14="http://schemas.microsoft.com/office/powerpoint/2010/main" val="4131593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B772-FCF3-288B-E08E-3319E744CDF9}"/>
              </a:ext>
            </a:extLst>
          </p:cNvPr>
          <p:cNvSpPr>
            <a:spLocks noGrp="1"/>
          </p:cNvSpPr>
          <p:nvPr>
            <p:ph type="title"/>
          </p:nvPr>
        </p:nvSpPr>
        <p:spPr/>
        <p:txBody>
          <a:bodyPr/>
          <a:lstStyle/>
          <a:p>
            <a:r>
              <a:rPr lang="en-US" dirty="0"/>
              <a:t>Lesson 30.4 Figure 3</a:t>
            </a:r>
            <a:endParaRPr lang="en-IN" dirty="0"/>
          </a:p>
        </p:txBody>
      </p:sp>
      <p:pic>
        <p:nvPicPr>
          <p:cNvPr id="7" name="Content Placeholder 6" descr="A photograph of a maple leaf">
            <a:extLst>
              <a:ext uri="{FF2B5EF4-FFF2-40B4-BE49-F238E27FC236}">
                <a16:creationId xmlns:a16="http://schemas.microsoft.com/office/drawing/2014/main" id="{F930F68F-D3FD-EF80-960B-C84F66947283}"/>
              </a:ext>
            </a:extLst>
          </p:cNvPr>
          <p:cNvPicPr>
            <a:picLocks noGrp="1" noChangeAspect="1"/>
          </p:cNvPicPr>
          <p:nvPr>
            <p:ph idx="1"/>
          </p:nvPr>
        </p:nvPicPr>
        <p:blipFill>
          <a:blip r:embed="rId2"/>
          <a:srcRect l="22222" r="21296"/>
          <a:stretch/>
        </p:blipFill>
        <p:spPr>
          <a:xfrm>
            <a:off x="2286000" y="1280160"/>
            <a:ext cx="4648200" cy="4572000"/>
          </a:xfrm>
        </p:spPr>
      </p:pic>
    </p:spTree>
    <p:extLst>
      <p:ext uri="{BB962C8B-B14F-4D97-AF65-F5344CB8AC3E}">
        <p14:creationId xmlns:p14="http://schemas.microsoft.com/office/powerpoint/2010/main" val="3166772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91B25-D286-DAD3-83E1-DCAFB9284D68}"/>
              </a:ext>
            </a:extLst>
          </p:cNvPr>
          <p:cNvSpPr>
            <a:spLocks noGrp="1"/>
          </p:cNvSpPr>
          <p:nvPr>
            <p:ph type="title"/>
          </p:nvPr>
        </p:nvSpPr>
        <p:spPr/>
        <p:txBody>
          <a:bodyPr/>
          <a:lstStyle/>
          <a:p>
            <a:r>
              <a:rPr lang="en-US" dirty="0"/>
              <a:t>Lesson 30.4 Figure 4</a:t>
            </a:r>
            <a:endParaRPr lang="en-IN" dirty="0"/>
          </a:p>
        </p:txBody>
      </p:sp>
      <p:pic>
        <p:nvPicPr>
          <p:cNvPr id="7" name="Content Placeholder 6" descr="Four images of different kinds of leaves">
            <a:extLst>
              <a:ext uri="{FF2B5EF4-FFF2-40B4-BE49-F238E27FC236}">
                <a16:creationId xmlns:a16="http://schemas.microsoft.com/office/drawing/2014/main" id="{417C0ACC-FF82-72D4-F482-59E6FDBEC87B}"/>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448992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A661E-97B4-DC37-1D34-22C363B48412}"/>
              </a:ext>
            </a:extLst>
          </p:cNvPr>
          <p:cNvSpPr>
            <a:spLocks noGrp="1"/>
          </p:cNvSpPr>
          <p:nvPr>
            <p:ph type="title"/>
          </p:nvPr>
        </p:nvSpPr>
        <p:spPr/>
        <p:txBody>
          <a:bodyPr/>
          <a:lstStyle/>
          <a:p>
            <a:r>
              <a:rPr lang="en-US" dirty="0"/>
              <a:t>Lesson 30.4 Figure 5</a:t>
            </a:r>
            <a:endParaRPr lang="en-IN" dirty="0"/>
          </a:p>
        </p:txBody>
      </p:sp>
      <p:pic>
        <p:nvPicPr>
          <p:cNvPr id="6" name="Content Placeholder 5" descr="Figure (a) shows small stomata lined side by side. Figure (b) is a close-up of an oval stoma showing the thick liplike guard cells either side of an opening. Figure (c) is a light micrograph of a leaf cross section that shows a large air space underneath two guard cells. The air space is surrounded by large oval and egg-shaped cells.">
            <a:extLst>
              <a:ext uri="{FF2B5EF4-FFF2-40B4-BE49-F238E27FC236}">
                <a16:creationId xmlns:a16="http://schemas.microsoft.com/office/drawing/2014/main" id="{DBE7D67B-84FC-734E-D8A6-EA9CE56C9286}"/>
              </a:ext>
            </a:extLst>
          </p:cNvPr>
          <p:cNvPicPr>
            <a:picLocks noGrp="1" noChangeAspect="1"/>
          </p:cNvPicPr>
          <p:nvPr>
            <p:ph idx="1"/>
          </p:nvPr>
        </p:nvPicPr>
        <p:blipFill>
          <a:blip r:embed="rId2"/>
          <a:srcRect b="48000"/>
          <a:stretch/>
        </p:blipFill>
        <p:spPr>
          <a:xfrm>
            <a:off x="457200" y="1280160"/>
            <a:ext cx="8229600" cy="2377440"/>
          </a:xfrm>
        </p:spPr>
      </p:pic>
    </p:spTree>
    <p:extLst>
      <p:ext uri="{BB962C8B-B14F-4D97-AF65-F5344CB8AC3E}">
        <p14:creationId xmlns:p14="http://schemas.microsoft.com/office/powerpoint/2010/main" val="2177682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AD2B5-D34E-50A5-96F0-16AF3E21D17B}"/>
              </a:ext>
            </a:extLst>
          </p:cNvPr>
          <p:cNvSpPr>
            <a:spLocks noGrp="1"/>
          </p:cNvSpPr>
          <p:nvPr>
            <p:ph type="title"/>
          </p:nvPr>
        </p:nvSpPr>
        <p:spPr/>
        <p:txBody>
          <a:bodyPr/>
          <a:lstStyle/>
          <a:p>
            <a:r>
              <a:rPr lang="en-US" dirty="0"/>
              <a:t>Lesson 30.4 Figure 6</a:t>
            </a:r>
            <a:endParaRPr lang="en-IN" dirty="0"/>
          </a:p>
        </p:txBody>
      </p:sp>
      <p:pic>
        <p:nvPicPr>
          <p:cNvPr id="6" name="Content Placeholder 5" descr="Figure (a) shows a plant with many fuzzy yellow hairs growing from its surface. Figure (b) shows branched treelike hairs emerging from the surface of a leaf. The trunk of each hair is about 250 microns tall. The branches are shorter. Figure (c) shows many multipronged hairs about 100 microns long that look like sea anemones scattered across a leaf surface.">
            <a:extLst>
              <a:ext uri="{FF2B5EF4-FFF2-40B4-BE49-F238E27FC236}">
                <a16:creationId xmlns:a16="http://schemas.microsoft.com/office/drawing/2014/main" id="{5D6B93D4-FDDA-51D9-0FB2-32B30F47E345}"/>
              </a:ext>
            </a:extLst>
          </p:cNvPr>
          <p:cNvPicPr>
            <a:picLocks noGrp="1" noChangeAspect="1"/>
          </p:cNvPicPr>
          <p:nvPr>
            <p:ph idx="1"/>
          </p:nvPr>
        </p:nvPicPr>
        <p:blipFill>
          <a:blip r:embed="rId2"/>
          <a:srcRect b="39667"/>
          <a:stretch/>
        </p:blipFill>
        <p:spPr>
          <a:xfrm>
            <a:off x="457200" y="1280160"/>
            <a:ext cx="8229600" cy="2758440"/>
          </a:xfrm>
        </p:spPr>
      </p:pic>
    </p:spTree>
    <p:extLst>
      <p:ext uri="{BB962C8B-B14F-4D97-AF65-F5344CB8AC3E}">
        <p14:creationId xmlns:p14="http://schemas.microsoft.com/office/powerpoint/2010/main" val="1305089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9EE6C-E2F1-E9A7-74BD-C2CB634E7D5B}"/>
              </a:ext>
            </a:extLst>
          </p:cNvPr>
          <p:cNvSpPr>
            <a:spLocks noGrp="1"/>
          </p:cNvSpPr>
          <p:nvPr>
            <p:ph type="title"/>
          </p:nvPr>
        </p:nvSpPr>
        <p:spPr/>
        <p:txBody>
          <a:bodyPr/>
          <a:lstStyle/>
          <a:p>
            <a:r>
              <a:rPr lang="en-US" dirty="0"/>
              <a:t>Lesson 30.4 Figure 7</a:t>
            </a:r>
            <a:endParaRPr lang="en-IN" dirty="0"/>
          </a:p>
        </p:txBody>
      </p:sp>
      <p:pic>
        <p:nvPicPr>
          <p:cNvPr id="7" name="Content Placeholder 6" descr="Figure (a) shows a leaf cross section illustration. A flat layer of rectangular cells comprise the upper and lower epidermis. A cuticle layer protects the outside of both epidermal layers. A stoma in the lower epidermis allows carbon dioxide to enter and oxygen to leave. Circular guard cells surround the pore. Sandwiched between the upper and lower epidermis is the mesophyll. The upper part of the mesophyll is comprised of columnar cells called palisade parenchyma. The lower part of the mesophyll is made up of loosely packed spongy parenchyma. Figure (b) is a scanning electron micrograph of a leaf in which all the layers described above are visible. Palisade cells are covered with small bumps, which are chloroplasts. Spongy cells are smaller and irregularly shaped. ">
            <a:extLst>
              <a:ext uri="{FF2B5EF4-FFF2-40B4-BE49-F238E27FC236}">
                <a16:creationId xmlns:a16="http://schemas.microsoft.com/office/drawing/2014/main" id="{D51589A0-6A4E-22FC-01F1-4EED647FF756}"/>
              </a:ext>
            </a:extLst>
          </p:cNvPr>
          <p:cNvPicPr>
            <a:picLocks noGrp="1" noChangeAspect="1"/>
          </p:cNvPicPr>
          <p:nvPr>
            <p:ph idx="1"/>
          </p:nvPr>
        </p:nvPicPr>
        <p:blipFill>
          <a:blip r:embed="rId2"/>
          <a:srcRect l="24074" r="22222"/>
          <a:stretch/>
        </p:blipFill>
        <p:spPr>
          <a:xfrm>
            <a:off x="2438400" y="1280160"/>
            <a:ext cx="4419600" cy="4572000"/>
          </a:xfrm>
        </p:spPr>
      </p:pic>
    </p:spTree>
    <p:extLst>
      <p:ext uri="{BB962C8B-B14F-4D97-AF65-F5344CB8AC3E}">
        <p14:creationId xmlns:p14="http://schemas.microsoft.com/office/powerpoint/2010/main" val="1012520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778CA-D53A-01B9-EFED-CA43D105217C}"/>
              </a:ext>
            </a:extLst>
          </p:cNvPr>
          <p:cNvSpPr>
            <a:spLocks noGrp="1"/>
          </p:cNvSpPr>
          <p:nvPr>
            <p:ph type="title"/>
          </p:nvPr>
        </p:nvSpPr>
        <p:spPr/>
        <p:txBody>
          <a:bodyPr/>
          <a:lstStyle/>
          <a:p>
            <a:r>
              <a:rPr lang="en-US" dirty="0"/>
              <a:t>Lesson 30.4 Figure 8</a:t>
            </a:r>
            <a:endParaRPr lang="en-IN" dirty="0"/>
          </a:p>
        </p:txBody>
      </p:sp>
      <p:pic>
        <p:nvPicPr>
          <p:cNvPr id="7" name="Content Placeholder 6" descr="This cross section of leaf tissue shows an oval vascular bundle. Small phloem cells make up the bottom of the bundle, and larger xylem cells make up the top. The bundle is surrounded by a ring of larger cells.">
            <a:extLst>
              <a:ext uri="{FF2B5EF4-FFF2-40B4-BE49-F238E27FC236}">
                <a16:creationId xmlns:a16="http://schemas.microsoft.com/office/drawing/2014/main" id="{44A5E9FC-42C2-5362-0695-D7CCAA16D986}"/>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4246806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0BA4-DB1A-77D1-9B60-940F730B5E42}"/>
              </a:ext>
            </a:extLst>
          </p:cNvPr>
          <p:cNvSpPr>
            <a:spLocks noGrp="1"/>
          </p:cNvSpPr>
          <p:nvPr>
            <p:ph type="title"/>
          </p:nvPr>
        </p:nvSpPr>
        <p:spPr/>
        <p:txBody>
          <a:bodyPr/>
          <a:lstStyle/>
          <a:p>
            <a:r>
              <a:rPr lang="en-US" dirty="0"/>
              <a:t>Lesson 30.4 Figure 9</a:t>
            </a:r>
            <a:endParaRPr lang="en-IN" dirty="0"/>
          </a:p>
        </p:txBody>
      </p:sp>
      <p:pic>
        <p:nvPicPr>
          <p:cNvPr id="11" name="Content Placeholder 10" descr="A photograph of Spanish moss in the branches of an oak tree">
            <a:extLst>
              <a:ext uri="{FF2B5EF4-FFF2-40B4-BE49-F238E27FC236}">
                <a16:creationId xmlns:a16="http://schemas.microsoft.com/office/drawing/2014/main" id="{AF82CDEB-9808-6BE8-402A-FBFFA8BF5BCA}"/>
              </a:ext>
            </a:extLst>
          </p:cNvPr>
          <p:cNvPicPr>
            <a:picLocks noGrp="1" noChangeAspect="1"/>
          </p:cNvPicPr>
          <p:nvPr>
            <p:ph idx="1"/>
          </p:nvPr>
        </p:nvPicPr>
        <p:blipFill>
          <a:blip r:embed="rId2"/>
          <a:srcRect l="28703" r="27778"/>
          <a:stretch/>
        </p:blipFill>
        <p:spPr>
          <a:xfrm>
            <a:off x="2819400" y="1280160"/>
            <a:ext cx="3581400" cy="4572000"/>
          </a:xfrm>
        </p:spPr>
      </p:pic>
    </p:spTree>
    <p:extLst>
      <p:ext uri="{BB962C8B-B14F-4D97-AF65-F5344CB8AC3E}">
        <p14:creationId xmlns:p14="http://schemas.microsoft.com/office/powerpoint/2010/main" val="3506160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849FB-6FDE-E080-F5E4-8AD4965255A4}"/>
              </a:ext>
            </a:extLst>
          </p:cNvPr>
          <p:cNvSpPr>
            <a:spLocks noGrp="1"/>
          </p:cNvSpPr>
          <p:nvPr>
            <p:ph type="title"/>
          </p:nvPr>
        </p:nvSpPr>
        <p:spPr/>
        <p:txBody>
          <a:bodyPr/>
          <a:lstStyle/>
          <a:p>
            <a:r>
              <a:rPr lang="en-US" dirty="0"/>
              <a:t>Lesson 30.4 Figure 10</a:t>
            </a:r>
            <a:endParaRPr lang="en-IN" dirty="0"/>
          </a:p>
        </p:txBody>
      </p:sp>
      <p:pic>
        <p:nvPicPr>
          <p:cNvPr id="7" name="Content Placeholder 6" descr="A photograph of an orchid growing from a tree">
            <a:extLst>
              <a:ext uri="{FF2B5EF4-FFF2-40B4-BE49-F238E27FC236}">
                <a16:creationId xmlns:a16="http://schemas.microsoft.com/office/drawing/2014/main" id="{F480CA7C-0A37-B94C-60B1-8DA0AAE87DF1}"/>
              </a:ext>
            </a:extLst>
          </p:cNvPr>
          <p:cNvPicPr>
            <a:picLocks noGrp="1" noChangeAspect="1"/>
          </p:cNvPicPr>
          <p:nvPr>
            <p:ph idx="1"/>
          </p:nvPr>
        </p:nvPicPr>
        <p:blipFill>
          <a:blip r:embed="rId2"/>
          <a:srcRect l="30556" r="30556"/>
          <a:stretch/>
        </p:blipFill>
        <p:spPr>
          <a:xfrm>
            <a:off x="2971800" y="1280160"/>
            <a:ext cx="3200400" cy="4572000"/>
          </a:xfrm>
        </p:spPr>
      </p:pic>
    </p:spTree>
    <p:extLst>
      <p:ext uri="{BB962C8B-B14F-4D97-AF65-F5344CB8AC3E}">
        <p14:creationId xmlns:p14="http://schemas.microsoft.com/office/powerpoint/2010/main" val="3484362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30.1 Figure 3</a:t>
            </a:r>
            <a:endParaRPr lang="en-IN" dirty="0"/>
          </a:p>
        </p:txBody>
      </p:sp>
      <p:pic>
        <p:nvPicPr>
          <p:cNvPr id="6" name="Content Placeholder 5" descr="A micrograph of a root tip has purple centers in the cells, which are organized and splitting in some cells.">
            <a:extLst>
              <a:ext uri="{FF2B5EF4-FFF2-40B4-BE49-F238E27FC236}">
                <a16:creationId xmlns:a16="http://schemas.microsoft.com/office/drawing/2014/main" id="{C3B3537A-D3B4-BFCB-AEBD-DCB8C45BAEE4}"/>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444388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9D6BA-D524-988C-52C3-6BFF24431BE4}"/>
              </a:ext>
            </a:extLst>
          </p:cNvPr>
          <p:cNvSpPr>
            <a:spLocks noGrp="1"/>
          </p:cNvSpPr>
          <p:nvPr>
            <p:ph type="title"/>
          </p:nvPr>
        </p:nvSpPr>
        <p:spPr/>
        <p:txBody>
          <a:bodyPr/>
          <a:lstStyle/>
          <a:p>
            <a:r>
              <a:rPr lang="en-US" dirty="0"/>
              <a:t>Lesson 30.4 Figure 11</a:t>
            </a:r>
            <a:endParaRPr lang="en-IN" dirty="0"/>
          </a:p>
        </p:txBody>
      </p:sp>
      <p:pic>
        <p:nvPicPr>
          <p:cNvPr id="7" name="Content Placeholder 6" descr="Two images of carnivorous plants">
            <a:extLst>
              <a:ext uri="{FF2B5EF4-FFF2-40B4-BE49-F238E27FC236}">
                <a16:creationId xmlns:a16="http://schemas.microsoft.com/office/drawing/2014/main" id="{31EFD688-B612-29BC-27A4-791998924D0B}"/>
              </a:ext>
            </a:extLst>
          </p:cNvPr>
          <p:cNvPicPr>
            <a:picLocks noGrp="1" noChangeAspect="1"/>
          </p:cNvPicPr>
          <p:nvPr>
            <p:ph idx="1"/>
          </p:nvPr>
        </p:nvPicPr>
        <p:blipFill>
          <a:blip r:embed="rId2"/>
          <a:srcRect b="21333"/>
          <a:stretch/>
        </p:blipFill>
        <p:spPr>
          <a:xfrm>
            <a:off x="457200" y="1280160"/>
            <a:ext cx="8229600" cy="3596640"/>
          </a:xfrm>
        </p:spPr>
      </p:pic>
    </p:spTree>
    <p:extLst>
      <p:ext uri="{BB962C8B-B14F-4D97-AF65-F5344CB8AC3E}">
        <p14:creationId xmlns:p14="http://schemas.microsoft.com/office/powerpoint/2010/main" val="3325990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CDA3-97C2-0F40-49AA-F802AAC392C1}"/>
              </a:ext>
            </a:extLst>
          </p:cNvPr>
          <p:cNvSpPr>
            <a:spLocks noGrp="1"/>
          </p:cNvSpPr>
          <p:nvPr>
            <p:ph type="title"/>
          </p:nvPr>
        </p:nvSpPr>
        <p:spPr/>
        <p:txBody>
          <a:bodyPr/>
          <a:lstStyle/>
          <a:p>
            <a:r>
              <a:rPr lang="en-US" dirty="0"/>
              <a:t>Lesson 30.4 Figure 12</a:t>
            </a:r>
            <a:endParaRPr lang="en-IN" dirty="0"/>
          </a:p>
        </p:txBody>
      </p:sp>
      <p:pic>
        <p:nvPicPr>
          <p:cNvPr id="7" name="Content Placeholder 6" descr="Three images of tree with unique roots">
            <a:extLst>
              <a:ext uri="{FF2B5EF4-FFF2-40B4-BE49-F238E27FC236}">
                <a16:creationId xmlns:a16="http://schemas.microsoft.com/office/drawing/2014/main" id="{BE73A6C6-CF9F-C806-DAD6-5834752D8C02}"/>
              </a:ext>
            </a:extLst>
          </p:cNvPr>
          <p:cNvPicPr>
            <a:picLocks noGrp="1" noChangeAspect="1"/>
          </p:cNvPicPr>
          <p:nvPr>
            <p:ph idx="1"/>
          </p:nvPr>
        </p:nvPicPr>
        <p:blipFill>
          <a:blip r:embed="rId2"/>
          <a:srcRect b="44666"/>
          <a:stretch/>
        </p:blipFill>
        <p:spPr>
          <a:xfrm>
            <a:off x="457200" y="1280160"/>
            <a:ext cx="8229600" cy="2529840"/>
          </a:xfrm>
        </p:spPr>
      </p:pic>
    </p:spTree>
    <p:extLst>
      <p:ext uri="{BB962C8B-B14F-4D97-AF65-F5344CB8AC3E}">
        <p14:creationId xmlns:p14="http://schemas.microsoft.com/office/powerpoint/2010/main" val="3436626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C5990-5956-49ED-AA53-1744145AD83B}"/>
              </a:ext>
            </a:extLst>
          </p:cNvPr>
          <p:cNvSpPr>
            <a:spLocks noGrp="1"/>
          </p:cNvSpPr>
          <p:nvPr>
            <p:ph type="title"/>
          </p:nvPr>
        </p:nvSpPr>
        <p:spPr/>
        <p:txBody>
          <a:bodyPr/>
          <a:lstStyle/>
          <a:p>
            <a:r>
              <a:rPr lang="en-US" dirty="0"/>
              <a:t>Lesson 30.5 Figure 1</a:t>
            </a:r>
            <a:endParaRPr lang="en-IN" dirty="0"/>
          </a:p>
        </p:txBody>
      </p:sp>
      <p:pic>
        <p:nvPicPr>
          <p:cNvPr id="7" name="Content Placeholder 6" descr="Two images: (a) shows extremely tall redwoods; (b) shows tree roots breaking through a sidewalk.">
            <a:extLst>
              <a:ext uri="{FF2B5EF4-FFF2-40B4-BE49-F238E27FC236}">
                <a16:creationId xmlns:a16="http://schemas.microsoft.com/office/drawing/2014/main" id="{15BF7D88-77B4-D7B1-93A7-8176458755A1}"/>
              </a:ext>
            </a:extLst>
          </p:cNvPr>
          <p:cNvPicPr>
            <a:picLocks noGrp="1" noChangeAspect="1"/>
          </p:cNvPicPr>
          <p:nvPr>
            <p:ph idx="1"/>
          </p:nvPr>
        </p:nvPicPr>
        <p:blipFill>
          <a:blip r:embed="rId2"/>
          <a:srcRect b="8000"/>
          <a:stretch/>
        </p:blipFill>
        <p:spPr>
          <a:xfrm>
            <a:off x="457200" y="1280160"/>
            <a:ext cx="8229600" cy="4206240"/>
          </a:xfrm>
        </p:spPr>
      </p:pic>
    </p:spTree>
    <p:extLst>
      <p:ext uri="{BB962C8B-B14F-4D97-AF65-F5344CB8AC3E}">
        <p14:creationId xmlns:p14="http://schemas.microsoft.com/office/powerpoint/2010/main" val="3908300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E85C-3554-DB46-22C2-186142C9EB30}"/>
              </a:ext>
            </a:extLst>
          </p:cNvPr>
          <p:cNvSpPr>
            <a:spLocks noGrp="1"/>
          </p:cNvSpPr>
          <p:nvPr>
            <p:ph type="title"/>
          </p:nvPr>
        </p:nvSpPr>
        <p:spPr/>
        <p:txBody>
          <a:bodyPr/>
          <a:lstStyle/>
          <a:p>
            <a:r>
              <a:rPr lang="en-US" dirty="0"/>
              <a:t>Lesson 30.5 Figure 2</a:t>
            </a:r>
            <a:endParaRPr lang="en-IN" dirty="0"/>
          </a:p>
        </p:txBody>
      </p:sp>
      <p:pic>
        <p:nvPicPr>
          <p:cNvPr id="6" name="Content Placeholder 5" descr="An illustration shows a U-shaped tube holding pure water. A semipermeable membrane, which allows water but not solutes to pass, separates the two sides of the tube. The water level on each side of the tube is the same. Beneath this tube are three more tubes, also divided by semipermeable membranes. In the first tube, solute has been added to the right side. Adding solute to the right side lowers psi dash s, causing water to move to the right side of the tube. As a result, the water level is higher on the right side. The second tube has pure water on both sides of the membrane. Positive pressure is applied to the left side. Applying positive pressure to the left side causes psi dash p to increase. As a results, water moves to the right so that the water level is higher on the right than on the left. The third tube also has pure water, but this time negative pressure is applied to the left side. Applying negative pressure lowers psi dash p, causing water to move to the left side of the tube. As a result, the water level is higher on the left.">
            <a:extLst>
              <a:ext uri="{FF2B5EF4-FFF2-40B4-BE49-F238E27FC236}">
                <a16:creationId xmlns:a16="http://schemas.microsoft.com/office/drawing/2014/main" id="{1DBBC441-073A-34A1-FDB1-2A4BF5D899F7}"/>
              </a:ext>
            </a:extLst>
          </p:cNvPr>
          <p:cNvPicPr>
            <a:picLocks noGrp="1" noChangeAspect="1"/>
          </p:cNvPicPr>
          <p:nvPr>
            <p:ph idx="1"/>
          </p:nvPr>
        </p:nvPicPr>
        <p:blipFill>
          <a:blip r:embed="rId2"/>
          <a:srcRect l="21297" r="21295"/>
          <a:stretch/>
        </p:blipFill>
        <p:spPr>
          <a:xfrm>
            <a:off x="2209800" y="1280160"/>
            <a:ext cx="4724400" cy="4572000"/>
          </a:xfrm>
        </p:spPr>
      </p:pic>
    </p:spTree>
    <p:extLst>
      <p:ext uri="{BB962C8B-B14F-4D97-AF65-F5344CB8AC3E}">
        <p14:creationId xmlns:p14="http://schemas.microsoft.com/office/powerpoint/2010/main" val="3595401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DFA6-8E6F-9440-E081-1B51AC79F307}"/>
              </a:ext>
            </a:extLst>
          </p:cNvPr>
          <p:cNvSpPr>
            <a:spLocks noGrp="1"/>
          </p:cNvSpPr>
          <p:nvPr>
            <p:ph type="title"/>
          </p:nvPr>
        </p:nvSpPr>
        <p:spPr/>
        <p:txBody>
          <a:bodyPr/>
          <a:lstStyle/>
          <a:p>
            <a:r>
              <a:rPr lang="en-US" dirty="0"/>
              <a:t>Lesson 30.5 Figure 3</a:t>
            </a:r>
            <a:endParaRPr lang="en-IN" dirty="0"/>
          </a:p>
        </p:txBody>
      </p:sp>
      <p:pic>
        <p:nvPicPr>
          <p:cNvPr id="6" name="Content Placeholder 5" descr="Two images: (a) shows a wilting pepper plant; (b) shows a healthy pepper plant.">
            <a:extLst>
              <a:ext uri="{FF2B5EF4-FFF2-40B4-BE49-F238E27FC236}">
                <a16:creationId xmlns:a16="http://schemas.microsoft.com/office/drawing/2014/main" id="{FCC27DDD-CAAD-2354-114D-B698EA8F7E8E}"/>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65610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5A87A-A356-B37D-31BE-9463F7F1BC79}"/>
              </a:ext>
            </a:extLst>
          </p:cNvPr>
          <p:cNvSpPr>
            <a:spLocks noGrp="1"/>
          </p:cNvSpPr>
          <p:nvPr>
            <p:ph type="title"/>
          </p:nvPr>
        </p:nvSpPr>
        <p:spPr/>
        <p:txBody>
          <a:bodyPr/>
          <a:lstStyle/>
          <a:p>
            <a:r>
              <a:rPr lang="en-US" dirty="0"/>
              <a:t>Lesson 30.5 Figure 4</a:t>
            </a:r>
            <a:endParaRPr lang="en-IN" dirty="0"/>
          </a:p>
        </p:txBody>
      </p:sp>
      <p:pic>
        <p:nvPicPr>
          <p:cNvPr id="15" name="Content Placeholder 14" descr="Shown are three plant cells with varying degrees of water inside them. The first plant cell is hypertonic, with water moving outside of the cell through plasmolysis. The second plant cell is isotonic, indicating that water flows equally in and out of the cell. The third plant cell is hypotonic and turgid, indicating that water is moving into the cell but not out, causing it to become swollen.">
            <a:extLst>
              <a:ext uri="{FF2B5EF4-FFF2-40B4-BE49-F238E27FC236}">
                <a16:creationId xmlns:a16="http://schemas.microsoft.com/office/drawing/2014/main" id="{550E7811-7611-A53D-28B2-6C388CB354AE}"/>
              </a:ext>
            </a:extLst>
          </p:cNvPr>
          <p:cNvPicPr>
            <a:picLocks noGrp="1" noChangeAspect="1"/>
          </p:cNvPicPr>
          <p:nvPr>
            <p:ph idx="1"/>
          </p:nvPr>
        </p:nvPicPr>
        <p:blipFill>
          <a:blip r:embed="rId2"/>
          <a:srcRect b="18000"/>
          <a:stretch/>
        </p:blipFill>
        <p:spPr>
          <a:xfrm>
            <a:off x="457200" y="1280160"/>
            <a:ext cx="8229600" cy="3749040"/>
          </a:xfrm>
        </p:spPr>
      </p:pic>
    </p:spTree>
    <p:extLst>
      <p:ext uri="{BB962C8B-B14F-4D97-AF65-F5344CB8AC3E}">
        <p14:creationId xmlns:p14="http://schemas.microsoft.com/office/powerpoint/2010/main" val="1049421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A6006-3C9C-CA0F-ECDD-EF1770E27B7B}"/>
              </a:ext>
            </a:extLst>
          </p:cNvPr>
          <p:cNvSpPr>
            <a:spLocks noGrp="1"/>
          </p:cNvSpPr>
          <p:nvPr>
            <p:ph type="title"/>
          </p:nvPr>
        </p:nvSpPr>
        <p:spPr/>
        <p:txBody>
          <a:bodyPr/>
          <a:lstStyle/>
          <a:p>
            <a:r>
              <a:rPr lang="en-US" dirty="0"/>
              <a:t>Lesson 30.5 Figure 5</a:t>
            </a:r>
            <a:endParaRPr lang="en-IN" dirty="0"/>
          </a:p>
        </p:txBody>
      </p:sp>
      <p:pic>
        <p:nvPicPr>
          <p:cNvPr id="9" name="Content Placeholder 8" descr="An illustration shows a pine tree. A blowup of the root indicates that negative water potential draws water from the soil into the root hairs, then into the root xylem. A blowup of the trunk indicates that cohesion and adhesion draws water up the xylem. A blowup of a leaf shows that transpiration draws water from the leaf through the stoma. Next to the tree is an arrow showing water potential, which is low at the roots and high in the leaves. The water potential varies from approximately 0.2 M P a, in the root cells to approximately 0.6 M P a in the stem and from approximately 1.5 M P a in the highest leaves, to approximately 100 M P a in the atmosphere.">
            <a:extLst>
              <a:ext uri="{FF2B5EF4-FFF2-40B4-BE49-F238E27FC236}">
                <a16:creationId xmlns:a16="http://schemas.microsoft.com/office/drawing/2014/main" id="{076287FD-E307-F588-F6A7-53ED95208552}"/>
              </a:ext>
            </a:extLst>
          </p:cNvPr>
          <p:cNvPicPr>
            <a:picLocks noGrp="1" noChangeAspect="1"/>
          </p:cNvPicPr>
          <p:nvPr>
            <p:ph idx="1"/>
          </p:nvPr>
        </p:nvPicPr>
        <p:blipFill>
          <a:blip r:embed="rId2"/>
          <a:srcRect l="21296" r="22222"/>
          <a:stretch/>
        </p:blipFill>
        <p:spPr>
          <a:xfrm>
            <a:off x="2209800" y="1280160"/>
            <a:ext cx="4648200" cy="4572000"/>
          </a:xfrm>
        </p:spPr>
      </p:pic>
    </p:spTree>
    <p:extLst>
      <p:ext uri="{BB962C8B-B14F-4D97-AF65-F5344CB8AC3E}">
        <p14:creationId xmlns:p14="http://schemas.microsoft.com/office/powerpoint/2010/main" val="2770331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BDEB4-8D0D-C3B3-DF9B-198A344BB5AF}"/>
              </a:ext>
            </a:extLst>
          </p:cNvPr>
          <p:cNvSpPr>
            <a:spLocks noGrp="1"/>
          </p:cNvSpPr>
          <p:nvPr>
            <p:ph type="title"/>
          </p:nvPr>
        </p:nvSpPr>
        <p:spPr/>
        <p:txBody>
          <a:bodyPr/>
          <a:lstStyle/>
          <a:p>
            <a:r>
              <a:rPr lang="en-US" dirty="0"/>
              <a:t>Lesson 30.5 Figure 6</a:t>
            </a:r>
            <a:endParaRPr lang="en-IN" dirty="0"/>
          </a:p>
        </p:txBody>
      </p:sp>
      <p:pic>
        <p:nvPicPr>
          <p:cNvPr id="6" name="Content Placeholder 5" descr="Four images show plants with different characteristics that are suited to their environments.">
            <a:extLst>
              <a:ext uri="{FF2B5EF4-FFF2-40B4-BE49-F238E27FC236}">
                <a16:creationId xmlns:a16="http://schemas.microsoft.com/office/drawing/2014/main" id="{E6BA6F83-3F02-4355-DBCC-C95663828C45}"/>
              </a:ext>
            </a:extLst>
          </p:cNvPr>
          <p:cNvPicPr>
            <a:picLocks noGrp="1" noChangeAspect="1"/>
          </p:cNvPicPr>
          <p:nvPr>
            <p:ph idx="1"/>
          </p:nvPr>
        </p:nvPicPr>
        <p:blipFill>
          <a:blip r:embed="rId2"/>
          <a:srcRect b="38000"/>
          <a:stretch/>
        </p:blipFill>
        <p:spPr>
          <a:xfrm>
            <a:off x="457200" y="1280160"/>
            <a:ext cx="8229600" cy="2834640"/>
          </a:xfrm>
        </p:spPr>
      </p:pic>
    </p:spTree>
    <p:extLst>
      <p:ext uri="{BB962C8B-B14F-4D97-AF65-F5344CB8AC3E}">
        <p14:creationId xmlns:p14="http://schemas.microsoft.com/office/powerpoint/2010/main" val="1002493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1477C-6F9C-E91E-36F9-CB2A9595F3B3}"/>
              </a:ext>
            </a:extLst>
          </p:cNvPr>
          <p:cNvSpPr>
            <a:spLocks noGrp="1"/>
          </p:cNvSpPr>
          <p:nvPr>
            <p:ph type="title"/>
          </p:nvPr>
        </p:nvSpPr>
        <p:spPr/>
        <p:txBody>
          <a:bodyPr/>
          <a:lstStyle/>
          <a:p>
            <a:r>
              <a:rPr lang="en-US" dirty="0"/>
              <a:t>Lesson 30.5 Figure 7</a:t>
            </a:r>
            <a:endParaRPr lang="en-IN" dirty="0"/>
          </a:p>
        </p:txBody>
      </p:sp>
      <p:pic>
        <p:nvPicPr>
          <p:cNvPr id="9" name="Content Placeholder 8" descr="A sugar-producing cell, apoplast, companion cell, and phloem are shown. SWEET eddluxer protein (a sucrose transporter) transports sucrose into the apoplast. Active transport moves the sucrose into the companion cell out of the apoplast while photons are moved into the apoplast from the companion cell through an A T P -powered pump. The sucrose ultimately diffuses into the phloem through the plasmodesmata.">
            <a:extLst>
              <a:ext uri="{FF2B5EF4-FFF2-40B4-BE49-F238E27FC236}">
                <a16:creationId xmlns:a16="http://schemas.microsoft.com/office/drawing/2014/main" id="{E96045A7-0E49-7852-7E19-431BAF08E29B}"/>
              </a:ext>
            </a:extLst>
          </p:cNvPr>
          <p:cNvPicPr>
            <a:picLocks noGrp="1" noChangeAspect="1"/>
          </p:cNvPicPr>
          <p:nvPr>
            <p:ph idx="1"/>
          </p:nvPr>
        </p:nvPicPr>
        <p:blipFill>
          <a:blip r:embed="rId2"/>
          <a:srcRect r="2778" b="6334"/>
          <a:stretch/>
        </p:blipFill>
        <p:spPr>
          <a:xfrm>
            <a:off x="457200" y="1280160"/>
            <a:ext cx="8001000" cy="4282440"/>
          </a:xfrm>
        </p:spPr>
      </p:pic>
    </p:spTree>
    <p:extLst>
      <p:ext uri="{BB962C8B-B14F-4D97-AF65-F5344CB8AC3E}">
        <p14:creationId xmlns:p14="http://schemas.microsoft.com/office/powerpoint/2010/main" val="2069363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C162A-8032-EA62-3E38-7747702536A8}"/>
              </a:ext>
            </a:extLst>
          </p:cNvPr>
          <p:cNvSpPr>
            <a:spLocks noGrp="1"/>
          </p:cNvSpPr>
          <p:nvPr>
            <p:ph type="title"/>
          </p:nvPr>
        </p:nvSpPr>
        <p:spPr/>
        <p:txBody>
          <a:bodyPr/>
          <a:lstStyle/>
          <a:p>
            <a:r>
              <a:rPr lang="en-US" dirty="0"/>
              <a:t>Lesson 30.5 Figure 8</a:t>
            </a:r>
            <a:endParaRPr lang="en-IN" dirty="0"/>
          </a:p>
        </p:txBody>
      </p:sp>
      <p:pic>
        <p:nvPicPr>
          <p:cNvPr id="9" name="Content Placeholder 8" descr="An illustration shows phloem, a column-like structure that is composed of stacks of cylindrical cells called sieve-tube elements. Each cell is separated by a sieve-tube plate. The sieve-tube plate has holes in it, like a slice of Swiss cheese. Lateral sieve areas on the side of the column allow different phloem tubes to interact.">
            <a:extLst>
              <a:ext uri="{FF2B5EF4-FFF2-40B4-BE49-F238E27FC236}">
                <a16:creationId xmlns:a16="http://schemas.microsoft.com/office/drawing/2014/main" id="{6183A59E-8043-2FA1-9522-AE452B0C14B4}"/>
              </a:ext>
            </a:extLst>
          </p:cNvPr>
          <p:cNvPicPr>
            <a:picLocks noGrp="1" noChangeAspect="1"/>
          </p:cNvPicPr>
          <p:nvPr>
            <p:ph idx="1"/>
          </p:nvPr>
        </p:nvPicPr>
        <p:blipFill>
          <a:blip r:embed="rId2"/>
          <a:srcRect l="24999" r="25000"/>
          <a:stretch/>
        </p:blipFill>
        <p:spPr>
          <a:xfrm>
            <a:off x="2514600" y="1280160"/>
            <a:ext cx="4114800" cy="4572000"/>
          </a:xfrm>
        </p:spPr>
      </p:pic>
    </p:spTree>
    <p:extLst>
      <p:ext uri="{BB962C8B-B14F-4D97-AF65-F5344CB8AC3E}">
        <p14:creationId xmlns:p14="http://schemas.microsoft.com/office/powerpoint/2010/main" val="1525390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30.1 Figure 4</a:t>
            </a:r>
            <a:endParaRPr lang="en-IN" dirty="0"/>
          </a:p>
        </p:txBody>
      </p:sp>
      <p:pic>
        <p:nvPicPr>
          <p:cNvPr id="6" name="Content Placeholder 5" descr="Shown is the anatomy of leaf tissue where photosynthesis occurs. The cell has a cube shape made up of several layers. The top layer is the upper epidermis, made up of the cuticle and stoma. Below the upper epidermis is the palisade mesophyll followed by the spongy mesophyll. Within the spongy mesophyll are veins, which contain xylem and phloem. The last layer of the leaf tissue is the lower epidermis.">
            <a:extLst>
              <a:ext uri="{FF2B5EF4-FFF2-40B4-BE49-F238E27FC236}">
                <a16:creationId xmlns:a16="http://schemas.microsoft.com/office/drawing/2014/main" id="{133A0CB8-74F4-F3E0-C066-6510517C68C1}"/>
              </a:ext>
            </a:extLst>
          </p:cNvPr>
          <p:cNvPicPr>
            <a:picLocks noGrp="1" noChangeAspect="1"/>
          </p:cNvPicPr>
          <p:nvPr>
            <p:ph idx="1"/>
          </p:nvPr>
        </p:nvPicPr>
        <p:blipFill>
          <a:blip r:embed="rId2"/>
          <a:srcRect l="14815" r="13889"/>
          <a:stretch/>
        </p:blipFill>
        <p:spPr>
          <a:xfrm>
            <a:off x="1676400" y="1280160"/>
            <a:ext cx="5867400" cy="4572000"/>
          </a:xfrm>
        </p:spPr>
      </p:pic>
    </p:spTree>
    <p:extLst>
      <p:ext uri="{BB962C8B-B14F-4D97-AF65-F5344CB8AC3E}">
        <p14:creationId xmlns:p14="http://schemas.microsoft.com/office/powerpoint/2010/main" val="26946978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480AA-A192-7ED8-2328-A61023CCF163}"/>
              </a:ext>
            </a:extLst>
          </p:cNvPr>
          <p:cNvSpPr>
            <a:spLocks noGrp="1"/>
          </p:cNvSpPr>
          <p:nvPr>
            <p:ph type="title"/>
          </p:nvPr>
        </p:nvSpPr>
        <p:spPr/>
        <p:txBody>
          <a:bodyPr/>
          <a:lstStyle/>
          <a:p>
            <a:r>
              <a:rPr lang="en-US" dirty="0"/>
              <a:t>Lesson 30.5 Figure 9</a:t>
            </a:r>
            <a:endParaRPr lang="en-IN" dirty="0"/>
          </a:p>
        </p:txBody>
      </p:sp>
      <p:pic>
        <p:nvPicPr>
          <p:cNvPr id="9" name="Content Placeholder 8" descr="Shown is the xylem and the phloem sieve tube. Transpiration of water causes water flow to move up through the xylem, where water then enters the phloem. The water pressure in the phloem causes both the sucrose and the water to move down to a lower pressure area in the roots, where sucrose separates into a companion cell and is absorbed into the root cell. The remaining water moves back into the xylem.">
            <a:extLst>
              <a:ext uri="{FF2B5EF4-FFF2-40B4-BE49-F238E27FC236}">
                <a16:creationId xmlns:a16="http://schemas.microsoft.com/office/drawing/2014/main" id="{89D6AF84-2474-20F8-E7E7-4311ECBDBC21}"/>
              </a:ext>
            </a:extLst>
          </p:cNvPr>
          <p:cNvPicPr>
            <a:picLocks noGrp="1" noChangeAspect="1"/>
          </p:cNvPicPr>
          <p:nvPr>
            <p:ph idx="1"/>
          </p:nvPr>
        </p:nvPicPr>
        <p:blipFill>
          <a:blip r:embed="rId2"/>
          <a:srcRect l="29629" r="29630"/>
          <a:stretch/>
        </p:blipFill>
        <p:spPr>
          <a:xfrm>
            <a:off x="2895600" y="1280160"/>
            <a:ext cx="3352800" cy="4572000"/>
          </a:xfrm>
        </p:spPr>
      </p:pic>
    </p:spTree>
    <p:extLst>
      <p:ext uri="{BB962C8B-B14F-4D97-AF65-F5344CB8AC3E}">
        <p14:creationId xmlns:p14="http://schemas.microsoft.com/office/powerpoint/2010/main" val="20925132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19CD-9984-0EBD-B1FA-05ECDDBB37EC}"/>
              </a:ext>
            </a:extLst>
          </p:cNvPr>
          <p:cNvSpPr>
            <a:spLocks noGrp="1"/>
          </p:cNvSpPr>
          <p:nvPr>
            <p:ph type="title"/>
          </p:nvPr>
        </p:nvSpPr>
        <p:spPr/>
        <p:txBody>
          <a:bodyPr/>
          <a:lstStyle/>
          <a:p>
            <a:r>
              <a:rPr lang="en-US" dirty="0"/>
              <a:t>Lesson 30.6 Figure 1</a:t>
            </a:r>
            <a:endParaRPr lang="en-IN" dirty="0"/>
          </a:p>
        </p:txBody>
      </p:sp>
      <p:pic>
        <p:nvPicPr>
          <p:cNvPr id="6" name="Content Placeholder 5" descr="A diagram shows the active, written as P r, and inactive, written as P f r, forms of phytochrome. An arrow indicates that red light converts the inactive form to the active form. Far red light or darkness converts the active form back to the inactive form. When phytochrome is active, a cellular response occurs.">
            <a:extLst>
              <a:ext uri="{FF2B5EF4-FFF2-40B4-BE49-F238E27FC236}">
                <a16:creationId xmlns:a16="http://schemas.microsoft.com/office/drawing/2014/main" id="{74E89BF3-AEEC-8F8B-F52F-3EED0CE7AAAC}"/>
              </a:ext>
            </a:extLst>
          </p:cNvPr>
          <p:cNvPicPr>
            <a:picLocks noGrp="1" noChangeAspect="1"/>
          </p:cNvPicPr>
          <p:nvPr>
            <p:ph idx="1"/>
          </p:nvPr>
        </p:nvPicPr>
        <p:blipFill>
          <a:blip r:embed="rId2"/>
          <a:srcRect l="30555" r="29630"/>
          <a:stretch/>
        </p:blipFill>
        <p:spPr>
          <a:xfrm>
            <a:off x="2933700" y="1264920"/>
            <a:ext cx="3276600" cy="4328160"/>
          </a:xfrm>
        </p:spPr>
      </p:pic>
    </p:spTree>
    <p:extLst>
      <p:ext uri="{BB962C8B-B14F-4D97-AF65-F5344CB8AC3E}">
        <p14:creationId xmlns:p14="http://schemas.microsoft.com/office/powerpoint/2010/main" val="466498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54651-38E8-5A13-4ACC-463AB84FBC2F}"/>
              </a:ext>
            </a:extLst>
          </p:cNvPr>
          <p:cNvSpPr>
            <a:spLocks noGrp="1"/>
          </p:cNvSpPr>
          <p:nvPr>
            <p:ph type="title"/>
          </p:nvPr>
        </p:nvSpPr>
        <p:spPr/>
        <p:txBody>
          <a:bodyPr/>
          <a:lstStyle/>
          <a:p>
            <a:r>
              <a:rPr lang="en-US" dirty="0"/>
              <a:t>Lesson 30.6 Figure 2</a:t>
            </a:r>
            <a:endParaRPr lang="en-IN" dirty="0"/>
          </a:p>
        </p:txBody>
      </p:sp>
      <p:pic>
        <p:nvPicPr>
          <p:cNvPr id="7" name="Content Placeholder 6" descr="A photograph of a light purple flower bending toward the light">
            <a:extLst>
              <a:ext uri="{FF2B5EF4-FFF2-40B4-BE49-F238E27FC236}">
                <a16:creationId xmlns:a16="http://schemas.microsoft.com/office/drawing/2014/main" id="{4C99AED0-089B-D3BB-47B1-AFEC051E008B}"/>
              </a:ext>
            </a:extLst>
          </p:cNvPr>
          <p:cNvPicPr>
            <a:picLocks noGrp="1" noChangeAspect="1"/>
          </p:cNvPicPr>
          <p:nvPr>
            <p:ph idx="1"/>
          </p:nvPr>
        </p:nvPicPr>
        <p:blipFill>
          <a:blip r:embed="rId2"/>
          <a:stretch>
            <a:fillRect/>
          </a:stretch>
        </p:blipFill>
        <p:spPr>
          <a:xfrm>
            <a:off x="2462784" y="1295400"/>
            <a:ext cx="4218432" cy="4572000"/>
          </a:xfrm>
        </p:spPr>
      </p:pic>
    </p:spTree>
    <p:extLst>
      <p:ext uri="{BB962C8B-B14F-4D97-AF65-F5344CB8AC3E}">
        <p14:creationId xmlns:p14="http://schemas.microsoft.com/office/powerpoint/2010/main" val="35250727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CFDEF-5997-307A-3A0D-8FCE2C0BD05D}"/>
              </a:ext>
            </a:extLst>
          </p:cNvPr>
          <p:cNvSpPr>
            <a:spLocks noGrp="1"/>
          </p:cNvSpPr>
          <p:nvPr>
            <p:ph type="title"/>
          </p:nvPr>
        </p:nvSpPr>
        <p:spPr/>
        <p:txBody>
          <a:bodyPr/>
          <a:lstStyle/>
          <a:p>
            <a:r>
              <a:rPr lang="en-US" dirty="0"/>
              <a:t>Lesson 30.6 Figure 3</a:t>
            </a:r>
            <a:endParaRPr lang="en-IN" dirty="0"/>
          </a:p>
        </p:txBody>
      </p:sp>
      <p:pic>
        <p:nvPicPr>
          <p:cNvPr id="7" name="Content Placeholder 6" descr="Four images show how I A A is distributed to bend the plant towards sunlight. In image 1, the sun is directly above, and the I A A is evenly distributed over the tip of the plant, so there is no bend. In image 2, the sun is slightly to the right, and the I A A is gathered in the left side of the plant, but the plant does not yet bend. In image 3, the sun is more to the right, and the I A A is more heavily gathered in the left side of the plant, causing the plant to bend to the right. Image 4 shows the same as image 3 but more pronounced.">
            <a:extLst>
              <a:ext uri="{FF2B5EF4-FFF2-40B4-BE49-F238E27FC236}">
                <a16:creationId xmlns:a16="http://schemas.microsoft.com/office/drawing/2014/main" id="{2BF7EA8B-DAAB-80A1-9FA4-481E9043038A}"/>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798758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8A084-96A1-3E6E-26ED-28F4935CB2D8}"/>
              </a:ext>
            </a:extLst>
          </p:cNvPr>
          <p:cNvSpPr>
            <a:spLocks noGrp="1"/>
          </p:cNvSpPr>
          <p:nvPr>
            <p:ph type="title"/>
          </p:nvPr>
        </p:nvSpPr>
        <p:spPr/>
        <p:txBody>
          <a:bodyPr/>
          <a:lstStyle/>
          <a:p>
            <a:r>
              <a:rPr lang="en-US" dirty="0"/>
              <a:t>Lesson 30.6 Figure 4</a:t>
            </a:r>
            <a:endParaRPr lang="en-IN" dirty="0"/>
          </a:p>
        </p:txBody>
      </p:sp>
      <p:pic>
        <p:nvPicPr>
          <p:cNvPr id="7" name="Content Placeholder 6" descr="The plant on the left is tall with long tendrils. The plant on the right is short with no tendrils.">
            <a:extLst>
              <a:ext uri="{FF2B5EF4-FFF2-40B4-BE49-F238E27FC236}">
                <a16:creationId xmlns:a16="http://schemas.microsoft.com/office/drawing/2014/main" id="{8389D5A2-FE72-80E6-9EB7-3D39EB509A42}"/>
              </a:ext>
            </a:extLst>
          </p:cNvPr>
          <p:cNvPicPr>
            <a:picLocks noGrp="1" noChangeAspect="1"/>
          </p:cNvPicPr>
          <p:nvPr>
            <p:ph idx="1"/>
          </p:nvPr>
        </p:nvPicPr>
        <p:blipFill>
          <a:blip r:embed="rId2"/>
          <a:srcRect l="31481" r="31482"/>
          <a:stretch/>
        </p:blipFill>
        <p:spPr>
          <a:xfrm>
            <a:off x="3048000" y="1280160"/>
            <a:ext cx="3048000" cy="4572000"/>
          </a:xfrm>
        </p:spPr>
      </p:pic>
    </p:spTree>
    <p:extLst>
      <p:ext uri="{BB962C8B-B14F-4D97-AF65-F5344CB8AC3E}">
        <p14:creationId xmlns:p14="http://schemas.microsoft.com/office/powerpoint/2010/main" val="23293752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332C9-C7F9-875F-B700-DFFEA8DAC66C}"/>
              </a:ext>
            </a:extLst>
          </p:cNvPr>
          <p:cNvSpPr>
            <a:spLocks noGrp="1"/>
          </p:cNvSpPr>
          <p:nvPr>
            <p:ph type="title"/>
          </p:nvPr>
        </p:nvSpPr>
        <p:spPr/>
        <p:txBody>
          <a:bodyPr/>
          <a:lstStyle/>
          <a:p>
            <a:r>
              <a:rPr lang="en-US" dirty="0"/>
              <a:t>Lesson 30.6 Figure 5</a:t>
            </a:r>
            <a:endParaRPr lang="en-IN" dirty="0"/>
          </a:p>
        </p:txBody>
      </p:sp>
      <p:pic>
        <p:nvPicPr>
          <p:cNvPr id="7" name="Content Placeholder 6" descr="A photograph of clusters of purple grapes">
            <a:extLst>
              <a:ext uri="{FF2B5EF4-FFF2-40B4-BE49-F238E27FC236}">
                <a16:creationId xmlns:a16="http://schemas.microsoft.com/office/drawing/2014/main" id="{CC0AE06E-C95D-34F5-A000-7D7704081739}"/>
              </a:ext>
            </a:extLst>
          </p:cNvPr>
          <p:cNvPicPr>
            <a:picLocks noGrp="1" noChangeAspect="1"/>
          </p:cNvPicPr>
          <p:nvPr>
            <p:ph idx="1"/>
          </p:nvPr>
        </p:nvPicPr>
        <p:blipFill>
          <a:blip r:embed="rId2"/>
          <a:srcRect l="7407" r="6481"/>
          <a:stretch/>
        </p:blipFill>
        <p:spPr>
          <a:xfrm>
            <a:off x="1066800" y="1280160"/>
            <a:ext cx="7086600" cy="4572000"/>
          </a:xfrm>
        </p:spPr>
      </p:pic>
    </p:spTree>
    <p:extLst>
      <p:ext uri="{BB962C8B-B14F-4D97-AF65-F5344CB8AC3E}">
        <p14:creationId xmlns:p14="http://schemas.microsoft.com/office/powerpoint/2010/main" val="21382696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66096-8343-3560-B10C-20E4AE6B4827}"/>
              </a:ext>
            </a:extLst>
          </p:cNvPr>
          <p:cNvSpPr>
            <a:spLocks noGrp="1"/>
          </p:cNvSpPr>
          <p:nvPr>
            <p:ph type="title"/>
          </p:nvPr>
        </p:nvSpPr>
        <p:spPr/>
        <p:txBody>
          <a:bodyPr/>
          <a:lstStyle/>
          <a:p>
            <a:r>
              <a:rPr lang="en-US" dirty="0"/>
              <a:t>Lesson 30.6 Figure 6</a:t>
            </a:r>
            <a:endParaRPr lang="en-IN" dirty="0"/>
          </a:p>
        </p:txBody>
      </p:sp>
      <p:pic>
        <p:nvPicPr>
          <p:cNvPr id="7" name="Content Placeholder 6" descr="A photograph of peppers in all different stages of ripening, some green and some red.">
            <a:extLst>
              <a:ext uri="{FF2B5EF4-FFF2-40B4-BE49-F238E27FC236}">
                <a16:creationId xmlns:a16="http://schemas.microsoft.com/office/drawing/2014/main" id="{BCDD4AF1-0A86-6CDF-DE0C-82D4BC1BB804}"/>
              </a:ext>
            </a:extLst>
          </p:cNvPr>
          <p:cNvPicPr>
            <a:picLocks noGrp="1" noChangeAspect="1"/>
          </p:cNvPicPr>
          <p:nvPr>
            <p:ph idx="1"/>
          </p:nvPr>
        </p:nvPicPr>
        <p:blipFill>
          <a:blip r:embed="rId2"/>
          <a:srcRect l="21296" r="20371"/>
          <a:stretch/>
        </p:blipFill>
        <p:spPr>
          <a:xfrm>
            <a:off x="2209800" y="1280160"/>
            <a:ext cx="4800600" cy="4572000"/>
          </a:xfrm>
        </p:spPr>
      </p:pic>
    </p:spTree>
    <p:extLst>
      <p:ext uri="{BB962C8B-B14F-4D97-AF65-F5344CB8AC3E}">
        <p14:creationId xmlns:p14="http://schemas.microsoft.com/office/powerpoint/2010/main" val="4022853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98538-02D0-33AF-462F-875E7692A748}"/>
              </a:ext>
            </a:extLst>
          </p:cNvPr>
          <p:cNvSpPr>
            <a:spLocks noGrp="1"/>
          </p:cNvSpPr>
          <p:nvPr>
            <p:ph type="title"/>
          </p:nvPr>
        </p:nvSpPr>
        <p:spPr/>
        <p:txBody>
          <a:bodyPr/>
          <a:lstStyle/>
          <a:p>
            <a:r>
              <a:rPr lang="en-US" dirty="0"/>
              <a:t>Lesson 30.6 Figure 7</a:t>
            </a:r>
            <a:endParaRPr lang="en-IN" dirty="0"/>
          </a:p>
        </p:txBody>
      </p:sp>
      <p:pic>
        <p:nvPicPr>
          <p:cNvPr id="7" name="Content Placeholder 6" descr="A photograph shows the tendrils of a plant curling around each other.">
            <a:extLst>
              <a:ext uri="{FF2B5EF4-FFF2-40B4-BE49-F238E27FC236}">
                <a16:creationId xmlns:a16="http://schemas.microsoft.com/office/drawing/2014/main" id="{3DD7FF45-3C77-4247-2F4A-AC2580A34D3A}"/>
              </a:ext>
            </a:extLst>
          </p:cNvPr>
          <p:cNvPicPr>
            <a:picLocks noGrp="1" noChangeAspect="1"/>
          </p:cNvPicPr>
          <p:nvPr>
            <p:ph idx="1"/>
          </p:nvPr>
        </p:nvPicPr>
        <p:blipFill>
          <a:blip r:embed="rId2"/>
          <a:srcRect l="12037" r="12964"/>
          <a:stretch/>
        </p:blipFill>
        <p:spPr>
          <a:xfrm>
            <a:off x="1447800" y="1280160"/>
            <a:ext cx="6172200" cy="4572000"/>
          </a:xfrm>
        </p:spPr>
      </p:pic>
    </p:spTree>
    <p:extLst>
      <p:ext uri="{BB962C8B-B14F-4D97-AF65-F5344CB8AC3E}">
        <p14:creationId xmlns:p14="http://schemas.microsoft.com/office/powerpoint/2010/main" val="11790134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30.1 Figure 5</a:t>
            </a:r>
            <a:endParaRPr lang="en-IN" dirty="0"/>
          </a:p>
        </p:txBody>
      </p:sp>
      <p:pic>
        <p:nvPicPr>
          <p:cNvPr id="11" name="Content Placeholder 10" descr="The micrograph shows a squash plant stem cross section. There are several circular vascular bundles; within the bundles are clustered xylem vessels. To the outside of the xylem vessels are much smaller phloem cells. The vascular bundles are encased in ground tissue. Cells of the ground tissue are somewhat larger than phloem. The stem is protected by an outer layer of epidermis, made up of several layers of cells smaller than phloem cells.">
            <a:extLst>
              <a:ext uri="{FF2B5EF4-FFF2-40B4-BE49-F238E27FC236}">
                <a16:creationId xmlns:a16="http://schemas.microsoft.com/office/drawing/2014/main" id="{C07D7B25-11DE-0156-7D94-036E58453AC9}"/>
              </a:ext>
            </a:extLst>
          </p:cNvPr>
          <p:cNvPicPr>
            <a:picLocks noGrp="1" noChangeAspect="1"/>
          </p:cNvPicPr>
          <p:nvPr>
            <p:ph idx="1"/>
          </p:nvPr>
        </p:nvPicPr>
        <p:blipFill>
          <a:blip r:embed="rId2"/>
          <a:stretch>
            <a:fillRect/>
          </a:stretch>
        </p:blipFill>
        <p:spPr>
          <a:xfrm>
            <a:off x="844296" y="1279525"/>
            <a:ext cx="7455408" cy="457200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7BA64-76CF-4BEE-78C4-796D0844AF85}"/>
              </a:ext>
            </a:extLst>
          </p:cNvPr>
          <p:cNvSpPr>
            <a:spLocks noGrp="1"/>
          </p:cNvSpPr>
          <p:nvPr>
            <p:ph type="title"/>
          </p:nvPr>
        </p:nvSpPr>
        <p:spPr/>
        <p:txBody>
          <a:bodyPr/>
          <a:lstStyle/>
          <a:p>
            <a:r>
              <a:rPr lang="en-US" dirty="0"/>
              <a:t>Lesson 30.1 Figure 6</a:t>
            </a:r>
            <a:endParaRPr lang="en-IN" dirty="0"/>
          </a:p>
        </p:txBody>
      </p:sp>
      <p:pic>
        <p:nvPicPr>
          <p:cNvPr id="6" name="Content Placeholder 5" descr="The micrograph shows a cross section of a woody stem plant. Within the cross section are three layers: the epidermis, which makes up the outer layer; the phloem, which makes up the inner layer; and the xylem, which is at the core of the stem.">
            <a:extLst>
              <a:ext uri="{FF2B5EF4-FFF2-40B4-BE49-F238E27FC236}">
                <a16:creationId xmlns:a16="http://schemas.microsoft.com/office/drawing/2014/main" id="{6DD3BD16-35F4-CF42-0492-AE54E3BF988F}"/>
              </a:ext>
            </a:extLst>
          </p:cNvPr>
          <p:cNvPicPr>
            <a:picLocks noGrp="1" noChangeAspect="1"/>
          </p:cNvPicPr>
          <p:nvPr>
            <p:ph idx="1"/>
          </p:nvPr>
        </p:nvPicPr>
        <p:blipFill>
          <a:blip r:embed="rId2"/>
          <a:stretch>
            <a:fillRect/>
          </a:stretch>
        </p:blipFill>
        <p:spPr>
          <a:xfrm>
            <a:off x="844296" y="1279525"/>
            <a:ext cx="7455408" cy="4572000"/>
          </a:xfrm>
        </p:spPr>
      </p:pic>
    </p:spTree>
    <p:extLst>
      <p:ext uri="{BB962C8B-B14F-4D97-AF65-F5344CB8AC3E}">
        <p14:creationId xmlns:p14="http://schemas.microsoft.com/office/powerpoint/2010/main" val="3321875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71A-96CA-3D7C-68CF-D8215F693757}"/>
              </a:ext>
            </a:extLst>
          </p:cNvPr>
          <p:cNvSpPr>
            <a:spLocks noGrp="1"/>
          </p:cNvSpPr>
          <p:nvPr>
            <p:ph type="title"/>
          </p:nvPr>
        </p:nvSpPr>
        <p:spPr/>
        <p:txBody>
          <a:bodyPr/>
          <a:lstStyle/>
          <a:p>
            <a:r>
              <a:rPr lang="en-US" dirty="0"/>
              <a:t>Lesson 30.2 Figure 1</a:t>
            </a:r>
            <a:endParaRPr lang="en-IN" dirty="0"/>
          </a:p>
        </p:txBody>
      </p:sp>
      <p:pic>
        <p:nvPicPr>
          <p:cNvPr id="7" name="Content Placeholder 6" descr="An illustration of a vascular plant is shown, which includes its shoot system and its root system. At the top of the plant is the terminal bud, which has a shoot apical meristem. Leaves are attached to the stem via nodes, and the stem area between nodes comprises the internode. The petiole connects the blade of the leaf to the stem, and the leaves above the nodes came from the axillary bud positioned up against the nodes. Vascular tissue makes up the interior of the stem as it extends down into the root system. At the very base of the root is the root tip, which has a root cap and a root apical meristem. Root hairs tip the end of branches coming off the root.">
            <a:extLst>
              <a:ext uri="{FF2B5EF4-FFF2-40B4-BE49-F238E27FC236}">
                <a16:creationId xmlns:a16="http://schemas.microsoft.com/office/drawing/2014/main" id="{B869CC01-4EDD-100C-3BF6-3DE951C4FA60}"/>
              </a:ext>
            </a:extLst>
          </p:cNvPr>
          <p:cNvPicPr>
            <a:picLocks noGrp="1" noChangeAspect="1"/>
          </p:cNvPicPr>
          <p:nvPr>
            <p:ph idx="1"/>
          </p:nvPr>
        </p:nvPicPr>
        <p:blipFill>
          <a:blip r:embed="rId2"/>
          <a:srcRect l="25926" r="25000"/>
          <a:stretch/>
        </p:blipFill>
        <p:spPr>
          <a:xfrm>
            <a:off x="2590800" y="1280160"/>
            <a:ext cx="4038600" cy="4572000"/>
          </a:xfrm>
        </p:spPr>
      </p:pic>
    </p:spTree>
    <p:extLst>
      <p:ext uri="{BB962C8B-B14F-4D97-AF65-F5344CB8AC3E}">
        <p14:creationId xmlns:p14="http://schemas.microsoft.com/office/powerpoint/2010/main" val="1957040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30.2 Figure 2</a:t>
            </a:r>
            <a:endParaRPr lang="en-IN" dirty="0"/>
          </a:p>
        </p:txBody>
      </p:sp>
      <p:pic>
        <p:nvPicPr>
          <p:cNvPr id="7" name="Content Placeholder 6" descr="A micrograph shows a cross section of a stem. The central pith layer is in the center with pitch cells that are stained orange and get smaller toward the outside. Surrounding the pith is a ring of xylem cells, which radiate out from the center in rows. Rows of red-staining phloem cells radiate out from the xylem cells.  Phloem cells are about half the size of xylem cells. Outside the phloem is a ring of cells that make up the peripheral cortex. Cells in the peripheral cortex are rounded rectangles that lie perpendicular to the phloem. The outermost epidermis is made up of cells similar in shape to the peripheral cortex cells but a bit larger.">
            <a:extLst>
              <a:ext uri="{FF2B5EF4-FFF2-40B4-BE49-F238E27FC236}">
                <a16:creationId xmlns:a16="http://schemas.microsoft.com/office/drawing/2014/main" id="{9FBE7F74-18C3-0413-86A6-58E75D35A00C}"/>
              </a:ext>
            </a:extLst>
          </p:cNvPr>
          <p:cNvPicPr>
            <a:picLocks noGrp="1" noChangeAspect="1"/>
          </p:cNvPicPr>
          <p:nvPr>
            <p:ph idx="1"/>
          </p:nvPr>
        </p:nvPicPr>
        <p:blipFill>
          <a:blip r:embed="rId2"/>
          <a:srcRect l="3704" r="3704"/>
          <a:stretch/>
        </p:blipFill>
        <p:spPr>
          <a:xfrm>
            <a:off x="762000" y="1280160"/>
            <a:ext cx="7620000" cy="4572000"/>
          </a:xfrm>
        </p:spPr>
      </p:pic>
    </p:spTree>
    <p:extLst>
      <p:ext uri="{BB962C8B-B14F-4D97-AF65-F5344CB8AC3E}">
        <p14:creationId xmlns:p14="http://schemas.microsoft.com/office/powerpoint/2010/main" val="351860887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2822</TotalTime>
  <Words>234</Words>
  <Application>Microsoft Office PowerPoint</Application>
  <PresentationFormat>On-screen Show (4:3)</PresentationFormat>
  <Paragraphs>59</Paragraphs>
  <Slides>58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58</vt:i4>
      </vt:variant>
    </vt:vector>
  </HeadingPairs>
  <TitlesOfParts>
    <vt:vector size="61" baseType="lpstr">
      <vt:lpstr>Arial</vt:lpstr>
      <vt:lpstr>Calibri</vt:lpstr>
      <vt:lpstr>Office Theme</vt:lpstr>
      <vt:lpstr>Chapter 30</vt:lpstr>
      <vt:lpstr>Lesson 30.1 Figure 1</vt:lpstr>
      <vt:lpstr>Lesson 30.1 Figure 2</vt:lpstr>
      <vt:lpstr>Lesson 30.1 Figure 3</vt:lpstr>
      <vt:lpstr>Lesson 30.1 Figure 4</vt:lpstr>
      <vt:lpstr>Lesson 30.1 Figure 5</vt:lpstr>
      <vt:lpstr>Lesson 30.1 Figure 6</vt:lpstr>
      <vt:lpstr>Lesson 30.2 Figure 1</vt:lpstr>
      <vt:lpstr>Lesson 30.2 Figure 2</vt:lpstr>
      <vt:lpstr>Lesson 30.2 Figure 3</vt:lpstr>
      <vt:lpstr>Lesson 30.2 Figure 4</vt:lpstr>
      <vt:lpstr>Lesson 30.2 Figure 5</vt:lpstr>
      <vt:lpstr>Lesson 30.2 Figure 6</vt:lpstr>
      <vt:lpstr>Lesson 30.2 Figure 7</vt:lpstr>
      <vt:lpstr>Lesson 30.2 Figure 8</vt:lpstr>
      <vt:lpstr>Lesson 30.2 Figure 9</vt:lpstr>
      <vt:lpstr>Lesson 30.2 Figure 10</vt:lpstr>
      <vt:lpstr>Lesson 30.2 Figure 11</vt:lpstr>
      <vt:lpstr>Lesson 30.2 Figure 12</vt:lpstr>
      <vt:lpstr>Lesson 30.2 Figure 13</vt:lpstr>
      <vt:lpstr>Lesson 30.2 Figure 14</vt:lpstr>
      <vt:lpstr>Lesson 30.3 Figure 1</vt:lpstr>
      <vt:lpstr>Lesson 30.3 Figure 2</vt:lpstr>
      <vt:lpstr>Lesson 30.3 Figure 3</vt:lpstr>
      <vt:lpstr>Lesson 30.3 Figure 4</vt:lpstr>
      <vt:lpstr>Lesson 30.3 Figure 5</vt:lpstr>
      <vt:lpstr>Lesson 30.3 Figure 6</vt:lpstr>
      <vt:lpstr>Lesson 30.3 Figure 7</vt:lpstr>
      <vt:lpstr>Lesson 30.3 Figure 8</vt:lpstr>
      <vt:lpstr>Lesson 30.4 Figure 1</vt:lpstr>
      <vt:lpstr>Lesson 30.4 Figure 2</vt:lpstr>
      <vt:lpstr>Lesson 30.4 Figure 3</vt:lpstr>
      <vt:lpstr>Lesson 30.4 Figure 4</vt:lpstr>
      <vt:lpstr>Lesson 30.4 Figure 5</vt:lpstr>
      <vt:lpstr>Lesson 30.4 Figure 6</vt:lpstr>
      <vt:lpstr>Lesson 30.4 Figure 7</vt:lpstr>
      <vt:lpstr>Lesson 30.4 Figure 8</vt:lpstr>
      <vt:lpstr>Lesson 30.4 Figure 9</vt:lpstr>
      <vt:lpstr>Lesson 30.4 Figure 10</vt:lpstr>
      <vt:lpstr>Lesson 30.4 Figure 11</vt:lpstr>
      <vt:lpstr>Lesson 30.4 Figure 12</vt:lpstr>
      <vt:lpstr>Lesson 30.5 Figure 1</vt:lpstr>
      <vt:lpstr>Lesson 30.5 Figure 2</vt:lpstr>
      <vt:lpstr>Lesson 30.5 Figure 3</vt:lpstr>
      <vt:lpstr>Lesson 30.5 Figure 4</vt:lpstr>
      <vt:lpstr>Lesson 30.5 Figure 5</vt:lpstr>
      <vt:lpstr>Lesson 30.5 Figure 6</vt:lpstr>
      <vt:lpstr>Lesson 30.5 Figure 7</vt:lpstr>
      <vt:lpstr>Lesson 30.5 Figure 8</vt:lpstr>
      <vt:lpstr>Lesson 30.5 Figure 9</vt:lpstr>
      <vt:lpstr>Lesson 30.6 Figure 1</vt:lpstr>
      <vt:lpstr>Lesson 30.6 Figure 2</vt:lpstr>
      <vt:lpstr>Lesson 30.6 Figure 3</vt:lpstr>
      <vt:lpstr>Lesson 30.6 Figure 4</vt:lpstr>
      <vt:lpstr>Lesson 30.6 Figure 5</vt:lpstr>
      <vt:lpstr>Lesson 30.6 Figure 6</vt:lpstr>
      <vt:lpstr>Lesson 30.6 Figure 7</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215</cp:revision>
  <dcterms:created xsi:type="dcterms:W3CDTF">2013-04-26T14:43:13Z</dcterms:created>
  <dcterms:modified xsi:type="dcterms:W3CDTF">2024-10-22T19:59:23Z</dcterms:modified>
</cp:coreProperties>
</file>