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3"/>
  </p:notesMasterIdLst>
  <p:handoutMasterIdLst>
    <p:handoutMasterId r:id="rId24"/>
  </p:handoutMasterIdLst>
  <p:sldIdLst>
    <p:sldId id="272" r:id="rId2"/>
    <p:sldId id="267"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6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3" autoAdjust="0"/>
    <p:restoredTop sz="86410" autoAdjust="0"/>
  </p:normalViewPr>
  <p:slideViewPr>
    <p:cSldViewPr>
      <p:cViewPr varScale="1">
        <p:scale>
          <a:sx n="69" d="100"/>
          <a:sy n="69" d="100"/>
        </p:scale>
        <p:origin x="38" y="1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10/10/2024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31</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Soil and Plant Nutrition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31.1 Figure 9</a:t>
            </a:r>
            <a:endParaRPr lang="en-US" sz="3200" dirty="0">
              <a:solidFill>
                <a:schemeClr val="accent1"/>
              </a:solidFill>
            </a:endParaRPr>
          </a:p>
        </p:txBody>
      </p:sp>
      <p:pic>
        <p:nvPicPr>
          <p:cNvPr id="6" name="Content Placeholder 5" descr="The illustration is broken up into different layers with different horizons composed in each. Going from the soil surface to the bottom the layers are organic, topsoil, subsoil, parent material, and bedrock. The organic layer is made up of the O horizon (&quot;loose and partly decayed organic matter&quot;) and the A horizon (&quot;mineral matter mixed with some humus&quot;). The topsoil layer is composed of the E horizon (&quot;light-colored mineral particles, zone of eluviation and leaching&quot;). The subsoil layer is made up of the B horizon (&quot;accumulation of clay transported from above&quot;). The parent material layer is composed of the C horizon (&quot;partially altered parent material&quot;). The bedrock layer is made up of the R horizon (&quot;unweathered parent material&quot;).">
            <a:extLst>
              <a:ext uri="{FF2B5EF4-FFF2-40B4-BE49-F238E27FC236}">
                <a16:creationId xmlns:a16="http://schemas.microsoft.com/office/drawing/2014/main" id="{D1D1E24F-925B-D0E1-F572-4349B515C0BB}"/>
              </a:ext>
            </a:extLst>
          </p:cNvPr>
          <p:cNvPicPr>
            <a:picLocks noGrp="1" noChangeAspect="1"/>
          </p:cNvPicPr>
          <p:nvPr>
            <p:ph idx="1"/>
          </p:nvPr>
        </p:nvPicPr>
        <p:blipFill>
          <a:blip r:embed="rId2"/>
          <a:srcRect l="24074" r="24074"/>
          <a:stretch/>
        </p:blipFill>
        <p:spPr>
          <a:xfrm>
            <a:off x="2438400" y="1280160"/>
            <a:ext cx="4267200" cy="4572000"/>
          </a:xfrm>
        </p:spPr>
      </p:pic>
    </p:spTree>
    <p:extLst>
      <p:ext uri="{BB962C8B-B14F-4D97-AF65-F5344CB8AC3E}">
        <p14:creationId xmlns:p14="http://schemas.microsoft.com/office/powerpoint/2010/main" val="2065649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31.1 Figure 10</a:t>
            </a:r>
            <a:endParaRPr lang="en-US" sz="3200" dirty="0">
              <a:solidFill>
                <a:schemeClr val="accent1"/>
              </a:solidFill>
            </a:endParaRPr>
          </a:p>
        </p:txBody>
      </p:sp>
      <p:pic>
        <p:nvPicPr>
          <p:cNvPr id="5" name="Content Placeholder 4" descr="A photograph shows the different horizons in the soil of a cliff in the Czech Republic.">
            <a:extLst>
              <a:ext uri="{FF2B5EF4-FFF2-40B4-BE49-F238E27FC236}">
                <a16:creationId xmlns:a16="http://schemas.microsoft.com/office/drawing/2014/main" id="{198F2E84-E6E3-7046-6317-60AFC5DEED8B}"/>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1507191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31.1 Figure 11</a:t>
            </a:r>
            <a:endParaRPr lang="en-US" sz="3200" dirty="0">
              <a:solidFill>
                <a:schemeClr val="accent1"/>
              </a:solidFill>
            </a:endParaRPr>
          </a:p>
        </p:txBody>
      </p:sp>
      <p:pic>
        <p:nvPicPr>
          <p:cNvPr id="5" name="Content Placeholder 4" descr="A photograph shows a few soil scientists studying the layers in the soil at a research site.">
            <a:extLst>
              <a:ext uri="{FF2B5EF4-FFF2-40B4-BE49-F238E27FC236}">
                <a16:creationId xmlns:a16="http://schemas.microsoft.com/office/drawing/2014/main" id="{A9CFA5AC-71C1-7E17-FE59-B09F02ED2B9A}"/>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2594305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31.1 Figure 12</a:t>
            </a:r>
            <a:endParaRPr lang="en-US" sz="3200" dirty="0">
              <a:solidFill>
                <a:schemeClr val="accent1"/>
              </a:solidFill>
            </a:endParaRPr>
          </a:p>
        </p:txBody>
      </p:sp>
      <p:pic>
        <p:nvPicPr>
          <p:cNvPr id="6" name="Content Placeholder 5" descr="Image displaying the intricate root systems of native prairie plants, spreading extensively throughout the soil and capable of interacting with multiple layers or horizons within the soil profile. These deep-reaching roots enable nutrient uptake, water absorption, and provide stability to the plants, contributing to the ecological resilience of native prairie ecosystems.">
            <a:extLst>
              <a:ext uri="{FF2B5EF4-FFF2-40B4-BE49-F238E27FC236}">
                <a16:creationId xmlns:a16="http://schemas.microsoft.com/office/drawing/2014/main" id="{6CA7A48C-E257-C346-FE49-AC2B0FCEC82B}"/>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1147890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31.2 Figure 1</a:t>
            </a:r>
            <a:endParaRPr lang="en-US" sz="3200" dirty="0">
              <a:solidFill>
                <a:schemeClr val="accent1"/>
              </a:solidFill>
            </a:endParaRPr>
          </a:p>
        </p:txBody>
      </p:sp>
      <p:pic>
        <p:nvPicPr>
          <p:cNvPr id="8" name="Content Placeholder 7" descr="Three images of edible legumes">
            <a:extLst>
              <a:ext uri="{FF2B5EF4-FFF2-40B4-BE49-F238E27FC236}">
                <a16:creationId xmlns:a16="http://schemas.microsoft.com/office/drawing/2014/main" id="{66F384E3-4F28-1F28-639A-1AA3FEDD3A54}"/>
              </a:ext>
            </a:extLst>
          </p:cNvPr>
          <p:cNvPicPr>
            <a:picLocks noGrp="1" noChangeAspect="1"/>
          </p:cNvPicPr>
          <p:nvPr>
            <p:ph idx="1"/>
          </p:nvPr>
        </p:nvPicPr>
        <p:blipFill>
          <a:blip r:embed="rId2"/>
          <a:srcRect b="39667"/>
          <a:stretch/>
        </p:blipFill>
        <p:spPr>
          <a:xfrm>
            <a:off x="457200" y="1280160"/>
            <a:ext cx="8229600" cy="2758440"/>
          </a:xfrm>
        </p:spPr>
      </p:pic>
    </p:spTree>
    <p:extLst>
      <p:ext uri="{BB962C8B-B14F-4D97-AF65-F5344CB8AC3E}">
        <p14:creationId xmlns:p14="http://schemas.microsoft.com/office/powerpoint/2010/main" val="1872372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31.2 Figure 2</a:t>
            </a:r>
            <a:endParaRPr lang="en-US" sz="3200" dirty="0">
              <a:solidFill>
                <a:schemeClr val="accent1"/>
              </a:solidFill>
            </a:endParaRPr>
          </a:p>
        </p:txBody>
      </p:sp>
      <p:pic>
        <p:nvPicPr>
          <p:cNvPr id="14" name="Content Placeholder 13" descr="Image (a) is a photo of legume roots, which are long and thin with hair-like appendages. Nodules are bulbous protrusions extending from the root. Image(b) is a transmission electron micrograph of a nodule cell cross section. Black oval-shaped vesicles containing rhizobia are visible. The vesicles are surrounded by a white layer and are scattered unevenly throughout the cell, which is gray.">
            <a:extLst>
              <a:ext uri="{FF2B5EF4-FFF2-40B4-BE49-F238E27FC236}">
                <a16:creationId xmlns:a16="http://schemas.microsoft.com/office/drawing/2014/main" id="{6A1D5B7E-8CAF-51FD-8A0E-A3026E839E08}"/>
              </a:ext>
            </a:extLst>
          </p:cNvPr>
          <p:cNvPicPr>
            <a:picLocks noGrp="1" noChangeAspect="1"/>
          </p:cNvPicPr>
          <p:nvPr>
            <p:ph idx="1"/>
          </p:nvPr>
        </p:nvPicPr>
        <p:blipFill>
          <a:blip r:embed="rId2"/>
          <a:srcRect b="24667"/>
          <a:stretch/>
        </p:blipFill>
        <p:spPr>
          <a:xfrm>
            <a:off x="457200" y="1280160"/>
            <a:ext cx="8229600" cy="3444240"/>
          </a:xfrm>
        </p:spPr>
      </p:pic>
    </p:spTree>
    <p:extLst>
      <p:ext uri="{BB962C8B-B14F-4D97-AF65-F5344CB8AC3E}">
        <p14:creationId xmlns:p14="http://schemas.microsoft.com/office/powerpoint/2010/main" val="275113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31.2 Figure 3</a:t>
            </a:r>
            <a:endParaRPr lang="en-US" sz="3200" dirty="0">
              <a:solidFill>
                <a:schemeClr val="accent1"/>
              </a:solidFill>
            </a:endParaRPr>
          </a:p>
        </p:txBody>
      </p:sp>
      <p:pic>
        <p:nvPicPr>
          <p:cNvPr id="5" name="Content Placeholder 4" descr="A photograph shows the roots of a plant that are covered in a white fuzz.">
            <a:extLst>
              <a:ext uri="{FF2B5EF4-FFF2-40B4-BE49-F238E27FC236}">
                <a16:creationId xmlns:a16="http://schemas.microsoft.com/office/drawing/2014/main" id="{B81F4D88-68D2-CB38-AAB6-A305DE79DB6E}"/>
              </a:ext>
            </a:extLst>
          </p:cNvPr>
          <p:cNvPicPr>
            <a:picLocks noGrp="1" noChangeAspect="1"/>
          </p:cNvPicPr>
          <p:nvPr>
            <p:ph idx="1"/>
          </p:nvPr>
        </p:nvPicPr>
        <p:blipFill>
          <a:blip r:embed="rId2"/>
          <a:srcRect l="33333" r="33333"/>
          <a:stretch/>
        </p:blipFill>
        <p:spPr>
          <a:xfrm>
            <a:off x="3200400" y="1280160"/>
            <a:ext cx="2743200" cy="4572000"/>
          </a:xfrm>
        </p:spPr>
      </p:pic>
    </p:spTree>
    <p:extLst>
      <p:ext uri="{BB962C8B-B14F-4D97-AF65-F5344CB8AC3E}">
        <p14:creationId xmlns:p14="http://schemas.microsoft.com/office/powerpoint/2010/main" val="3797114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31.2 Figure 4</a:t>
            </a:r>
            <a:endParaRPr lang="en-US" sz="3200" dirty="0">
              <a:solidFill>
                <a:schemeClr val="accent1"/>
              </a:solidFill>
            </a:endParaRPr>
          </a:p>
        </p:txBody>
      </p:sp>
      <p:pic>
        <p:nvPicPr>
          <p:cNvPr id="5" name="Content Placeholder 4" descr="A photograph shows a dodder.">
            <a:extLst>
              <a:ext uri="{FF2B5EF4-FFF2-40B4-BE49-F238E27FC236}">
                <a16:creationId xmlns:a16="http://schemas.microsoft.com/office/drawing/2014/main" id="{5524D8B1-9EBB-146A-B095-465EF36866F2}"/>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2773095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31.2 Figure 5</a:t>
            </a:r>
            <a:endParaRPr lang="en-US" sz="3200" dirty="0">
              <a:solidFill>
                <a:schemeClr val="accent1"/>
              </a:solidFill>
            </a:endParaRPr>
          </a:p>
        </p:txBody>
      </p:sp>
      <p:pic>
        <p:nvPicPr>
          <p:cNvPr id="5" name="Content Placeholder 4" descr="A photograph shows the Dutchmen's pipe, which appears as a column with tubular blooms at the top of it.">
            <a:extLst>
              <a:ext uri="{FF2B5EF4-FFF2-40B4-BE49-F238E27FC236}">
                <a16:creationId xmlns:a16="http://schemas.microsoft.com/office/drawing/2014/main" id="{14AF7FB6-CE8A-FFDF-C11C-710415135A5B}"/>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81153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31.2 Figure 6</a:t>
            </a:r>
            <a:endParaRPr lang="en-US" sz="3200" dirty="0">
              <a:solidFill>
                <a:schemeClr val="accent1"/>
              </a:solidFill>
            </a:endParaRPr>
          </a:p>
        </p:txBody>
      </p:sp>
      <p:pic>
        <p:nvPicPr>
          <p:cNvPr id="6" name="Content Placeholder 5" descr="A photograph shows plants growing off the trunk of a tree.">
            <a:extLst>
              <a:ext uri="{FF2B5EF4-FFF2-40B4-BE49-F238E27FC236}">
                <a16:creationId xmlns:a16="http://schemas.microsoft.com/office/drawing/2014/main" id="{75072601-04A9-D746-0FD7-96A0EE832856}"/>
              </a:ext>
            </a:extLst>
          </p:cNvPr>
          <p:cNvPicPr>
            <a:picLocks noGrp="1" noChangeAspect="1"/>
          </p:cNvPicPr>
          <p:nvPr>
            <p:ph idx="1"/>
          </p:nvPr>
        </p:nvPicPr>
        <p:blipFill>
          <a:blip r:embed="rId2"/>
          <a:srcRect l="29629" r="29630"/>
          <a:stretch/>
        </p:blipFill>
        <p:spPr>
          <a:xfrm>
            <a:off x="2895600" y="1280160"/>
            <a:ext cx="3352800" cy="4572000"/>
          </a:xfrm>
        </p:spPr>
      </p:pic>
    </p:spTree>
    <p:extLst>
      <p:ext uri="{BB962C8B-B14F-4D97-AF65-F5344CB8AC3E}">
        <p14:creationId xmlns:p14="http://schemas.microsoft.com/office/powerpoint/2010/main" val="3369405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31.1 Figure 1</a:t>
            </a:r>
            <a:endParaRPr lang="en-US"/>
          </a:p>
        </p:txBody>
      </p:sp>
      <p:pic>
        <p:nvPicPr>
          <p:cNvPr id="6" name="Content Placeholder 5" descr="Two images: (a) shows a squash seedling; (b) shows squash fruit in a variety of colors.">
            <a:extLst>
              <a:ext uri="{FF2B5EF4-FFF2-40B4-BE49-F238E27FC236}">
                <a16:creationId xmlns:a16="http://schemas.microsoft.com/office/drawing/2014/main" id="{A667214D-441F-036F-00F8-D60C594D1F57}"/>
              </a:ext>
            </a:extLst>
          </p:cNvPr>
          <p:cNvPicPr>
            <a:picLocks noGrp="1" noChangeAspect="1"/>
          </p:cNvPicPr>
          <p:nvPr>
            <p:ph idx="1"/>
          </p:nvPr>
        </p:nvPicPr>
        <p:blipFill>
          <a:blip r:embed="rId2"/>
          <a:srcRect b="19667"/>
          <a:stretch/>
        </p:blipFill>
        <p:spPr>
          <a:xfrm>
            <a:off x="457200" y="1280160"/>
            <a:ext cx="8229600" cy="367284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31.2 Figure 7</a:t>
            </a:r>
            <a:endParaRPr lang="en-US" sz="3200" dirty="0">
              <a:solidFill>
                <a:schemeClr val="accent1"/>
              </a:solidFill>
            </a:endParaRPr>
          </a:p>
        </p:txBody>
      </p:sp>
      <p:pic>
        <p:nvPicPr>
          <p:cNvPr id="5" name="Content Placeholder 4" descr="A photograph shows several Venus flytraps clustered together.">
            <a:extLst>
              <a:ext uri="{FF2B5EF4-FFF2-40B4-BE49-F238E27FC236}">
                <a16:creationId xmlns:a16="http://schemas.microsoft.com/office/drawing/2014/main" id="{5752C4A8-542C-AA2D-083F-9D78FEB0AC65}"/>
              </a:ext>
            </a:extLst>
          </p:cNvPr>
          <p:cNvPicPr>
            <a:picLocks noGrp="1" noChangeAspect="1"/>
          </p:cNvPicPr>
          <p:nvPr>
            <p:ph idx="1"/>
          </p:nvPr>
        </p:nvPicPr>
        <p:blipFill>
          <a:blip r:embed="rId2"/>
          <a:srcRect l="3704" r="3704"/>
          <a:stretch/>
        </p:blipFill>
        <p:spPr>
          <a:xfrm>
            <a:off x="762000" y="1280160"/>
            <a:ext cx="7620000" cy="4572000"/>
          </a:xfrm>
        </p:spPr>
      </p:pic>
    </p:spTree>
    <p:extLst>
      <p:ext uri="{BB962C8B-B14F-4D97-AF65-F5344CB8AC3E}">
        <p14:creationId xmlns:p14="http://schemas.microsoft.com/office/powerpoint/2010/main" val="2325449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a:t>Lesson 31.1 Figure 2</a:t>
            </a:r>
            <a:endParaRPr lang="en-US" sz="3200" dirty="0">
              <a:solidFill>
                <a:schemeClr val="accent1"/>
              </a:solidFill>
            </a:endParaRPr>
          </a:p>
        </p:txBody>
      </p:sp>
      <p:pic>
        <p:nvPicPr>
          <p:cNvPr id="6" name="Content Placeholder 5" descr="Illustration shows a root tip. The tip of the root is bare, and hairs grow further up. A cross section at the top of the root reveals xylem tissue interspersed by four ovals containing phloem at the periphery. At the base of the root tip the root cap can be seen. The area of dividing cells is above the root cap.">
            <a:extLst>
              <a:ext uri="{FF2B5EF4-FFF2-40B4-BE49-F238E27FC236}">
                <a16:creationId xmlns:a16="http://schemas.microsoft.com/office/drawing/2014/main" id="{C1DE870C-1851-C726-2EA1-35AA284F5F52}"/>
              </a:ext>
            </a:extLst>
          </p:cNvPr>
          <p:cNvPicPr>
            <a:picLocks noGrp="1" noChangeAspect="1"/>
          </p:cNvPicPr>
          <p:nvPr>
            <p:ph idx="1"/>
          </p:nvPr>
        </p:nvPicPr>
        <p:blipFill>
          <a:blip r:embed="rId2"/>
          <a:srcRect l="32407" r="32408"/>
          <a:stretch/>
        </p:blipFill>
        <p:spPr>
          <a:xfrm>
            <a:off x="3124200" y="1280160"/>
            <a:ext cx="2895600" cy="4572000"/>
          </a:xfrm>
        </p:spPr>
      </p:pic>
    </p:spTree>
    <p:extLst>
      <p:ext uri="{BB962C8B-B14F-4D97-AF65-F5344CB8AC3E}">
        <p14:creationId xmlns:p14="http://schemas.microsoft.com/office/powerpoint/2010/main" val="2860116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31.1 Figure 3</a:t>
            </a:r>
            <a:endParaRPr lang="en-US"/>
          </a:p>
        </p:txBody>
      </p:sp>
      <p:pic>
        <p:nvPicPr>
          <p:cNvPr id="6" name="Content Placeholder 5" descr="Image (a) displays chlorophyll. Magnesium is an essential component of chlorophyll which is a pigment responsible for photosynthesis. Image (b) displays RuBisCo. Magnesium, a cofactor for the enzyme RuBisCo, is involved in the process of carbon fixation during photosynthesis.">
            <a:extLst>
              <a:ext uri="{FF2B5EF4-FFF2-40B4-BE49-F238E27FC236}">
                <a16:creationId xmlns:a16="http://schemas.microsoft.com/office/drawing/2014/main" id="{B0412D64-FCFD-B102-5A7F-CD23FBE4E2B0}"/>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16600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31.1 Figure 4</a:t>
            </a:r>
            <a:endParaRPr lang="en-US" sz="3200" dirty="0">
              <a:solidFill>
                <a:schemeClr val="accent1"/>
              </a:solidFill>
            </a:endParaRPr>
          </a:p>
        </p:txBody>
      </p:sp>
      <p:pic>
        <p:nvPicPr>
          <p:cNvPr id="6" name="Content Placeholder 5" descr="The image shows cellulose fibers and the chemical structure of cellulose. Cellulose consists of unbranched chains of glucose subunits that form long, straight fibers.">
            <a:extLst>
              <a:ext uri="{FF2B5EF4-FFF2-40B4-BE49-F238E27FC236}">
                <a16:creationId xmlns:a16="http://schemas.microsoft.com/office/drawing/2014/main" id="{447AB17A-57FB-5CC5-C40A-E2B5683AF188}"/>
              </a:ext>
            </a:extLst>
          </p:cNvPr>
          <p:cNvPicPr>
            <a:picLocks noGrp="1" noChangeAspect="1"/>
          </p:cNvPicPr>
          <p:nvPr>
            <p:ph idx="1"/>
          </p:nvPr>
        </p:nvPicPr>
        <p:blipFill>
          <a:blip r:embed="rId2"/>
          <a:srcRect b="11333"/>
          <a:stretch/>
        </p:blipFill>
        <p:spPr>
          <a:xfrm>
            <a:off x="457200" y="1280160"/>
            <a:ext cx="8229600" cy="4053840"/>
          </a:xfrm>
        </p:spPr>
      </p:pic>
    </p:spTree>
    <p:extLst>
      <p:ext uri="{BB962C8B-B14F-4D97-AF65-F5344CB8AC3E}">
        <p14:creationId xmlns:p14="http://schemas.microsoft.com/office/powerpoint/2010/main" val="249992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31.1 Figure 5</a:t>
            </a:r>
            <a:endParaRPr lang="en-US" sz="3200" dirty="0">
              <a:solidFill>
                <a:schemeClr val="accent1"/>
              </a:solidFill>
            </a:endParaRPr>
          </a:p>
        </p:txBody>
      </p:sp>
      <p:pic>
        <p:nvPicPr>
          <p:cNvPr id="6" name="Content Placeholder 5" descr="Image (a) shows grape tomatoes with the ends rotting. Image (b) shows Frangula alnus with some leaves that are yellowed or yellowing. Image (c) shows a sweetgum leaf that is yellowed with the exception for the veins in the leaf. Image (d) shows a palm leaf that is yellowing on the edges.">
            <a:extLst>
              <a:ext uri="{FF2B5EF4-FFF2-40B4-BE49-F238E27FC236}">
                <a16:creationId xmlns:a16="http://schemas.microsoft.com/office/drawing/2014/main" id="{925B34B5-E681-0C80-6EDC-CEB680A571B4}"/>
              </a:ext>
            </a:extLst>
          </p:cNvPr>
          <p:cNvPicPr>
            <a:picLocks noGrp="1" noChangeAspect="1"/>
          </p:cNvPicPr>
          <p:nvPr>
            <p:ph idx="1"/>
          </p:nvPr>
        </p:nvPicPr>
        <p:blipFill>
          <a:blip r:embed="rId2"/>
          <a:srcRect b="46333"/>
          <a:stretch/>
        </p:blipFill>
        <p:spPr>
          <a:xfrm>
            <a:off x="457200" y="1280160"/>
            <a:ext cx="8229600" cy="2453640"/>
          </a:xfrm>
        </p:spPr>
      </p:pic>
    </p:spTree>
    <p:extLst>
      <p:ext uri="{BB962C8B-B14F-4D97-AF65-F5344CB8AC3E}">
        <p14:creationId xmlns:p14="http://schemas.microsoft.com/office/powerpoint/2010/main" val="3027176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31.1 Figure 6</a:t>
            </a:r>
            <a:endParaRPr lang="en-US" sz="3200" dirty="0">
              <a:solidFill>
                <a:schemeClr val="accent1"/>
              </a:solidFill>
            </a:endParaRPr>
          </a:p>
        </p:txBody>
      </p:sp>
      <p:pic>
        <p:nvPicPr>
          <p:cNvPr id="5" name="Content Placeholder 4" descr="A photograph shows scientists checking plants growing in white boxes.">
            <a:extLst>
              <a:ext uri="{FF2B5EF4-FFF2-40B4-BE49-F238E27FC236}">
                <a16:creationId xmlns:a16="http://schemas.microsoft.com/office/drawing/2014/main" id="{7A2761C8-E4C7-63D8-2EF4-816F1085E393}"/>
              </a:ext>
            </a:extLst>
          </p:cNvPr>
          <p:cNvPicPr>
            <a:picLocks noGrp="1" noChangeAspect="1"/>
          </p:cNvPicPr>
          <p:nvPr>
            <p:ph idx="1"/>
          </p:nvPr>
        </p:nvPicPr>
        <p:blipFill>
          <a:blip r:embed="rId2"/>
          <a:srcRect l="11111" r="10185"/>
          <a:stretch/>
        </p:blipFill>
        <p:spPr>
          <a:xfrm>
            <a:off x="1371600" y="1280160"/>
            <a:ext cx="6477000" cy="4572000"/>
          </a:xfrm>
        </p:spPr>
      </p:pic>
    </p:spTree>
    <p:extLst>
      <p:ext uri="{BB962C8B-B14F-4D97-AF65-F5344CB8AC3E}">
        <p14:creationId xmlns:p14="http://schemas.microsoft.com/office/powerpoint/2010/main" val="2134092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31.1 Figure 7</a:t>
            </a:r>
            <a:endParaRPr lang="en-US" sz="3200" dirty="0">
              <a:solidFill>
                <a:schemeClr val="accent1"/>
              </a:solidFill>
            </a:endParaRPr>
          </a:p>
        </p:txBody>
      </p:sp>
      <p:pic>
        <p:nvPicPr>
          <p:cNvPr id="6" name="Content Placeholder 5" descr="The pie chart is divided down the middle and labeled &quot;Pore Space ~50%&quot; and &quot;Soil Solids ~50%.&quot; On the pore space side, there are &quot;Water 25%&quot; and &quot;Air 25%.&quot; On the soil solids side, there are &quot;Organic matter (microorganisms and macroorganisms) 5%&quot; and &quot;Inorganic mineral matter (sand, silt, clay).&quot; The inorganic mineral matter makes up the remaining 45%.">
            <a:extLst>
              <a:ext uri="{FF2B5EF4-FFF2-40B4-BE49-F238E27FC236}">
                <a16:creationId xmlns:a16="http://schemas.microsoft.com/office/drawing/2014/main" id="{950BCECA-E424-896E-EFE8-5902B6C0BEF2}"/>
              </a:ext>
            </a:extLst>
          </p:cNvPr>
          <p:cNvPicPr>
            <a:picLocks noGrp="1" noChangeAspect="1"/>
          </p:cNvPicPr>
          <p:nvPr>
            <p:ph idx="1"/>
          </p:nvPr>
        </p:nvPicPr>
        <p:blipFill>
          <a:blip r:embed="rId2"/>
          <a:srcRect l="27777" r="28704"/>
          <a:stretch/>
        </p:blipFill>
        <p:spPr>
          <a:xfrm>
            <a:off x="2743200" y="1280160"/>
            <a:ext cx="3581400" cy="4572000"/>
          </a:xfrm>
        </p:spPr>
      </p:pic>
    </p:spTree>
    <p:extLst>
      <p:ext uri="{BB962C8B-B14F-4D97-AF65-F5344CB8AC3E}">
        <p14:creationId xmlns:p14="http://schemas.microsoft.com/office/powerpoint/2010/main" val="3273508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31.1 Figure 8</a:t>
            </a:r>
            <a:endParaRPr lang="en-US" sz="3200" dirty="0">
              <a:solidFill>
                <a:schemeClr val="accent1"/>
              </a:solidFill>
            </a:endParaRPr>
          </a:p>
        </p:txBody>
      </p:sp>
      <p:pic>
        <p:nvPicPr>
          <p:cNvPr id="6" name="Content Placeholder 5" descr="Diagram depicting a soil texture triangle showcasing the classification of inorganic soil materials. The triangle is divided into three sections representing different particle sizes: sand, silt, and clay. Sand particles are the largest, followed by silt particles, and clay particles are the smallest. The proportions of sand, silt, and clay determine the soil's texture. Loams, indicated by areas within the triangle, are composed of a balanced mixture of sand, silt, and clay, offering a fertile and well-draining soil composition.">
            <a:extLst>
              <a:ext uri="{FF2B5EF4-FFF2-40B4-BE49-F238E27FC236}">
                <a16:creationId xmlns:a16="http://schemas.microsoft.com/office/drawing/2014/main" id="{8FEF604A-3F59-0706-A883-205032929DB3}"/>
              </a:ext>
            </a:extLst>
          </p:cNvPr>
          <p:cNvPicPr>
            <a:picLocks noGrp="1" noChangeAspect="1"/>
          </p:cNvPicPr>
          <p:nvPr>
            <p:ph idx="1"/>
          </p:nvPr>
        </p:nvPicPr>
        <p:blipFill>
          <a:blip r:embed="rId2"/>
          <a:srcRect l="23148" r="23148"/>
          <a:stretch/>
        </p:blipFill>
        <p:spPr>
          <a:xfrm>
            <a:off x="2362200" y="1280160"/>
            <a:ext cx="4419600" cy="4572000"/>
          </a:xfrm>
        </p:spPr>
      </p:pic>
    </p:spTree>
    <p:extLst>
      <p:ext uri="{BB962C8B-B14F-4D97-AF65-F5344CB8AC3E}">
        <p14:creationId xmlns:p14="http://schemas.microsoft.com/office/powerpoint/2010/main" val="2649664095"/>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1646</TotalTime>
  <Words>88</Words>
  <Application>Microsoft Office PowerPoint</Application>
  <PresentationFormat>On-screen Show (4:3)</PresentationFormat>
  <Paragraphs>22</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Chapter 31</vt:lpstr>
      <vt:lpstr>Lesson 31.1 Figure 1</vt:lpstr>
      <vt:lpstr>Lesson 31.1 Figure 2</vt:lpstr>
      <vt:lpstr>Lesson 31.1 Figure 3</vt:lpstr>
      <vt:lpstr>Lesson 31.1 Figure 4</vt:lpstr>
      <vt:lpstr>Lesson 31.1 Figure 5</vt:lpstr>
      <vt:lpstr>Lesson 31.1 Figure 6</vt:lpstr>
      <vt:lpstr>Lesson 31.1 Figure 7</vt:lpstr>
      <vt:lpstr>Lesson 31.1 Figure 8</vt:lpstr>
      <vt:lpstr>Lesson 31.1 Figure 9</vt:lpstr>
      <vt:lpstr>Lesson 31.1 Figure 10</vt:lpstr>
      <vt:lpstr>Lesson 31.1 Figure 11</vt:lpstr>
      <vt:lpstr>Lesson 31.1 Figure 12</vt:lpstr>
      <vt:lpstr>Lesson 31.2 Figure 1</vt:lpstr>
      <vt:lpstr>Lesson 31.2 Figure 2</vt:lpstr>
      <vt:lpstr>Lesson 31.2 Figure 3</vt:lpstr>
      <vt:lpstr>Lesson 31.2 Figure 4</vt:lpstr>
      <vt:lpstr>Lesson 31.2 Figure 5</vt:lpstr>
      <vt:lpstr>Lesson 31.2 Figure 6</vt:lpstr>
      <vt:lpstr>Lesson 31.2 Figure 7</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172</cp:revision>
  <dcterms:created xsi:type="dcterms:W3CDTF">2013-04-26T14:43:13Z</dcterms:created>
  <dcterms:modified xsi:type="dcterms:W3CDTF">2024-10-10T18:46:05Z</dcterms:modified>
</cp:coreProperties>
</file>