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3"/>
  </p:notesMasterIdLst>
  <p:handoutMasterIdLst>
    <p:handoutMasterId r:id="rId34"/>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4" r:id="rId14"/>
    <p:sldId id="285" r:id="rId15"/>
    <p:sldId id="286" r:id="rId16"/>
    <p:sldId id="287" r:id="rId17"/>
    <p:sldId id="301"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26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71" d="100"/>
          <a:sy n="71" d="100"/>
        </p:scale>
        <p:origin x="1939" y="1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37217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33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a:t>The Animal Body</a:t>
            </a:r>
            <a:endParaRPr lang="en-US" dirty="0"/>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a:t>
            </a:r>
            <a:endParaRPr lang="en-US" sz="3200" dirty="0">
              <a:solidFill>
                <a:schemeClr val="accent1"/>
              </a:solidFill>
            </a:endParaRPr>
          </a:p>
        </p:txBody>
      </p:sp>
      <p:pic>
        <p:nvPicPr>
          <p:cNvPr id="5" name="Content Placeholder 4" descr="In illustration (a), irregularly shaped cells with a central nucleus are shown. These are squamous epithelial cells. Micrograph (b) shows a cross section of squamous cells from the human cervix. In the upper layer, the cells appear to be tightly packed. In the middle layer, they appear to be more loosely packed, and in the lower layer, they are flatter and elongated.">
            <a:extLst>
              <a:ext uri="{FF2B5EF4-FFF2-40B4-BE49-F238E27FC236}">
                <a16:creationId xmlns:a16="http://schemas.microsoft.com/office/drawing/2014/main" id="{0235E907-692A-62D1-2B99-D21DBA2F155B}"/>
              </a:ext>
            </a:extLst>
          </p:cNvPr>
          <p:cNvPicPr>
            <a:picLocks noGrp="1" noChangeAspect="1"/>
          </p:cNvPicPr>
          <p:nvPr>
            <p:ph idx="1"/>
          </p:nvPr>
        </p:nvPicPr>
        <p:blipFill>
          <a:blip r:embed="rId2"/>
          <a:srcRect b="33000"/>
          <a:stretch/>
        </p:blipFill>
        <p:spPr>
          <a:xfrm>
            <a:off x="457200" y="1280160"/>
            <a:ext cx="8229600" cy="3063240"/>
          </a:xfrm>
        </p:spPr>
      </p:pic>
    </p:spTree>
    <p:extLst>
      <p:ext uri="{BB962C8B-B14F-4D97-AF65-F5344CB8AC3E}">
        <p14:creationId xmlns:p14="http://schemas.microsoft.com/office/powerpoint/2010/main" val="204176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2</a:t>
            </a:r>
            <a:endParaRPr lang="en-US" sz="3200" dirty="0">
              <a:solidFill>
                <a:schemeClr val="accent1"/>
              </a:solidFill>
            </a:endParaRPr>
          </a:p>
        </p:txBody>
      </p:sp>
      <p:pic>
        <p:nvPicPr>
          <p:cNvPr id="5" name="Content Placeholder 4" descr="An illustration shows three clusters of cells arranged in a circle, with the middles empty.">
            <a:extLst>
              <a:ext uri="{FF2B5EF4-FFF2-40B4-BE49-F238E27FC236}">
                <a16:creationId xmlns:a16="http://schemas.microsoft.com/office/drawing/2014/main" id="{F9321AE1-BC27-9FC7-9883-0B2CF9AD5E2C}"/>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2354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3</a:t>
            </a:r>
            <a:endParaRPr lang="en-US" sz="3200" dirty="0">
              <a:solidFill>
                <a:schemeClr val="accent1"/>
              </a:solidFill>
            </a:endParaRPr>
          </a:p>
        </p:txBody>
      </p:sp>
      <p:pic>
        <p:nvPicPr>
          <p:cNvPr id="5" name="Content Placeholder 4" descr="The illustration shows tall, columnar cells arranged side-by-side. Each cell has a nucleus located near the bottom and cilia extending from the top. Two oval goblet cells are interspersed among the columnar epithelial cells. The goblet cells, which are shorter than the columnar cells, are in direct contact with the intestinal lumen. Beneath the columnar cells is a layer of horizontal cells.">
            <a:extLst>
              <a:ext uri="{FF2B5EF4-FFF2-40B4-BE49-F238E27FC236}">
                <a16:creationId xmlns:a16="http://schemas.microsoft.com/office/drawing/2014/main" id="{C4448D28-6FBF-3278-4C5C-CDA62AC380A5}"/>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475599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4</a:t>
            </a:r>
            <a:endParaRPr lang="en-US" sz="3200" dirty="0">
              <a:solidFill>
                <a:schemeClr val="accent1"/>
              </a:solidFill>
            </a:endParaRPr>
          </a:p>
        </p:txBody>
      </p:sp>
      <p:pic>
        <p:nvPicPr>
          <p:cNvPr id="5" name="Content Placeholder 4" descr="The illustration shows columnar cells arranged side-by-side. The cells are wide at the top and thin at the bottom. Shorter columnar cells are interspersed between the lower, thin part of the tall columnar cells. Some of these cells extend to the surface of the epithelium, but they are very thin at the top. The nuclei of the tall columnar cells are located near the top, and the nuclei of the shorter columnar cells are located near the bottom, giving the appearance of two layers of cells. Cilia extend from the top of the tall columnar cells. Oval goblet cells are interspersed among the columnar epithelial cells. Beneath the columnar cells is a layer of horizontal cells.">
            <a:extLst>
              <a:ext uri="{FF2B5EF4-FFF2-40B4-BE49-F238E27FC236}">
                <a16:creationId xmlns:a16="http://schemas.microsoft.com/office/drawing/2014/main" id="{7F01FE0D-1E82-D796-769A-D081F19E3EA6}"/>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308945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5</a:t>
            </a:r>
            <a:endParaRPr lang="en-US" sz="3200" dirty="0">
              <a:solidFill>
                <a:schemeClr val="accent1"/>
              </a:solidFill>
            </a:endParaRPr>
          </a:p>
        </p:txBody>
      </p:sp>
      <p:pic>
        <p:nvPicPr>
          <p:cNvPr id="5" name="Content Placeholder 4" descr="An illustration shows tall, diamond-shaped cells layered one on top of the other.">
            <a:extLst>
              <a:ext uri="{FF2B5EF4-FFF2-40B4-BE49-F238E27FC236}">
                <a16:creationId xmlns:a16="http://schemas.microsoft.com/office/drawing/2014/main" id="{7667FC78-5721-C528-F741-45CC1158D43C}"/>
              </a:ext>
            </a:extLst>
          </p:cNvPr>
          <p:cNvPicPr>
            <a:picLocks noGrp="1" noChangeAspect="1"/>
          </p:cNvPicPr>
          <p:nvPr>
            <p:ph idx="1"/>
          </p:nvPr>
        </p:nvPicPr>
        <p:blipFill>
          <a:blip r:embed="rId2"/>
          <a:srcRect l="21297" r="21295" b="6334"/>
          <a:stretch/>
        </p:blipFill>
        <p:spPr>
          <a:xfrm>
            <a:off x="2209800" y="1280160"/>
            <a:ext cx="4724400" cy="4282440"/>
          </a:xfrm>
        </p:spPr>
      </p:pic>
    </p:spTree>
    <p:extLst>
      <p:ext uri="{BB962C8B-B14F-4D97-AF65-F5344CB8AC3E}">
        <p14:creationId xmlns:p14="http://schemas.microsoft.com/office/powerpoint/2010/main" val="384435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6</a:t>
            </a:r>
            <a:endParaRPr lang="en-US" sz="3200" dirty="0">
              <a:solidFill>
                <a:schemeClr val="accent1"/>
              </a:solidFill>
            </a:endParaRPr>
          </a:p>
        </p:txBody>
      </p:sp>
      <p:pic>
        <p:nvPicPr>
          <p:cNvPr id="5" name="Content Placeholder 4" descr="An illustration shows thick collagen fibers and thin elastin fibers loosely woven, with oval fibroblasts interspersed.">
            <a:extLst>
              <a:ext uri="{FF2B5EF4-FFF2-40B4-BE49-F238E27FC236}">
                <a16:creationId xmlns:a16="http://schemas.microsoft.com/office/drawing/2014/main" id="{F73C4550-A77A-72DE-0B3C-F20235A3E8D5}"/>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223305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7</a:t>
            </a:r>
            <a:endParaRPr lang="en-US" sz="3200" dirty="0">
              <a:solidFill>
                <a:schemeClr val="accent1"/>
              </a:solidFill>
            </a:endParaRPr>
          </a:p>
        </p:txBody>
      </p:sp>
      <p:pic>
        <p:nvPicPr>
          <p:cNvPr id="5" name="Content Placeholder 4" descr="An illustration shows parallel collagen fibers tightly woven, with long, thin fibroblasts interspersed.">
            <a:extLst>
              <a:ext uri="{FF2B5EF4-FFF2-40B4-BE49-F238E27FC236}">
                <a16:creationId xmlns:a16="http://schemas.microsoft.com/office/drawing/2014/main" id="{15978A30-B72A-D1F3-822C-6B115D8C7B60}"/>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433519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8</a:t>
            </a:r>
            <a:endParaRPr lang="en-US" sz="3200" dirty="0">
              <a:solidFill>
                <a:schemeClr val="accent1"/>
              </a:solidFill>
            </a:endParaRPr>
          </a:p>
        </p:txBody>
      </p:sp>
      <p:pic>
        <p:nvPicPr>
          <p:cNvPr id="3" name="Content Placeholder 2" descr="The illustration shows pairs of chondrocytes embedded in a matrix. The parts of the cells that face one another are flat, and the outer surfaces are rounded. Each cell has a small, rounded nucleus.">
            <a:extLst>
              <a:ext uri="{FF2B5EF4-FFF2-40B4-BE49-F238E27FC236}">
                <a16:creationId xmlns:a16="http://schemas.microsoft.com/office/drawing/2014/main" id="{A6164C65-42A2-82D7-34A6-943BD3B7C074}"/>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17443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9</a:t>
            </a:r>
            <a:endParaRPr lang="en-US" sz="3200" dirty="0">
              <a:solidFill>
                <a:schemeClr val="accent1"/>
              </a:solidFill>
            </a:endParaRPr>
          </a:p>
        </p:txBody>
      </p:sp>
      <p:pic>
        <p:nvPicPr>
          <p:cNvPr id="6" name="Content Placeholder 5" descr="Illustration (a) shows a cross section of a long bone with wide protrusions at either end. The outer part is compact bone. Inside the compact bone is porous spongy bone made of weblike trabeculae. The spongy bone fills the wide part at either end of the bone. In the middle, a hollow exists inside the spongy bone. Illustration (b) shows several circular osteons clustered together in compact bone. At the hub of each osteon is an opening called the Haversian canal filled with blood and lymph vessels and nerves. The lamellae surrounding the Haversian canal resemble concentric circles. Lacunae are wide spaces that contain osteocytes, in the rings between the lamellae. Microchannels called canaliculi radiate through the rings out from the central Haversian canal, connecting the lacunae together. Illustration (c) shows small osteoclasts surrounding the outside of bone. Larger osteoclasts are also on the outer surface, forming a hollow in the bone. Osteocytes are long, thin cells in the lacunae.">
            <a:extLst>
              <a:ext uri="{FF2B5EF4-FFF2-40B4-BE49-F238E27FC236}">
                <a16:creationId xmlns:a16="http://schemas.microsoft.com/office/drawing/2014/main" id="{A0980C85-F7CD-A5D8-0C6F-A74961F9F93B}"/>
              </a:ext>
            </a:extLst>
          </p:cNvPr>
          <p:cNvPicPr>
            <a:picLocks noGrp="1" noChangeAspect="1"/>
          </p:cNvPicPr>
          <p:nvPr>
            <p:ph idx="1"/>
          </p:nvPr>
        </p:nvPicPr>
        <p:blipFill>
          <a:blip r:embed="rId2"/>
          <a:srcRect l="25001" r="23147"/>
          <a:stretch/>
        </p:blipFill>
        <p:spPr>
          <a:xfrm>
            <a:off x="2514600" y="1280160"/>
            <a:ext cx="4267200" cy="4572000"/>
          </a:xfrm>
        </p:spPr>
      </p:pic>
    </p:spTree>
    <p:extLst>
      <p:ext uri="{BB962C8B-B14F-4D97-AF65-F5344CB8AC3E}">
        <p14:creationId xmlns:p14="http://schemas.microsoft.com/office/powerpoint/2010/main" val="118369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10</a:t>
            </a:r>
            <a:endParaRPr lang="en-US" sz="3200" dirty="0">
              <a:solidFill>
                <a:schemeClr val="accent1"/>
              </a:solidFill>
            </a:endParaRPr>
          </a:p>
        </p:txBody>
      </p:sp>
      <p:pic>
        <p:nvPicPr>
          <p:cNvPr id="6" name="Content Placeholder 5" descr="Image of adipose tissue. The illustration shows irregularly shaped cells with tiny nuclei clustered next to the cell's outer membrane.">
            <a:extLst>
              <a:ext uri="{FF2B5EF4-FFF2-40B4-BE49-F238E27FC236}">
                <a16:creationId xmlns:a16="http://schemas.microsoft.com/office/drawing/2014/main" id="{D4D69A2E-DFA7-465E-39BA-4EC3DF5BF8CE}"/>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64232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1</a:t>
            </a:r>
            <a:endParaRPr lang="en-US" sz="3200" dirty="0">
              <a:solidFill>
                <a:schemeClr val="accent1"/>
              </a:solidFill>
            </a:endParaRPr>
          </a:p>
        </p:txBody>
      </p:sp>
      <p:pic>
        <p:nvPicPr>
          <p:cNvPr id="10" name="Content Placeholder 9" descr="A photograph of a white arctic fox blending into the snow">
            <a:extLst>
              <a:ext uri="{FF2B5EF4-FFF2-40B4-BE49-F238E27FC236}">
                <a16:creationId xmlns:a16="http://schemas.microsoft.com/office/drawing/2014/main" id="{67584B74-D5B8-824A-E616-B99DAA4A8D1D}"/>
              </a:ext>
            </a:extLst>
          </p:cNvPr>
          <p:cNvPicPr>
            <a:picLocks noGrp="1" noChangeAspect="1"/>
          </p:cNvPicPr>
          <p:nvPr>
            <p:ph idx="1"/>
          </p:nvPr>
        </p:nvPicPr>
        <p:blipFill>
          <a:blip r:embed="rId3"/>
          <a:srcRect l="10185" r="10185"/>
          <a:stretch/>
        </p:blipFill>
        <p:spPr>
          <a:xfrm>
            <a:off x="1295400" y="1280160"/>
            <a:ext cx="65532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11</a:t>
            </a:r>
            <a:endParaRPr lang="en-US" sz="3200" dirty="0">
              <a:solidFill>
                <a:schemeClr val="accent1"/>
              </a:solidFill>
            </a:endParaRPr>
          </a:p>
        </p:txBody>
      </p:sp>
      <p:pic>
        <p:nvPicPr>
          <p:cNvPr id="6" name="Content Placeholder 5" descr="Different types of blood cells are shown. Red blood cells are disc-shaped, with a central indentation. Platelets are narrow, long, and much smaller than red blood cells. Neutrophils, eosinophils, lymphocytes, monocytes and basophils are round and about three times the diameter of a red blood cell. They differ in the shape of the nucleus and in the presence or absence of granules in the cytoplasm. Macrophages, which are the largest cell type, have pseudopods which give them an irregular shape.">
            <a:extLst>
              <a:ext uri="{FF2B5EF4-FFF2-40B4-BE49-F238E27FC236}">
                <a16:creationId xmlns:a16="http://schemas.microsoft.com/office/drawing/2014/main" id="{5E127080-57F3-7E74-73F6-03BF7D2C6A01}"/>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23600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12</a:t>
            </a:r>
            <a:endParaRPr lang="en-US" sz="3200" dirty="0">
              <a:solidFill>
                <a:schemeClr val="accent1"/>
              </a:solidFill>
            </a:endParaRPr>
          </a:p>
        </p:txBody>
      </p:sp>
      <p:pic>
        <p:nvPicPr>
          <p:cNvPr id="6" name="Content Placeholder 5" descr="The image depicts the three muscle types, skeletal muscle, smooth muscle, and cardiac muscle. Skeletal muscle cells are long but have striations across them and many small nuclei per cell. The smooth muscle cells are long and arranged in parallel bands. Each cell has a long, narrow nucleus. Cardiac muscles are shorter than smooth or skeletal muscle cells, and each cell has one nucleus.">
            <a:extLst>
              <a:ext uri="{FF2B5EF4-FFF2-40B4-BE49-F238E27FC236}">
                <a16:creationId xmlns:a16="http://schemas.microsoft.com/office/drawing/2014/main" id="{1ACF0C50-9F97-B25D-4736-A383F6026EC0}"/>
              </a:ext>
            </a:extLst>
          </p:cNvPr>
          <p:cNvPicPr>
            <a:picLocks noGrp="1" noChangeAspect="1"/>
          </p:cNvPicPr>
          <p:nvPr>
            <p:ph idx="1"/>
          </p:nvPr>
        </p:nvPicPr>
        <p:blipFill>
          <a:blip r:embed="rId2"/>
          <a:srcRect b="59667"/>
          <a:stretch/>
        </p:blipFill>
        <p:spPr>
          <a:xfrm>
            <a:off x="457200" y="1280160"/>
            <a:ext cx="8229600" cy="1844040"/>
          </a:xfrm>
        </p:spPr>
      </p:pic>
    </p:spTree>
    <p:extLst>
      <p:ext uri="{BB962C8B-B14F-4D97-AF65-F5344CB8AC3E}">
        <p14:creationId xmlns:p14="http://schemas.microsoft.com/office/powerpoint/2010/main" val="113242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13</a:t>
            </a:r>
            <a:endParaRPr lang="en-US" sz="3200" dirty="0">
              <a:solidFill>
                <a:schemeClr val="accent1"/>
              </a:solidFill>
            </a:endParaRPr>
          </a:p>
        </p:txBody>
      </p:sp>
      <p:pic>
        <p:nvPicPr>
          <p:cNvPr id="12" name="Content Placeholder 11" descr="High-resolution microscope image capturing the intricate network of neurons in the cerebellum region of the brain, displaying the complex and interconnected structure responsible for motor coordination and balance.">
            <a:extLst>
              <a:ext uri="{FF2B5EF4-FFF2-40B4-BE49-F238E27FC236}">
                <a16:creationId xmlns:a16="http://schemas.microsoft.com/office/drawing/2014/main" id="{B8AFEDD4-FF0E-676B-AE7C-CCA6A38938AA}"/>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240587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14</a:t>
            </a:r>
            <a:endParaRPr lang="en-US" sz="3200" dirty="0">
              <a:solidFill>
                <a:schemeClr val="accent1"/>
              </a:solidFill>
            </a:endParaRPr>
          </a:p>
        </p:txBody>
      </p:sp>
      <p:pic>
        <p:nvPicPr>
          <p:cNvPr id="6" name="Content Placeholder 5" descr="Illustration shows a neuron which has an oval cell body, labeled as a soma. Branchlike dendrites extend from three sides of the body. A long, thin axon extends from the fourth side. At the end of the axon are branchlike terminals, called axon terminals. A cell called an oligodendrocyte grows alongside the axon. Projections from the oligodendrocyte wrap around the axon, forming a myelin sheath. Another cell called an astrocyte sits alongside the axon.">
            <a:extLst>
              <a:ext uri="{FF2B5EF4-FFF2-40B4-BE49-F238E27FC236}">
                <a16:creationId xmlns:a16="http://schemas.microsoft.com/office/drawing/2014/main" id="{ECDE62C6-0FA6-1405-1368-9F0FBBF5E840}"/>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64698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33.2 Figure 15</a:t>
            </a:r>
            <a:endParaRPr lang="en-US" sz="3200" dirty="0">
              <a:solidFill>
                <a:schemeClr val="accent1"/>
              </a:solidFill>
            </a:endParaRPr>
          </a:p>
        </p:txBody>
      </p:sp>
      <p:pic>
        <p:nvPicPr>
          <p:cNvPr id="10" name="Content Placeholder 9" descr="A photograph of a jellyfish in water">
            <a:extLst>
              <a:ext uri="{FF2B5EF4-FFF2-40B4-BE49-F238E27FC236}">
                <a16:creationId xmlns:a16="http://schemas.microsoft.com/office/drawing/2014/main" id="{55AA3446-F029-46C0-9090-7CC0F51F58F1}"/>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614917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1</a:t>
            </a:r>
            <a:endParaRPr lang="en-US" sz="3200" dirty="0">
              <a:solidFill>
                <a:schemeClr val="accent1"/>
              </a:solidFill>
            </a:endParaRPr>
          </a:p>
        </p:txBody>
      </p:sp>
      <p:pic>
        <p:nvPicPr>
          <p:cNvPr id="6" name="Content Placeholder 5" descr="Diagram illustrating the negative feedback loop involved in the control of blood sugar levels. The image showcases a cyclical process that maintains the balance of blood glucose concentration. Initially, the body detects an increase in blood sugar levels, triggering the release of insulin from the pancreas. Insulin acts as a signal to facilitate the uptake and storage of glucose by cells, thereby reducing the blood sugar concentration. As a result, the body's response inhibits further insulin release, preventing blood sugar from dropping excessively. Conversely, if blood sugar levels decrease, the body detects this change and prompts the release of glucagon, which stimulates the liver to convert stored glycogen into glucose, thus elevating blood sugar levels. This continuous negative feedback loop helps maintain blood sugar levels within a narrow and optimal range, ensuring the body's energy needs are adequately met.">
            <a:extLst>
              <a:ext uri="{FF2B5EF4-FFF2-40B4-BE49-F238E27FC236}">
                <a16:creationId xmlns:a16="http://schemas.microsoft.com/office/drawing/2014/main" id="{A12B0C4D-D9D5-5D1B-B982-9DBEAE9951F7}"/>
              </a:ext>
            </a:extLst>
          </p:cNvPr>
          <p:cNvPicPr>
            <a:picLocks noGrp="1" noChangeAspect="1"/>
          </p:cNvPicPr>
          <p:nvPr>
            <p:ph idx="1"/>
          </p:nvPr>
        </p:nvPicPr>
        <p:blipFill>
          <a:blip r:embed="rId2"/>
          <a:srcRect l="31481" r="31482"/>
          <a:stretch/>
        </p:blipFill>
        <p:spPr>
          <a:xfrm>
            <a:off x="3048000" y="1280160"/>
            <a:ext cx="3048000" cy="4572000"/>
          </a:xfrm>
        </p:spPr>
      </p:pic>
    </p:spTree>
    <p:extLst>
      <p:ext uri="{BB962C8B-B14F-4D97-AF65-F5344CB8AC3E}">
        <p14:creationId xmlns:p14="http://schemas.microsoft.com/office/powerpoint/2010/main" val="194945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2</a:t>
            </a:r>
            <a:endParaRPr lang="en-US" sz="3200" dirty="0">
              <a:solidFill>
                <a:schemeClr val="accent1"/>
              </a:solidFill>
            </a:endParaRPr>
          </a:p>
        </p:txBody>
      </p:sp>
      <p:pic>
        <p:nvPicPr>
          <p:cNvPr id="6" name="Content Placeholder 5" descr="The illustration shows an infant upside down in the uterus. The cycle is shown around it as the following: &quot;Nerve impulses from cervix transmitted to brain&quot; leads to &quot;Brain stimulates pituitary gland to secrete oxytocin&quot; leads to &quot;Oxytocin carried in bloodstream to uterus&quot; leads to &quot;Oxytocin stimulates uterine contractions and pushes baby towards cervix&quot; leads to &quot;Head of baby pushes against cervix,&quot; which leads back to &quot;Nerve impulses from cervix transmitted to brain.&quot; ">
            <a:extLst>
              <a:ext uri="{FF2B5EF4-FFF2-40B4-BE49-F238E27FC236}">
                <a16:creationId xmlns:a16="http://schemas.microsoft.com/office/drawing/2014/main" id="{810B7278-FC71-08E8-FBE5-0E3A372AB0B3}"/>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30477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3</a:t>
            </a:r>
            <a:endParaRPr lang="en-US" sz="3200" dirty="0">
              <a:solidFill>
                <a:schemeClr val="accent1"/>
              </a:solidFill>
            </a:endParaRPr>
          </a:p>
        </p:txBody>
      </p:sp>
      <p:pic>
        <p:nvPicPr>
          <p:cNvPr id="5" name="Content Placeholder 4" descr="A photograph of someone using a blood pressure cuff to take a patient's blood pressure">
            <a:extLst>
              <a:ext uri="{FF2B5EF4-FFF2-40B4-BE49-F238E27FC236}">
                <a16:creationId xmlns:a16="http://schemas.microsoft.com/office/drawing/2014/main" id="{3D80BB80-44DD-3112-58E6-D22CFB1B2501}"/>
              </a:ext>
            </a:extLst>
          </p:cNvPr>
          <p:cNvPicPr>
            <a:picLocks noGrp="1" noChangeAspect="1"/>
          </p:cNvPicPr>
          <p:nvPr>
            <p:ph idx="1"/>
          </p:nvPr>
        </p:nvPicPr>
        <p:blipFill>
          <a:blip r:embed="rId2"/>
          <a:srcRect l="5556" r="5556"/>
          <a:stretch/>
        </p:blipFill>
        <p:spPr>
          <a:xfrm>
            <a:off x="914400" y="1280160"/>
            <a:ext cx="7315200" cy="4572000"/>
          </a:xfrm>
        </p:spPr>
      </p:pic>
    </p:spTree>
    <p:extLst>
      <p:ext uri="{BB962C8B-B14F-4D97-AF65-F5344CB8AC3E}">
        <p14:creationId xmlns:p14="http://schemas.microsoft.com/office/powerpoint/2010/main" val="1807497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4</a:t>
            </a:r>
            <a:endParaRPr lang="en-US" sz="3200" dirty="0">
              <a:solidFill>
                <a:schemeClr val="accent1"/>
              </a:solidFill>
            </a:endParaRPr>
          </a:p>
        </p:txBody>
      </p:sp>
      <p:pic>
        <p:nvPicPr>
          <p:cNvPr id="6" name="Content Placeholder 5" descr="Image (a) shows radiation and is a picture of the sun. Image (b) shows evaporation and is a picture of sweat on a person's skin. Image (c) shows convection and is a lion sitting in the sun. Image (d) shows conduction and is a picture of steam rising from the coffee in a coffee cup.">
            <a:extLst>
              <a:ext uri="{FF2B5EF4-FFF2-40B4-BE49-F238E27FC236}">
                <a16:creationId xmlns:a16="http://schemas.microsoft.com/office/drawing/2014/main" id="{7A8ADE8E-C6A5-7511-1D8E-F3457558AAD1}"/>
              </a:ext>
            </a:extLst>
          </p:cNvPr>
          <p:cNvPicPr>
            <a:picLocks noGrp="1" noChangeAspect="1"/>
          </p:cNvPicPr>
          <p:nvPr>
            <p:ph idx="1"/>
          </p:nvPr>
        </p:nvPicPr>
        <p:blipFill>
          <a:blip r:embed="rId2"/>
          <a:srcRect b="54667"/>
          <a:stretch/>
        </p:blipFill>
        <p:spPr>
          <a:xfrm>
            <a:off x="457200" y="1280160"/>
            <a:ext cx="8229600" cy="2072640"/>
          </a:xfrm>
        </p:spPr>
      </p:pic>
    </p:spTree>
    <p:extLst>
      <p:ext uri="{BB962C8B-B14F-4D97-AF65-F5344CB8AC3E}">
        <p14:creationId xmlns:p14="http://schemas.microsoft.com/office/powerpoint/2010/main" val="386119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5</a:t>
            </a:r>
            <a:endParaRPr lang="en-US" sz="3200" dirty="0">
              <a:solidFill>
                <a:schemeClr val="accent1"/>
              </a:solidFill>
            </a:endParaRPr>
          </a:p>
        </p:txBody>
      </p:sp>
      <p:pic>
        <p:nvPicPr>
          <p:cNvPr id="6" name="Content Placeholder 5" descr="Image depicting a brown fat cell. Within the fat cell, lipid bodies can be seen. The lipid bodies are the medium sized spheres. The small purple flecks represent mitochondria">
            <a:extLst>
              <a:ext uri="{FF2B5EF4-FFF2-40B4-BE49-F238E27FC236}">
                <a16:creationId xmlns:a16="http://schemas.microsoft.com/office/drawing/2014/main" id="{C8F09D4B-764E-9363-D7A4-D8639501DD52}"/>
              </a:ext>
            </a:extLst>
          </p:cNvPr>
          <p:cNvPicPr>
            <a:picLocks noGrp="1" noChangeAspect="1"/>
          </p:cNvPicPr>
          <p:nvPr>
            <p:ph idx="1"/>
          </p:nvPr>
        </p:nvPicPr>
        <p:blipFill>
          <a:blip r:embed="rId2"/>
          <a:srcRect l="22223" r="22222"/>
          <a:stretch/>
        </p:blipFill>
        <p:spPr>
          <a:xfrm>
            <a:off x="2286000" y="1280160"/>
            <a:ext cx="4572000" cy="4572000"/>
          </a:xfrm>
        </p:spPr>
      </p:pic>
    </p:spTree>
    <p:extLst>
      <p:ext uri="{BB962C8B-B14F-4D97-AF65-F5344CB8AC3E}">
        <p14:creationId xmlns:p14="http://schemas.microsoft.com/office/powerpoint/2010/main" val="61416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2</a:t>
            </a:r>
            <a:endParaRPr lang="en-US" sz="3200" dirty="0">
              <a:solidFill>
                <a:schemeClr val="accent1"/>
              </a:solidFill>
            </a:endParaRPr>
          </a:p>
        </p:txBody>
      </p:sp>
      <p:pic>
        <p:nvPicPr>
          <p:cNvPr id="6" name="Content Placeholder 5" descr="The first image is of a sponge that has no discernable symmetry. It is labeled &quot;asymmetry.&quot; The second is a sea anemone. Its lines of symmetry go from top to bottom on several different lines. It is labeled &quot;radial symmetry.&quot; The third is a goat with a line of symmetry drawn vertically down the middle. It is labeled &quot;bilateral symmetry.&quot; The top axis is label &quot;dorsal,&quot; the bottom axis is labeled &quot;ventral,&quot; the forward axis is labeled &quot;anterior,&quot; and the back axis is labeled &quot;posterior.&quot;">
            <a:extLst>
              <a:ext uri="{FF2B5EF4-FFF2-40B4-BE49-F238E27FC236}">
                <a16:creationId xmlns:a16="http://schemas.microsoft.com/office/drawing/2014/main" id="{69FECA7C-579A-25B3-8BB2-E4C0CBBEC1DF}"/>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1465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33.3 Figure 6</a:t>
            </a:r>
            <a:endParaRPr lang="en-US" sz="3200" dirty="0">
              <a:solidFill>
                <a:schemeClr val="accent1"/>
              </a:solidFill>
            </a:endParaRPr>
          </a:p>
        </p:txBody>
      </p:sp>
      <p:pic>
        <p:nvPicPr>
          <p:cNvPr id="6" name="Content Placeholder 5" descr="An illustration of a human is shown. Two arrows point away from the body. One is pointing to the body temperature rises cycle, and the other is pointing to the body temperature falls cycle. In the body temperature rises cycle, the next step is &quot;Blood vessels dilate, resulting in heat loss to the environment. Sweat glands secrete fluid. As the fluid evaporates, heat is lost from the body.&quot; After that, &quot;Heat is lost to the environment,&quot; which returns the body to &quot;normal body temperature.&quot; In the body temperature falls cycle, the next step is &quot;Blood vessels constrict so that heat is conserved. Sweat glands do not secrete fluid. Shivering (involuntary contraction of muscles) generates heat, which warms the body.&quot; After that, &quot;Heat is retained,&quot; which returns the body to &quot;normal body temperature.&quot;">
            <a:extLst>
              <a:ext uri="{FF2B5EF4-FFF2-40B4-BE49-F238E27FC236}">
                <a16:creationId xmlns:a16="http://schemas.microsoft.com/office/drawing/2014/main" id="{9B3040F4-D23C-6286-B176-35DD56773271}"/>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229055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3</a:t>
            </a:r>
            <a:endParaRPr lang="en-US" sz="3200" dirty="0">
              <a:solidFill>
                <a:schemeClr val="accent1"/>
              </a:solidFill>
            </a:endParaRPr>
          </a:p>
        </p:txBody>
      </p:sp>
      <p:pic>
        <p:nvPicPr>
          <p:cNvPr id="6" name="Content Placeholder 5" descr="An illustration shows a swordfish from the side.">
            <a:extLst>
              <a:ext uri="{FF2B5EF4-FFF2-40B4-BE49-F238E27FC236}">
                <a16:creationId xmlns:a16="http://schemas.microsoft.com/office/drawing/2014/main" id="{E890E09A-D1C2-5CFB-9451-051245799756}"/>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60545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4</a:t>
            </a:r>
            <a:endParaRPr lang="en-US" sz="3200" dirty="0">
              <a:solidFill>
                <a:schemeClr val="accent1"/>
              </a:solidFill>
            </a:endParaRPr>
          </a:p>
        </p:txBody>
      </p:sp>
      <p:pic>
        <p:nvPicPr>
          <p:cNvPr id="6" name="Content Placeholder 5" descr="The illustration shows a crab claw with labels for the different apodemes. The claw has a small, upper portion that pivots relative to a large, lower portion. The apodemes are located on the large portion, above and below the pivot point.">
            <a:extLst>
              <a:ext uri="{FF2B5EF4-FFF2-40B4-BE49-F238E27FC236}">
                <a16:creationId xmlns:a16="http://schemas.microsoft.com/office/drawing/2014/main" id="{9FF3ECEB-312F-CAE6-9D7C-770D2EAD80C5}"/>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43465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5</a:t>
            </a:r>
            <a:endParaRPr lang="en-US" sz="3200" dirty="0">
              <a:solidFill>
                <a:schemeClr val="accent1"/>
              </a:solidFill>
            </a:endParaRPr>
          </a:p>
        </p:txBody>
      </p:sp>
      <p:pic>
        <p:nvPicPr>
          <p:cNvPr id="5" name="Content Placeholder 4" descr="The first species is a mouse, which includes a photograph of a mouse. The mouse has a mass of 35 grams and a metabolic rate of 890 millimeters cubed of oxygen per gram of body mass per hour. The second species is an elephant, which includes a photograph of an elephant. The elephant has a mass of 4.5 million grams and a metabolic rate of 75 millimeters cubed of oxygen per gram of body mass per hour.">
            <a:extLst>
              <a:ext uri="{FF2B5EF4-FFF2-40B4-BE49-F238E27FC236}">
                <a16:creationId xmlns:a16="http://schemas.microsoft.com/office/drawing/2014/main" id="{5DB229B0-5B15-6F4D-5D34-69E5A70577B4}"/>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271961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6</a:t>
            </a:r>
            <a:endParaRPr lang="en-US" sz="3200" dirty="0">
              <a:solidFill>
                <a:schemeClr val="accent1"/>
              </a:solidFill>
            </a:endParaRPr>
          </a:p>
        </p:txBody>
      </p:sp>
      <p:pic>
        <p:nvPicPr>
          <p:cNvPr id="5" name="Content Placeholder 4" descr="A photograph of a hummingbird">
            <a:extLst>
              <a:ext uri="{FF2B5EF4-FFF2-40B4-BE49-F238E27FC236}">
                <a16:creationId xmlns:a16="http://schemas.microsoft.com/office/drawing/2014/main" id="{6A7569CE-E792-A522-C9A8-4212E6080834}"/>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35953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7</a:t>
            </a:r>
            <a:endParaRPr lang="en-US" sz="3200" dirty="0">
              <a:solidFill>
                <a:schemeClr val="accent1"/>
              </a:solidFill>
            </a:endParaRPr>
          </a:p>
        </p:txBody>
      </p:sp>
      <p:pic>
        <p:nvPicPr>
          <p:cNvPr id="6" name="Content Placeholder 5" descr="The left illustration shows the planes of a goat body, with labels for each. The midsagittal plane runs through the middle of the goat from front to back, separating the right and left sides. The frontal plane also runs from front to back but separates the upper half of the body from the lower half. The transverse plane runs across the middle of the goat and separates the front and back halves of the body. The right illustration shows the planes of a human body, with labels for each. The midsagittal plane runs from top to bottom and separates the right and left halves of the body. The frontal plane also runs from top to bottom and separates the front and back halves of the body. The transverse plane dissects the middle of the body between the chest and abdomen, separating the top of the body from the bottom. The midline is an imaginary line running through the middle of the body, from top to bottom.">
            <a:extLst>
              <a:ext uri="{FF2B5EF4-FFF2-40B4-BE49-F238E27FC236}">
                <a16:creationId xmlns:a16="http://schemas.microsoft.com/office/drawing/2014/main" id="{CC29BF76-97B8-8331-6AB1-2E0B55473651}"/>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49348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33.1 Figure 8</a:t>
            </a:r>
            <a:endParaRPr lang="en-US" sz="3200" dirty="0">
              <a:solidFill>
                <a:schemeClr val="accent1"/>
              </a:solidFill>
            </a:endParaRPr>
          </a:p>
        </p:txBody>
      </p:sp>
      <p:pic>
        <p:nvPicPr>
          <p:cNvPr id="6" name="Content Placeholder 5" descr="The illustration shows a cross-sectional side view of the upper part of a human body, with labels for each cavity. The entire head region above the eyes and to the back of the head and a long thin strip from this region down the back is labeled as the &quot;dorsal cavity.&quot; The head is labeled &quot;cranial cavity,&quot; and the long thin region down the back is the &quot;spinal cavity.&quot; A large oblong area shaded at the front of the body is labeled the &quot;ventral cavity&quot; and includes, from top to bottom, the &quot;thoracic cavity,&quot; diaphragm (thin line separating the regions), &quot;abdominal cavity,&quot; and &quot;pelvic cavity.&quot; The abdominal and pelvic cavities are separated by a thin dashed line and together they are labeled the &quot;abdominopelvic cavity.&quot;">
            <a:extLst>
              <a:ext uri="{FF2B5EF4-FFF2-40B4-BE49-F238E27FC236}">
                <a16:creationId xmlns:a16="http://schemas.microsoft.com/office/drawing/2014/main" id="{D2DD71CE-B33E-3278-EF3A-4D6D42F76DB5}"/>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103077368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1661</TotalTime>
  <Words>128</Words>
  <Application>Microsoft Office PowerPoint</Application>
  <PresentationFormat>On-screen Show (4:3)</PresentationFormat>
  <Paragraphs>33</Paragraphs>
  <Slides>31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Chapter 33</vt:lpstr>
      <vt:lpstr>Lesson 33.1 Figure 1</vt:lpstr>
      <vt:lpstr>Lesson 33.1 Figure 2</vt:lpstr>
      <vt:lpstr>Lesson 33.1 Figure 3</vt:lpstr>
      <vt:lpstr>Lesson 33.1 Figure 4</vt:lpstr>
      <vt:lpstr>Lesson 33.1 Figure 5</vt:lpstr>
      <vt:lpstr>Lesson 33.1 Figure 6</vt:lpstr>
      <vt:lpstr>Lesson 33.1 Figure 7</vt:lpstr>
      <vt:lpstr>Lesson 33.1 Figure 8</vt:lpstr>
      <vt:lpstr>Lesson 33.2 Figure 1</vt:lpstr>
      <vt:lpstr>Lesson 33.2 Figure 2</vt:lpstr>
      <vt:lpstr>Lesson 33.2 Figure 3</vt:lpstr>
      <vt:lpstr>Lesson 33.2 Figure 4</vt:lpstr>
      <vt:lpstr>Lesson 33.2 Figure 5</vt:lpstr>
      <vt:lpstr>Lesson 33.2 Figure 6</vt:lpstr>
      <vt:lpstr>Lesson 33.2 Figure 7</vt:lpstr>
      <vt:lpstr>Lesson 33.2 Figure 8</vt:lpstr>
      <vt:lpstr>Lesson 33.2 Figure 9</vt:lpstr>
      <vt:lpstr>Lesson 33.2 Figure 10</vt:lpstr>
      <vt:lpstr>Lesson 33.2 Figure 11</vt:lpstr>
      <vt:lpstr>Lesson 33.2 Figure 12</vt:lpstr>
      <vt:lpstr>Lesson 33.2 Figure 13</vt:lpstr>
      <vt:lpstr>Lesson 33.2 Figure 14</vt:lpstr>
      <vt:lpstr>Lesson 33.2 Figure 15</vt:lpstr>
      <vt:lpstr>Lesson 33.3 Figure 1</vt:lpstr>
      <vt:lpstr>Lesson 33.3 Figure 2</vt:lpstr>
      <vt:lpstr>Lesson 33.3 Figure 3</vt:lpstr>
      <vt:lpstr>Lesson 33.3 Figure 4</vt:lpstr>
      <vt:lpstr>Lesson 33.3 Figure 5</vt:lpstr>
      <vt:lpstr>Lesson 33.3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176</cp:revision>
  <dcterms:created xsi:type="dcterms:W3CDTF">2013-04-26T14:43:13Z</dcterms:created>
  <dcterms:modified xsi:type="dcterms:W3CDTF">2024-10-23T15:12:50Z</dcterms:modified>
</cp:coreProperties>
</file>