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32"/>
  </p:notesMasterIdLst>
  <p:handoutMasterIdLst>
    <p:handoutMasterId r:id="rId33"/>
  </p:handoutMasterIdLst>
  <p:sldIdLst>
    <p:sldId id="272" r:id="rId2"/>
    <p:sldId id="302" r:id="rId3"/>
    <p:sldId id="273" r:id="rId4"/>
    <p:sldId id="274" r:id="rId5"/>
    <p:sldId id="275" r:id="rId6"/>
    <p:sldId id="276" r:id="rId7"/>
    <p:sldId id="277" r:id="rId8"/>
    <p:sldId id="278" r:id="rId9"/>
    <p:sldId id="279" r:id="rId10"/>
    <p:sldId id="280" r:id="rId11"/>
    <p:sldId id="281" r:id="rId12"/>
    <p:sldId id="282" r:id="rId13"/>
    <p:sldId id="284" r:id="rId14"/>
    <p:sldId id="285" r:id="rId15"/>
    <p:sldId id="286" r:id="rId16"/>
    <p:sldId id="287" r:id="rId17"/>
    <p:sldId id="301" r:id="rId18"/>
    <p:sldId id="288" r:id="rId19"/>
    <p:sldId id="289" r:id="rId20"/>
    <p:sldId id="290" r:id="rId21"/>
    <p:sldId id="291" r:id="rId22"/>
    <p:sldId id="292" r:id="rId23"/>
    <p:sldId id="293" r:id="rId24"/>
    <p:sldId id="294" r:id="rId25"/>
    <p:sldId id="295" r:id="rId26"/>
    <p:sldId id="296" r:id="rId27"/>
    <p:sldId id="297" r:id="rId28"/>
    <p:sldId id="298" r:id="rId29"/>
    <p:sldId id="299" r:id="rId30"/>
    <p:sldId id="269"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10" autoAdjust="0"/>
  </p:normalViewPr>
  <p:slideViewPr>
    <p:cSldViewPr>
      <p:cViewPr varScale="1">
        <p:scale>
          <a:sx n="71" d="100"/>
          <a:sy n="71" d="100"/>
        </p:scale>
        <p:origin x="442"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310307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5D2054A8-95C1-776A-7871-7961A21AF17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E34395D-45D5-A5F5-9B9A-BF668CAC893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4" name="Picture 3">
            <a:extLst>
              <a:ext uri="{FF2B5EF4-FFF2-40B4-BE49-F238E27FC236}">
                <a16:creationId xmlns:a16="http://schemas.microsoft.com/office/drawing/2014/main" id="{ED991972-DB54-9ADC-9B3D-2BBD689732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CFE7222-CD0E-F7C6-D717-9F3203CAD1F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DE5E645-CDDD-C79E-E97B-7873952DAC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p:spPr>
        <p:txBody>
          <a:bodyPr>
            <a:normAutofit/>
          </a:bodyPr>
          <a:lstStyle>
            <a:lvl1pPr marL="0" indent="0">
              <a:buFont typeface="Arial" panose="020B0604020202020204" pitchFamily="34" charset="0"/>
              <a:buNone/>
              <a:defRPr sz="2800" b="0" i="0" baseline="0">
                <a:solidFill>
                  <a:srgbClr val="366092"/>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012AFD4-A50A-D164-57E2-BAAFB3BBFF51}"/>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6F712F4-E18C-270C-80DA-E0EE5EE2496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rgbClr val="2D7D9F"/>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030A676-7600-75F9-53E2-F82A8B871BB2}"/>
              </a:ext>
            </a:extLst>
          </p:cNvPr>
          <p:cNvSpPr/>
          <p:nvPr userDrawn="1"/>
        </p:nvSpPr>
        <p:spPr>
          <a:xfrm>
            <a:off x="1767486" y="2743200"/>
            <a:ext cx="5380896" cy="1213228"/>
          </a:xfrm>
          <a:prstGeom prst="rect">
            <a:avLst/>
          </a:prstGeom>
          <a:blipFill>
            <a:blip r:embed="rId2"/>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1759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5" r:id="rId4"/>
    <p:sldLayoutId id="2147483652" r:id="rId5"/>
    <p:sldLayoutId id="2147483653" r:id="rId6"/>
    <p:sldLayoutId id="2147483656" r:id="rId7"/>
    <p:sldLayoutId id="2147483657" r:id="rId8"/>
    <p:sldLayoutId id="2147483654" r:id="rId9"/>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a:ln>
                  <a:noFill/>
                </a:ln>
                <a:solidFill>
                  <a:schemeClr val="tx1"/>
                </a:solidFill>
                <a:effectLst/>
                <a:uLnTx/>
                <a:uFillTx/>
                <a:latin typeface="Arial" panose="020B0604020202020204" pitchFamily="34" charset="0"/>
                <a:ea typeface="+mn-ea"/>
                <a:cs typeface="Arial" panose="020B0604020202020204" pitchFamily="34" charset="0"/>
              </a:rPr>
              <a:t>Chapter 34</a:t>
            </a:r>
            <a:endPar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The Digestive System</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9</a:t>
            </a:r>
            <a:endParaRPr lang="en-US" sz="3200" dirty="0">
              <a:solidFill>
                <a:schemeClr val="accent1"/>
              </a:solidFill>
            </a:endParaRPr>
          </a:p>
        </p:txBody>
      </p:sp>
      <p:pic>
        <p:nvPicPr>
          <p:cNvPr id="5" name="Content Placeholder 4" descr="Illustration shows the human digestive system, which begins with the oral cavity, consisting of the uvula and tongue. Salivary glands in the oral cavity include parotid, submandibular, and sublingual glands. Food travels down the esophagus and into the stomach, a sac that lies above the large intestine and the pancreas. The stomach empties into the small intestine, which is a long, highly folded tube. The beginning of the small intestine is called the duodenum, the long middle part is called the jejunum, and the end is called the ileum. The ileum empties into the large intestine on the right side of the body. Beneath the junction of the small and large intestine is a small pouch called the cecum. The appendix is at the bottom end of the cecum. The large intestine travels up the left side of the body, across the top of the small intestine, then down the right side of the body. These parts of the large intestine are called the ascending colon, the transverse colon and the descending colon, respectively. The large intestine empties into the rectum, which is connected to the anus. The pancreas is sandwiched between the stomach and large intestine. The liver is a triangular organ that sits above and slightly to the right of the stomach. The gallbladder is a small bulb between the liver and stomach.">
            <a:extLst>
              <a:ext uri="{FF2B5EF4-FFF2-40B4-BE49-F238E27FC236}">
                <a16:creationId xmlns:a16="http://schemas.microsoft.com/office/drawing/2014/main" id="{08C3F4A0-94D3-EF6C-F021-6D003ECFD5CB}"/>
              </a:ext>
            </a:extLst>
          </p:cNvPr>
          <p:cNvPicPr>
            <a:picLocks noGrp="1" noChangeAspect="1"/>
          </p:cNvPicPr>
          <p:nvPr>
            <p:ph idx="1"/>
          </p:nvPr>
        </p:nvPicPr>
        <p:blipFill>
          <a:blip r:embed="rId2"/>
          <a:srcRect l="30555" r="29630"/>
          <a:stretch/>
        </p:blipFill>
        <p:spPr>
          <a:xfrm>
            <a:off x="2971800" y="1280160"/>
            <a:ext cx="3276600" cy="4572000"/>
          </a:xfrm>
        </p:spPr>
      </p:pic>
    </p:spTree>
    <p:extLst>
      <p:ext uri="{BB962C8B-B14F-4D97-AF65-F5344CB8AC3E}">
        <p14:creationId xmlns:p14="http://schemas.microsoft.com/office/powerpoint/2010/main" val="2041760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10</a:t>
            </a:r>
            <a:endParaRPr lang="en-US" sz="3200" dirty="0">
              <a:solidFill>
                <a:schemeClr val="accent1"/>
              </a:solidFill>
            </a:endParaRPr>
          </a:p>
        </p:txBody>
      </p:sp>
      <p:pic>
        <p:nvPicPr>
          <p:cNvPr id="5" name="Content Placeholder 4" descr="Figure A shows the parts of the human oral cavity. The tongue rests in the lower part of the mouth. The flap that hangs from the back of the mouth is the uvula. The airway behind the uvula, called the pharynx, extends up to the nostrils and down to the esophagus, which begins in the neck. Figure B shows the salivary glands, which are located beneath the tongue, the sublingual and the submandibular. A third salivary gland, the parotid, is located behind the pharynx.">
            <a:extLst>
              <a:ext uri="{FF2B5EF4-FFF2-40B4-BE49-F238E27FC236}">
                <a16:creationId xmlns:a16="http://schemas.microsoft.com/office/drawing/2014/main" id="{DCF0A13E-CEB1-66E8-61AF-971C91E8336E}"/>
              </a:ext>
            </a:extLst>
          </p:cNvPr>
          <p:cNvPicPr>
            <a:picLocks noGrp="1" noChangeAspect="1"/>
          </p:cNvPicPr>
          <p:nvPr>
            <p:ph idx="1"/>
          </p:nvPr>
        </p:nvPicPr>
        <p:blipFill>
          <a:blip r:embed="rId2"/>
          <a:srcRect b="26333"/>
          <a:stretch/>
        </p:blipFill>
        <p:spPr>
          <a:xfrm>
            <a:off x="457200" y="1280160"/>
            <a:ext cx="8229600" cy="3368040"/>
          </a:xfrm>
        </p:spPr>
      </p:pic>
    </p:spTree>
    <p:extLst>
      <p:ext uri="{BB962C8B-B14F-4D97-AF65-F5344CB8AC3E}">
        <p14:creationId xmlns:p14="http://schemas.microsoft.com/office/powerpoint/2010/main" val="23544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11</a:t>
            </a:r>
            <a:endParaRPr lang="en-US" sz="3200" dirty="0">
              <a:solidFill>
                <a:schemeClr val="accent1"/>
              </a:solidFill>
            </a:endParaRPr>
          </a:p>
        </p:txBody>
      </p:sp>
      <p:pic>
        <p:nvPicPr>
          <p:cNvPr id="5" name="Content Placeholder 4" descr="The first part of the illustration shows a cross section of the esophagus so you can see the food bolus with in it. The area of contraction is above the food bolus, and it pinches the food down the esophagus. The area of relaxation is after the food bolus, allowing the food to move down. The next part shows the same illustration with the food farther down the esophagus, and the last illustration shows the food exiting the esophagus.">
            <a:extLst>
              <a:ext uri="{FF2B5EF4-FFF2-40B4-BE49-F238E27FC236}">
                <a16:creationId xmlns:a16="http://schemas.microsoft.com/office/drawing/2014/main" id="{24A36CE1-5BBE-B8FB-8D58-1AAB8153E51F}"/>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34755993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12</a:t>
            </a:r>
            <a:endParaRPr lang="en-US" sz="3200" dirty="0">
              <a:solidFill>
                <a:schemeClr val="accent1"/>
              </a:solidFill>
            </a:endParaRPr>
          </a:p>
        </p:txBody>
      </p:sp>
      <p:pic>
        <p:nvPicPr>
          <p:cNvPr id="5" name="Content Placeholder 4" descr="Figure shows the esophagus leading to the stomach, a muscle made up of the fundus, cardia, and pylorus tissues.">
            <a:extLst>
              <a:ext uri="{FF2B5EF4-FFF2-40B4-BE49-F238E27FC236}">
                <a16:creationId xmlns:a16="http://schemas.microsoft.com/office/drawing/2014/main" id="{A03E80EB-9B38-2C7F-D457-020ABE37B736}"/>
              </a:ext>
            </a:extLst>
          </p:cNvPr>
          <p:cNvPicPr>
            <a:picLocks noGrp="1" noChangeAspect="1"/>
          </p:cNvPicPr>
          <p:nvPr>
            <p:ph idx="1"/>
          </p:nvPr>
        </p:nvPicPr>
        <p:blipFill>
          <a:blip r:embed="rId2"/>
          <a:srcRect l="9259" r="9259"/>
          <a:stretch/>
        </p:blipFill>
        <p:spPr>
          <a:xfrm>
            <a:off x="1219200" y="1280160"/>
            <a:ext cx="6705600" cy="4572000"/>
          </a:xfrm>
        </p:spPr>
      </p:pic>
    </p:spTree>
    <p:extLst>
      <p:ext uri="{BB962C8B-B14F-4D97-AF65-F5344CB8AC3E}">
        <p14:creationId xmlns:p14="http://schemas.microsoft.com/office/powerpoint/2010/main" val="30894597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13</a:t>
            </a:r>
            <a:endParaRPr lang="en-US" sz="3200" dirty="0">
              <a:solidFill>
                <a:schemeClr val="accent1"/>
              </a:solidFill>
            </a:endParaRPr>
          </a:p>
        </p:txBody>
      </p:sp>
      <p:pic>
        <p:nvPicPr>
          <p:cNvPr id="5" name="Content Placeholder 4" descr="Shown is the small intestine system, made up of three parts: the duodenum, jejunum, and ileum. Surrounding the small intestine is the large intestine, made up of the transverse colon, descending colon, sigmoid colon, the cecum, and the rectum. A closer look a fold of the intestinal lining shows that the small intestine is lined with villi. Villi are packed with arterioles, lymphatic vessels, lacteal cells, epithelial cells, and capillary networks. The epithelial cells themselves are covered in microvilli, allowing the cell to better absorb nutrients.">
            <a:extLst>
              <a:ext uri="{FF2B5EF4-FFF2-40B4-BE49-F238E27FC236}">
                <a16:creationId xmlns:a16="http://schemas.microsoft.com/office/drawing/2014/main" id="{109154AF-EEEE-32C2-B2FB-BDB88CACE5CC}"/>
              </a:ext>
            </a:extLst>
          </p:cNvPr>
          <p:cNvPicPr>
            <a:picLocks noGrp="1" noChangeAspect="1"/>
          </p:cNvPicPr>
          <p:nvPr>
            <p:ph idx="1"/>
          </p:nvPr>
        </p:nvPicPr>
        <p:blipFill>
          <a:blip r:embed="rId2"/>
          <a:srcRect l="12963" r="12963"/>
          <a:stretch/>
        </p:blipFill>
        <p:spPr>
          <a:xfrm>
            <a:off x="1524000" y="1280160"/>
            <a:ext cx="6096000" cy="4572000"/>
          </a:xfrm>
        </p:spPr>
      </p:pic>
    </p:spTree>
    <p:extLst>
      <p:ext uri="{BB962C8B-B14F-4D97-AF65-F5344CB8AC3E}">
        <p14:creationId xmlns:p14="http://schemas.microsoft.com/office/powerpoint/2010/main" val="3844353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14 </a:t>
            </a:r>
            <a:endParaRPr lang="en-US" sz="3200" dirty="0">
              <a:solidFill>
                <a:schemeClr val="accent1"/>
              </a:solidFill>
            </a:endParaRPr>
          </a:p>
        </p:txBody>
      </p:sp>
      <p:pic>
        <p:nvPicPr>
          <p:cNvPr id="5" name="Content Placeholder 4" descr="Illustration shows the structure of the large intestine, which begins with the ascending colon. Below the ascending colon is the cecum, followed by the appendix. The ascending colon travels up the right side of the body, then turns into the transverse colon. On the left side of the body the large intestine turns into the descending colon. At the bottom, the descending colon curves up; this part of the intestine is called the sigmoid colon. The sigmoid colon empties into the rectum. The rectum travels straight down, to the anus.">
            <a:extLst>
              <a:ext uri="{FF2B5EF4-FFF2-40B4-BE49-F238E27FC236}">
                <a16:creationId xmlns:a16="http://schemas.microsoft.com/office/drawing/2014/main" id="{92001BCA-9ADF-E2ED-A6A3-1C7EBBCEFA6D}"/>
              </a:ext>
            </a:extLst>
          </p:cNvPr>
          <p:cNvPicPr>
            <a:picLocks noGrp="1" noChangeAspect="1"/>
          </p:cNvPicPr>
          <p:nvPr>
            <p:ph idx="1"/>
          </p:nvPr>
        </p:nvPicPr>
        <p:blipFill>
          <a:blip r:embed="rId2"/>
          <a:srcRect l="19444" r="19444"/>
          <a:stretch/>
        </p:blipFill>
        <p:spPr>
          <a:xfrm>
            <a:off x="2057400" y="1280160"/>
            <a:ext cx="5029200" cy="4572000"/>
          </a:xfrm>
        </p:spPr>
      </p:pic>
    </p:spTree>
    <p:extLst>
      <p:ext uri="{BB962C8B-B14F-4D97-AF65-F5344CB8AC3E}">
        <p14:creationId xmlns:p14="http://schemas.microsoft.com/office/powerpoint/2010/main" val="22330592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15</a:t>
            </a:r>
            <a:endParaRPr lang="en-US" sz="3200" dirty="0">
              <a:solidFill>
                <a:schemeClr val="accent1"/>
              </a:solidFill>
            </a:endParaRPr>
          </a:p>
        </p:txBody>
      </p:sp>
      <p:pic>
        <p:nvPicPr>
          <p:cNvPr id="6" name="Content Placeholder 5" descr="Shown are the accessory organs that catabolize food in the digestive system. This include the liver, stomach, gallbladder, duodenum, and pancreas.">
            <a:extLst>
              <a:ext uri="{FF2B5EF4-FFF2-40B4-BE49-F238E27FC236}">
                <a16:creationId xmlns:a16="http://schemas.microsoft.com/office/drawing/2014/main" id="{6FE8BECD-E1D0-E88A-00B5-D44593AC713E}"/>
              </a:ext>
            </a:extLst>
          </p:cNvPr>
          <p:cNvPicPr>
            <a:picLocks noGrp="1" noChangeAspect="1"/>
          </p:cNvPicPr>
          <p:nvPr>
            <p:ph idx="1"/>
          </p:nvPr>
        </p:nvPicPr>
        <p:blipFill>
          <a:blip r:embed="rId2"/>
          <a:stretch>
            <a:fillRect/>
          </a:stretch>
        </p:blipFill>
        <p:spPr>
          <a:xfrm>
            <a:off x="2007108" y="1279525"/>
            <a:ext cx="5129784" cy="4572000"/>
          </a:xfrm>
        </p:spPr>
      </p:pic>
    </p:spTree>
    <p:extLst>
      <p:ext uri="{BB962C8B-B14F-4D97-AF65-F5344CB8AC3E}">
        <p14:creationId xmlns:p14="http://schemas.microsoft.com/office/powerpoint/2010/main" val="34335195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34.2 Figure 1</a:t>
            </a:r>
            <a:endParaRPr lang="en-US" sz="3200" dirty="0">
              <a:solidFill>
                <a:schemeClr val="accent1"/>
              </a:solidFill>
            </a:endParaRPr>
          </a:p>
        </p:txBody>
      </p:sp>
      <p:pic>
        <p:nvPicPr>
          <p:cNvPr id="5" name="Content Placeholder 4" descr="The different food groups are arranged on a pie chart in the recommended percentages.">
            <a:extLst>
              <a:ext uri="{FF2B5EF4-FFF2-40B4-BE49-F238E27FC236}">
                <a16:creationId xmlns:a16="http://schemas.microsoft.com/office/drawing/2014/main" id="{2086EBF0-6CF9-392F-7E7A-489CA85D7D66}"/>
              </a:ext>
            </a:extLst>
          </p:cNvPr>
          <p:cNvPicPr>
            <a:picLocks noGrp="1" noChangeAspect="1"/>
          </p:cNvPicPr>
          <p:nvPr>
            <p:ph idx="1"/>
          </p:nvPr>
        </p:nvPicPr>
        <p:blipFill>
          <a:blip r:embed="rId2"/>
          <a:stretch>
            <a:fillRect/>
          </a:stretch>
        </p:blipFill>
        <p:spPr>
          <a:xfrm>
            <a:off x="2555748" y="1279525"/>
            <a:ext cx="4032504" cy="4572000"/>
          </a:xfrm>
        </p:spPr>
      </p:pic>
    </p:spTree>
    <p:extLst>
      <p:ext uri="{BB962C8B-B14F-4D97-AF65-F5344CB8AC3E}">
        <p14:creationId xmlns:p14="http://schemas.microsoft.com/office/powerpoint/2010/main" val="41744378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34.2 Figure 2</a:t>
            </a:r>
            <a:endParaRPr lang="en-US" sz="3200" dirty="0">
              <a:solidFill>
                <a:schemeClr val="accent1"/>
              </a:solidFill>
            </a:endParaRPr>
          </a:p>
        </p:txBody>
      </p:sp>
      <p:pic>
        <p:nvPicPr>
          <p:cNvPr id="6" name="Content Placeholder 5" descr="A photograph of a woman running a race">
            <a:extLst>
              <a:ext uri="{FF2B5EF4-FFF2-40B4-BE49-F238E27FC236}">
                <a16:creationId xmlns:a16="http://schemas.microsoft.com/office/drawing/2014/main" id="{E0BC8CEB-4C87-8827-F919-DDA6D1BCE90D}"/>
              </a:ext>
            </a:extLst>
          </p:cNvPr>
          <p:cNvPicPr>
            <a:picLocks noGrp="1" noChangeAspect="1"/>
          </p:cNvPicPr>
          <p:nvPr>
            <p:ph idx="1"/>
          </p:nvPr>
        </p:nvPicPr>
        <p:blipFill>
          <a:blip r:embed="rId2"/>
          <a:stretch>
            <a:fillRect/>
          </a:stretch>
        </p:blipFill>
        <p:spPr>
          <a:xfrm>
            <a:off x="1444752" y="1279525"/>
            <a:ext cx="6254496" cy="4572000"/>
          </a:xfrm>
        </p:spPr>
      </p:pic>
    </p:spTree>
    <p:extLst>
      <p:ext uri="{BB962C8B-B14F-4D97-AF65-F5344CB8AC3E}">
        <p14:creationId xmlns:p14="http://schemas.microsoft.com/office/powerpoint/2010/main" val="1183692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34.2 Figure 3</a:t>
            </a:r>
            <a:endParaRPr lang="en-US" sz="3200" dirty="0">
              <a:solidFill>
                <a:schemeClr val="accent1"/>
              </a:solidFill>
            </a:endParaRPr>
          </a:p>
        </p:txBody>
      </p:sp>
      <p:pic>
        <p:nvPicPr>
          <p:cNvPr id="6" name="Content Placeholder 5" descr="A photograph of a salad with various foods topping it: tomato, eggs, chicken, corn, etc.">
            <a:extLst>
              <a:ext uri="{FF2B5EF4-FFF2-40B4-BE49-F238E27FC236}">
                <a16:creationId xmlns:a16="http://schemas.microsoft.com/office/drawing/2014/main" id="{5FF7B131-B5EE-AD2C-FEAF-5DDABC80D4D4}"/>
              </a:ext>
            </a:extLst>
          </p:cNvPr>
          <p:cNvPicPr>
            <a:picLocks noGrp="1" noChangeAspect="1"/>
          </p:cNvPicPr>
          <p:nvPr>
            <p:ph idx="1"/>
          </p:nvPr>
        </p:nvPicPr>
        <p:blipFill>
          <a:blip r:embed="rId2"/>
          <a:stretch>
            <a:fillRect/>
          </a:stretch>
        </p:blipFill>
        <p:spPr>
          <a:xfrm>
            <a:off x="2473452" y="1279525"/>
            <a:ext cx="4197096" cy="4572000"/>
          </a:xfrm>
        </p:spPr>
      </p:pic>
    </p:spTree>
    <p:extLst>
      <p:ext uri="{BB962C8B-B14F-4D97-AF65-F5344CB8AC3E}">
        <p14:creationId xmlns:p14="http://schemas.microsoft.com/office/powerpoint/2010/main" val="1642320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5C01E-8B50-1C36-974E-6472FAB86720}"/>
            </a:ext>
          </a:extLst>
        </p:cNvPr>
        <p:cNvGrpSpPr/>
        <p:nvPr/>
      </p:nvGrpSpPr>
      <p:grpSpPr>
        <a:xfrm>
          <a:off x="0" y="0"/>
          <a:ext cx="0" cy="0"/>
          <a:chOff x="0" y="0"/>
          <a:chExt cx="0" cy="0"/>
        </a:xfrm>
      </p:grpSpPr>
      <p:sp>
        <p:nvSpPr>
          <p:cNvPr id="13314" name="Rectangle 2">
            <a:extLst>
              <a:ext uri="{FF2B5EF4-FFF2-40B4-BE49-F238E27FC236}">
                <a16:creationId xmlns:a16="http://schemas.microsoft.com/office/drawing/2014/main" id="{7AF7E982-C406-612F-539D-3E7CA6D1B4EE}"/>
              </a:ext>
            </a:extLst>
          </p:cNvPr>
          <p:cNvSpPr>
            <a:spLocks noGrp="1"/>
          </p:cNvSpPr>
          <p:nvPr>
            <p:ph type="title"/>
          </p:nvPr>
        </p:nvSpPr>
        <p:spPr>
          <a:prstGeom prst="rect">
            <a:avLst/>
          </a:prstGeom>
        </p:spPr>
        <p:txBody>
          <a:bodyPr/>
          <a:lstStyle/>
          <a:p>
            <a:r>
              <a:rPr lang="en-US" dirty="0"/>
              <a:t>Lesson 34.1 Figure 1</a:t>
            </a:r>
            <a:endParaRPr lang="en-US" sz="3200" dirty="0">
              <a:solidFill>
                <a:schemeClr val="accent1"/>
              </a:solidFill>
            </a:endParaRPr>
          </a:p>
        </p:txBody>
      </p:sp>
      <p:pic>
        <p:nvPicPr>
          <p:cNvPr id="6" name="Content Placeholder 5" descr="A photograph shows a variety of fruits and vegetables as well as some cookbooks on a table.">
            <a:extLst>
              <a:ext uri="{FF2B5EF4-FFF2-40B4-BE49-F238E27FC236}">
                <a16:creationId xmlns:a16="http://schemas.microsoft.com/office/drawing/2014/main" id="{2A4FB721-FB45-60EF-5160-1882EC9F7F39}"/>
              </a:ext>
            </a:extLst>
          </p:cNvPr>
          <p:cNvPicPr>
            <a:picLocks noGrp="1" noChangeAspect="1"/>
          </p:cNvPicPr>
          <p:nvPr>
            <p:ph idx="1"/>
          </p:nvPr>
        </p:nvPicPr>
        <p:blipFill>
          <a:blip r:embed="rId2"/>
          <a:stretch>
            <a:fillRect/>
          </a:stretch>
        </p:blipFill>
        <p:spPr>
          <a:xfrm>
            <a:off x="1420368" y="1279525"/>
            <a:ext cx="6303264" cy="4572000"/>
          </a:xfrm>
        </p:spPr>
      </p:pic>
    </p:spTree>
    <p:extLst>
      <p:ext uri="{BB962C8B-B14F-4D97-AF65-F5344CB8AC3E}">
        <p14:creationId xmlns:p14="http://schemas.microsoft.com/office/powerpoint/2010/main" val="869245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34.2 Figure 4</a:t>
            </a:r>
            <a:endParaRPr lang="en-US" sz="3200" dirty="0">
              <a:solidFill>
                <a:schemeClr val="accent1"/>
              </a:solidFill>
            </a:endParaRPr>
          </a:p>
        </p:txBody>
      </p:sp>
      <p:pic>
        <p:nvPicPr>
          <p:cNvPr id="6" name="Content Placeholder 5" descr="A photograph of an adult cheetah and an adolescent cheetah running">
            <a:extLst>
              <a:ext uri="{FF2B5EF4-FFF2-40B4-BE49-F238E27FC236}">
                <a16:creationId xmlns:a16="http://schemas.microsoft.com/office/drawing/2014/main" id="{33A2E846-9CC5-BBE1-16E2-0913B5252045}"/>
              </a:ext>
            </a:extLst>
          </p:cNvPr>
          <p:cNvPicPr>
            <a:picLocks noGrp="1" noChangeAspect="1"/>
          </p:cNvPicPr>
          <p:nvPr>
            <p:ph idx="1"/>
          </p:nvPr>
        </p:nvPicPr>
        <p:blipFill>
          <a:blip r:embed="rId2"/>
          <a:stretch>
            <a:fillRect/>
          </a:stretch>
        </p:blipFill>
        <p:spPr>
          <a:xfrm>
            <a:off x="1511808" y="1279525"/>
            <a:ext cx="6120384" cy="4572000"/>
          </a:xfrm>
        </p:spPr>
      </p:pic>
    </p:spTree>
    <p:extLst>
      <p:ext uri="{BB962C8B-B14F-4D97-AF65-F5344CB8AC3E}">
        <p14:creationId xmlns:p14="http://schemas.microsoft.com/office/powerpoint/2010/main" val="223600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34.2 Figure 5</a:t>
            </a:r>
            <a:endParaRPr lang="en-US" sz="3200" dirty="0">
              <a:solidFill>
                <a:schemeClr val="accent1"/>
              </a:solidFill>
            </a:endParaRPr>
          </a:p>
        </p:txBody>
      </p:sp>
      <p:pic>
        <p:nvPicPr>
          <p:cNvPr id="6" name="Content Placeholder 5" descr="A photograph of two polar bears fighting">
            <a:extLst>
              <a:ext uri="{FF2B5EF4-FFF2-40B4-BE49-F238E27FC236}">
                <a16:creationId xmlns:a16="http://schemas.microsoft.com/office/drawing/2014/main" id="{040D1E17-7EA2-9CB3-ED06-13480140E956}"/>
              </a:ext>
            </a:extLst>
          </p:cNvPr>
          <p:cNvPicPr>
            <a:picLocks noGrp="1" noChangeAspect="1"/>
          </p:cNvPicPr>
          <p:nvPr>
            <p:ph idx="1"/>
          </p:nvPr>
        </p:nvPicPr>
        <p:blipFill>
          <a:blip r:embed="rId2"/>
          <a:stretch>
            <a:fillRect/>
          </a:stretch>
        </p:blipFill>
        <p:spPr>
          <a:xfrm>
            <a:off x="1417320" y="1279525"/>
            <a:ext cx="6309360" cy="4572000"/>
          </a:xfrm>
        </p:spPr>
      </p:pic>
    </p:spTree>
    <p:extLst>
      <p:ext uri="{BB962C8B-B14F-4D97-AF65-F5344CB8AC3E}">
        <p14:creationId xmlns:p14="http://schemas.microsoft.com/office/powerpoint/2010/main" val="11324254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34.3 Figure 1</a:t>
            </a:r>
            <a:endParaRPr lang="en-US" sz="3200" dirty="0">
              <a:solidFill>
                <a:schemeClr val="accent1"/>
              </a:solidFill>
            </a:endParaRPr>
          </a:p>
        </p:txBody>
      </p:sp>
      <p:pic>
        <p:nvPicPr>
          <p:cNvPr id="5" name="Content Placeholder 4" descr="A human digestive tract is shown. The process of digestion begins with ingestion at the oral cavity. Propulsion follows, which includes swallowing and peristalsis, which occurs in the esophagus, stomach, small intestine, and large intestine. Chemical digestion occurs in the esophagus, stomach, liver, gallbladder, pancreas, and small intestine, while mechanical digestion occur in the through chewing in the mouth, churning in the stomach, and segmentation in the small intestine. Absorption occurs through the lymph and blood vessels of the small and large intestines. The process ends with defecation, in which water and feces exit the body through the anus.">
            <a:extLst>
              <a:ext uri="{FF2B5EF4-FFF2-40B4-BE49-F238E27FC236}">
                <a16:creationId xmlns:a16="http://schemas.microsoft.com/office/drawing/2014/main" id="{2E7A06A6-C538-66DC-CEA8-E1A024435B98}"/>
              </a:ext>
            </a:extLst>
          </p:cNvPr>
          <p:cNvPicPr>
            <a:picLocks noGrp="1" noChangeAspect="1"/>
          </p:cNvPicPr>
          <p:nvPr>
            <p:ph idx="1"/>
          </p:nvPr>
        </p:nvPicPr>
        <p:blipFill>
          <a:blip r:embed="rId2"/>
          <a:srcRect l="25000" r="25926"/>
          <a:stretch/>
        </p:blipFill>
        <p:spPr>
          <a:xfrm>
            <a:off x="2514600" y="1280160"/>
            <a:ext cx="4038600" cy="4572000"/>
          </a:xfrm>
        </p:spPr>
      </p:pic>
    </p:spTree>
    <p:extLst>
      <p:ext uri="{BB962C8B-B14F-4D97-AF65-F5344CB8AC3E}">
        <p14:creationId xmlns:p14="http://schemas.microsoft.com/office/powerpoint/2010/main" val="2405873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34.3 Figure 2</a:t>
            </a:r>
            <a:endParaRPr lang="en-US" sz="3200" dirty="0">
              <a:solidFill>
                <a:schemeClr val="accent1"/>
              </a:solidFill>
            </a:endParaRPr>
          </a:p>
        </p:txBody>
      </p:sp>
      <p:pic>
        <p:nvPicPr>
          <p:cNvPr id="5" name="Content Placeholder 4" descr="It starts with polysaccharides like starch and glycogen, which by using amylase, are broken down into the disaccharide maltose, which by using maltase, is broken down into the monosaccharide glucose. The disaccharide sucrose can be broken down into the monosaccharides glucose and fructose by using sucrase. The disaccharide lactose can be broken down into the monosaccharides glucose and galactose by using lactase.">
            <a:extLst>
              <a:ext uri="{FF2B5EF4-FFF2-40B4-BE49-F238E27FC236}">
                <a16:creationId xmlns:a16="http://schemas.microsoft.com/office/drawing/2014/main" id="{5C04D335-559D-A1B4-0BB3-ED7D1E9D26FC}"/>
              </a:ext>
            </a:extLst>
          </p:cNvPr>
          <p:cNvPicPr>
            <a:picLocks noGrp="1" noChangeAspect="1"/>
          </p:cNvPicPr>
          <p:nvPr>
            <p:ph idx="1"/>
          </p:nvPr>
        </p:nvPicPr>
        <p:blipFill>
          <a:blip r:embed="rId2"/>
          <a:srcRect l="925" r="2778"/>
          <a:stretch/>
        </p:blipFill>
        <p:spPr>
          <a:xfrm>
            <a:off x="533400" y="1280160"/>
            <a:ext cx="7924800" cy="4572000"/>
          </a:xfrm>
        </p:spPr>
      </p:pic>
    </p:spTree>
    <p:extLst>
      <p:ext uri="{BB962C8B-B14F-4D97-AF65-F5344CB8AC3E}">
        <p14:creationId xmlns:p14="http://schemas.microsoft.com/office/powerpoint/2010/main" val="646986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34.3 Figure 3</a:t>
            </a:r>
            <a:endParaRPr lang="en-US" sz="3200" dirty="0">
              <a:solidFill>
                <a:schemeClr val="accent1"/>
              </a:solidFill>
            </a:endParaRPr>
          </a:p>
        </p:txBody>
      </p:sp>
      <p:pic>
        <p:nvPicPr>
          <p:cNvPr id="5" name="Content Placeholder 4" descr="The diagram shows the liver, located above the stomach, with the label &quot;The liver regulates distribution of amino acids to the rest of the body.&quot; The stomach has the label &quot;In the stomach, pepsin breaks down proteins into fragments, called peptides.&quot; The pancreas is right below the stomach and is labeled &quot;Protein-digesting enzymes are secreted from the pancreas into the small intestine.&quot; The small intestine is below all this and is surrounded by the large intestine. The small intestine has two labels &quot;Amino acids are absorbed from the small intestine into the blood stream.&quot; and &quot;In the small intestine, a variety of enzymes break large peptides into smaller peptides, and then into individual amino acids.&quot; The colon is at the end of the large intestine and is labeled &quot;A small amount of dietary protein is lost in the feces.&quot;">
            <a:extLst>
              <a:ext uri="{FF2B5EF4-FFF2-40B4-BE49-F238E27FC236}">
                <a16:creationId xmlns:a16="http://schemas.microsoft.com/office/drawing/2014/main" id="{100F900F-4112-EF77-C744-731B95B9CEE4}"/>
              </a:ext>
            </a:extLst>
          </p:cNvPr>
          <p:cNvPicPr>
            <a:picLocks noGrp="1" noChangeAspect="1"/>
          </p:cNvPicPr>
          <p:nvPr>
            <p:ph idx="1"/>
          </p:nvPr>
        </p:nvPicPr>
        <p:blipFill>
          <a:blip r:embed="rId2"/>
          <a:srcRect l="28703" r="29631"/>
          <a:stretch/>
        </p:blipFill>
        <p:spPr>
          <a:xfrm>
            <a:off x="2819400" y="1280160"/>
            <a:ext cx="3429000" cy="4572000"/>
          </a:xfrm>
        </p:spPr>
      </p:pic>
    </p:spTree>
    <p:extLst>
      <p:ext uri="{BB962C8B-B14F-4D97-AF65-F5344CB8AC3E}">
        <p14:creationId xmlns:p14="http://schemas.microsoft.com/office/powerpoint/2010/main" val="3614917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34.3 Figure 4</a:t>
            </a:r>
            <a:endParaRPr lang="en-US" sz="3200" dirty="0">
              <a:solidFill>
                <a:schemeClr val="accent1"/>
              </a:solidFill>
            </a:endParaRPr>
          </a:p>
        </p:txBody>
      </p:sp>
      <p:pic>
        <p:nvPicPr>
          <p:cNvPr id="5" name="Content Placeholder 4" descr="Figure A depicts the small intestine breaking down lipids. First, lipids are emulsified by bile. Lipases break down triglycerides into fatty acids and monoglycerides. Then, fatty acids and monoglycerides are packaged into micelles that are absorbed by microvilli and make their way to the Golgi. Fatty acids and monoglycerides are converted back into triglycerides. The triglycerides aggregate with cholesterol, proteins, and phospholipids to form chylomicrons. Finally, the chylomicrons move into a lymph capillary, which transports them to the rest of the body. Figure B depicts the chemical structures triglyceride (fat), and the chemical structure of monoglyceride and fatty acids after lipase breaks the triglyceride down.">
            <a:extLst>
              <a:ext uri="{FF2B5EF4-FFF2-40B4-BE49-F238E27FC236}">
                <a16:creationId xmlns:a16="http://schemas.microsoft.com/office/drawing/2014/main" id="{076A1F7B-6692-A9B0-C219-9EA7C5AB223E}"/>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19494549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34.3 Figure 5</a:t>
            </a:r>
            <a:endParaRPr lang="en-US" sz="3200" dirty="0">
              <a:solidFill>
                <a:schemeClr val="accent1"/>
              </a:solidFill>
            </a:endParaRPr>
          </a:p>
        </p:txBody>
      </p:sp>
      <p:pic>
        <p:nvPicPr>
          <p:cNvPr id="5" name="Content Placeholder 4" descr="The diagram starts with the mouth, which has the labels &quot;Mechanical digestion (chewing and swallowing)&quot; and &quot;Chemical digestion of carbohydrates.&quot; The esophagus is the next part followed by the stomach, which has the labels &quot;Mechanical digestion (peristaltic mixing and propulsion),&quot; &quot;Chemical digestion of proteins,&quot; and &quot;Absorption of lipid-soluble substances, such as aspirin.&quot; The liver and the gallbladder are located on top of the stomach. The pylorus is the end of the stomach and the beginning of the intestines. The pancreas is underneath the stomach. The small intestines are next and have the labels &quot;Mechanical digestion (mixing and propulsion, primarily by segmentation),&quot; &quot;Chemical digestion of carbohydrates, lipids, proteins, and nucleic acids,&quot; and &quot;Absorption of peptides, amino acids, glucose, frutose, lipids, water, minerals, and vitamins.&quot; The large intestines has the labels &quot;Mechanical digestion (segmental mixing, mass movement for propulsion),&quot; &quot;No chemical digestion except by bacteria,&quot; and &quot;Absorption of ions, water, minerals, vitamins, and small organic molecules produced by bacteria.&quot; This is followed by the rectum and the anal sphincters.">
            <a:extLst>
              <a:ext uri="{FF2B5EF4-FFF2-40B4-BE49-F238E27FC236}">
                <a16:creationId xmlns:a16="http://schemas.microsoft.com/office/drawing/2014/main" id="{C71D873C-7E34-5ED2-B7EC-66F687F3B03A}"/>
              </a:ext>
            </a:extLst>
          </p:cNvPr>
          <p:cNvPicPr>
            <a:picLocks noGrp="1" noChangeAspect="1"/>
          </p:cNvPicPr>
          <p:nvPr>
            <p:ph idx="1"/>
          </p:nvPr>
        </p:nvPicPr>
        <p:blipFill>
          <a:blip r:embed="rId2"/>
          <a:srcRect l="29629" r="29630"/>
          <a:stretch/>
        </p:blipFill>
        <p:spPr>
          <a:xfrm>
            <a:off x="2895600" y="1280160"/>
            <a:ext cx="3352800" cy="4572000"/>
          </a:xfrm>
        </p:spPr>
      </p:pic>
    </p:spTree>
    <p:extLst>
      <p:ext uri="{BB962C8B-B14F-4D97-AF65-F5344CB8AC3E}">
        <p14:creationId xmlns:p14="http://schemas.microsoft.com/office/powerpoint/2010/main" val="3047735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34.3 Figure 6</a:t>
            </a:r>
            <a:endParaRPr lang="en-US" sz="3200" dirty="0">
              <a:solidFill>
                <a:schemeClr val="accent1"/>
              </a:solidFill>
            </a:endParaRPr>
          </a:p>
        </p:txBody>
      </p:sp>
      <p:pic>
        <p:nvPicPr>
          <p:cNvPr id="6" name="Content Placeholder 5" descr="A photograph of a table filled with food">
            <a:extLst>
              <a:ext uri="{FF2B5EF4-FFF2-40B4-BE49-F238E27FC236}">
                <a16:creationId xmlns:a16="http://schemas.microsoft.com/office/drawing/2014/main" id="{034C5558-FD44-69BB-2A24-486218B6BE4C}"/>
              </a:ext>
            </a:extLst>
          </p:cNvPr>
          <p:cNvPicPr>
            <a:picLocks noGrp="1" noChangeAspect="1"/>
          </p:cNvPicPr>
          <p:nvPr>
            <p:ph idx="1"/>
          </p:nvPr>
        </p:nvPicPr>
        <p:blipFill>
          <a:blip r:embed="rId2"/>
          <a:stretch>
            <a:fillRect/>
          </a:stretch>
        </p:blipFill>
        <p:spPr>
          <a:xfrm>
            <a:off x="1450848" y="1279525"/>
            <a:ext cx="6242304" cy="4572000"/>
          </a:xfrm>
        </p:spPr>
      </p:pic>
    </p:spTree>
    <p:extLst>
      <p:ext uri="{BB962C8B-B14F-4D97-AF65-F5344CB8AC3E}">
        <p14:creationId xmlns:p14="http://schemas.microsoft.com/office/powerpoint/2010/main" val="18074970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34.3 Figure 7</a:t>
            </a:r>
            <a:endParaRPr lang="en-US" sz="3200" dirty="0">
              <a:solidFill>
                <a:schemeClr val="accent1"/>
              </a:solidFill>
            </a:endParaRPr>
          </a:p>
        </p:txBody>
      </p:sp>
      <p:pic>
        <p:nvPicPr>
          <p:cNvPr id="6" name="Content Placeholder 5" descr="A photograph of a dog sitting by a bowl of dog food">
            <a:extLst>
              <a:ext uri="{FF2B5EF4-FFF2-40B4-BE49-F238E27FC236}">
                <a16:creationId xmlns:a16="http://schemas.microsoft.com/office/drawing/2014/main" id="{DF43F861-47EC-5978-DAE0-59EDEC4A44B2}"/>
              </a:ext>
            </a:extLst>
          </p:cNvPr>
          <p:cNvPicPr>
            <a:picLocks noGrp="1" noChangeAspect="1"/>
          </p:cNvPicPr>
          <p:nvPr>
            <p:ph idx="1"/>
          </p:nvPr>
        </p:nvPicPr>
        <p:blipFill>
          <a:blip r:embed="rId2"/>
          <a:stretch>
            <a:fillRect/>
          </a:stretch>
        </p:blipFill>
        <p:spPr>
          <a:xfrm>
            <a:off x="1466088" y="1279525"/>
            <a:ext cx="6211824" cy="4572000"/>
          </a:xfrm>
        </p:spPr>
      </p:pic>
    </p:spTree>
    <p:extLst>
      <p:ext uri="{BB962C8B-B14F-4D97-AF65-F5344CB8AC3E}">
        <p14:creationId xmlns:p14="http://schemas.microsoft.com/office/powerpoint/2010/main" val="38611932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34.3 Figure 8</a:t>
            </a:r>
            <a:endParaRPr lang="en-US" sz="3200" dirty="0">
              <a:solidFill>
                <a:schemeClr val="accent1"/>
              </a:solidFill>
            </a:endParaRPr>
          </a:p>
        </p:txBody>
      </p:sp>
      <p:pic>
        <p:nvPicPr>
          <p:cNvPr id="5" name="Content Placeholder 4" descr="Shown is the human esophagus, stomach, small intestine, and large intestine. Pepsin and H C I in the stomach break down proteins, as well as secretin and C C K in intestinal cells. A closer look at the pancreas and small intestine reveals that the acinar cells of the pancreas send trypsin, chymotrypsin, elastase, and sodium bicarbonate to the small intestine to break down proteins.">
            <a:extLst>
              <a:ext uri="{FF2B5EF4-FFF2-40B4-BE49-F238E27FC236}">
                <a16:creationId xmlns:a16="http://schemas.microsoft.com/office/drawing/2014/main" id="{E9F45BD8-AAA6-F562-C40B-016E96F6F6A7}"/>
              </a:ext>
            </a:extLst>
          </p:cNvPr>
          <p:cNvPicPr>
            <a:picLocks noGrp="1" noChangeAspect="1"/>
          </p:cNvPicPr>
          <p:nvPr>
            <p:ph idx="1"/>
          </p:nvPr>
        </p:nvPicPr>
        <p:blipFill>
          <a:blip r:embed="rId2"/>
          <a:srcRect l="18518" r="17592"/>
          <a:stretch/>
        </p:blipFill>
        <p:spPr>
          <a:xfrm>
            <a:off x="1981200" y="1280160"/>
            <a:ext cx="5257800" cy="4572000"/>
          </a:xfrm>
        </p:spPr>
      </p:pic>
    </p:spTree>
    <p:extLst>
      <p:ext uri="{BB962C8B-B14F-4D97-AF65-F5344CB8AC3E}">
        <p14:creationId xmlns:p14="http://schemas.microsoft.com/office/powerpoint/2010/main" val="6141639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2</a:t>
            </a:r>
            <a:endParaRPr lang="en-US" sz="3200" dirty="0">
              <a:solidFill>
                <a:schemeClr val="accent1"/>
              </a:solidFill>
            </a:endParaRPr>
          </a:p>
        </p:txBody>
      </p:sp>
      <p:pic>
        <p:nvPicPr>
          <p:cNvPr id="5" name="Content Placeholder 4" descr="Two images of herbivores, a koloa and a caterpillar. ">
            <a:extLst>
              <a:ext uri="{FF2B5EF4-FFF2-40B4-BE49-F238E27FC236}">
                <a16:creationId xmlns:a16="http://schemas.microsoft.com/office/drawing/2014/main" id="{4475616D-2D55-F549-F7E6-D87EEE9155D6}"/>
              </a:ext>
            </a:extLst>
          </p:cNvPr>
          <p:cNvPicPr>
            <a:picLocks noGrp="1" noChangeAspect="1"/>
          </p:cNvPicPr>
          <p:nvPr>
            <p:ph idx="1"/>
          </p:nvPr>
        </p:nvPicPr>
        <p:blipFill>
          <a:blip r:embed="rId2"/>
          <a:srcRect b="24667"/>
          <a:stretch/>
        </p:blipFill>
        <p:spPr>
          <a:xfrm>
            <a:off x="457200" y="1280160"/>
            <a:ext cx="8229600" cy="3444240"/>
          </a:xfrm>
        </p:spPr>
      </p:pic>
    </p:spTree>
    <p:extLst>
      <p:ext uri="{BB962C8B-B14F-4D97-AF65-F5344CB8AC3E}">
        <p14:creationId xmlns:p14="http://schemas.microsoft.com/office/powerpoint/2010/main" val="114650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6950CAD-2FB2-1403-CE35-BD12433BFCA7}"/>
              </a:ext>
            </a:extLst>
          </p:cNvPr>
          <p:cNvSpPr>
            <a:spLocks noGrp="1"/>
          </p:cNvSpPr>
          <p:nvPr>
            <p:ph type="title" idx="4294967295"/>
          </p:nvPr>
        </p:nvSpPr>
        <p:spPr>
          <a:xfrm>
            <a:off x="628650" y="-1325563"/>
            <a:ext cx="7886700" cy="1325563"/>
          </a:xfrm>
          <a:prstGeom prst="rect">
            <a:avLst/>
          </a:prstGeom>
        </p:spPr>
        <p:txBody>
          <a:bodyPr anchor="b"/>
          <a:lstStyle/>
          <a:p>
            <a:r>
              <a:rPr lang="en-US" dirty="0"/>
              <a:t>Hawkes Learning – End of PowerPoint</a:t>
            </a:r>
          </a:p>
        </p:txBody>
      </p:sp>
    </p:spTree>
    <p:extLst>
      <p:ext uri="{BB962C8B-B14F-4D97-AF65-F5344CB8AC3E}">
        <p14:creationId xmlns:p14="http://schemas.microsoft.com/office/powerpoint/2010/main" val="16610545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3</a:t>
            </a:r>
            <a:endParaRPr lang="en-US" sz="3200" dirty="0">
              <a:solidFill>
                <a:schemeClr val="accent1"/>
              </a:solidFill>
            </a:endParaRPr>
          </a:p>
        </p:txBody>
      </p:sp>
      <p:pic>
        <p:nvPicPr>
          <p:cNvPr id="5" name="Content Placeholder 4" descr="Two images of carnivores, a tiger and a ladybug">
            <a:extLst>
              <a:ext uri="{FF2B5EF4-FFF2-40B4-BE49-F238E27FC236}">
                <a16:creationId xmlns:a16="http://schemas.microsoft.com/office/drawing/2014/main" id="{10B114D3-7621-B638-E3B8-CF12D9E5BD15}"/>
              </a:ext>
            </a:extLst>
          </p:cNvPr>
          <p:cNvPicPr>
            <a:picLocks noGrp="1" noChangeAspect="1"/>
          </p:cNvPicPr>
          <p:nvPr>
            <p:ph idx="1"/>
          </p:nvPr>
        </p:nvPicPr>
        <p:blipFill>
          <a:blip r:embed="rId2"/>
          <a:srcRect b="23000"/>
          <a:stretch/>
        </p:blipFill>
        <p:spPr>
          <a:xfrm>
            <a:off x="457200" y="1295400"/>
            <a:ext cx="8229600" cy="3520440"/>
          </a:xfrm>
        </p:spPr>
      </p:pic>
    </p:spTree>
    <p:extLst>
      <p:ext uri="{BB962C8B-B14F-4D97-AF65-F5344CB8AC3E}">
        <p14:creationId xmlns:p14="http://schemas.microsoft.com/office/powerpoint/2010/main" val="605450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4</a:t>
            </a:r>
            <a:endParaRPr lang="en-US" sz="3200" dirty="0">
              <a:solidFill>
                <a:schemeClr val="accent1"/>
              </a:solidFill>
            </a:endParaRPr>
          </a:p>
        </p:txBody>
      </p:sp>
      <p:pic>
        <p:nvPicPr>
          <p:cNvPr id="5" name="Content Placeholder 4" descr="Two images of omnivores, a bear and a bug">
            <a:extLst>
              <a:ext uri="{FF2B5EF4-FFF2-40B4-BE49-F238E27FC236}">
                <a16:creationId xmlns:a16="http://schemas.microsoft.com/office/drawing/2014/main" id="{56683EBC-0C1E-E4BA-F410-AE6D13C6C916}"/>
              </a:ext>
            </a:extLst>
          </p:cNvPr>
          <p:cNvPicPr>
            <a:picLocks noGrp="1" noChangeAspect="1"/>
          </p:cNvPicPr>
          <p:nvPr>
            <p:ph idx="1"/>
          </p:nvPr>
        </p:nvPicPr>
        <p:blipFill>
          <a:blip r:embed="rId2"/>
          <a:srcRect b="14667"/>
          <a:stretch/>
        </p:blipFill>
        <p:spPr>
          <a:xfrm>
            <a:off x="457200" y="1280160"/>
            <a:ext cx="8229600" cy="3901440"/>
          </a:xfrm>
        </p:spPr>
      </p:pic>
    </p:spTree>
    <p:extLst>
      <p:ext uri="{BB962C8B-B14F-4D97-AF65-F5344CB8AC3E}">
        <p14:creationId xmlns:p14="http://schemas.microsoft.com/office/powerpoint/2010/main" val="1434652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5</a:t>
            </a:r>
            <a:endParaRPr lang="en-US" sz="3200" dirty="0">
              <a:solidFill>
                <a:schemeClr val="accent1"/>
              </a:solidFill>
            </a:endParaRPr>
          </a:p>
        </p:txBody>
      </p:sp>
      <p:pic>
        <p:nvPicPr>
          <p:cNvPr id="10" name="Content Placeholder 9" descr="Figure A shows a hydra, which has a vase-shaped body with tentacles around the rim. The hydra’s mouth is located between the tentacles, at the top of the vase shaped body. Next to the hydra is a jellyfish medusa, which is bell-shaped with tentacles hanging down from the edge of the bell. The mouth, in the lower middle part of the body, opens into the gastrovascular cavity. Figure B shows a nematode, which has a long, tube-like body that is wide at one end and tapers down to a tail at the other. The mouth is in the front of the wide end. It opens into an esophagus, then a pharynx. The pharynx empties into a long intestine, which ends at the anus a short distance before the tail.">
            <a:extLst>
              <a:ext uri="{FF2B5EF4-FFF2-40B4-BE49-F238E27FC236}">
                <a16:creationId xmlns:a16="http://schemas.microsoft.com/office/drawing/2014/main" id="{CBE460FC-4AE3-EC6F-63A1-65B5009A8558}"/>
              </a:ext>
            </a:extLst>
          </p:cNvPr>
          <p:cNvPicPr>
            <a:picLocks noGrp="1" noChangeAspect="1"/>
          </p:cNvPicPr>
          <p:nvPr>
            <p:ph idx="1"/>
          </p:nvPr>
        </p:nvPicPr>
        <p:blipFill>
          <a:blip r:embed="rId2"/>
          <a:srcRect l="17592" r="17592"/>
          <a:stretch/>
        </p:blipFill>
        <p:spPr>
          <a:xfrm>
            <a:off x="1905000" y="1280160"/>
            <a:ext cx="5334000" cy="4572000"/>
          </a:xfrm>
        </p:spPr>
      </p:pic>
    </p:spTree>
    <p:extLst>
      <p:ext uri="{BB962C8B-B14F-4D97-AF65-F5344CB8AC3E}">
        <p14:creationId xmlns:p14="http://schemas.microsoft.com/office/powerpoint/2010/main" val="2719618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6</a:t>
            </a:r>
            <a:endParaRPr lang="en-US" sz="3200" dirty="0">
              <a:solidFill>
                <a:schemeClr val="accent1"/>
              </a:solidFill>
            </a:endParaRPr>
          </a:p>
        </p:txBody>
      </p:sp>
      <p:pic>
        <p:nvPicPr>
          <p:cNvPr id="5" name="Content Placeholder 4" descr="Two illustrations compare the human digestive system with the rabbit digestive system. The basic components of the human and rabbit digestive system are the same: each begins at the mouth. Food is swallowed through the esophagus and into the kidney-shaped stomach. The liver is located on top of the stomach, and the pancreas is underneath. Food passes from the stomach to the long, winding small intestine. From there it enters the wide large intestine before passing out the anus. At the junction of the small and large intestine is a pouch called the cecum. The small and large intestines are much longer in rabbits than in humans, and the cecum is much longer as well.">
            <a:extLst>
              <a:ext uri="{FF2B5EF4-FFF2-40B4-BE49-F238E27FC236}">
                <a16:creationId xmlns:a16="http://schemas.microsoft.com/office/drawing/2014/main" id="{BE71A095-B2D0-A3F5-9CC5-5DEDE40F8BA3}"/>
              </a:ext>
            </a:extLst>
          </p:cNvPr>
          <p:cNvPicPr>
            <a:picLocks noChangeAspect="1"/>
          </p:cNvPicPr>
          <p:nvPr/>
        </p:nvPicPr>
        <p:blipFill>
          <a:blip r:embed="rId2"/>
          <a:srcRect l="16667" r="16667"/>
          <a:stretch/>
        </p:blipFill>
        <p:spPr>
          <a:xfrm>
            <a:off x="1828800" y="1280160"/>
            <a:ext cx="5486400" cy="4572000"/>
          </a:xfrm>
          <a:prstGeom prst="rect">
            <a:avLst/>
          </a:prstGeom>
        </p:spPr>
      </p:pic>
    </p:spTree>
    <p:extLst>
      <p:ext uri="{BB962C8B-B14F-4D97-AF65-F5344CB8AC3E}">
        <p14:creationId xmlns:p14="http://schemas.microsoft.com/office/powerpoint/2010/main" val="23595350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7</a:t>
            </a:r>
            <a:endParaRPr lang="en-US" sz="3200" dirty="0">
              <a:solidFill>
                <a:schemeClr val="accent1"/>
              </a:solidFill>
            </a:endParaRPr>
          </a:p>
        </p:txBody>
      </p:sp>
      <p:pic>
        <p:nvPicPr>
          <p:cNvPr id="5" name="Content Placeholder 4" descr="The illustration shows an avian digestive system. Food is swallowed through the esophagus into the crop, which is shaped like an upside-down heart. From the bottom of the crop food enters a tubular proventriculus, which empties into a spherical gizzard. From the gizzard, food enters the small intestine then the large intestine. Waste exits the body through the cloaca. The liver and pancreas are located between the crop and gizzard. Rather than a single cecum, birds have two caeca at the junction of the small and large intestine.">
            <a:extLst>
              <a:ext uri="{FF2B5EF4-FFF2-40B4-BE49-F238E27FC236}">
                <a16:creationId xmlns:a16="http://schemas.microsoft.com/office/drawing/2014/main" id="{B6071E6A-5687-6D27-DD8C-2E24B1F0AD14}"/>
              </a:ext>
            </a:extLst>
          </p:cNvPr>
          <p:cNvPicPr>
            <a:picLocks noGrp="1" noChangeAspect="1"/>
          </p:cNvPicPr>
          <p:nvPr>
            <p:ph idx="1"/>
          </p:nvPr>
        </p:nvPicPr>
        <p:blipFill>
          <a:blip r:embed="rId2"/>
          <a:srcRect l="30556" r="30556"/>
          <a:stretch/>
        </p:blipFill>
        <p:spPr>
          <a:xfrm>
            <a:off x="2971800" y="1280160"/>
            <a:ext cx="3200400" cy="4572000"/>
          </a:xfrm>
        </p:spPr>
      </p:pic>
    </p:spTree>
    <p:extLst>
      <p:ext uri="{BB962C8B-B14F-4D97-AF65-F5344CB8AC3E}">
        <p14:creationId xmlns:p14="http://schemas.microsoft.com/office/powerpoint/2010/main" val="4934886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p:cNvSpPr>
          <p:nvPr>
            <p:ph type="title"/>
          </p:nvPr>
        </p:nvSpPr>
        <p:spPr>
          <a:prstGeom prst="rect">
            <a:avLst/>
          </a:prstGeom>
        </p:spPr>
        <p:txBody>
          <a:bodyPr/>
          <a:lstStyle/>
          <a:p>
            <a:r>
              <a:rPr lang="en-US" dirty="0"/>
              <a:t>Lesson 34.1 Figure 8</a:t>
            </a:r>
            <a:endParaRPr lang="en-US" sz="3200" dirty="0">
              <a:solidFill>
                <a:schemeClr val="accent1"/>
              </a:solidFill>
            </a:endParaRPr>
          </a:p>
        </p:txBody>
      </p:sp>
      <p:pic>
        <p:nvPicPr>
          <p:cNvPr id="5" name="Content Placeholder 4" descr="It starts food entering the esophagus, which then goes into the stomach to a chamber called the reticulum and then another chamber called the omasum. From the omasum, the food goes into another chamber called the abomasum and then exits the stomach into the intestines. The other path that is shown is food entering the stomach through the esophagus, which then goes into a chamber of the stomach called the rumen, where it breaks down and then exits back up through the esophagus.">
            <a:extLst>
              <a:ext uri="{FF2B5EF4-FFF2-40B4-BE49-F238E27FC236}">
                <a16:creationId xmlns:a16="http://schemas.microsoft.com/office/drawing/2014/main" id="{B45205FA-BD01-A628-FE62-71C7975F6989}"/>
              </a:ext>
            </a:extLst>
          </p:cNvPr>
          <p:cNvPicPr>
            <a:picLocks noGrp="1" noChangeAspect="1"/>
          </p:cNvPicPr>
          <p:nvPr>
            <p:ph idx="1"/>
          </p:nvPr>
        </p:nvPicPr>
        <p:blipFill>
          <a:blip r:embed="rId2"/>
          <a:srcRect l="15741" r="15741"/>
          <a:stretch/>
        </p:blipFill>
        <p:spPr>
          <a:xfrm>
            <a:off x="1752600" y="1280160"/>
            <a:ext cx="5638800" cy="4572000"/>
          </a:xfrm>
        </p:spPr>
      </p:pic>
    </p:spTree>
    <p:extLst>
      <p:ext uri="{BB962C8B-B14F-4D97-AF65-F5344CB8AC3E}">
        <p14:creationId xmlns:p14="http://schemas.microsoft.com/office/powerpoint/2010/main" val="103077368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1630</TotalTime>
  <Words>123</Words>
  <Application>Microsoft Office PowerPoint</Application>
  <PresentationFormat>On-screen Show (4:3)</PresentationFormat>
  <Paragraphs>31</Paragraphs>
  <Slides>30</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Office Theme</vt:lpstr>
      <vt:lpstr>Chapter 34</vt:lpstr>
      <vt:lpstr>Lesson 34.1 Figure 1</vt:lpstr>
      <vt:lpstr>Lesson 34.1 Figure 2</vt:lpstr>
      <vt:lpstr>Lesson 34.1 Figure 3</vt:lpstr>
      <vt:lpstr>Lesson 34.1 Figure 4</vt:lpstr>
      <vt:lpstr>Lesson 34.1 Figure 5</vt:lpstr>
      <vt:lpstr>Lesson 34.1 Figure 6</vt:lpstr>
      <vt:lpstr>Lesson 34.1 Figure 7</vt:lpstr>
      <vt:lpstr>Lesson 34.1 Figure 8</vt:lpstr>
      <vt:lpstr>Lesson 34.1 Figure 9</vt:lpstr>
      <vt:lpstr>Lesson 34.1 Figure 10</vt:lpstr>
      <vt:lpstr>Lesson 34.1 Figure 11</vt:lpstr>
      <vt:lpstr>Lesson 34.1 Figure 12</vt:lpstr>
      <vt:lpstr>Lesson 34.1 Figure 13</vt:lpstr>
      <vt:lpstr>Lesson 34.1 Figure 14 </vt:lpstr>
      <vt:lpstr>Lesson 34.1 Figure 15</vt:lpstr>
      <vt:lpstr>Lesson 34.2 Figure 1</vt:lpstr>
      <vt:lpstr>Lesson 34.2 Figure 2</vt:lpstr>
      <vt:lpstr>Lesson 34.2 Figure 3</vt:lpstr>
      <vt:lpstr>Lesson 34.2 Figure 4</vt:lpstr>
      <vt:lpstr>Lesson 34.2 Figure 5</vt:lpstr>
      <vt:lpstr>Lesson 34.3 Figure 1</vt:lpstr>
      <vt:lpstr>Lesson 34.3 Figure 2</vt:lpstr>
      <vt:lpstr>Lesson 34.3 Figure 3</vt:lpstr>
      <vt:lpstr>Lesson 34.3 Figure 4</vt:lpstr>
      <vt:lpstr>Lesson 34.3 Figure 5</vt:lpstr>
      <vt:lpstr>Lesson 34.3 Figure 6</vt:lpstr>
      <vt:lpstr>Lesson 34.3 Figure 7</vt:lpstr>
      <vt:lpstr>Lesson 34.3 Figure 8</vt:lpstr>
      <vt:lpstr>Hawkes Learning – End of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dc:title>
  <dc:subject>Biology</dc:subject>
  <dc:creator>Hawkes Learning</dc:creator>
  <cp:keywords>Hawkes Learning;Biology</cp:keywords>
  <cp:lastModifiedBy>Annaleise Radchenko</cp:lastModifiedBy>
  <cp:revision>181</cp:revision>
  <dcterms:created xsi:type="dcterms:W3CDTF">2013-04-26T14:43:13Z</dcterms:created>
  <dcterms:modified xsi:type="dcterms:W3CDTF">2024-10-23T19:24:04Z</dcterms:modified>
</cp:coreProperties>
</file>