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1"/>
  </p:notesMasterIdLst>
  <p:handoutMasterIdLst>
    <p:handoutMasterId r:id="rId32"/>
  </p:handoutMasterIdLst>
  <p:sldIdLst>
    <p:sldId id="272" r:id="rId2"/>
    <p:sldId id="267" r:id="rId3"/>
    <p:sldId id="273" r:id="rId4"/>
    <p:sldId id="274" r:id="rId5"/>
    <p:sldId id="275" r:id="rId6"/>
    <p:sldId id="276" r:id="rId7"/>
    <p:sldId id="382" r:id="rId8"/>
    <p:sldId id="349" r:id="rId9"/>
    <p:sldId id="283" r:id="rId10"/>
    <p:sldId id="284" r:id="rId11"/>
    <p:sldId id="350" r:id="rId12"/>
    <p:sldId id="351" r:id="rId13"/>
    <p:sldId id="375" r:id="rId14"/>
    <p:sldId id="376" r:id="rId15"/>
    <p:sldId id="381" r:id="rId16"/>
    <p:sldId id="352" r:id="rId17"/>
    <p:sldId id="353" r:id="rId18"/>
    <p:sldId id="354" r:id="rId19"/>
    <p:sldId id="377" r:id="rId20"/>
    <p:sldId id="378" r:id="rId21"/>
    <p:sldId id="379" r:id="rId22"/>
    <p:sldId id="380" r:id="rId23"/>
    <p:sldId id="355" r:id="rId24"/>
    <p:sldId id="420" r:id="rId25"/>
    <p:sldId id="392" r:id="rId26"/>
    <p:sldId id="393" r:id="rId27"/>
    <p:sldId id="394" r:id="rId28"/>
    <p:sldId id="395" r:id="rId29"/>
    <p:sldId id="26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2" autoAdjust="0"/>
    <p:restoredTop sz="86410" autoAdjust="0"/>
  </p:normalViewPr>
  <p:slideViewPr>
    <p:cSldViewPr>
      <p:cViewPr varScale="1">
        <p:scale>
          <a:sx n="71" d="100"/>
          <a:sy n="71" d="100"/>
        </p:scale>
        <p:origin x="1258" y="18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35</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The Circulatory System</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35.2 Figure 3</a:t>
            </a:r>
            <a:endParaRPr lang="en-IN" dirty="0"/>
          </a:p>
        </p:txBody>
      </p:sp>
      <p:pic>
        <p:nvPicPr>
          <p:cNvPr id="6" name="Content Placeholder 5" descr="Molecular model (a) shows the structure of hemoglobin, which is made up of four protein subunits, each of which is coiled into helices. Left, right, bottom, and top parts of the molecule are symmetrical. Four small heme groups are associated with hemoglobin. Oxygen is bound to the heme. Molecular model (b) shows the structure of hemocyanin, a protein made up of coiled helices and ribbonlike sheets. Two copper ions are associated with the protein. Molecular model (c) shows the structure of hemerythrin, a protein made of coiled helices with four iron ions associated with it.">
            <a:extLst>
              <a:ext uri="{FF2B5EF4-FFF2-40B4-BE49-F238E27FC236}">
                <a16:creationId xmlns:a16="http://schemas.microsoft.com/office/drawing/2014/main" id="{D46816CE-DA9B-DD77-CE33-3B4C2F040EB2}"/>
              </a:ext>
            </a:extLst>
          </p:cNvPr>
          <p:cNvPicPr>
            <a:picLocks noGrp="1" noChangeAspect="1"/>
          </p:cNvPicPr>
          <p:nvPr>
            <p:ph idx="1"/>
          </p:nvPr>
        </p:nvPicPr>
        <p:blipFill>
          <a:blip r:embed="rId2"/>
          <a:srcRect b="36333"/>
          <a:stretch/>
        </p:blipFill>
        <p:spPr>
          <a:xfrm>
            <a:off x="457200" y="1280160"/>
            <a:ext cx="8229600" cy="2910840"/>
          </a:xfrm>
        </p:spPr>
      </p:pic>
    </p:spTree>
    <p:extLst>
      <p:ext uri="{BB962C8B-B14F-4D97-AF65-F5344CB8AC3E}">
        <p14:creationId xmlns:p14="http://schemas.microsoft.com/office/powerpoint/2010/main" val="1336807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35.2 Figure 4</a:t>
            </a:r>
            <a:endParaRPr lang="en-IN" dirty="0"/>
          </a:p>
        </p:txBody>
      </p:sp>
      <p:pic>
        <p:nvPicPr>
          <p:cNvPr id="6" name="Content Placeholder 5" descr="The image displays various types of white blood cells, including monocytes, eosinophils, basophils, lymphocytes, and neutrophils. Neutrophils, eosinophils, and basophils are granulocytes. The three cell types are similar in size, with lobed nuclei and granules in the cytoplasm. Lymphocytes and monocytes are agranulocytes. The monocyte is somewhat larger than the lymphocyte and has a U-shaped nucleus. The lymphocyte has an oblong nucleus. A monocyte is a large and kidney-shaped with a convoluted nucleus and a clear cytoplasm. The eosinophil is bilobed with distinct reddish-orange granules in its cytoplasm. The basophil has irregular-shaped granules that appear dark blue or purple in color. The lymphocyte is small and round. It has a large nucleus that occupies most of the cell's space. The neutrophil is multisegmented with a segmented nucleus and granules that stain purplish-red.">
            <a:extLst>
              <a:ext uri="{FF2B5EF4-FFF2-40B4-BE49-F238E27FC236}">
                <a16:creationId xmlns:a16="http://schemas.microsoft.com/office/drawing/2014/main" id="{D9A65606-BE01-CE93-7E66-293E204FA7CF}"/>
              </a:ext>
            </a:extLst>
          </p:cNvPr>
          <p:cNvPicPr>
            <a:picLocks noGrp="1" noChangeAspect="1"/>
          </p:cNvPicPr>
          <p:nvPr>
            <p:ph idx="1"/>
          </p:nvPr>
        </p:nvPicPr>
        <p:blipFill>
          <a:blip r:embed="rId2"/>
          <a:srcRect l="14815" r="15741"/>
          <a:stretch/>
        </p:blipFill>
        <p:spPr>
          <a:xfrm>
            <a:off x="1676400" y="1280160"/>
            <a:ext cx="5715000" cy="4572000"/>
          </a:xfrm>
        </p:spPr>
      </p:pic>
    </p:spTree>
    <p:extLst>
      <p:ext uri="{BB962C8B-B14F-4D97-AF65-F5344CB8AC3E}">
        <p14:creationId xmlns:p14="http://schemas.microsoft.com/office/powerpoint/2010/main" val="2910217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35.2 Figure 5</a:t>
            </a:r>
            <a:endParaRPr lang="en-IN" dirty="0"/>
          </a:p>
        </p:txBody>
      </p:sp>
      <p:pic>
        <p:nvPicPr>
          <p:cNvPr id="6" name="Content Placeholder 5" descr="A micrograph shows a macrophage with thin, hairlike spikes covering the surface.">
            <a:extLst>
              <a:ext uri="{FF2B5EF4-FFF2-40B4-BE49-F238E27FC236}">
                <a16:creationId xmlns:a16="http://schemas.microsoft.com/office/drawing/2014/main" id="{73FBDE16-DE8F-A108-4581-C48E57AED7D5}"/>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1850964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2422-38D9-C945-6A0A-1480FFE0F3DA}"/>
              </a:ext>
            </a:extLst>
          </p:cNvPr>
          <p:cNvSpPr>
            <a:spLocks noGrp="1"/>
          </p:cNvSpPr>
          <p:nvPr>
            <p:ph type="title"/>
          </p:nvPr>
        </p:nvSpPr>
        <p:spPr/>
        <p:txBody>
          <a:bodyPr/>
          <a:lstStyle/>
          <a:p>
            <a:r>
              <a:rPr lang="en-US" dirty="0"/>
              <a:t>Lesson 35.2 Figure 6</a:t>
            </a:r>
            <a:endParaRPr lang="en-IN" dirty="0"/>
          </a:p>
        </p:txBody>
      </p:sp>
      <p:pic>
        <p:nvPicPr>
          <p:cNvPr id="7" name="Content Placeholder 6" descr="A micrograph shows cells trapped in a web of fibers.">
            <a:extLst>
              <a:ext uri="{FF2B5EF4-FFF2-40B4-BE49-F238E27FC236}">
                <a16:creationId xmlns:a16="http://schemas.microsoft.com/office/drawing/2014/main" id="{BE82AAD7-86E6-43B0-DA81-ADA585C705D0}"/>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3694506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BB32-A850-CCEB-C4A8-08CE48446C33}"/>
              </a:ext>
            </a:extLst>
          </p:cNvPr>
          <p:cNvSpPr>
            <a:spLocks noGrp="1"/>
          </p:cNvSpPr>
          <p:nvPr>
            <p:ph type="title"/>
          </p:nvPr>
        </p:nvSpPr>
        <p:spPr/>
        <p:txBody>
          <a:bodyPr/>
          <a:lstStyle/>
          <a:p>
            <a:r>
              <a:rPr lang="en-US" dirty="0"/>
              <a:t>Lesson 35.2 Figure 7</a:t>
            </a:r>
            <a:endParaRPr lang="en-IN" dirty="0"/>
          </a:p>
        </p:txBody>
      </p:sp>
      <p:pic>
        <p:nvPicPr>
          <p:cNvPr id="6" name="Content Placeholder 5" descr="Part (a) shows a large, somewhat irregularly shaped cell called a megakaryocyte shedding small, oblong platelets. Part (b) shows a fibrin clot plugging a cut in a blood vessel. The clot is made up of platelets and a fibrous material called fibrin.">
            <a:extLst>
              <a:ext uri="{FF2B5EF4-FFF2-40B4-BE49-F238E27FC236}">
                <a16:creationId xmlns:a16="http://schemas.microsoft.com/office/drawing/2014/main" id="{AFA49D0D-D6A6-FEA0-1622-3B8C6946ACD7}"/>
              </a:ext>
            </a:extLst>
          </p:cNvPr>
          <p:cNvPicPr>
            <a:picLocks noGrp="1" noChangeAspect="1"/>
          </p:cNvPicPr>
          <p:nvPr>
            <p:ph idx="1"/>
          </p:nvPr>
        </p:nvPicPr>
        <p:blipFill>
          <a:blip r:embed="rId2"/>
          <a:srcRect b="8000"/>
          <a:stretch/>
        </p:blipFill>
        <p:spPr>
          <a:xfrm>
            <a:off x="457200" y="1280160"/>
            <a:ext cx="8229600" cy="4206240"/>
          </a:xfrm>
        </p:spPr>
      </p:pic>
    </p:spTree>
    <p:extLst>
      <p:ext uri="{BB962C8B-B14F-4D97-AF65-F5344CB8AC3E}">
        <p14:creationId xmlns:p14="http://schemas.microsoft.com/office/powerpoint/2010/main" val="3173076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4D56-210D-1222-A4B0-0CD8CBE16381}"/>
              </a:ext>
            </a:extLst>
          </p:cNvPr>
          <p:cNvSpPr>
            <a:spLocks noGrp="1"/>
          </p:cNvSpPr>
          <p:nvPr>
            <p:ph type="title"/>
          </p:nvPr>
        </p:nvSpPr>
        <p:spPr/>
        <p:txBody>
          <a:bodyPr/>
          <a:lstStyle/>
          <a:p>
            <a:r>
              <a:rPr lang="en-US" dirty="0"/>
              <a:t>Lesson 35.2 Figure 8</a:t>
            </a:r>
            <a:endParaRPr lang="en-IN" dirty="0"/>
          </a:p>
        </p:txBody>
      </p:sp>
      <p:pic>
        <p:nvPicPr>
          <p:cNvPr id="7" name="Content Placeholder 6" descr="The blood type O illustration just so regular red blood cells with no antigens. The blood type B illustration shows red blood cells with B antigens on the surface. The blood type A illustration shows red blood cells with A antigens on the surface. The blood type A B illustration shows red blood cells with A and B antigens on the surface.">
            <a:extLst>
              <a:ext uri="{FF2B5EF4-FFF2-40B4-BE49-F238E27FC236}">
                <a16:creationId xmlns:a16="http://schemas.microsoft.com/office/drawing/2014/main" id="{2C457CD1-6941-69D0-EA15-ED27B8876A6A}"/>
              </a:ext>
            </a:extLst>
          </p:cNvPr>
          <p:cNvPicPr>
            <a:picLocks noGrp="1" noChangeAspect="1"/>
          </p:cNvPicPr>
          <p:nvPr>
            <p:ph idx="1"/>
          </p:nvPr>
        </p:nvPicPr>
        <p:blipFill>
          <a:blip r:embed="rId2"/>
          <a:srcRect l="8333" r="7408"/>
          <a:stretch/>
        </p:blipFill>
        <p:spPr>
          <a:xfrm>
            <a:off x="1143000" y="1280160"/>
            <a:ext cx="6934200" cy="4572000"/>
          </a:xfrm>
        </p:spPr>
      </p:pic>
    </p:spTree>
    <p:extLst>
      <p:ext uri="{BB962C8B-B14F-4D97-AF65-F5344CB8AC3E}">
        <p14:creationId xmlns:p14="http://schemas.microsoft.com/office/powerpoint/2010/main" val="2502198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35.3 Figure 1</a:t>
            </a:r>
            <a:endParaRPr lang="en-IN" dirty="0"/>
          </a:p>
        </p:txBody>
      </p:sp>
      <p:pic>
        <p:nvPicPr>
          <p:cNvPr id="6" name="Content Placeholder 5" descr="An illustration shows blood circulation through the mammalian systemic and pulmonary circuits. Blood enters the left atrium, the upper left chamber of the heart, through veins of the systemic circuit. The major vein that feeds the heart from the upper body is the superior vena cava, and the major vein that feeds the heart from the lower body is the inferior vena cava. From the left atrium blood travels down to the left ventricle, then up to the pulmonary artery. From the pulmonary artery blood enters capillaries of the lung. Blood is then collected by the pulmonary vein, and re-enters the heart through the upper left chamber of the heart, the left atrium. Blood travels down to the left ventricle, then re-enters the systemic circuit through the aorta, which exits through the top of the heart. Blood enters tissues of the body through capillaries of the systemic circuit.">
            <a:extLst>
              <a:ext uri="{FF2B5EF4-FFF2-40B4-BE49-F238E27FC236}">
                <a16:creationId xmlns:a16="http://schemas.microsoft.com/office/drawing/2014/main" id="{D71B4176-2D54-8803-8865-10197A1F1F8A}"/>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4210086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35.3 Figure 2</a:t>
            </a:r>
            <a:endParaRPr lang="en-IN" dirty="0"/>
          </a:p>
        </p:txBody>
      </p:sp>
      <p:pic>
        <p:nvPicPr>
          <p:cNvPr id="7" name="Content Placeholder 6" descr="A photograph of a pig heart">
            <a:extLst>
              <a:ext uri="{FF2B5EF4-FFF2-40B4-BE49-F238E27FC236}">
                <a16:creationId xmlns:a16="http://schemas.microsoft.com/office/drawing/2014/main" id="{C3327AB8-F831-80F5-C2EF-B4AA03A34163}"/>
              </a:ext>
            </a:extLst>
          </p:cNvPr>
          <p:cNvPicPr>
            <a:picLocks noGrp="1" noChangeAspect="1"/>
          </p:cNvPicPr>
          <p:nvPr>
            <p:ph idx="1"/>
          </p:nvPr>
        </p:nvPicPr>
        <p:blipFill>
          <a:blip r:embed="rId2"/>
          <a:stretch>
            <a:fillRect/>
          </a:stretch>
        </p:blipFill>
        <p:spPr>
          <a:xfrm>
            <a:off x="3096768" y="1279525"/>
            <a:ext cx="2950464" cy="4572000"/>
          </a:xfrm>
        </p:spPr>
      </p:pic>
    </p:spTree>
    <p:extLst>
      <p:ext uri="{BB962C8B-B14F-4D97-AF65-F5344CB8AC3E}">
        <p14:creationId xmlns:p14="http://schemas.microsoft.com/office/powerpoint/2010/main" val="3403857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35.3 Figure 3</a:t>
            </a:r>
            <a:endParaRPr lang="en-IN" dirty="0"/>
          </a:p>
        </p:txBody>
      </p:sp>
      <p:pic>
        <p:nvPicPr>
          <p:cNvPr id="6" name="Content Placeholder 5" descr="Illustration (a) shows the parts of the heart. Blood enters the right atrium through an upper, superior vena cava and a lower, inferior vena cava. From the right atrium, blood flows through the funnel-shaped tricuspid valve into the right ventricle. Blood then travels up and through the pulmonary valve into the pulmonary artery. Blood re-enters the heart through the pulmonary veins and travels down from the left atrium, through the mitral valve, into the right ventricle. Blood then travels up through the aortic valve into the aorta. The tricuspid and mitral valves are atrioventricular and funnel-shaped. The pulmonary and aortic valves are semilunar and slightly curved. An inset shows a cross section of the heart. The myocardium is the thick muscle layer. The inside of the heart is protected by the endocardium, and the outside is protected by the pericardium. Illustration (b) shows the outside of the heart. Coronary arteries and coronary veins run from the top down along the right and left sides.">
            <a:extLst>
              <a:ext uri="{FF2B5EF4-FFF2-40B4-BE49-F238E27FC236}">
                <a16:creationId xmlns:a16="http://schemas.microsoft.com/office/drawing/2014/main" id="{98FB5F17-290B-4DC5-0256-E487B06A1DC5}"/>
              </a:ext>
            </a:extLst>
          </p:cNvPr>
          <p:cNvPicPr>
            <a:picLocks noGrp="1" noChangeAspect="1"/>
          </p:cNvPicPr>
          <p:nvPr>
            <p:ph idx="1"/>
          </p:nvPr>
        </p:nvPicPr>
        <p:blipFill>
          <a:blip r:embed="rId2"/>
          <a:srcRect l="25926" r="25000"/>
          <a:stretch/>
        </p:blipFill>
        <p:spPr>
          <a:xfrm>
            <a:off x="2590800" y="1280160"/>
            <a:ext cx="4038600" cy="4572000"/>
          </a:xfrm>
        </p:spPr>
      </p:pic>
    </p:spTree>
    <p:extLst>
      <p:ext uri="{BB962C8B-B14F-4D97-AF65-F5344CB8AC3E}">
        <p14:creationId xmlns:p14="http://schemas.microsoft.com/office/powerpoint/2010/main" val="1459475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6DD2-1A67-4C5D-F660-211BD139ABFB}"/>
              </a:ext>
            </a:extLst>
          </p:cNvPr>
          <p:cNvSpPr>
            <a:spLocks noGrp="1"/>
          </p:cNvSpPr>
          <p:nvPr>
            <p:ph type="title"/>
          </p:nvPr>
        </p:nvSpPr>
        <p:spPr/>
        <p:txBody>
          <a:bodyPr/>
          <a:lstStyle/>
          <a:p>
            <a:r>
              <a:rPr lang="en-US" dirty="0"/>
              <a:t>Lesson 35.3 Figure 4</a:t>
            </a:r>
            <a:endParaRPr lang="en-IN" dirty="0"/>
          </a:p>
        </p:txBody>
      </p:sp>
      <p:pic>
        <p:nvPicPr>
          <p:cNvPr id="6" name="Content Placeholder 5" descr="Illustration (a) shows cardiac diastole. The cardiac muscle is relaxed, and blood flows into the heart atria and into the ventricles. Illustration (b) shows atrial systole; the atria contract, pushing blood into the ventricles, which are relaxed. Illustration (c) shows atrial diastole; after the atria relax, the ventricles contract, pushing blood out of the heart.">
            <a:extLst>
              <a:ext uri="{FF2B5EF4-FFF2-40B4-BE49-F238E27FC236}">
                <a16:creationId xmlns:a16="http://schemas.microsoft.com/office/drawing/2014/main" id="{16F40643-418B-5BB1-A647-4335EE593355}"/>
              </a:ext>
            </a:extLst>
          </p:cNvPr>
          <p:cNvPicPr>
            <a:picLocks noGrp="1" noChangeAspect="1"/>
          </p:cNvPicPr>
          <p:nvPr>
            <p:ph idx="1"/>
          </p:nvPr>
        </p:nvPicPr>
        <p:blipFill>
          <a:blip r:embed="rId2"/>
          <a:srcRect b="4667"/>
          <a:stretch/>
        </p:blipFill>
        <p:spPr>
          <a:xfrm>
            <a:off x="457200" y="1280160"/>
            <a:ext cx="8229600" cy="4358640"/>
          </a:xfrm>
        </p:spPr>
      </p:pic>
    </p:spTree>
    <p:extLst>
      <p:ext uri="{BB962C8B-B14F-4D97-AF65-F5344CB8AC3E}">
        <p14:creationId xmlns:p14="http://schemas.microsoft.com/office/powerpoint/2010/main" val="3601370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35.1 Figure 1</a:t>
            </a:r>
          </a:p>
        </p:txBody>
      </p:sp>
      <p:pic>
        <p:nvPicPr>
          <p:cNvPr id="6" name="Content Placeholder 5" descr="An aerial photograph of a complex and busy highway ">
            <a:extLst>
              <a:ext uri="{FF2B5EF4-FFF2-40B4-BE49-F238E27FC236}">
                <a16:creationId xmlns:a16="http://schemas.microsoft.com/office/drawing/2014/main" id="{8D9A13A9-B669-D44D-ACF4-C43E9C18DA57}"/>
              </a:ext>
            </a:extLst>
          </p:cNvPr>
          <p:cNvPicPr>
            <a:picLocks noGrp="1" noChangeAspect="1"/>
          </p:cNvPicPr>
          <p:nvPr>
            <p:ph idx="1"/>
          </p:nvPr>
        </p:nvPicPr>
        <p:blipFill>
          <a:blip r:embed="rId2"/>
          <a:stretch>
            <a:fillRect/>
          </a:stretch>
        </p:blip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3274-FAD8-489C-9B4E-7170F8BC701E}"/>
              </a:ext>
            </a:extLst>
          </p:cNvPr>
          <p:cNvSpPr>
            <a:spLocks noGrp="1"/>
          </p:cNvSpPr>
          <p:nvPr>
            <p:ph type="title"/>
          </p:nvPr>
        </p:nvSpPr>
        <p:spPr/>
        <p:txBody>
          <a:bodyPr/>
          <a:lstStyle/>
          <a:p>
            <a:r>
              <a:rPr lang="en-US" dirty="0"/>
              <a:t>Lesson 35.3 Figure 5</a:t>
            </a:r>
            <a:endParaRPr lang="en-IN" dirty="0"/>
          </a:p>
        </p:txBody>
      </p:sp>
      <p:pic>
        <p:nvPicPr>
          <p:cNvPr id="6" name="Content Placeholder 5" descr="A magnified image of cardiomyocytes">
            <a:extLst>
              <a:ext uri="{FF2B5EF4-FFF2-40B4-BE49-F238E27FC236}">
                <a16:creationId xmlns:a16="http://schemas.microsoft.com/office/drawing/2014/main" id="{00473933-4A00-BF9A-98BE-D0E457EA3186}"/>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106040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EAE7-9F0B-F89E-29E3-C5D59B4986D7}"/>
              </a:ext>
            </a:extLst>
          </p:cNvPr>
          <p:cNvSpPr>
            <a:spLocks noGrp="1"/>
          </p:cNvSpPr>
          <p:nvPr>
            <p:ph type="title"/>
          </p:nvPr>
        </p:nvSpPr>
        <p:spPr/>
        <p:txBody>
          <a:bodyPr/>
          <a:lstStyle/>
          <a:p>
            <a:r>
              <a:rPr lang="en-US" dirty="0"/>
              <a:t>Lesson 35.3 Figure 6</a:t>
            </a:r>
            <a:endParaRPr lang="en-IN" dirty="0"/>
          </a:p>
        </p:txBody>
      </p:sp>
      <p:pic>
        <p:nvPicPr>
          <p:cNvPr id="7" name="Content Placeholder 6" descr="The sinoatrial node is located at the top of the right atrium, and the atrioventricular node is located between the right atrium and right ventricle. The heart beat begins with an electrical impulse at the sinoatrial node, which spreads throughout the walls of the atria, resulting in a bump in the E C G reading. The signal then coalesces at the atrioventricular node, causing the E C G reading to flat-line briefly. Next, the signal passes from the atrioventricular node to the Purkinje fibers, which travel from the atrioventricular node and down the middle of the heart, between the two ventricles, then ups the sides of the ventricles. As the signal passes down the Purkinje fibers the E C G reading falls. The signal then spreads throughout the ventricle walls, and the ventricles contract, resulting in a sharp spike in the E C G. The spike is followed by a flat-line, longer than the first then a bump.">
            <a:extLst>
              <a:ext uri="{FF2B5EF4-FFF2-40B4-BE49-F238E27FC236}">
                <a16:creationId xmlns:a16="http://schemas.microsoft.com/office/drawing/2014/main" id="{4D327ECA-38A3-B6BC-2FF7-BB3597BAB107}"/>
              </a:ext>
            </a:extLst>
          </p:cNvPr>
          <p:cNvPicPr>
            <a:picLocks noGrp="1" noChangeAspect="1"/>
          </p:cNvPicPr>
          <p:nvPr>
            <p:ph idx="1"/>
          </p:nvPr>
        </p:nvPicPr>
        <p:blipFill>
          <a:blip r:embed="rId2"/>
          <a:srcRect l="4630" r="4630"/>
          <a:stretch/>
        </p:blipFill>
        <p:spPr>
          <a:xfrm>
            <a:off x="838200" y="1280160"/>
            <a:ext cx="7467600" cy="4572000"/>
          </a:xfrm>
        </p:spPr>
      </p:pic>
    </p:spTree>
    <p:extLst>
      <p:ext uri="{BB962C8B-B14F-4D97-AF65-F5344CB8AC3E}">
        <p14:creationId xmlns:p14="http://schemas.microsoft.com/office/powerpoint/2010/main" val="671979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2B26-CF65-CD7A-52CD-E1C85E699334}"/>
              </a:ext>
            </a:extLst>
          </p:cNvPr>
          <p:cNvSpPr>
            <a:spLocks noGrp="1"/>
          </p:cNvSpPr>
          <p:nvPr>
            <p:ph type="title"/>
          </p:nvPr>
        </p:nvSpPr>
        <p:spPr/>
        <p:txBody>
          <a:bodyPr/>
          <a:lstStyle/>
          <a:p>
            <a:r>
              <a:rPr lang="en-US" dirty="0"/>
              <a:t>Lesson 35.3 Figure 7</a:t>
            </a:r>
            <a:endParaRPr lang="en-IN" dirty="0"/>
          </a:p>
        </p:txBody>
      </p:sp>
      <p:pic>
        <p:nvPicPr>
          <p:cNvPr id="6" name="Content Placeholder 5" descr="The illustration shows the major human blood vessels. From the heart, blood is pumped into the aorta and distributed to systemic arteries. The carotid arteries bring blood to the head. The brachial arteries bring blood to the arms. The thoracic aorta brings blood down the trunk of the body along the spine. The hepatic, gastric and renal arteries, which branch from the thoracic aorta, bring blood to the liver, stomach and kidneys, respectively. The iliac artery brings blood to the legs. Blood is returned to the heart through two major veins, the superior vena cava at the top, and the inferior vena cava at the bottom. The jugular veins return blood from the head. The basilic veins return blood from the arms. The hepatic, gastric and renal veins return blood from the liver, stomach, and kidneys, respectively. The iliac vein returns blood from the legs.">
            <a:extLst>
              <a:ext uri="{FF2B5EF4-FFF2-40B4-BE49-F238E27FC236}">
                <a16:creationId xmlns:a16="http://schemas.microsoft.com/office/drawing/2014/main" id="{C12D191D-5DBE-A7E4-2FE7-77E1763A72D0}"/>
              </a:ext>
            </a:extLst>
          </p:cNvPr>
          <p:cNvPicPr>
            <a:picLocks noGrp="1" noChangeAspect="1"/>
          </p:cNvPicPr>
          <p:nvPr>
            <p:ph idx="1"/>
          </p:nvPr>
        </p:nvPicPr>
        <p:blipFill>
          <a:blip r:embed="rId2"/>
          <a:srcRect l="31482" r="30555"/>
          <a:stretch/>
        </p:blipFill>
        <p:spPr>
          <a:xfrm>
            <a:off x="3048000" y="1280160"/>
            <a:ext cx="3124200" cy="4572000"/>
          </a:xfrm>
        </p:spPr>
      </p:pic>
    </p:spTree>
    <p:extLst>
      <p:ext uri="{BB962C8B-B14F-4D97-AF65-F5344CB8AC3E}">
        <p14:creationId xmlns:p14="http://schemas.microsoft.com/office/powerpoint/2010/main" val="3962874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35.3 Figure 8</a:t>
            </a:r>
            <a:endParaRPr lang="en-IN" dirty="0"/>
          </a:p>
        </p:txBody>
      </p:sp>
      <p:pic>
        <p:nvPicPr>
          <p:cNvPr id="6" name="Content Placeholder 5" descr="The blood vessels in a human leg are shown.">
            <a:extLst>
              <a:ext uri="{FF2B5EF4-FFF2-40B4-BE49-F238E27FC236}">
                <a16:creationId xmlns:a16="http://schemas.microsoft.com/office/drawing/2014/main" id="{DDC1AB31-B603-41F0-61DD-9EED83A7A91A}"/>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195928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E566-84B4-8D25-656D-0E440FFC6C33}"/>
              </a:ext>
            </a:extLst>
          </p:cNvPr>
          <p:cNvSpPr>
            <a:spLocks noGrp="1"/>
          </p:cNvSpPr>
          <p:nvPr>
            <p:ph type="title"/>
          </p:nvPr>
        </p:nvSpPr>
        <p:spPr/>
        <p:txBody>
          <a:bodyPr/>
          <a:lstStyle/>
          <a:p>
            <a:r>
              <a:rPr lang="en-US" dirty="0"/>
              <a:t>Lesson 35.3 Figure 9</a:t>
            </a:r>
            <a:endParaRPr lang="en-IN" dirty="0"/>
          </a:p>
        </p:txBody>
      </p:sp>
      <p:pic>
        <p:nvPicPr>
          <p:cNvPr id="5" name="Content Placeholder 4" descr="The image shows that arteries and veins consist of three layers, an inner endothelium called the tunica intima, a middle layer of smooth muscle and elastic fibers called the tunica media, and an outer layer of connective tissues and elastic fibers called the tunica externa. The outer two layers are thinner in the vein than in the artery. The central cavity is called the lumen. Veins have valves that extend into the lumen. Capillaries have a single layer of epithelial cells called the endothelial cells.">
            <a:extLst>
              <a:ext uri="{FF2B5EF4-FFF2-40B4-BE49-F238E27FC236}">
                <a16:creationId xmlns:a16="http://schemas.microsoft.com/office/drawing/2014/main" id="{13EB8045-CCC4-E056-B646-0E285EEF2ECE}"/>
              </a:ext>
            </a:extLst>
          </p:cNvPr>
          <p:cNvPicPr>
            <a:picLocks noGrp="1" noChangeAspect="1"/>
          </p:cNvPicPr>
          <p:nvPr>
            <p:ph idx="1"/>
          </p:nvPr>
        </p:nvPicPr>
        <p:blipFill>
          <a:blip r:embed="rId2"/>
          <a:srcRect l="22222" r="22222"/>
          <a:stretch/>
        </p:blipFill>
        <p:spPr>
          <a:xfrm>
            <a:off x="2286000" y="1280160"/>
            <a:ext cx="4572000" cy="4572000"/>
          </a:xfrm>
        </p:spPr>
      </p:pic>
    </p:spTree>
    <p:extLst>
      <p:ext uri="{BB962C8B-B14F-4D97-AF65-F5344CB8AC3E}">
        <p14:creationId xmlns:p14="http://schemas.microsoft.com/office/powerpoint/2010/main" val="2395734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73C73-C56F-1FD5-D64C-B7F41C03B71F}"/>
              </a:ext>
            </a:extLst>
          </p:cNvPr>
          <p:cNvSpPr>
            <a:spLocks noGrp="1"/>
          </p:cNvSpPr>
          <p:nvPr>
            <p:ph type="title"/>
          </p:nvPr>
        </p:nvSpPr>
        <p:spPr/>
        <p:txBody>
          <a:bodyPr/>
          <a:lstStyle/>
          <a:p>
            <a:r>
              <a:rPr lang="en-US" dirty="0"/>
              <a:t>Lesson 35.4 Figure 1</a:t>
            </a:r>
            <a:endParaRPr lang="en-IN" dirty="0"/>
          </a:p>
        </p:txBody>
      </p:sp>
      <p:pic>
        <p:nvPicPr>
          <p:cNvPr id="7" name="Content Placeholder 6" descr="A photograph of a person taking another person's blood pressure">
            <a:extLst>
              <a:ext uri="{FF2B5EF4-FFF2-40B4-BE49-F238E27FC236}">
                <a16:creationId xmlns:a16="http://schemas.microsoft.com/office/drawing/2014/main" id="{E8C11D96-B176-E30E-4110-D7D481BDB0AB}"/>
              </a:ext>
            </a:extLst>
          </p:cNvPr>
          <p:cNvPicPr>
            <a:picLocks noGrp="1" noChangeAspect="1"/>
          </p:cNvPicPr>
          <p:nvPr>
            <p:ph idx="1"/>
          </p:nvPr>
        </p:nvPicPr>
        <p:blipFill>
          <a:blip r:embed="rId2"/>
          <a:srcRect l="13889" r="12963"/>
          <a:stretch/>
        </p:blipFill>
        <p:spPr>
          <a:xfrm>
            <a:off x="1600200" y="1280160"/>
            <a:ext cx="6019800" cy="4572000"/>
          </a:xfrm>
        </p:spPr>
      </p:pic>
    </p:spTree>
    <p:extLst>
      <p:ext uri="{BB962C8B-B14F-4D97-AF65-F5344CB8AC3E}">
        <p14:creationId xmlns:p14="http://schemas.microsoft.com/office/powerpoint/2010/main" val="1156609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73958-0AE9-82CB-EFCE-7BC5DECEEF2A}"/>
              </a:ext>
            </a:extLst>
          </p:cNvPr>
          <p:cNvSpPr>
            <a:spLocks noGrp="1"/>
          </p:cNvSpPr>
          <p:nvPr>
            <p:ph type="title"/>
          </p:nvPr>
        </p:nvSpPr>
        <p:spPr/>
        <p:txBody>
          <a:bodyPr/>
          <a:lstStyle/>
          <a:p>
            <a:r>
              <a:rPr lang="en-US" dirty="0"/>
              <a:t>Lesson 35.4 Figure 2</a:t>
            </a:r>
            <a:endParaRPr lang="en-IN" dirty="0"/>
          </a:p>
        </p:txBody>
      </p:sp>
      <p:pic>
        <p:nvPicPr>
          <p:cNvPr id="7" name="Content Placeholder 6" descr="Image (a) shows an artery branching off into an arteriole, which branches into a capillary bed. The start of each capillary has a sphincter regulating blood flow through it. The capillaries converge into a venule, which joins a vein. Image (b) shows a valve in a blood vessel. The valve is slightly curved such that flow in one direction pushes it open, while flow in the other direction pushes it closed.">
            <a:extLst>
              <a:ext uri="{FF2B5EF4-FFF2-40B4-BE49-F238E27FC236}">
                <a16:creationId xmlns:a16="http://schemas.microsoft.com/office/drawing/2014/main" id="{4A571D54-3EBB-6F4D-252D-2B4CFE15F302}"/>
              </a:ext>
            </a:extLst>
          </p:cNvPr>
          <p:cNvPicPr>
            <a:picLocks noGrp="1" noChangeAspect="1"/>
          </p:cNvPicPr>
          <p:nvPr>
            <p:ph idx="1"/>
          </p:nvPr>
        </p:nvPicPr>
        <p:blipFill>
          <a:blip r:embed="rId2"/>
          <a:srcRect b="14667"/>
          <a:stretch/>
        </p:blipFill>
        <p:spPr>
          <a:xfrm>
            <a:off x="457200" y="1280160"/>
            <a:ext cx="8229600" cy="3901440"/>
          </a:xfrm>
        </p:spPr>
      </p:pic>
    </p:spTree>
    <p:extLst>
      <p:ext uri="{BB962C8B-B14F-4D97-AF65-F5344CB8AC3E}">
        <p14:creationId xmlns:p14="http://schemas.microsoft.com/office/powerpoint/2010/main" val="4131593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B772-FCF3-288B-E08E-3319E744CDF9}"/>
              </a:ext>
            </a:extLst>
          </p:cNvPr>
          <p:cNvSpPr>
            <a:spLocks noGrp="1"/>
          </p:cNvSpPr>
          <p:nvPr>
            <p:ph type="title"/>
          </p:nvPr>
        </p:nvSpPr>
        <p:spPr/>
        <p:txBody>
          <a:bodyPr/>
          <a:lstStyle/>
          <a:p>
            <a:r>
              <a:rPr lang="en-US" dirty="0"/>
              <a:t>Lesson 35.4 Figure 3</a:t>
            </a:r>
            <a:endParaRPr lang="en-IN" dirty="0"/>
          </a:p>
        </p:txBody>
      </p:sp>
      <p:pic>
        <p:nvPicPr>
          <p:cNvPr id="7" name="Content Placeholder 6" descr="An illustration shows an arteriole and a venule branching off into a capillary bed. Lymph capillaries surround the capillary bed. Fluid diffuse from the blood vessels into the lymphatic vessels.">
            <a:extLst>
              <a:ext uri="{FF2B5EF4-FFF2-40B4-BE49-F238E27FC236}">
                <a16:creationId xmlns:a16="http://schemas.microsoft.com/office/drawing/2014/main" id="{C78CAD75-6B07-BC2F-8C9F-74B3978B2F86}"/>
              </a:ext>
            </a:extLst>
          </p:cNvPr>
          <p:cNvPicPr>
            <a:picLocks noGrp="1" noChangeAspect="1"/>
          </p:cNvPicPr>
          <p:nvPr>
            <p:ph idx="1"/>
          </p:nvPr>
        </p:nvPicPr>
        <p:blipFill>
          <a:blip r:embed="rId2"/>
          <a:srcRect l="3704" r="2778"/>
          <a:stretch/>
        </p:blipFill>
        <p:spPr>
          <a:xfrm>
            <a:off x="762000" y="1280160"/>
            <a:ext cx="7696200" cy="4572000"/>
          </a:xfrm>
        </p:spPr>
      </p:pic>
    </p:spTree>
    <p:extLst>
      <p:ext uri="{BB962C8B-B14F-4D97-AF65-F5344CB8AC3E}">
        <p14:creationId xmlns:p14="http://schemas.microsoft.com/office/powerpoint/2010/main" val="3166772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91B25-D286-DAD3-83E1-DCAFB9284D68}"/>
              </a:ext>
            </a:extLst>
          </p:cNvPr>
          <p:cNvSpPr>
            <a:spLocks noGrp="1"/>
          </p:cNvSpPr>
          <p:nvPr>
            <p:ph type="title"/>
          </p:nvPr>
        </p:nvSpPr>
        <p:spPr/>
        <p:txBody>
          <a:bodyPr/>
          <a:lstStyle/>
          <a:p>
            <a:r>
              <a:rPr lang="en-US" dirty="0"/>
              <a:t>Lesson 35.4 Figure 4</a:t>
            </a:r>
            <a:endParaRPr lang="en-IN" dirty="0"/>
          </a:p>
        </p:txBody>
      </p:sp>
      <p:pic>
        <p:nvPicPr>
          <p:cNvPr id="6" name="Content Placeholder 5" descr="The graphs show blood pressure, which starts high in the arteries and gradually drops as blood passes through the capillaries and veins, and blood velocity. Blood velocity drops gradually in the arteries, then precipitously in the capillaries. Velocity increases as blood enters the veins. In the arteries, both blood pressure and velocity fluctuate to a higher level during diastole and a lower level during systole.">
            <a:extLst>
              <a:ext uri="{FF2B5EF4-FFF2-40B4-BE49-F238E27FC236}">
                <a16:creationId xmlns:a16="http://schemas.microsoft.com/office/drawing/2014/main" id="{B292FAAA-5A59-F1E7-23B4-F5B7C8A92F14}"/>
              </a:ext>
            </a:extLst>
          </p:cNvPr>
          <p:cNvPicPr>
            <a:picLocks noGrp="1" noChangeAspect="1"/>
          </p:cNvPicPr>
          <p:nvPr>
            <p:ph idx="1"/>
          </p:nvPr>
        </p:nvPicPr>
        <p:blipFill>
          <a:blip r:embed="rId2"/>
          <a:srcRect l="24999" r="25000"/>
          <a:stretch/>
        </p:blipFill>
        <p:spPr>
          <a:xfrm>
            <a:off x="2514600" y="1280160"/>
            <a:ext cx="4114800" cy="4572000"/>
          </a:xfrm>
        </p:spPr>
      </p:pic>
    </p:spTree>
    <p:extLst>
      <p:ext uri="{BB962C8B-B14F-4D97-AF65-F5344CB8AC3E}">
        <p14:creationId xmlns:p14="http://schemas.microsoft.com/office/powerpoint/2010/main" val="3448992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35.1 Figure 2</a:t>
            </a:r>
            <a:endParaRPr lang="en-IN" dirty="0"/>
          </a:p>
        </p:txBody>
      </p:sp>
      <p:pic>
        <p:nvPicPr>
          <p:cNvPr id="7" name="Content Placeholder 6" descr="A photograph of a red panda">
            <a:extLst>
              <a:ext uri="{FF2B5EF4-FFF2-40B4-BE49-F238E27FC236}">
                <a16:creationId xmlns:a16="http://schemas.microsoft.com/office/drawing/2014/main" id="{AFA7C5F9-0284-82F0-EDC6-A27ABCD596CE}"/>
              </a:ext>
            </a:extLst>
          </p:cNvPr>
          <p:cNvPicPr>
            <a:picLocks noGrp="1" noChangeAspect="1"/>
          </p:cNvPicPr>
          <p:nvPr>
            <p:ph idx="1"/>
          </p:nvPr>
        </p:nvPicPr>
        <p:blipFill>
          <a:blip r:embed="rId2"/>
          <a:srcRect l="8333" r="8333"/>
          <a:stretch/>
        </p:blipFill>
        <p:spPr>
          <a:xfrm>
            <a:off x="1143000" y="1280160"/>
            <a:ext cx="6858000" cy="4572000"/>
          </a:xfrm>
        </p:spPr>
      </p:pic>
    </p:spTree>
    <p:extLst>
      <p:ext uri="{BB962C8B-B14F-4D97-AF65-F5344CB8AC3E}">
        <p14:creationId xmlns:p14="http://schemas.microsoft.com/office/powerpoint/2010/main" val="33528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35.1 Figure 3</a:t>
            </a:r>
            <a:endParaRPr lang="en-IN" dirty="0"/>
          </a:p>
        </p:txBody>
      </p:sp>
      <p:pic>
        <p:nvPicPr>
          <p:cNvPr id="6" name="Content Placeholder 5" descr="Illustration A shows the closed circulatory system of an earthworm. Dorsal and ventral blood vessels run along the top and bottom of the intestine, respectively. The dorsal and ventral blood vessels are connected by ring-like hearts. Hearts are also associated with the dorsal blood vessel. These hearts pump blood forward, and the ring-like hearts pump blood down to the ventral vessel, which returns blood to the back of the body. Illustration B shows the open circulatory system of a bee. The dorsal blood vessel, which contains multiple hearts, runs along the top of the bee. Blood exits the dorsal blood vessel through an opening in the head into the body cavity. Blood reenters the blood vessels through openings in the hearts called ostia.">
            <a:extLst>
              <a:ext uri="{FF2B5EF4-FFF2-40B4-BE49-F238E27FC236}">
                <a16:creationId xmlns:a16="http://schemas.microsoft.com/office/drawing/2014/main" id="{83C3D597-7F16-F43F-1A6F-E910F3224EA7}"/>
              </a:ext>
            </a:extLst>
          </p:cNvPr>
          <p:cNvPicPr>
            <a:picLocks noGrp="1" noChangeAspect="1"/>
          </p:cNvPicPr>
          <p:nvPr>
            <p:ph idx="1"/>
          </p:nvPr>
        </p:nvPicPr>
        <p:blipFill>
          <a:blip r:embed="rId2"/>
          <a:srcRect b="23000"/>
          <a:stretch/>
        </p:blipFill>
        <p:spPr>
          <a:xfrm>
            <a:off x="457200" y="1280160"/>
            <a:ext cx="8229600" cy="352044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35.1 Figure 4</a:t>
            </a:r>
            <a:endParaRPr lang="en-IN" dirty="0"/>
          </a:p>
        </p:txBody>
      </p:sp>
      <p:pic>
        <p:nvPicPr>
          <p:cNvPr id="7" name="Content Placeholder 6" descr="Illustration A shows a cross section of a sponge, which has a thin, vase-like body bathed both inside and out by fluid. Illustration B shows a bell-shaped jellyfish.">
            <a:extLst>
              <a:ext uri="{FF2B5EF4-FFF2-40B4-BE49-F238E27FC236}">
                <a16:creationId xmlns:a16="http://schemas.microsoft.com/office/drawing/2014/main" id="{8266FEA3-CB2A-F82F-F809-D936A78F322F}"/>
              </a:ext>
            </a:extLst>
          </p:cNvPr>
          <p:cNvPicPr>
            <a:picLocks noGrp="1" noChangeAspect="1"/>
          </p:cNvPicPr>
          <p:nvPr>
            <p:ph idx="1"/>
          </p:nvPr>
        </p:nvPicPr>
        <p:blipFill>
          <a:blip r:embed="rId2"/>
          <a:srcRect l="3703" r="1852"/>
          <a:stretch/>
        </p:blipFill>
        <p:spPr>
          <a:xfrm>
            <a:off x="762000" y="1280160"/>
            <a:ext cx="77724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35.1 Figure 5</a:t>
            </a:r>
            <a:endParaRPr lang="en-IN" dirty="0"/>
          </a:p>
        </p:txBody>
      </p:sp>
      <p:pic>
        <p:nvPicPr>
          <p:cNvPr id="7" name="Content Placeholder 6" descr="Illustration A shows the circulatory system of fish, which have a two-chambered heart with one atrium and one ventricle. Blood in systemic circulation flows from the body into the atrium, then into the ventricle. Blood exiting the heart enters gill circulation, where gases are exchanged by gill capillaries. From the gills blood re-enters systemic circulation, where gases in the body are exchanged by body capillaries. Illustration B shows the circulatory system of amphibians, which have a three-chambered heart with two atriums and one ventricle. Blood in systemic circulation enters the heart, flows into the right atrium, then into the ventricle. Blood leaving the ventricle enters pulmonary and skin circulation. Capillaries in the lung and skin exchange gases, oxygenating the blood. From the lungs and skin blood re-enters the heart through the left atrium. Blood flows into the ventricle, where it mixes with blood from systemic circulation. Blood leaves the ventricle and enters systemic circulation. Illustration C shows the circulatory system of reptiles, which have a four-chambered heart. The right and left ventricle are separated by a septum, but there is no septum separating the right and left atrium, so there is some mixing of blood between these two chambers. Blood from systemic circulation enters the right atrium, then flows from the right ventricle and enters pulmonary circulation, where blood is oxygenated in the lungs. From the lungs blood travels back into the heart through the left atrium. Because the left and right atrium are not separated, some mixing of oxygenated and deoxygenated blood occurs. Blood is pumped into the left ventricle, then into the body. Illustration D shows the circulatory system of mammals, which have a four-chambered heart. Circulation is similar to that of reptiles, but the four chambers are completely separate from one another, which improves efficiency.">
            <a:extLst>
              <a:ext uri="{FF2B5EF4-FFF2-40B4-BE49-F238E27FC236}">
                <a16:creationId xmlns:a16="http://schemas.microsoft.com/office/drawing/2014/main" id="{0027CBFD-B40C-D82B-C936-AEF45C00689A}"/>
              </a:ext>
            </a:extLst>
          </p:cNvPr>
          <p:cNvPicPr>
            <a:picLocks noGrp="1" noChangeAspect="1"/>
          </p:cNvPicPr>
          <p:nvPr>
            <p:ph idx="1"/>
          </p:nvPr>
        </p:nvPicPr>
        <p:blipFill>
          <a:blip r:embed="rId2"/>
          <a:srcRect l="25926" r="25926"/>
          <a:stretch/>
        </p:blipFill>
        <p:spPr>
          <a:xfrm>
            <a:off x="2590800" y="1280160"/>
            <a:ext cx="39624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BA64-76CF-4BEE-78C4-796D0844AF85}"/>
              </a:ext>
            </a:extLst>
          </p:cNvPr>
          <p:cNvSpPr>
            <a:spLocks noGrp="1"/>
          </p:cNvSpPr>
          <p:nvPr>
            <p:ph type="title"/>
          </p:nvPr>
        </p:nvSpPr>
        <p:spPr/>
        <p:txBody>
          <a:bodyPr/>
          <a:lstStyle/>
          <a:p>
            <a:r>
              <a:rPr lang="en-US" dirty="0"/>
              <a:t>Lesson 35.1 Figure 6</a:t>
            </a:r>
            <a:endParaRPr lang="en-IN" dirty="0"/>
          </a:p>
        </p:txBody>
      </p:sp>
      <p:pic>
        <p:nvPicPr>
          <p:cNvPr id="7" name="Content Placeholder 6" descr="A photograph of a baby crocodile in a person's hands">
            <a:extLst>
              <a:ext uri="{FF2B5EF4-FFF2-40B4-BE49-F238E27FC236}">
                <a16:creationId xmlns:a16="http://schemas.microsoft.com/office/drawing/2014/main" id="{79AC7C2C-54E7-E3B9-80A8-72992F7F7D13}"/>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3321875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35.2 Figure 1</a:t>
            </a:r>
            <a:endParaRPr lang="en-IN" dirty="0"/>
          </a:p>
        </p:txBody>
      </p:sp>
      <p:pic>
        <p:nvPicPr>
          <p:cNvPr id="7" name="Content Placeholder 6" descr="Red blood cells are disc-shaped and indented in the middle. Platelets are long and thin, and about half the length red blood cells. Neutrophils, monocytes, lymphocytes, eosinophils, and basophils are about twice the diameter of red blood cells and spherical. Monocytes and eosinophils have U-shaped nuclei. Eosinophils contain granules, but monocytes do not. Basophils and neutrophils both have irregularly shaped, multi-lobed nuclei and granules.">
            <a:extLst>
              <a:ext uri="{FF2B5EF4-FFF2-40B4-BE49-F238E27FC236}">
                <a16:creationId xmlns:a16="http://schemas.microsoft.com/office/drawing/2014/main" id="{2A630444-E011-8022-40AC-2A4031BCCA8D}"/>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957040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35.2 Figure 2</a:t>
            </a:r>
            <a:endParaRPr lang="en-IN" dirty="0"/>
          </a:p>
        </p:txBody>
      </p:sp>
      <p:pic>
        <p:nvPicPr>
          <p:cNvPr id="7" name="Content Placeholder 6" descr="A photograph of several pieces of bone cut in half lengthwise to expose the bone marrow">
            <a:extLst>
              <a:ext uri="{FF2B5EF4-FFF2-40B4-BE49-F238E27FC236}">
                <a16:creationId xmlns:a16="http://schemas.microsoft.com/office/drawing/2014/main" id="{FF2F3B09-04C2-9BF8-E9B9-C2BAD868E258}"/>
              </a:ext>
            </a:extLst>
          </p:cNvPr>
          <p:cNvPicPr>
            <a:picLocks noGrp="1" noChangeAspect="1"/>
          </p:cNvPicPr>
          <p:nvPr>
            <p:ph idx="1"/>
          </p:nvPr>
        </p:nvPicPr>
        <p:blipFill>
          <a:blip r:embed="rId2"/>
          <a:srcRect l="9259" r="8333"/>
          <a:stretch/>
        </p:blipFill>
        <p:spPr>
          <a:xfrm>
            <a:off x="1219200" y="1280160"/>
            <a:ext cx="6781800" cy="4572000"/>
          </a:xfrm>
        </p:spPr>
      </p:pic>
    </p:spTree>
    <p:extLst>
      <p:ext uri="{BB962C8B-B14F-4D97-AF65-F5344CB8AC3E}">
        <p14:creationId xmlns:p14="http://schemas.microsoft.com/office/powerpoint/2010/main" val="351860887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2516</TotalTime>
  <Words>119</Words>
  <Application>Microsoft Office PowerPoint</Application>
  <PresentationFormat>On-screen Show (4:3)</PresentationFormat>
  <Paragraphs>30</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Chapter 35</vt:lpstr>
      <vt:lpstr>Lesson 35.1 Figure 1</vt:lpstr>
      <vt:lpstr>Lesson 35.1 Figure 2</vt:lpstr>
      <vt:lpstr>Lesson 35.1 Figure 3</vt:lpstr>
      <vt:lpstr>Lesson 35.1 Figure 4</vt:lpstr>
      <vt:lpstr>Lesson 35.1 Figure 5</vt:lpstr>
      <vt:lpstr>Lesson 35.1 Figure 6</vt:lpstr>
      <vt:lpstr>Lesson 35.2 Figure 1</vt:lpstr>
      <vt:lpstr>Lesson 35.2 Figure 2</vt:lpstr>
      <vt:lpstr>Lesson 35.2 Figure 3</vt:lpstr>
      <vt:lpstr>Lesson 35.2 Figure 4</vt:lpstr>
      <vt:lpstr>Lesson 35.2 Figure 5</vt:lpstr>
      <vt:lpstr>Lesson 35.2 Figure 6</vt:lpstr>
      <vt:lpstr>Lesson 35.2 Figure 7</vt:lpstr>
      <vt:lpstr>Lesson 35.2 Figure 8</vt:lpstr>
      <vt:lpstr>Lesson 35.3 Figure 1</vt:lpstr>
      <vt:lpstr>Lesson 35.3 Figure 2</vt:lpstr>
      <vt:lpstr>Lesson 35.3 Figure 3</vt:lpstr>
      <vt:lpstr>Lesson 35.3 Figure 4</vt:lpstr>
      <vt:lpstr>Lesson 35.3 Figure 5</vt:lpstr>
      <vt:lpstr>Lesson 35.3 Figure 6</vt:lpstr>
      <vt:lpstr>Lesson 35.3 Figure 7</vt:lpstr>
      <vt:lpstr>Lesson 35.3 Figure 8</vt:lpstr>
      <vt:lpstr>Lesson 35.3 Figure 9</vt:lpstr>
      <vt:lpstr>Lesson 35.4 Figure 1</vt:lpstr>
      <vt:lpstr>Lesson 35.4 Figure 2</vt:lpstr>
      <vt:lpstr>Lesson 35.4 Figure 3</vt:lpstr>
      <vt:lpstr>Lesson 35.4 Figure 4</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211</cp:revision>
  <dcterms:created xsi:type="dcterms:W3CDTF">2013-04-26T14:43:13Z</dcterms:created>
  <dcterms:modified xsi:type="dcterms:W3CDTF">2024-10-23T17:21:08Z</dcterms:modified>
</cp:coreProperties>
</file>