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6"/>
  </p:notesMasterIdLst>
  <p:handoutMasterIdLst>
    <p:handoutMasterId r:id="rId37"/>
  </p:handoutMasterIdLst>
  <p:sldIdLst>
    <p:sldId id="272" r:id="rId2"/>
    <p:sldId id="298" r:id="rId3"/>
    <p:sldId id="299" r:id="rId4"/>
    <p:sldId id="300" r:id="rId5"/>
    <p:sldId id="301" r:id="rId6"/>
    <p:sldId id="302" r:id="rId7"/>
    <p:sldId id="303" r:id="rId8"/>
    <p:sldId id="304" r:id="rId9"/>
    <p:sldId id="305" r:id="rId10"/>
    <p:sldId id="306" r:id="rId11"/>
    <p:sldId id="307" r:id="rId12"/>
    <p:sldId id="308" r:id="rId13"/>
    <p:sldId id="310" r:id="rId14"/>
    <p:sldId id="311" r:id="rId15"/>
    <p:sldId id="312" r:id="rId16"/>
    <p:sldId id="313" r:id="rId17"/>
    <p:sldId id="314" r:id="rId18"/>
    <p:sldId id="315" r:id="rId19"/>
    <p:sldId id="316" r:id="rId20"/>
    <p:sldId id="317" r:id="rId21"/>
    <p:sldId id="318" r:id="rId22"/>
    <p:sldId id="319" r:id="rId23"/>
    <p:sldId id="320" r:id="rId24"/>
    <p:sldId id="321" r:id="rId25"/>
    <p:sldId id="322" r:id="rId26"/>
    <p:sldId id="323" r:id="rId27"/>
    <p:sldId id="324" r:id="rId28"/>
    <p:sldId id="325" r:id="rId29"/>
    <p:sldId id="326" r:id="rId30"/>
    <p:sldId id="327" r:id="rId31"/>
    <p:sldId id="328" r:id="rId32"/>
    <p:sldId id="329" r:id="rId33"/>
    <p:sldId id="330" r:id="rId34"/>
    <p:sldId id="269"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603" autoAdjust="0"/>
    <p:restoredTop sz="86410" autoAdjust="0"/>
  </p:normalViewPr>
  <p:slideViewPr>
    <p:cSldViewPr>
      <p:cViewPr varScale="1">
        <p:scale>
          <a:sx n="89" d="100"/>
          <a:sy n="89" d="100"/>
        </p:scale>
        <p:origin x="66" y="24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10/14/2024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10/14/2024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2054A8-95C1-776A-7871-7961A21AF17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34395D-45D5-A5F5-9B9A-BF668CAC89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4" name="Picture 3">
            <a:extLst>
              <a:ext uri="{FF2B5EF4-FFF2-40B4-BE49-F238E27FC236}">
                <a16:creationId xmlns:a16="http://schemas.microsoft.com/office/drawing/2014/main" id="{ED991972-DB54-9ADC-9B3D-2BBD6897328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FE7222-CD0E-F7C6-D717-9F3203CAD1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DE5E645-CDDD-C79E-E97B-7873952DAC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12AFD4-A50A-D164-57E2-BAAFB3BBFF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F712F4-E18C-270C-80DA-E0EE5EE249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30A676-7600-75F9-53E2-F82A8B871BB2}"/>
              </a:ext>
            </a:extLst>
          </p:cNvPr>
          <p:cNvSpPr/>
          <p:nvPr userDrawn="1"/>
        </p:nvSpPr>
        <p:spPr>
          <a:xfrm>
            <a:off x="1767486" y="2743200"/>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Chapter 36</a:t>
            </a:r>
            <a:endPar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The Respiratory System</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05598-5FF1-9F3C-0327-998F38138E81}"/>
              </a:ext>
            </a:extLst>
          </p:cNvPr>
          <p:cNvSpPr>
            <a:spLocks noGrp="1"/>
          </p:cNvSpPr>
          <p:nvPr>
            <p:ph type="title"/>
          </p:nvPr>
        </p:nvSpPr>
        <p:spPr>
          <a:xfrm>
            <a:off x="457200" y="182880"/>
            <a:ext cx="8229600" cy="914400"/>
          </a:xfrm>
        </p:spPr>
        <p:txBody>
          <a:bodyPr anchor="ctr">
            <a:normAutofit/>
          </a:bodyPr>
          <a:lstStyle/>
          <a:p>
            <a:r>
              <a:rPr lang="en-US" dirty="0"/>
              <a:t>Lesson 36.1 Figure 9 </a:t>
            </a:r>
            <a:endParaRPr lang="en-IN" dirty="0"/>
          </a:p>
        </p:txBody>
      </p:sp>
      <p:pic>
        <p:nvPicPr>
          <p:cNvPr id="9" name="Content Placeholder 8" descr="The illustration shows the trachea, or windpipe. The larynx is a wide collar at the top of the trachea. The trachea is striated with tracheal cartilages. At the bottom, at the location of carina (internal ridge), the trachea bifurcates into smaller tubes called primary bronchi, which enter the root of the right and left lungs. Inside the lungs, the bronchi branch into secondary bronchi.">
            <a:extLst>
              <a:ext uri="{FF2B5EF4-FFF2-40B4-BE49-F238E27FC236}">
                <a16:creationId xmlns:a16="http://schemas.microsoft.com/office/drawing/2014/main" id="{AFC027AA-B141-00C7-C624-42B525156809}"/>
              </a:ext>
            </a:extLst>
          </p:cNvPr>
          <p:cNvPicPr>
            <a:picLocks noGrp="1" noChangeAspect="1"/>
          </p:cNvPicPr>
          <p:nvPr>
            <p:ph idx="1"/>
          </p:nvPr>
        </p:nvPicPr>
        <p:blipFill>
          <a:blip r:embed="rId2"/>
          <a:srcRect l="30556" r="30556"/>
          <a:stretch/>
        </p:blipFill>
        <p:spPr>
          <a:xfrm>
            <a:off x="2971800" y="1280160"/>
            <a:ext cx="3200400" cy="4572000"/>
          </a:xfrm>
        </p:spPr>
      </p:pic>
    </p:spTree>
    <p:extLst>
      <p:ext uri="{BB962C8B-B14F-4D97-AF65-F5344CB8AC3E}">
        <p14:creationId xmlns:p14="http://schemas.microsoft.com/office/powerpoint/2010/main" val="203430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05598-5FF1-9F3C-0327-998F38138E81}"/>
              </a:ext>
            </a:extLst>
          </p:cNvPr>
          <p:cNvSpPr>
            <a:spLocks noGrp="1"/>
          </p:cNvSpPr>
          <p:nvPr>
            <p:ph type="title"/>
          </p:nvPr>
        </p:nvSpPr>
        <p:spPr>
          <a:xfrm>
            <a:off x="457200" y="182880"/>
            <a:ext cx="8229600" cy="914400"/>
          </a:xfrm>
        </p:spPr>
        <p:txBody>
          <a:bodyPr anchor="ctr">
            <a:normAutofit/>
          </a:bodyPr>
          <a:lstStyle/>
          <a:p>
            <a:r>
              <a:rPr lang="en-US" dirty="0"/>
              <a:t>Lesson 36.1 Figure 10 </a:t>
            </a:r>
            <a:endParaRPr lang="en-IN" dirty="0"/>
          </a:p>
        </p:txBody>
      </p:sp>
      <p:pic>
        <p:nvPicPr>
          <p:cNvPr id="9" name="Content Placeholder 8" descr="When air enters through the mouth, it passes directly through the oral cavity into the pharynx, but when air enters through the nose, it passes through the nasal cavity, nasal conchae, and nasal vestibule to enter the pharynx. It then passes through the larynx, which consists of the epiglottis, thyroid cartilage, and cricoid cartilage. Passing the vocal folds, air enters the trachea before entering lungs through the main bronchi. The terminal bronchial tube branches into three alveolar ducts. At the end of each duct is an alveolar sac made up of 20 to 30 alveoli clustered together, like grapes. The airspace in the middle of the alveolar sac, called the atrium, is continuous with the air space inside the alveolus so that air can circulate from the atrium to the alveolus. Capillaries surround each alveolus, and this is where gas exchange occurs. A pulmonary artery (shown in blue) runs along the terminal bronchiole, bringing deoxygenated blood from the heart to the alveoli. A pulmonary vein (shown in red) running along the bronchiole brings oxygenated blood back to the heart. Small, flat mucous glands are associated with the outside of the bronchial tubes.">
            <a:extLst>
              <a:ext uri="{FF2B5EF4-FFF2-40B4-BE49-F238E27FC236}">
                <a16:creationId xmlns:a16="http://schemas.microsoft.com/office/drawing/2014/main" id="{21A00505-EB1A-24A5-BBB7-8589E80267CD}"/>
              </a:ext>
            </a:extLst>
          </p:cNvPr>
          <p:cNvPicPr>
            <a:picLocks noGrp="1" noChangeAspect="1"/>
          </p:cNvPicPr>
          <p:nvPr>
            <p:ph idx="1"/>
          </p:nvPr>
        </p:nvPicPr>
        <p:blipFill>
          <a:blip r:embed="rId2"/>
          <a:srcRect l="25000" r="25926"/>
          <a:stretch/>
        </p:blipFill>
        <p:spPr>
          <a:xfrm>
            <a:off x="2514600" y="1280160"/>
            <a:ext cx="4038600" cy="4572000"/>
          </a:xfrm>
        </p:spPr>
      </p:pic>
    </p:spTree>
    <p:extLst>
      <p:ext uri="{BB962C8B-B14F-4D97-AF65-F5344CB8AC3E}">
        <p14:creationId xmlns:p14="http://schemas.microsoft.com/office/powerpoint/2010/main" val="2759611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05598-5FF1-9F3C-0327-998F38138E81}"/>
              </a:ext>
            </a:extLst>
          </p:cNvPr>
          <p:cNvSpPr>
            <a:spLocks noGrp="1"/>
          </p:cNvSpPr>
          <p:nvPr>
            <p:ph type="title"/>
          </p:nvPr>
        </p:nvSpPr>
        <p:spPr>
          <a:xfrm>
            <a:off x="457200" y="182880"/>
            <a:ext cx="8229600" cy="914400"/>
          </a:xfrm>
        </p:spPr>
        <p:txBody>
          <a:bodyPr anchor="ctr">
            <a:normAutofit/>
          </a:bodyPr>
          <a:lstStyle/>
          <a:p>
            <a:r>
              <a:rPr lang="en-US" dirty="0"/>
              <a:t>Lesson 36.1 Figure 11 </a:t>
            </a:r>
            <a:endParaRPr lang="en-IN" dirty="0"/>
          </a:p>
        </p:txBody>
      </p:sp>
      <p:pic>
        <p:nvPicPr>
          <p:cNvPr id="9" name="Content Placeholder 8" descr="An X-ray of human lungs">
            <a:extLst>
              <a:ext uri="{FF2B5EF4-FFF2-40B4-BE49-F238E27FC236}">
                <a16:creationId xmlns:a16="http://schemas.microsoft.com/office/drawing/2014/main" id="{9A80C4C7-CE29-8EE4-43B8-D27B4B0A343C}"/>
              </a:ext>
            </a:extLst>
          </p:cNvPr>
          <p:cNvPicPr>
            <a:picLocks noGrp="1" noChangeAspect="1"/>
          </p:cNvPicPr>
          <p:nvPr>
            <p:ph idx="1"/>
          </p:nvPr>
        </p:nvPicPr>
        <p:blipFill>
          <a:blip r:embed="rId2"/>
          <a:srcRect l="19444" r="19444"/>
          <a:stretch/>
        </p:blipFill>
        <p:spPr>
          <a:xfrm>
            <a:off x="2057400" y="1280160"/>
            <a:ext cx="5029200" cy="4572000"/>
          </a:xfrm>
        </p:spPr>
      </p:pic>
    </p:spTree>
    <p:extLst>
      <p:ext uri="{BB962C8B-B14F-4D97-AF65-F5344CB8AC3E}">
        <p14:creationId xmlns:p14="http://schemas.microsoft.com/office/powerpoint/2010/main" val="3212266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05598-5FF1-9F3C-0327-998F38138E81}"/>
              </a:ext>
            </a:extLst>
          </p:cNvPr>
          <p:cNvSpPr>
            <a:spLocks noGrp="1"/>
          </p:cNvSpPr>
          <p:nvPr>
            <p:ph type="title"/>
          </p:nvPr>
        </p:nvSpPr>
        <p:spPr>
          <a:xfrm>
            <a:off x="457200" y="182880"/>
            <a:ext cx="8229600" cy="914400"/>
          </a:xfrm>
        </p:spPr>
        <p:txBody>
          <a:bodyPr anchor="ctr">
            <a:normAutofit/>
          </a:bodyPr>
          <a:lstStyle/>
          <a:p>
            <a:r>
              <a:rPr lang="en-US" dirty="0"/>
              <a:t>Lesson 36.1 Figure 12 </a:t>
            </a:r>
            <a:endParaRPr lang="en-IN" dirty="0"/>
          </a:p>
        </p:txBody>
      </p:sp>
      <p:pic>
        <p:nvPicPr>
          <p:cNvPr id="9" name="Content Placeholder 8" descr="At the end of each duct is an alveolar sac made up of 20 to 30 alveoli clustered together, like grapes. The airspace in the middle of the alveolar sac, called the atrium, is continuous with the air space inside the alveolus so that air can circulate from the atrium to the alveolus. Capillaries surround each alveolus, and this is where gas exchange occurs. A pulmonary artery (shown in blue) runs along the terminal bronchiole, bringing deoxygenated blood from the heart to the alveoli. A pulmonary vein (shown in red) running along the bronchiole brings oxygenated blood back to the heart. Small, flat mucous glands are associated with the outside of the bronchial tubes.">
            <a:extLst>
              <a:ext uri="{FF2B5EF4-FFF2-40B4-BE49-F238E27FC236}">
                <a16:creationId xmlns:a16="http://schemas.microsoft.com/office/drawing/2014/main" id="{1C21FF5D-AC0A-90BB-215D-C05CAE364FDC}"/>
              </a:ext>
            </a:extLst>
          </p:cNvPr>
          <p:cNvPicPr>
            <a:picLocks noGrp="1" noChangeAspect="1"/>
          </p:cNvPicPr>
          <p:nvPr>
            <p:ph idx="1"/>
          </p:nvPr>
        </p:nvPicPr>
        <p:blipFill>
          <a:blip r:embed="rId2"/>
          <a:srcRect l="12963" r="12963"/>
          <a:stretch/>
        </p:blipFill>
        <p:spPr>
          <a:xfrm>
            <a:off x="1524000" y="1280160"/>
            <a:ext cx="6096000" cy="4572000"/>
          </a:xfrm>
        </p:spPr>
      </p:pic>
    </p:spTree>
    <p:extLst>
      <p:ext uri="{BB962C8B-B14F-4D97-AF65-F5344CB8AC3E}">
        <p14:creationId xmlns:p14="http://schemas.microsoft.com/office/powerpoint/2010/main" val="1819298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05598-5FF1-9F3C-0327-998F38138E81}"/>
              </a:ext>
            </a:extLst>
          </p:cNvPr>
          <p:cNvSpPr>
            <a:spLocks noGrp="1"/>
          </p:cNvSpPr>
          <p:nvPr>
            <p:ph type="title"/>
          </p:nvPr>
        </p:nvSpPr>
        <p:spPr>
          <a:xfrm>
            <a:off x="457200" y="182880"/>
            <a:ext cx="8229600" cy="914400"/>
          </a:xfrm>
        </p:spPr>
        <p:txBody>
          <a:bodyPr anchor="ctr">
            <a:normAutofit/>
          </a:bodyPr>
          <a:lstStyle/>
          <a:p>
            <a:r>
              <a:rPr lang="en-US" dirty="0"/>
              <a:t>Lesson 36.1 Figure 13 </a:t>
            </a:r>
            <a:endParaRPr lang="en-IN" dirty="0"/>
          </a:p>
        </p:txBody>
      </p:sp>
      <p:pic>
        <p:nvPicPr>
          <p:cNvPr id="6" name="Content Placeholder 5" descr="In this micrograph, cilia are long, thin, hairlike projections.">
            <a:extLst>
              <a:ext uri="{FF2B5EF4-FFF2-40B4-BE49-F238E27FC236}">
                <a16:creationId xmlns:a16="http://schemas.microsoft.com/office/drawing/2014/main" id="{537B9D12-1628-CD0B-70AC-804C8710E15D}"/>
              </a:ext>
            </a:extLst>
          </p:cNvPr>
          <p:cNvPicPr>
            <a:picLocks noGrp="1" noChangeAspect="1"/>
          </p:cNvPicPr>
          <p:nvPr>
            <p:ph idx="1"/>
          </p:nvPr>
        </p:nvPicPr>
        <p:blipFill>
          <a:blip r:embed="rId2"/>
          <a:srcRect l="24074" r="24074"/>
          <a:stretch/>
        </p:blipFill>
        <p:spPr>
          <a:xfrm>
            <a:off x="2438400" y="1280160"/>
            <a:ext cx="4267200" cy="4572000"/>
          </a:xfrm>
        </p:spPr>
      </p:pic>
    </p:spTree>
    <p:extLst>
      <p:ext uri="{BB962C8B-B14F-4D97-AF65-F5344CB8AC3E}">
        <p14:creationId xmlns:p14="http://schemas.microsoft.com/office/powerpoint/2010/main" val="1758448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05598-5FF1-9F3C-0327-998F38138E81}"/>
              </a:ext>
            </a:extLst>
          </p:cNvPr>
          <p:cNvSpPr>
            <a:spLocks noGrp="1"/>
          </p:cNvSpPr>
          <p:nvPr>
            <p:ph type="title"/>
          </p:nvPr>
        </p:nvSpPr>
        <p:spPr>
          <a:xfrm>
            <a:off x="457200" y="182880"/>
            <a:ext cx="8229600" cy="914400"/>
          </a:xfrm>
        </p:spPr>
        <p:txBody>
          <a:bodyPr anchor="ctr">
            <a:normAutofit/>
          </a:bodyPr>
          <a:lstStyle/>
          <a:p>
            <a:r>
              <a:rPr lang="en-US" dirty="0"/>
              <a:t>Lesson 36.2 Figure 1</a:t>
            </a:r>
            <a:endParaRPr lang="en-IN" dirty="0"/>
          </a:p>
        </p:txBody>
      </p:sp>
      <p:pic>
        <p:nvPicPr>
          <p:cNvPr id="7" name="Content Placeholder 6" descr="A photograph of an adult cheetah and an adolescent cheetah running">
            <a:extLst>
              <a:ext uri="{FF2B5EF4-FFF2-40B4-BE49-F238E27FC236}">
                <a16:creationId xmlns:a16="http://schemas.microsoft.com/office/drawing/2014/main" id="{E793EB28-BBCE-F17B-DAA6-F3009AC6C2E6}"/>
              </a:ext>
            </a:extLst>
          </p:cNvPr>
          <p:cNvPicPr>
            <a:picLocks noGrp="1" noChangeAspect="1"/>
          </p:cNvPicPr>
          <p:nvPr>
            <p:ph idx="1"/>
          </p:nvPr>
        </p:nvPicPr>
        <p:blipFill>
          <a:blip r:embed="rId2"/>
          <a:srcRect l="12963" r="12963"/>
          <a:stretch/>
        </p:blipFill>
        <p:spPr>
          <a:xfrm>
            <a:off x="1524000" y="1280160"/>
            <a:ext cx="6096000" cy="4572000"/>
          </a:xfrm>
        </p:spPr>
      </p:pic>
    </p:spTree>
    <p:extLst>
      <p:ext uri="{BB962C8B-B14F-4D97-AF65-F5344CB8AC3E}">
        <p14:creationId xmlns:p14="http://schemas.microsoft.com/office/powerpoint/2010/main" val="2953771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05598-5FF1-9F3C-0327-998F38138E81}"/>
              </a:ext>
            </a:extLst>
          </p:cNvPr>
          <p:cNvSpPr>
            <a:spLocks noGrp="1"/>
          </p:cNvSpPr>
          <p:nvPr>
            <p:ph type="title"/>
          </p:nvPr>
        </p:nvSpPr>
        <p:spPr>
          <a:xfrm>
            <a:off x="457200" y="182880"/>
            <a:ext cx="8229600" cy="914400"/>
          </a:xfrm>
        </p:spPr>
        <p:txBody>
          <a:bodyPr anchor="ctr">
            <a:normAutofit/>
          </a:bodyPr>
          <a:lstStyle/>
          <a:p>
            <a:r>
              <a:rPr lang="en-US" dirty="0"/>
              <a:t>Lesson 36.2 Figure 2</a:t>
            </a:r>
            <a:endParaRPr lang="en-IN" dirty="0"/>
          </a:p>
        </p:txBody>
      </p:sp>
      <p:pic>
        <p:nvPicPr>
          <p:cNvPr id="5" name="Content Placeholder 4" descr="The chart shows the exchange of air during inhalation and exhalation, which resembles a wave pattern. During normal breathing, only about eight percent of air in the lungs is exchanged, and the amount of air in the lungs is one-half the total lung capacity. When a person breathes in deeply, total lung capacity is attained. The amount of air taken in is called the inspiratory capacity. Forceful exhalation results in expulsion of the expiratory reserve volume. A residual volume of air of about eight percent is left in the lungs. The vital capacity is the difference between the total lung capacity and the residual volume. The inspiratory reserve volume is the difference between the total lung capacity and the amount of air in the lungs after taking a normal breath. The functional residual capacity is the amount of air in the lungs after normal exhalation.">
            <a:extLst>
              <a:ext uri="{FF2B5EF4-FFF2-40B4-BE49-F238E27FC236}">
                <a16:creationId xmlns:a16="http://schemas.microsoft.com/office/drawing/2014/main" id="{5DEFCC51-3099-0E6E-A0C5-5574B43A03F0}"/>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2172820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05598-5FF1-9F3C-0327-998F38138E81}"/>
              </a:ext>
            </a:extLst>
          </p:cNvPr>
          <p:cNvSpPr>
            <a:spLocks noGrp="1"/>
          </p:cNvSpPr>
          <p:nvPr>
            <p:ph type="title"/>
          </p:nvPr>
        </p:nvSpPr>
        <p:spPr>
          <a:xfrm>
            <a:off x="457200" y="182880"/>
            <a:ext cx="8229600" cy="914400"/>
          </a:xfrm>
        </p:spPr>
        <p:txBody>
          <a:bodyPr anchor="ctr">
            <a:normAutofit/>
          </a:bodyPr>
          <a:lstStyle/>
          <a:p>
            <a:r>
              <a:rPr lang="en-US" dirty="0"/>
              <a:t>Lesson 36.2 Figure 3</a:t>
            </a:r>
            <a:endParaRPr lang="en-IN" dirty="0"/>
          </a:p>
        </p:txBody>
      </p:sp>
      <p:pic>
        <p:nvPicPr>
          <p:cNvPr id="5" name="Content Placeholder 4" descr="A photograph of a woman breathing out in cold weather so that her breath shows">
            <a:extLst>
              <a:ext uri="{FF2B5EF4-FFF2-40B4-BE49-F238E27FC236}">
                <a16:creationId xmlns:a16="http://schemas.microsoft.com/office/drawing/2014/main" id="{748E9604-DA67-C6A2-05DA-1A70A6504796}"/>
              </a:ext>
            </a:extLst>
          </p:cNvPr>
          <p:cNvPicPr>
            <a:picLocks noGrp="1" noChangeAspect="1"/>
          </p:cNvPicPr>
          <p:nvPr>
            <p:ph idx="1"/>
          </p:nvPr>
        </p:nvPicPr>
        <p:blipFill>
          <a:blip r:embed="rId2"/>
          <a:srcRect l="12037" r="12037"/>
          <a:stretch/>
        </p:blipFill>
        <p:spPr>
          <a:xfrm>
            <a:off x="1447800" y="1280160"/>
            <a:ext cx="6248400" cy="4572000"/>
          </a:xfrm>
        </p:spPr>
      </p:pic>
    </p:spTree>
    <p:extLst>
      <p:ext uri="{BB962C8B-B14F-4D97-AF65-F5344CB8AC3E}">
        <p14:creationId xmlns:p14="http://schemas.microsoft.com/office/powerpoint/2010/main" val="1483372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05598-5FF1-9F3C-0327-998F38138E81}"/>
              </a:ext>
            </a:extLst>
          </p:cNvPr>
          <p:cNvSpPr>
            <a:spLocks noGrp="1"/>
          </p:cNvSpPr>
          <p:nvPr>
            <p:ph type="title"/>
          </p:nvPr>
        </p:nvSpPr>
        <p:spPr>
          <a:xfrm>
            <a:off x="457200" y="182880"/>
            <a:ext cx="8229600" cy="914400"/>
          </a:xfrm>
        </p:spPr>
        <p:txBody>
          <a:bodyPr anchor="ctr">
            <a:normAutofit/>
          </a:bodyPr>
          <a:lstStyle/>
          <a:p>
            <a:r>
              <a:rPr lang="en-US" dirty="0"/>
              <a:t>Lesson 36.2 Figure 4</a:t>
            </a:r>
            <a:endParaRPr lang="en-IN" dirty="0"/>
          </a:p>
        </p:txBody>
      </p:sp>
      <p:pic>
        <p:nvPicPr>
          <p:cNvPr id="7" name="Content Placeholder 6" descr="A photograph of the sun shining through the clouds onto mountains and a river valley">
            <a:extLst>
              <a:ext uri="{FF2B5EF4-FFF2-40B4-BE49-F238E27FC236}">
                <a16:creationId xmlns:a16="http://schemas.microsoft.com/office/drawing/2014/main" id="{0558F9D1-9607-5FD0-7C3F-6F6CF192D50D}"/>
              </a:ext>
            </a:extLst>
          </p:cNvPr>
          <p:cNvPicPr>
            <a:picLocks noGrp="1" noChangeAspect="1"/>
          </p:cNvPicPr>
          <p:nvPr>
            <p:ph idx="1"/>
          </p:nvPr>
        </p:nvPicPr>
        <p:blipFill>
          <a:blip r:embed="rId2"/>
          <a:srcRect l="7407" r="7407"/>
          <a:stretch/>
        </p:blipFill>
        <p:spPr>
          <a:xfrm>
            <a:off x="1066800" y="1280160"/>
            <a:ext cx="7010400" cy="4572000"/>
          </a:xfrm>
        </p:spPr>
      </p:pic>
    </p:spTree>
    <p:extLst>
      <p:ext uri="{BB962C8B-B14F-4D97-AF65-F5344CB8AC3E}">
        <p14:creationId xmlns:p14="http://schemas.microsoft.com/office/powerpoint/2010/main" val="1303146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05598-5FF1-9F3C-0327-998F38138E81}"/>
              </a:ext>
            </a:extLst>
          </p:cNvPr>
          <p:cNvSpPr>
            <a:spLocks noGrp="1"/>
          </p:cNvSpPr>
          <p:nvPr>
            <p:ph type="title"/>
          </p:nvPr>
        </p:nvSpPr>
        <p:spPr>
          <a:xfrm>
            <a:off x="457200" y="182880"/>
            <a:ext cx="8229600" cy="914400"/>
          </a:xfrm>
        </p:spPr>
        <p:txBody>
          <a:bodyPr anchor="ctr">
            <a:normAutofit/>
          </a:bodyPr>
          <a:lstStyle/>
          <a:p>
            <a:r>
              <a:rPr lang="en-US" dirty="0"/>
              <a:t>Lesson 36.2 Figure 5</a:t>
            </a:r>
            <a:endParaRPr lang="en-IN" dirty="0"/>
          </a:p>
        </p:txBody>
      </p:sp>
      <p:pic>
        <p:nvPicPr>
          <p:cNvPr id="5" name="Content Placeholder 4" descr="The illustration shows the movement of deoxygenated air into the lungs, and oxygenated air out of the lungs. Also shown is the circulation of blood through the body. Circulation begins when deoxygenated blood in arteries leaves the right side of the heart and enters the lungs. Oxygenated blood exits the lungs and enters the left side of the heart, which pumps it to the rest of the body via arteries. The partial pressure of oxygen in the atmosphere is 160 millimeters of mercury, and the partial pressure of carbon dioxide is 0.2 millimeters of mercury. The partial pressure of oxygen in the arteries is 100 millimeters of mercury, and the partial pressure of carbon dioxide is 40 millimeters of mercury. The partial pressure of oxygen in the veins is 40 millimeters of mercury, and the partial pressure of carbon dioxide is 46 millimeters of mercury.">
            <a:extLst>
              <a:ext uri="{FF2B5EF4-FFF2-40B4-BE49-F238E27FC236}">
                <a16:creationId xmlns:a16="http://schemas.microsoft.com/office/drawing/2014/main" id="{362D7A97-BDB0-2572-0F55-FBABDB7A8440}"/>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173893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05598-5FF1-9F3C-0327-998F38138E81}"/>
              </a:ext>
            </a:extLst>
          </p:cNvPr>
          <p:cNvSpPr>
            <a:spLocks noGrp="1"/>
          </p:cNvSpPr>
          <p:nvPr>
            <p:ph type="title"/>
          </p:nvPr>
        </p:nvSpPr>
        <p:spPr>
          <a:xfrm>
            <a:off x="457200" y="182880"/>
            <a:ext cx="8229600" cy="914400"/>
          </a:xfrm>
        </p:spPr>
        <p:txBody>
          <a:bodyPr anchor="ctr">
            <a:normAutofit/>
          </a:bodyPr>
          <a:lstStyle/>
          <a:p>
            <a:r>
              <a:rPr lang="en-US" dirty="0"/>
              <a:t>Lesson 36.1 Figure 1 </a:t>
            </a:r>
            <a:endParaRPr lang="en-IN" dirty="0"/>
          </a:p>
        </p:txBody>
      </p:sp>
      <p:pic>
        <p:nvPicPr>
          <p:cNvPr id="15" name="Content Placeholder 14" descr="Two images: (a) shows an X-ray of a dog's chest; (b) shows a dog running through the surf on a beach.">
            <a:extLst>
              <a:ext uri="{FF2B5EF4-FFF2-40B4-BE49-F238E27FC236}">
                <a16:creationId xmlns:a16="http://schemas.microsoft.com/office/drawing/2014/main" id="{C5A8BC2F-3173-8086-10D7-E88CCAAC7F7E}"/>
              </a:ext>
            </a:extLst>
          </p:cNvPr>
          <p:cNvPicPr>
            <a:picLocks noGrp="1" noChangeAspect="1"/>
          </p:cNvPicPr>
          <p:nvPr>
            <p:ph idx="1"/>
          </p:nvPr>
        </p:nvPicPr>
        <p:blipFill>
          <a:blip r:embed="rId2"/>
          <a:srcRect b="14667"/>
          <a:stretch/>
        </p:blipFill>
        <p:spPr>
          <a:xfrm>
            <a:off x="457200" y="1280160"/>
            <a:ext cx="8229600" cy="3901440"/>
          </a:xfrm>
        </p:spPr>
      </p:pic>
    </p:spTree>
    <p:extLst>
      <p:ext uri="{BB962C8B-B14F-4D97-AF65-F5344CB8AC3E}">
        <p14:creationId xmlns:p14="http://schemas.microsoft.com/office/powerpoint/2010/main" val="3415488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05598-5FF1-9F3C-0327-998F38138E81}"/>
              </a:ext>
            </a:extLst>
          </p:cNvPr>
          <p:cNvSpPr>
            <a:spLocks noGrp="1"/>
          </p:cNvSpPr>
          <p:nvPr>
            <p:ph type="title"/>
          </p:nvPr>
        </p:nvSpPr>
        <p:spPr>
          <a:xfrm>
            <a:off x="457200" y="182880"/>
            <a:ext cx="8229600" cy="914400"/>
          </a:xfrm>
        </p:spPr>
        <p:txBody>
          <a:bodyPr anchor="ctr">
            <a:normAutofit/>
          </a:bodyPr>
          <a:lstStyle/>
          <a:p>
            <a:r>
              <a:rPr lang="en-US" dirty="0"/>
              <a:t>Lesson 36.3 Figure 1</a:t>
            </a:r>
            <a:endParaRPr lang="en-IN" dirty="0"/>
          </a:p>
        </p:txBody>
      </p:sp>
      <p:pic>
        <p:nvPicPr>
          <p:cNvPr id="5" name="Content Placeholder 4" descr="A photograph of about a dozen frogs sitting in a container filled with a little bit of water">
            <a:extLst>
              <a:ext uri="{FF2B5EF4-FFF2-40B4-BE49-F238E27FC236}">
                <a16:creationId xmlns:a16="http://schemas.microsoft.com/office/drawing/2014/main" id="{B5EBE94D-6058-D29F-12C2-69F4ED91424C}"/>
              </a:ext>
            </a:extLst>
          </p:cNvPr>
          <p:cNvPicPr>
            <a:picLocks noGrp="1" noChangeAspect="1"/>
          </p:cNvPicPr>
          <p:nvPr>
            <p:ph idx="1"/>
          </p:nvPr>
        </p:nvPicPr>
        <p:blipFill>
          <a:blip r:embed="rId2"/>
          <a:srcRect l="12037" r="12037"/>
          <a:stretch/>
        </p:blipFill>
        <p:spPr>
          <a:xfrm>
            <a:off x="1447800" y="1280160"/>
            <a:ext cx="6248400" cy="4572000"/>
          </a:xfrm>
        </p:spPr>
      </p:pic>
    </p:spTree>
    <p:extLst>
      <p:ext uri="{BB962C8B-B14F-4D97-AF65-F5344CB8AC3E}">
        <p14:creationId xmlns:p14="http://schemas.microsoft.com/office/powerpoint/2010/main" val="3992615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05598-5FF1-9F3C-0327-998F38138E81}"/>
              </a:ext>
            </a:extLst>
          </p:cNvPr>
          <p:cNvSpPr>
            <a:spLocks noGrp="1"/>
          </p:cNvSpPr>
          <p:nvPr>
            <p:ph type="title"/>
          </p:nvPr>
        </p:nvSpPr>
        <p:spPr>
          <a:xfrm>
            <a:off x="457200" y="182880"/>
            <a:ext cx="8229600" cy="914400"/>
          </a:xfrm>
        </p:spPr>
        <p:txBody>
          <a:bodyPr anchor="ctr">
            <a:normAutofit/>
          </a:bodyPr>
          <a:lstStyle/>
          <a:p>
            <a:r>
              <a:rPr lang="en-US" dirty="0"/>
              <a:t>Lesson 36.3 Figure 2</a:t>
            </a:r>
            <a:endParaRPr lang="en-IN" dirty="0"/>
          </a:p>
        </p:txBody>
      </p:sp>
      <p:pic>
        <p:nvPicPr>
          <p:cNvPr id="7" name="Content Placeholder 6" descr="A photograph of a warbling white-eye standing on a tree limb">
            <a:extLst>
              <a:ext uri="{FF2B5EF4-FFF2-40B4-BE49-F238E27FC236}">
                <a16:creationId xmlns:a16="http://schemas.microsoft.com/office/drawing/2014/main" id="{ECDBAA03-0F00-3F0D-9E64-6657E52B815F}"/>
              </a:ext>
            </a:extLst>
          </p:cNvPr>
          <p:cNvPicPr>
            <a:picLocks noGrp="1" noChangeAspect="1"/>
          </p:cNvPicPr>
          <p:nvPr>
            <p:ph idx="1"/>
          </p:nvPr>
        </p:nvPicPr>
        <p:blipFill>
          <a:blip r:embed="rId2"/>
          <a:srcRect l="11111" r="11111"/>
          <a:stretch/>
        </p:blipFill>
        <p:spPr>
          <a:xfrm>
            <a:off x="1371600" y="1280160"/>
            <a:ext cx="6400800" cy="4572000"/>
          </a:xfrm>
        </p:spPr>
      </p:pic>
    </p:spTree>
    <p:extLst>
      <p:ext uri="{BB962C8B-B14F-4D97-AF65-F5344CB8AC3E}">
        <p14:creationId xmlns:p14="http://schemas.microsoft.com/office/powerpoint/2010/main" val="36547126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05598-5FF1-9F3C-0327-998F38138E81}"/>
              </a:ext>
            </a:extLst>
          </p:cNvPr>
          <p:cNvSpPr>
            <a:spLocks noGrp="1"/>
          </p:cNvSpPr>
          <p:nvPr>
            <p:ph type="title"/>
          </p:nvPr>
        </p:nvSpPr>
        <p:spPr>
          <a:xfrm>
            <a:off x="457200" y="182880"/>
            <a:ext cx="8229600" cy="914400"/>
          </a:xfrm>
        </p:spPr>
        <p:txBody>
          <a:bodyPr anchor="ctr">
            <a:normAutofit/>
          </a:bodyPr>
          <a:lstStyle/>
          <a:p>
            <a:r>
              <a:rPr lang="en-US" dirty="0"/>
              <a:t>Lesson 36.3 Figure 3</a:t>
            </a:r>
            <a:endParaRPr lang="en-IN" dirty="0"/>
          </a:p>
        </p:txBody>
      </p:sp>
      <p:pic>
        <p:nvPicPr>
          <p:cNvPr id="5" name="Content Placeholder 4" descr="Illustration (a) shows the direction of airflow in both inhalation and exhalation in birds. During inhalation, air passes from the beak down the trachea to the posterior air sac located behind the lungs. From the posterior air sac, air enters the lungs, and the anterior air sac in front of the lungs. Air from both air sacs also enters hollows in bones. During exhalation air from hollows in the bones enters the air sacs, then the lungs, then the trachea, where it exits through the beaks. Illustration (b) compares a dinosaur and a bird. Both have anterior air sacs in front of the lungs, and posterior air sacs behind them. The air sacs connect to hollow openings in bones.">
            <a:extLst>
              <a:ext uri="{FF2B5EF4-FFF2-40B4-BE49-F238E27FC236}">
                <a16:creationId xmlns:a16="http://schemas.microsoft.com/office/drawing/2014/main" id="{C44154CA-9941-49FB-CA24-8FFA92F98525}"/>
              </a:ext>
            </a:extLst>
          </p:cNvPr>
          <p:cNvPicPr>
            <a:picLocks noGrp="1" noChangeAspect="1"/>
          </p:cNvPicPr>
          <p:nvPr>
            <p:ph idx="1"/>
          </p:nvPr>
        </p:nvPicPr>
        <p:blipFill>
          <a:blip r:embed="rId2"/>
          <a:srcRect l="10185" r="10185"/>
          <a:stretch/>
        </p:blipFill>
        <p:spPr>
          <a:xfrm>
            <a:off x="1295400" y="1280160"/>
            <a:ext cx="6553200" cy="4572000"/>
          </a:xfrm>
        </p:spPr>
      </p:pic>
    </p:spTree>
    <p:extLst>
      <p:ext uri="{BB962C8B-B14F-4D97-AF65-F5344CB8AC3E}">
        <p14:creationId xmlns:p14="http://schemas.microsoft.com/office/powerpoint/2010/main" val="19372786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05598-5FF1-9F3C-0327-998F38138E81}"/>
              </a:ext>
            </a:extLst>
          </p:cNvPr>
          <p:cNvSpPr>
            <a:spLocks noGrp="1"/>
          </p:cNvSpPr>
          <p:nvPr>
            <p:ph type="title"/>
          </p:nvPr>
        </p:nvSpPr>
        <p:spPr>
          <a:xfrm>
            <a:off x="457200" y="182880"/>
            <a:ext cx="8229600" cy="914400"/>
          </a:xfrm>
        </p:spPr>
        <p:txBody>
          <a:bodyPr anchor="ctr">
            <a:normAutofit/>
          </a:bodyPr>
          <a:lstStyle/>
          <a:p>
            <a:r>
              <a:rPr lang="en-US" dirty="0"/>
              <a:t>Lesson 36.3 Figure 4</a:t>
            </a:r>
            <a:endParaRPr lang="en-IN" dirty="0"/>
          </a:p>
        </p:txBody>
      </p:sp>
      <p:pic>
        <p:nvPicPr>
          <p:cNvPr id="5" name="Content Placeholder 4" descr="The graph shows volume on the x-axis from 10 to 50. Pressure is on the y -axis from 20 to 120. There are no units. The curve begins at (11,119) and slopes downwards to the final point at (48,29). Reading from left to right all the points are as follows: (11,119), (13,113), (14,100), (15,94), (16,88), (17,82), (18,75), (19,72), (20,70), (21,67), (22,62), (23,60), (24,58), (26,55), (28,50), (30,45), (32,42), (34,41), (36,40), (38,38), (40,35), (42,32), (44,30), and (48,29).">
            <a:extLst>
              <a:ext uri="{FF2B5EF4-FFF2-40B4-BE49-F238E27FC236}">
                <a16:creationId xmlns:a16="http://schemas.microsoft.com/office/drawing/2014/main" id="{B91036A3-28E9-2D82-F51E-A956438083E4}"/>
              </a:ext>
            </a:extLst>
          </p:cNvPr>
          <p:cNvPicPr>
            <a:picLocks noGrp="1" noChangeAspect="1"/>
          </p:cNvPicPr>
          <p:nvPr>
            <p:ph idx="1"/>
          </p:nvPr>
        </p:nvPicPr>
        <p:blipFill>
          <a:blip r:embed="rId2"/>
          <a:srcRect l="11111" r="11111"/>
          <a:stretch/>
        </p:blipFill>
        <p:spPr>
          <a:xfrm>
            <a:off x="1371600" y="1280160"/>
            <a:ext cx="6400800" cy="4572000"/>
          </a:xfrm>
        </p:spPr>
      </p:pic>
    </p:spTree>
    <p:extLst>
      <p:ext uri="{BB962C8B-B14F-4D97-AF65-F5344CB8AC3E}">
        <p14:creationId xmlns:p14="http://schemas.microsoft.com/office/powerpoint/2010/main" val="18236648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05598-5FF1-9F3C-0327-998F38138E81}"/>
              </a:ext>
            </a:extLst>
          </p:cNvPr>
          <p:cNvSpPr>
            <a:spLocks noGrp="1"/>
          </p:cNvSpPr>
          <p:nvPr>
            <p:ph type="title"/>
          </p:nvPr>
        </p:nvSpPr>
        <p:spPr>
          <a:xfrm>
            <a:off x="457200" y="182880"/>
            <a:ext cx="8229600" cy="914400"/>
          </a:xfrm>
        </p:spPr>
        <p:txBody>
          <a:bodyPr anchor="ctr">
            <a:normAutofit/>
          </a:bodyPr>
          <a:lstStyle/>
          <a:p>
            <a:r>
              <a:rPr lang="en-US" dirty="0"/>
              <a:t>Lesson 36.3 Figure 5</a:t>
            </a:r>
            <a:endParaRPr lang="en-IN" dirty="0"/>
          </a:p>
        </p:txBody>
      </p:sp>
      <p:pic>
        <p:nvPicPr>
          <p:cNvPr id="5" name="Content Placeholder 4" descr="The illustration depicts inspiration and expiration of air. During inspiration, the lungs, chest wall, and diaphragm all expand as air enters. During expiration, the lungs, chest wall, and diaphragm constrict as air exits.">
            <a:extLst>
              <a:ext uri="{FF2B5EF4-FFF2-40B4-BE49-F238E27FC236}">
                <a16:creationId xmlns:a16="http://schemas.microsoft.com/office/drawing/2014/main" id="{ADAEAF45-722A-B5CE-3303-B27CE3E6BC75}"/>
              </a:ext>
            </a:extLst>
          </p:cNvPr>
          <p:cNvPicPr>
            <a:picLocks noGrp="1" noChangeAspect="1"/>
          </p:cNvPicPr>
          <p:nvPr>
            <p:ph idx="1"/>
          </p:nvPr>
        </p:nvPicPr>
        <p:blipFill>
          <a:blip r:embed="rId2"/>
          <a:srcRect l="10185" r="10185"/>
          <a:stretch/>
        </p:blipFill>
        <p:spPr>
          <a:xfrm>
            <a:off x="1295400" y="1280160"/>
            <a:ext cx="6553200" cy="4572000"/>
          </a:xfrm>
        </p:spPr>
      </p:pic>
    </p:spTree>
    <p:extLst>
      <p:ext uri="{BB962C8B-B14F-4D97-AF65-F5344CB8AC3E}">
        <p14:creationId xmlns:p14="http://schemas.microsoft.com/office/powerpoint/2010/main" val="21924986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05598-5FF1-9F3C-0327-998F38138E81}"/>
              </a:ext>
            </a:extLst>
          </p:cNvPr>
          <p:cNvSpPr>
            <a:spLocks noGrp="1"/>
          </p:cNvSpPr>
          <p:nvPr>
            <p:ph type="title"/>
          </p:nvPr>
        </p:nvSpPr>
        <p:spPr>
          <a:xfrm>
            <a:off x="457200" y="182880"/>
            <a:ext cx="8229600" cy="914400"/>
          </a:xfrm>
        </p:spPr>
        <p:txBody>
          <a:bodyPr anchor="ctr">
            <a:normAutofit/>
          </a:bodyPr>
          <a:lstStyle/>
          <a:p>
            <a:r>
              <a:rPr lang="en-US" dirty="0"/>
              <a:t>Lesson 36.3 Figure 6</a:t>
            </a:r>
            <a:endParaRPr lang="en-IN" dirty="0"/>
          </a:p>
        </p:txBody>
      </p:sp>
      <p:pic>
        <p:nvPicPr>
          <p:cNvPr id="5" name="Content Placeholder 4" descr="The illustration shows human lungs. Each lung is covered by a pleural sac. A closer look at the pleural sac shows the lung tissue covered in the sac that is made up of visceral pleura and a pleural cavity and is covered in intercostal muscle.">
            <a:extLst>
              <a:ext uri="{FF2B5EF4-FFF2-40B4-BE49-F238E27FC236}">
                <a16:creationId xmlns:a16="http://schemas.microsoft.com/office/drawing/2014/main" id="{1A70DA4D-B675-BD1D-7CD7-0EA964F78E50}"/>
              </a:ext>
            </a:extLst>
          </p:cNvPr>
          <p:cNvPicPr>
            <a:picLocks noGrp="1" noChangeAspect="1"/>
          </p:cNvPicPr>
          <p:nvPr>
            <p:ph idx="1"/>
          </p:nvPr>
        </p:nvPicPr>
        <p:blipFill>
          <a:blip r:embed="rId2"/>
          <a:srcRect l="16667" r="16667"/>
          <a:stretch/>
        </p:blipFill>
        <p:spPr>
          <a:xfrm>
            <a:off x="1828800" y="1280160"/>
            <a:ext cx="5486400" cy="4572000"/>
          </a:xfrm>
        </p:spPr>
      </p:pic>
    </p:spTree>
    <p:extLst>
      <p:ext uri="{BB962C8B-B14F-4D97-AF65-F5344CB8AC3E}">
        <p14:creationId xmlns:p14="http://schemas.microsoft.com/office/powerpoint/2010/main" val="23902289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05598-5FF1-9F3C-0327-998F38138E81}"/>
              </a:ext>
            </a:extLst>
          </p:cNvPr>
          <p:cNvSpPr>
            <a:spLocks noGrp="1"/>
          </p:cNvSpPr>
          <p:nvPr>
            <p:ph type="title"/>
          </p:nvPr>
        </p:nvSpPr>
        <p:spPr>
          <a:xfrm>
            <a:off x="457200" y="182880"/>
            <a:ext cx="8229600" cy="914400"/>
          </a:xfrm>
        </p:spPr>
        <p:txBody>
          <a:bodyPr anchor="ctr">
            <a:normAutofit/>
          </a:bodyPr>
          <a:lstStyle/>
          <a:p>
            <a:r>
              <a:rPr lang="en-US" dirty="0"/>
              <a:t>Lesson 36.3 Figure 7</a:t>
            </a:r>
            <a:endParaRPr lang="en-IN" dirty="0"/>
          </a:p>
        </p:txBody>
      </p:sp>
      <p:pic>
        <p:nvPicPr>
          <p:cNvPr id="7" name="Content Placeholder 6" descr="A photograph of a water droplet hanging off a blade of grass">
            <a:extLst>
              <a:ext uri="{FF2B5EF4-FFF2-40B4-BE49-F238E27FC236}">
                <a16:creationId xmlns:a16="http://schemas.microsoft.com/office/drawing/2014/main" id="{14F0885B-361B-F200-874B-DB24FC8E3116}"/>
              </a:ext>
            </a:extLst>
          </p:cNvPr>
          <p:cNvPicPr>
            <a:picLocks noGrp="1" noChangeAspect="1"/>
          </p:cNvPicPr>
          <p:nvPr>
            <p:ph idx="1"/>
          </p:nvPr>
        </p:nvPicPr>
        <p:blipFill>
          <a:blip r:embed="rId2"/>
          <a:srcRect l="12037" r="12037"/>
          <a:stretch/>
        </p:blipFill>
        <p:spPr>
          <a:xfrm>
            <a:off x="1447800" y="1280160"/>
            <a:ext cx="6248400" cy="4572000"/>
          </a:xfrm>
        </p:spPr>
      </p:pic>
    </p:spTree>
    <p:extLst>
      <p:ext uri="{BB962C8B-B14F-4D97-AF65-F5344CB8AC3E}">
        <p14:creationId xmlns:p14="http://schemas.microsoft.com/office/powerpoint/2010/main" val="1633978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05598-5FF1-9F3C-0327-998F38138E81}"/>
              </a:ext>
            </a:extLst>
          </p:cNvPr>
          <p:cNvSpPr>
            <a:spLocks noGrp="1"/>
          </p:cNvSpPr>
          <p:nvPr>
            <p:ph type="title"/>
          </p:nvPr>
        </p:nvSpPr>
        <p:spPr>
          <a:xfrm>
            <a:off x="457200" y="182880"/>
            <a:ext cx="8229600" cy="914400"/>
          </a:xfrm>
        </p:spPr>
        <p:txBody>
          <a:bodyPr anchor="ctr">
            <a:normAutofit/>
          </a:bodyPr>
          <a:lstStyle/>
          <a:p>
            <a:r>
              <a:rPr lang="en-US" dirty="0"/>
              <a:t>Lesson 36.3 Figure 8</a:t>
            </a:r>
            <a:endParaRPr lang="en-IN" dirty="0"/>
          </a:p>
        </p:txBody>
      </p:sp>
      <p:pic>
        <p:nvPicPr>
          <p:cNvPr id="5" name="Content Placeholder 4" descr="The graph plots volume exhaled versus time. In normal lungs, almost all of the air can be forcibly exhaled within one second after taking a deep breath, resulting in a curve that rises steeply at first then plateaus shortly after one second. The volume at which the plateau is reached is the F V C. In lungs of persons with restrictive lung disease, the F V C is considerably lower but the person can exhale reasonable fast, resulting in a curve that is similar in shape, but with a lower plateau, or F V C, than for normal lungs. In lungs of persons with obstructive lung disease, the F V C is low and exhalation is much slower, resulting in a flatter curve with a lower plateau.">
            <a:extLst>
              <a:ext uri="{FF2B5EF4-FFF2-40B4-BE49-F238E27FC236}">
                <a16:creationId xmlns:a16="http://schemas.microsoft.com/office/drawing/2014/main" id="{DFC83293-D74A-ADB0-C4AE-91096B767E17}"/>
              </a:ext>
            </a:extLst>
          </p:cNvPr>
          <p:cNvPicPr>
            <a:picLocks noGrp="1" noChangeAspect="1"/>
          </p:cNvPicPr>
          <p:nvPr>
            <p:ph idx="1"/>
          </p:nvPr>
        </p:nvPicPr>
        <p:blipFill>
          <a:blip r:embed="rId2"/>
          <a:srcRect l="22222" r="22222"/>
          <a:stretch/>
        </p:blipFill>
        <p:spPr>
          <a:xfrm>
            <a:off x="2286000" y="1280160"/>
            <a:ext cx="4572000" cy="4572000"/>
          </a:xfrm>
        </p:spPr>
      </p:pic>
    </p:spTree>
    <p:extLst>
      <p:ext uri="{BB962C8B-B14F-4D97-AF65-F5344CB8AC3E}">
        <p14:creationId xmlns:p14="http://schemas.microsoft.com/office/powerpoint/2010/main" val="2875799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05598-5FF1-9F3C-0327-998F38138E81}"/>
              </a:ext>
            </a:extLst>
          </p:cNvPr>
          <p:cNvSpPr>
            <a:spLocks noGrp="1"/>
          </p:cNvSpPr>
          <p:nvPr>
            <p:ph type="title"/>
          </p:nvPr>
        </p:nvSpPr>
        <p:spPr>
          <a:xfrm>
            <a:off x="457200" y="182880"/>
            <a:ext cx="8229600" cy="914400"/>
          </a:xfrm>
        </p:spPr>
        <p:txBody>
          <a:bodyPr anchor="ctr">
            <a:normAutofit/>
          </a:bodyPr>
          <a:lstStyle/>
          <a:p>
            <a:r>
              <a:rPr lang="en-US" dirty="0"/>
              <a:t>Lesson 36.4 Figure 1</a:t>
            </a:r>
            <a:endParaRPr lang="en-IN" dirty="0"/>
          </a:p>
        </p:txBody>
      </p:sp>
      <p:pic>
        <p:nvPicPr>
          <p:cNvPr id="5" name="Content Placeholder 4" descr="Two figures are shown. Figure (a) illustrates red blood cells moving through a vein to carry oxygen to cells and carbon dioxide to the lungs. Figure (b) shows hemoglobin, depicted as orange and red coils that give red blood cells their color and iron.">
            <a:extLst>
              <a:ext uri="{FF2B5EF4-FFF2-40B4-BE49-F238E27FC236}">
                <a16:creationId xmlns:a16="http://schemas.microsoft.com/office/drawing/2014/main" id="{CCD0957E-3291-009F-437B-3DC54981CA61}"/>
              </a:ext>
            </a:extLst>
          </p:cNvPr>
          <p:cNvPicPr>
            <a:picLocks noGrp="1" noChangeAspect="1"/>
          </p:cNvPicPr>
          <p:nvPr>
            <p:ph idx="1"/>
          </p:nvPr>
        </p:nvPicPr>
        <p:blipFill>
          <a:blip r:embed="rId2"/>
          <a:srcRect b="21333"/>
          <a:stretch/>
        </p:blipFill>
        <p:spPr>
          <a:xfrm>
            <a:off x="457200" y="1280160"/>
            <a:ext cx="8229600" cy="3596640"/>
          </a:xfrm>
        </p:spPr>
      </p:pic>
    </p:spTree>
    <p:extLst>
      <p:ext uri="{BB962C8B-B14F-4D97-AF65-F5344CB8AC3E}">
        <p14:creationId xmlns:p14="http://schemas.microsoft.com/office/powerpoint/2010/main" val="338774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05598-5FF1-9F3C-0327-998F38138E81}"/>
              </a:ext>
            </a:extLst>
          </p:cNvPr>
          <p:cNvSpPr>
            <a:spLocks noGrp="1"/>
          </p:cNvSpPr>
          <p:nvPr>
            <p:ph type="title"/>
          </p:nvPr>
        </p:nvSpPr>
        <p:spPr>
          <a:xfrm>
            <a:off x="457200" y="182880"/>
            <a:ext cx="8229600" cy="914400"/>
          </a:xfrm>
        </p:spPr>
        <p:txBody>
          <a:bodyPr anchor="ctr">
            <a:normAutofit/>
          </a:bodyPr>
          <a:lstStyle/>
          <a:p>
            <a:r>
              <a:rPr lang="en-US" dirty="0"/>
              <a:t>Lesson 36.4 Figure 2</a:t>
            </a:r>
            <a:endParaRPr lang="en-IN" dirty="0"/>
          </a:p>
        </p:txBody>
      </p:sp>
      <p:pic>
        <p:nvPicPr>
          <p:cNvPr id="5" name="Content Placeholder 4" descr="The graph plots percent hemoglobin-oxygen saturation as a function of oxygen partial pressure. Oxygen saturation increases in an S-shaped curve, from 0 to 100 percent. The curve shifts to the left under conditions of low carbon dioxide, high p H, and low temperature, and to the right in conditions of high carbon dioxide, low p H, or high temperature.">
            <a:extLst>
              <a:ext uri="{FF2B5EF4-FFF2-40B4-BE49-F238E27FC236}">
                <a16:creationId xmlns:a16="http://schemas.microsoft.com/office/drawing/2014/main" id="{1E2C8738-5FCF-69F9-BFA4-18A53ED5004C}"/>
              </a:ext>
            </a:extLst>
          </p:cNvPr>
          <p:cNvPicPr>
            <a:picLocks noGrp="1" noChangeAspect="1"/>
          </p:cNvPicPr>
          <p:nvPr>
            <p:ph idx="1"/>
          </p:nvPr>
        </p:nvPicPr>
        <p:blipFill>
          <a:blip r:embed="rId2"/>
          <a:srcRect l="19444" r="19444"/>
          <a:stretch/>
        </p:blipFill>
        <p:spPr>
          <a:xfrm>
            <a:off x="2057400" y="1280160"/>
            <a:ext cx="5029200" cy="4572000"/>
          </a:xfrm>
        </p:spPr>
      </p:pic>
    </p:spTree>
    <p:extLst>
      <p:ext uri="{BB962C8B-B14F-4D97-AF65-F5344CB8AC3E}">
        <p14:creationId xmlns:p14="http://schemas.microsoft.com/office/powerpoint/2010/main" val="347361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05598-5FF1-9F3C-0327-998F38138E81}"/>
              </a:ext>
            </a:extLst>
          </p:cNvPr>
          <p:cNvSpPr>
            <a:spLocks noGrp="1"/>
          </p:cNvSpPr>
          <p:nvPr>
            <p:ph type="title"/>
          </p:nvPr>
        </p:nvSpPr>
        <p:spPr>
          <a:xfrm>
            <a:off x="457200" y="182880"/>
            <a:ext cx="8229600" cy="914400"/>
          </a:xfrm>
        </p:spPr>
        <p:txBody>
          <a:bodyPr anchor="ctr">
            <a:normAutofit/>
          </a:bodyPr>
          <a:lstStyle/>
          <a:p>
            <a:r>
              <a:rPr lang="en-US" dirty="0"/>
              <a:t>Lesson 36.1 Figure 2 </a:t>
            </a:r>
            <a:endParaRPr lang="en-IN" dirty="0"/>
          </a:p>
        </p:txBody>
      </p:sp>
      <p:pic>
        <p:nvPicPr>
          <p:cNvPr id="6" name="Content Placeholder 5" descr="A photograph of a V. ventricosa">
            <a:extLst>
              <a:ext uri="{FF2B5EF4-FFF2-40B4-BE49-F238E27FC236}">
                <a16:creationId xmlns:a16="http://schemas.microsoft.com/office/drawing/2014/main" id="{ED4FDCDC-1DC5-9CCE-E81B-3B69F8552200}"/>
              </a:ext>
            </a:extLst>
          </p:cNvPr>
          <p:cNvPicPr>
            <a:picLocks noGrp="1" noChangeAspect="1"/>
          </p:cNvPicPr>
          <p:nvPr>
            <p:ph idx="1"/>
          </p:nvPr>
        </p:nvPicPr>
        <p:blipFill>
          <a:blip r:embed="rId2"/>
          <a:srcRect l="15741" r="15741"/>
          <a:stretch/>
        </p:blipFill>
        <p:spPr>
          <a:xfrm>
            <a:off x="1752600" y="1280160"/>
            <a:ext cx="5638800" cy="4572000"/>
          </a:xfrm>
        </p:spPr>
      </p:pic>
    </p:spTree>
    <p:extLst>
      <p:ext uri="{BB962C8B-B14F-4D97-AF65-F5344CB8AC3E}">
        <p14:creationId xmlns:p14="http://schemas.microsoft.com/office/powerpoint/2010/main" val="12238687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05598-5FF1-9F3C-0327-998F38138E81}"/>
              </a:ext>
            </a:extLst>
          </p:cNvPr>
          <p:cNvSpPr>
            <a:spLocks noGrp="1"/>
          </p:cNvSpPr>
          <p:nvPr>
            <p:ph type="title"/>
          </p:nvPr>
        </p:nvSpPr>
        <p:spPr>
          <a:xfrm>
            <a:off x="457200" y="182880"/>
            <a:ext cx="8229600" cy="914400"/>
          </a:xfrm>
        </p:spPr>
        <p:txBody>
          <a:bodyPr anchor="ctr">
            <a:normAutofit/>
          </a:bodyPr>
          <a:lstStyle/>
          <a:p>
            <a:r>
              <a:rPr lang="en-US" dirty="0"/>
              <a:t>Lesson 36.4 Figure 3</a:t>
            </a:r>
            <a:endParaRPr lang="en-IN" dirty="0"/>
          </a:p>
        </p:txBody>
      </p:sp>
      <p:pic>
        <p:nvPicPr>
          <p:cNvPr id="5" name="Content Placeholder 4" descr="A micrograph shows the effect of beta thalassemia on red blood cells. The image shows a blood smear with oval and elongate blood cells.">
            <a:extLst>
              <a:ext uri="{FF2B5EF4-FFF2-40B4-BE49-F238E27FC236}">
                <a16:creationId xmlns:a16="http://schemas.microsoft.com/office/drawing/2014/main" id="{024F178F-875E-C67E-499F-285D311EF5EA}"/>
              </a:ext>
            </a:extLst>
          </p:cNvPr>
          <p:cNvPicPr>
            <a:picLocks noGrp="1" noChangeAspect="1"/>
          </p:cNvPicPr>
          <p:nvPr>
            <p:ph idx="1"/>
          </p:nvPr>
        </p:nvPicPr>
        <p:blipFill>
          <a:blip r:embed="rId2"/>
          <a:srcRect l="11111" r="11111"/>
          <a:stretch/>
        </p:blipFill>
        <p:spPr>
          <a:xfrm>
            <a:off x="1371600" y="1280160"/>
            <a:ext cx="6400800" cy="4572000"/>
          </a:xfrm>
        </p:spPr>
      </p:pic>
    </p:spTree>
    <p:extLst>
      <p:ext uri="{BB962C8B-B14F-4D97-AF65-F5344CB8AC3E}">
        <p14:creationId xmlns:p14="http://schemas.microsoft.com/office/powerpoint/2010/main" val="2378581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05598-5FF1-9F3C-0327-998F38138E81}"/>
              </a:ext>
            </a:extLst>
          </p:cNvPr>
          <p:cNvSpPr>
            <a:spLocks noGrp="1"/>
          </p:cNvSpPr>
          <p:nvPr>
            <p:ph type="title"/>
          </p:nvPr>
        </p:nvSpPr>
        <p:spPr>
          <a:xfrm>
            <a:off x="457200" y="182880"/>
            <a:ext cx="8229600" cy="914400"/>
          </a:xfrm>
        </p:spPr>
        <p:txBody>
          <a:bodyPr anchor="ctr">
            <a:normAutofit/>
          </a:bodyPr>
          <a:lstStyle/>
          <a:p>
            <a:r>
              <a:rPr lang="en-US" dirty="0"/>
              <a:t>Lesson 36.4 Figure 4</a:t>
            </a:r>
            <a:endParaRPr lang="en-IN" dirty="0"/>
          </a:p>
        </p:txBody>
      </p:sp>
      <p:pic>
        <p:nvPicPr>
          <p:cNvPr id="5" name="Content Placeholder 4" descr="Figure (a) depicts a micrograph, which shows a smear of red blood cells, some are disc-shaped and compressed in the center, whereas some are crescent-shaped. Figure (b) compares how blood cells flow when not affected by sickle cell anemia. Red blood cells flow freely within the blood vessel with normal hemoglobin. Cells with sickle cell anemia cannot flow freely and restrict blood flow, causing blockages. Abnormal hemoglobin form strands that cause sickle shape.">
            <a:extLst>
              <a:ext uri="{FF2B5EF4-FFF2-40B4-BE49-F238E27FC236}">
                <a16:creationId xmlns:a16="http://schemas.microsoft.com/office/drawing/2014/main" id="{635AE4D5-45D2-3320-2E74-A05C3CFA6CB3}"/>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42255472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05598-5FF1-9F3C-0327-998F38138E81}"/>
              </a:ext>
            </a:extLst>
          </p:cNvPr>
          <p:cNvSpPr>
            <a:spLocks noGrp="1"/>
          </p:cNvSpPr>
          <p:nvPr>
            <p:ph type="title"/>
          </p:nvPr>
        </p:nvSpPr>
        <p:spPr>
          <a:xfrm>
            <a:off x="457200" y="182880"/>
            <a:ext cx="8229600" cy="914400"/>
          </a:xfrm>
        </p:spPr>
        <p:txBody>
          <a:bodyPr anchor="ctr">
            <a:normAutofit/>
          </a:bodyPr>
          <a:lstStyle/>
          <a:p>
            <a:r>
              <a:rPr lang="en-US" dirty="0"/>
              <a:t>Lesson 36.4 Figure 5</a:t>
            </a:r>
            <a:endParaRPr lang="en-IN" dirty="0"/>
          </a:p>
        </p:txBody>
      </p:sp>
      <p:pic>
        <p:nvPicPr>
          <p:cNvPr id="5" name="Content Placeholder 4" descr="The illustration shows carbon dioxide diffusing into a red blood cell being converted into bicarbonate ions. This conversion reduces carbon dioxide in the red blood cells and allows for more carbon dioxide to diffuse from tissue into the blood.">
            <a:extLst>
              <a:ext uri="{FF2B5EF4-FFF2-40B4-BE49-F238E27FC236}">
                <a16:creationId xmlns:a16="http://schemas.microsoft.com/office/drawing/2014/main" id="{B8306453-B31B-1B1E-F813-BCF7EE91F10A}"/>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33925755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05598-5FF1-9F3C-0327-998F38138E81}"/>
              </a:ext>
            </a:extLst>
          </p:cNvPr>
          <p:cNvSpPr>
            <a:spLocks noGrp="1"/>
          </p:cNvSpPr>
          <p:nvPr>
            <p:ph type="title"/>
          </p:nvPr>
        </p:nvSpPr>
        <p:spPr>
          <a:xfrm>
            <a:off x="457200" y="182880"/>
            <a:ext cx="8229600" cy="914400"/>
          </a:xfrm>
        </p:spPr>
        <p:txBody>
          <a:bodyPr anchor="ctr">
            <a:normAutofit/>
          </a:bodyPr>
          <a:lstStyle/>
          <a:p>
            <a:r>
              <a:rPr lang="en-US" dirty="0"/>
              <a:t>Lesson 36.4 Figure 6</a:t>
            </a:r>
            <a:endParaRPr lang="en-IN" dirty="0"/>
          </a:p>
        </p:txBody>
      </p:sp>
      <p:pic>
        <p:nvPicPr>
          <p:cNvPr id="5" name="Content Placeholder 4" descr="The graph has Percent C O on the x-axis with bars at 0, 20, 40, 60, and 80. The y-axis is labeled &quot;Percent oxygen saturation of hemoglobin at Partial pressure of oxygen equals 100 mmHg. The 0 percent C O bar measures at 98 oxygen saturation, 20 measures at 78 oxygen saturation, 40 measures at 68 oxygen saturation, 60 measures at 39 oxygen saturation, and 80 measures at 20 oxygen saturation.">
            <a:extLst>
              <a:ext uri="{FF2B5EF4-FFF2-40B4-BE49-F238E27FC236}">
                <a16:creationId xmlns:a16="http://schemas.microsoft.com/office/drawing/2014/main" id="{B33B294F-D8C4-29A9-037A-32B706451A39}"/>
              </a:ext>
            </a:extLst>
          </p:cNvPr>
          <p:cNvPicPr>
            <a:picLocks noGrp="1" noChangeAspect="1"/>
          </p:cNvPicPr>
          <p:nvPr>
            <p:ph idx="1"/>
          </p:nvPr>
        </p:nvPicPr>
        <p:blipFill>
          <a:blip r:embed="rId2"/>
          <a:srcRect l="15741" r="14816"/>
          <a:stretch/>
        </p:blipFill>
        <p:spPr>
          <a:xfrm>
            <a:off x="1752600" y="1280160"/>
            <a:ext cx="5715000" cy="4572000"/>
          </a:xfrm>
        </p:spPr>
      </p:pic>
    </p:spTree>
    <p:extLst>
      <p:ext uri="{BB962C8B-B14F-4D97-AF65-F5344CB8AC3E}">
        <p14:creationId xmlns:p14="http://schemas.microsoft.com/office/powerpoint/2010/main" val="29151791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950CAD-2FB2-1403-CE35-BD12433BFCA7}"/>
              </a:ext>
            </a:extLst>
          </p:cNvPr>
          <p:cNvSpPr>
            <a:spLocks noGrp="1"/>
          </p:cNvSpPr>
          <p:nvPr>
            <p:ph type="title" idx="4294967295"/>
          </p:nvPr>
        </p:nvSpPr>
        <p:spPr>
          <a:xfrm>
            <a:off x="628650" y="-1325563"/>
            <a:ext cx="7886700" cy="1325563"/>
          </a:xfrm>
          <a:prstGeom prst="rect">
            <a:avLst/>
          </a:prstGeom>
        </p:spPr>
        <p:txBody>
          <a:bodyPr anchor="b"/>
          <a:lstStyle/>
          <a:p>
            <a:r>
              <a:rPr lang="en-US" dirty="0"/>
              <a:t>Hawkes Learning – End of PowerPoint</a:t>
            </a:r>
          </a:p>
        </p:txBody>
      </p:sp>
    </p:spTree>
    <p:extLst>
      <p:ext uri="{BB962C8B-B14F-4D97-AF65-F5344CB8AC3E}">
        <p14:creationId xmlns:p14="http://schemas.microsoft.com/office/powerpoint/2010/main" val="1661054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05598-5FF1-9F3C-0327-998F38138E81}"/>
              </a:ext>
            </a:extLst>
          </p:cNvPr>
          <p:cNvSpPr>
            <a:spLocks noGrp="1"/>
          </p:cNvSpPr>
          <p:nvPr>
            <p:ph type="title"/>
          </p:nvPr>
        </p:nvSpPr>
        <p:spPr>
          <a:xfrm>
            <a:off x="457200" y="182880"/>
            <a:ext cx="8229600" cy="914400"/>
          </a:xfrm>
        </p:spPr>
        <p:txBody>
          <a:bodyPr anchor="ctr">
            <a:normAutofit/>
          </a:bodyPr>
          <a:lstStyle/>
          <a:p>
            <a:r>
              <a:rPr lang="en-US" dirty="0"/>
              <a:t>Lesson 36.1 Figure 3 </a:t>
            </a:r>
            <a:endParaRPr lang="en-IN" dirty="0"/>
          </a:p>
        </p:txBody>
      </p:sp>
      <p:pic>
        <p:nvPicPr>
          <p:cNvPr id="6" name="Content Placeholder 5" descr="A photograph of a yellow papillae flatworm.">
            <a:extLst>
              <a:ext uri="{FF2B5EF4-FFF2-40B4-BE49-F238E27FC236}">
                <a16:creationId xmlns:a16="http://schemas.microsoft.com/office/drawing/2014/main" id="{4033AF16-AC82-4190-86E2-BC50A8E2B99B}"/>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1645335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05598-5FF1-9F3C-0327-998F38138E81}"/>
              </a:ext>
            </a:extLst>
          </p:cNvPr>
          <p:cNvSpPr>
            <a:spLocks noGrp="1"/>
          </p:cNvSpPr>
          <p:nvPr>
            <p:ph type="title"/>
          </p:nvPr>
        </p:nvSpPr>
        <p:spPr>
          <a:xfrm>
            <a:off x="457200" y="182880"/>
            <a:ext cx="8229600" cy="914400"/>
          </a:xfrm>
        </p:spPr>
        <p:txBody>
          <a:bodyPr anchor="ctr">
            <a:normAutofit/>
          </a:bodyPr>
          <a:lstStyle/>
          <a:p>
            <a:r>
              <a:rPr lang="en-US" dirty="0"/>
              <a:t>Lesson 36.1 Figure 4 </a:t>
            </a:r>
            <a:endParaRPr lang="en-IN" dirty="0"/>
          </a:p>
        </p:txBody>
      </p:sp>
      <p:pic>
        <p:nvPicPr>
          <p:cNvPr id="9" name="Content Placeholder 8" descr="A photograph of a trout out of the water with its gills showing.">
            <a:extLst>
              <a:ext uri="{FF2B5EF4-FFF2-40B4-BE49-F238E27FC236}">
                <a16:creationId xmlns:a16="http://schemas.microsoft.com/office/drawing/2014/main" id="{B5BF8F95-49C6-B84D-67C3-9E91CC294A2C}"/>
              </a:ext>
            </a:extLst>
          </p:cNvPr>
          <p:cNvPicPr>
            <a:picLocks noGrp="1" noChangeAspect="1"/>
          </p:cNvPicPr>
          <p:nvPr>
            <p:ph idx="1"/>
          </p:nvPr>
        </p:nvPicPr>
        <p:blipFill>
          <a:blip r:embed="rId2"/>
          <a:srcRect l="8333" r="8333"/>
          <a:stretch/>
        </p:blipFill>
        <p:spPr>
          <a:xfrm>
            <a:off x="1143000" y="1280160"/>
            <a:ext cx="6858000" cy="4572000"/>
          </a:xfrm>
        </p:spPr>
      </p:pic>
    </p:spTree>
    <p:extLst>
      <p:ext uri="{BB962C8B-B14F-4D97-AF65-F5344CB8AC3E}">
        <p14:creationId xmlns:p14="http://schemas.microsoft.com/office/powerpoint/2010/main" val="3533187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05598-5FF1-9F3C-0327-998F38138E81}"/>
              </a:ext>
            </a:extLst>
          </p:cNvPr>
          <p:cNvSpPr>
            <a:spLocks noGrp="1"/>
          </p:cNvSpPr>
          <p:nvPr>
            <p:ph type="title"/>
          </p:nvPr>
        </p:nvSpPr>
        <p:spPr>
          <a:xfrm>
            <a:off x="457200" y="182880"/>
            <a:ext cx="8229600" cy="914400"/>
          </a:xfrm>
        </p:spPr>
        <p:txBody>
          <a:bodyPr anchor="ctr">
            <a:normAutofit/>
          </a:bodyPr>
          <a:lstStyle/>
          <a:p>
            <a:r>
              <a:rPr lang="en-US" dirty="0"/>
              <a:t>Lesson 36.1 Figure 5 </a:t>
            </a:r>
            <a:endParaRPr lang="en-IN" dirty="0"/>
          </a:p>
        </p:txBody>
      </p:sp>
      <p:pic>
        <p:nvPicPr>
          <p:cNvPr id="9" name="Content Placeholder 8" descr="The illustration shows a fish, with a box indicating the location of the gills, behind the head. A close-up image shows the gills, each of which resembles a feathery worm. Two stacks of gills attach to a structure called a columnar gill arch, forming a tall V. Water travels in from the outside of the V, between each gill, then travels out of the top of the V. Veins travel into the gill from the base of the gill arch, and arteries travel back out on the opposite side. A close-up image of a single gill shows that water travels over the gill, passing over deoxygenated veins first, then over oxygenated arteries.">
            <a:extLst>
              <a:ext uri="{FF2B5EF4-FFF2-40B4-BE49-F238E27FC236}">
                <a16:creationId xmlns:a16="http://schemas.microsoft.com/office/drawing/2014/main" id="{1941E904-D300-D88C-A553-9F098F26E33A}"/>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2292336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05598-5FF1-9F3C-0327-998F38138E81}"/>
              </a:ext>
            </a:extLst>
          </p:cNvPr>
          <p:cNvSpPr>
            <a:spLocks noGrp="1"/>
          </p:cNvSpPr>
          <p:nvPr>
            <p:ph type="title"/>
          </p:nvPr>
        </p:nvSpPr>
        <p:spPr>
          <a:xfrm>
            <a:off x="457200" y="182880"/>
            <a:ext cx="8229600" cy="914400"/>
          </a:xfrm>
        </p:spPr>
        <p:txBody>
          <a:bodyPr anchor="ctr">
            <a:normAutofit/>
          </a:bodyPr>
          <a:lstStyle/>
          <a:p>
            <a:r>
              <a:rPr lang="en-US" dirty="0"/>
              <a:t>Lesson 36.1 Figure 6 </a:t>
            </a:r>
            <a:endParaRPr lang="en-IN" dirty="0"/>
          </a:p>
        </p:txBody>
      </p:sp>
      <p:pic>
        <p:nvPicPr>
          <p:cNvPr id="6" name="Content Placeholder 5" descr="A photograph of a praying mantis">
            <a:extLst>
              <a:ext uri="{FF2B5EF4-FFF2-40B4-BE49-F238E27FC236}">
                <a16:creationId xmlns:a16="http://schemas.microsoft.com/office/drawing/2014/main" id="{C82B66C4-AE55-4C40-7097-655BA1750701}"/>
              </a:ext>
            </a:extLst>
          </p:cNvPr>
          <p:cNvPicPr>
            <a:picLocks noGrp="1" noChangeAspect="1"/>
          </p:cNvPicPr>
          <p:nvPr>
            <p:ph idx="1"/>
          </p:nvPr>
        </p:nvPicPr>
        <p:blipFill>
          <a:blip r:embed="rId2"/>
          <a:srcRect l="13888" r="13890"/>
          <a:stretch/>
        </p:blipFill>
        <p:spPr>
          <a:xfrm>
            <a:off x="1600200" y="1280160"/>
            <a:ext cx="5943600" cy="4572000"/>
          </a:xfrm>
        </p:spPr>
      </p:pic>
    </p:spTree>
    <p:extLst>
      <p:ext uri="{BB962C8B-B14F-4D97-AF65-F5344CB8AC3E}">
        <p14:creationId xmlns:p14="http://schemas.microsoft.com/office/powerpoint/2010/main" val="658400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05598-5FF1-9F3C-0327-998F38138E81}"/>
              </a:ext>
            </a:extLst>
          </p:cNvPr>
          <p:cNvSpPr>
            <a:spLocks noGrp="1"/>
          </p:cNvSpPr>
          <p:nvPr>
            <p:ph type="title"/>
          </p:nvPr>
        </p:nvSpPr>
        <p:spPr>
          <a:xfrm>
            <a:off x="457200" y="182880"/>
            <a:ext cx="8229600" cy="914400"/>
          </a:xfrm>
        </p:spPr>
        <p:txBody>
          <a:bodyPr anchor="ctr">
            <a:normAutofit/>
          </a:bodyPr>
          <a:lstStyle/>
          <a:p>
            <a:r>
              <a:rPr lang="en-US" dirty="0"/>
              <a:t>Lesson 36.1 Figure 7 </a:t>
            </a:r>
            <a:endParaRPr lang="en-IN" dirty="0"/>
          </a:p>
        </p:txBody>
      </p:sp>
      <p:pic>
        <p:nvPicPr>
          <p:cNvPr id="9" name="Content Placeholder 8" descr="Openings called spiracles appear along the side of the body. Vertical tubes lead from the spiracles to a tube that runs along the top of the body from front to back.">
            <a:extLst>
              <a:ext uri="{FF2B5EF4-FFF2-40B4-BE49-F238E27FC236}">
                <a16:creationId xmlns:a16="http://schemas.microsoft.com/office/drawing/2014/main" id="{1B47F752-9998-D238-4B81-B5011138EDC9}"/>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4113965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05598-5FF1-9F3C-0327-998F38138E81}"/>
              </a:ext>
            </a:extLst>
          </p:cNvPr>
          <p:cNvSpPr>
            <a:spLocks noGrp="1"/>
          </p:cNvSpPr>
          <p:nvPr>
            <p:ph type="title"/>
          </p:nvPr>
        </p:nvSpPr>
        <p:spPr>
          <a:xfrm>
            <a:off x="457200" y="182880"/>
            <a:ext cx="8229600" cy="914400"/>
          </a:xfrm>
        </p:spPr>
        <p:txBody>
          <a:bodyPr anchor="ctr">
            <a:normAutofit/>
          </a:bodyPr>
          <a:lstStyle/>
          <a:p>
            <a:r>
              <a:rPr lang="en-US" dirty="0"/>
              <a:t>Lesson 36.1 Figure 8 </a:t>
            </a:r>
            <a:endParaRPr lang="en-IN" dirty="0"/>
          </a:p>
        </p:txBody>
      </p:sp>
      <p:pic>
        <p:nvPicPr>
          <p:cNvPr id="9" name="Content Placeholder 8" descr="The nasal cavity is a wide cavity above and behind the nostrils, and the pharynx is the passageway behind the mouth. The nasal cavity and pharynx join and enter the trachea through the larynx. The larynx is somewhat wider than the trachea and flat. The trachea has concentric, ring-like grooves, giving it a bumpy appearance. The trachea bifurcates into two primary bronchi, which are also grooved. The primary bronchi enter the lungs and branch into secondary bronchi. The secondary bronchi, in turn, branch into many tertiary bronchi. The tertiary bronchi branch into bronchioles, which branch into terminal bronchioles. Each terminal bronchiole ends in an alveolar sac. Each alveolar sac contains many alveoli clustered together, like bunches of grapes. The alveolar duct is the air passage into the alveolar sac. The alveoli are hollow, and air empties into them. Pulmonary arteries bring deoxygenated blood to the alveolar sac (and, thus, appear blue), and pulmonary veins return oxygenated blood (and, thus, appear red) to the heart. Capillaries form a web around each alveolus. The diaphragm is a membrane that pushes up against the lungs.">
            <a:extLst>
              <a:ext uri="{FF2B5EF4-FFF2-40B4-BE49-F238E27FC236}">
                <a16:creationId xmlns:a16="http://schemas.microsoft.com/office/drawing/2014/main" id="{BEEC9D82-D24F-35F2-BEBA-AFCB194D0BB0}"/>
              </a:ext>
            </a:extLst>
          </p:cNvPr>
          <p:cNvPicPr>
            <a:picLocks noGrp="1" noChangeAspect="1"/>
          </p:cNvPicPr>
          <p:nvPr>
            <p:ph idx="1"/>
          </p:nvPr>
        </p:nvPicPr>
        <p:blipFill>
          <a:blip r:embed="rId2"/>
          <a:srcRect l="30556" r="30556"/>
          <a:stretch/>
        </p:blipFill>
        <p:spPr>
          <a:xfrm>
            <a:off x="2971800" y="1280160"/>
            <a:ext cx="3200400" cy="4572000"/>
          </a:xfrm>
        </p:spPr>
      </p:pic>
    </p:spTree>
    <p:extLst>
      <p:ext uri="{BB962C8B-B14F-4D97-AF65-F5344CB8AC3E}">
        <p14:creationId xmlns:p14="http://schemas.microsoft.com/office/powerpoint/2010/main" val="1823403965"/>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2954</TotalTime>
  <Words>139</Words>
  <Application>Microsoft Office PowerPoint</Application>
  <PresentationFormat>On-screen Show (4:3)</PresentationFormat>
  <Paragraphs>35</Paragraphs>
  <Slides>34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34</vt:i4>
      </vt:variant>
    </vt:vector>
  </HeadingPairs>
  <TitlesOfParts>
    <vt:vector size="37" baseType="lpstr">
      <vt:lpstr>Calibri</vt:lpstr>
      <vt:lpstr>Arial</vt:lpstr>
      <vt:lpstr>Office Theme</vt:lpstr>
      <vt:lpstr>Chapter 36</vt:lpstr>
      <vt:lpstr>Lesson 36.1 Figure 1 </vt:lpstr>
      <vt:lpstr>Lesson 36.1 Figure 2 </vt:lpstr>
      <vt:lpstr>Lesson 36.1 Figure 3 </vt:lpstr>
      <vt:lpstr>Lesson 36.1 Figure 4 </vt:lpstr>
      <vt:lpstr>Lesson 36.1 Figure 5 </vt:lpstr>
      <vt:lpstr>Lesson 36.1 Figure 6 </vt:lpstr>
      <vt:lpstr>Lesson 36.1 Figure 7 </vt:lpstr>
      <vt:lpstr>Lesson 36.1 Figure 8 </vt:lpstr>
      <vt:lpstr>Lesson 36.1 Figure 9 </vt:lpstr>
      <vt:lpstr>Lesson 36.1 Figure 10 </vt:lpstr>
      <vt:lpstr>Lesson 36.1 Figure 11 </vt:lpstr>
      <vt:lpstr>Lesson 36.1 Figure 12 </vt:lpstr>
      <vt:lpstr>Lesson 36.1 Figure 13 </vt:lpstr>
      <vt:lpstr>Lesson 36.2 Figure 1</vt:lpstr>
      <vt:lpstr>Lesson 36.2 Figure 2</vt:lpstr>
      <vt:lpstr>Lesson 36.2 Figure 3</vt:lpstr>
      <vt:lpstr>Lesson 36.2 Figure 4</vt:lpstr>
      <vt:lpstr>Lesson 36.2 Figure 5</vt:lpstr>
      <vt:lpstr>Lesson 36.3 Figure 1</vt:lpstr>
      <vt:lpstr>Lesson 36.3 Figure 2</vt:lpstr>
      <vt:lpstr>Lesson 36.3 Figure 3</vt:lpstr>
      <vt:lpstr>Lesson 36.3 Figure 4</vt:lpstr>
      <vt:lpstr>Lesson 36.3 Figure 5</vt:lpstr>
      <vt:lpstr>Lesson 36.3 Figure 6</vt:lpstr>
      <vt:lpstr>Lesson 36.3 Figure 7</vt:lpstr>
      <vt:lpstr>Lesson 36.3 Figure 8</vt:lpstr>
      <vt:lpstr>Lesson 36.4 Figure 1</vt:lpstr>
      <vt:lpstr>Lesson 36.4 Figure 2</vt:lpstr>
      <vt:lpstr>Lesson 36.4 Figure 3</vt:lpstr>
      <vt:lpstr>Lesson 36.4 Figure 4</vt:lpstr>
      <vt:lpstr>Lesson 36.4 Figure 5</vt:lpstr>
      <vt:lpstr>Lesson 36.4 Figure 6</vt:lpstr>
      <vt:lpstr>Hawkes Learning – End of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dc:title>
  <dc:subject>Biology</dc:subject>
  <dc:creator>Hawkes Learning</dc:creator>
  <cp:keywords>Hawkes Learning;Biology</cp:keywords>
  <cp:lastModifiedBy>Talissa Nahass</cp:lastModifiedBy>
  <cp:revision>176</cp:revision>
  <dcterms:created xsi:type="dcterms:W3CDTF">2013-04-26T14:43:13Z</dcterms:created>
  <dcterms:modified xsi:type="dcterms:W3CDTF">2024-10-15T00:55:17Z</dcterms:modified>
</cp:coreProperties>
</file>