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0"/>
  </p:notesMasterIdLst>
  <p:handoutMasterIdLst>
    <p:handoutMasterId r:id="rId41"/>
  </p:handoutMasterIdLst>
  <p:sldIdLst>
    <p:sldId id="272" r:id="rId2"/>
    <p:sldId id="267" r:id="rId3"/>
    <p:sldId id="273" r:id="rId4"/>
    <p:sldId id="274" r:id="rId5"/>
    <p:sldId id="275" r:id="rId6"/>
    <p:sldId id="276" r:id="rId7"/>
    <p:sldId id="382" r:id="rId8"/>
    <p:sldId id="383" r:id="rId9"/>
    <p:sldId id="384" r:id="rId10"/>
    <p:sldId id="385" r:id="rId11"/>
    <p:sldId id="349" r:id="rId12"/>
    <p:sldId id="283" r:id="rId13"/>
    <p:sldId id="284" r:id="rId14"/>
    <p:sldId id="350" r:id="rId15"/>
    <p:sldId id="351" r:id="rId16"/>
    <p:sldId id="375" r:id="rId17"/>
    <p:sldId id="376" r:id="rId18"/>
    <p:sldId id="381" r:id="rId19"/>
    <p:sldId id="386" r:id="rId20"/>
    <p:sldId id="387" r:id="rId21"/>
    <p:sldId id="388" r:id="rId22"/>
    <p:sldId id="389" r:id="rId23"/>
    <p:sldId id="390" r:id="rId24"/>
    <p:sldId id="391" r:id="rId25"/>
    <p:sldId id="392" r:id="rId26"/>
    <p:sldId id="393" r:id="rId27"/>
    <p:sldId id="394" r:id="rId28"/>
    <p:sldId id="395" r:id="rId29"/>
    <p:sldId id="396" r:id="rId30"/>
    <p:sldId id="352" r:id="rId31"/>
    <p:sldId id="353" r:id="rId32"/>
    <p:sldId id="354" r:id="rId33"/>
    <p:sldId id="377" r:id="rId34"/>
    <p:sldId id="378" r:id="rId35"/>
    <p:sldId id="379" r:id="rId36"/>
    <p:sldId id="380" r:id="rId37"/>
    <p:sldId id="355" r:id="rId38"/>
    <p:sldId id="26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varScale="1">
        <p:scale>
          <a:sx n="71" d="100"/>
          <a:sy n="71" d="100"/>
        </p:scale>
        <p:origin x="1939" y="1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37</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The Immune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6529-3F01-BAB2-405B-E985DC0CFD95}"/>
              </a:ext>
            </a:extLst>
          </p:cNvPr>
          <p:cNvSpPr>
            <a:spLocks noGrp="1"/>
          </p:cNvSpPr>
          <p:nvPr>
            <p:ph type="title"/>
          </p:nvPr>
        </p:nvSpPr>
        <p:spPr/>
        <p:txBody>
          <a:bodyPr/>
          <a:lstStyle/>
          <a:p>
            <a:r>
              <a:rPr lang="en-US" dirty="0"/>
              <a:t>Lesson 37.1 Figure 9</a:t>
            </a:r>
            <a:endParaRPr lang="en-IN" dirty="0"/>
          </a:p>
        </p:txBody>
      </p:sp>
      <p:pic>
        <p:nvPicPr>
          <p:cNvPr id="5" name="Content Placeholder 4" descr="An illustration shows an invading pathogen with an antigen on its surface. In the classic pathway for complement activation, host antibodies bind the antigen, and C 1 binds the antibody. The C 1-antibody complex causes C 2 and C 4 each to split in two. Fragments from C 2 and C 4 each joins together to form an enzyme called C 3 convertase. C 3 convertase splits C 3 in two. One of the fragments from C 3 joins C 3 convertase to form C 5 convertase. C 5 convertase splits C 5 in two. A fragment from C 5 joins C 6, C 7, C 8, and C 9 to form a complex that makes a hole in the plasma membrane for the invading cell. The cell swells and bursts. In the alternative pathway, C 3 convertase spontaneously splits C 3 in two and the rest of the pathway proceeds the same as the classic pathway. Host cells are protected from complement by the presence of endogenous proteins.">
            <a:extLst>
              <a:ext uri="{FF2B5EF4-FFF2-40B4-BE49-F238E27FC236}">
                <a16:creationId xmlns:a16="http://schemas.microsoft.com/office/drawing/2014/main" id="{61090800-CCB6-4B1B-1125-72DEC74223E5}"/>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2834110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37.2 Figure 1</a:t>
            </a:r>
            <a:endParaRPr lang="en-IN" dirty="0"/>
          </a:p>
        </p:txBody>
      </p:sp>
      <p:pic>
        <p:nvPicPr>
          <p:cNvPr id="7" name="Content Placeholder 6" descr="The illustration shows a bacterium being engulfed by a macrophage. Lysosomes fuse with the vacuole containing the bacteria. The bacterium is digested. Antigens from the bacterium are attached to an M H C two molecule and presented on the cell surface.">
            <a:extLst>
              <a:ext uri="{FF2B5EF4-FFF2-40B4-BE49-F238E27FC236}">
                <a16:creationId xmlns:a16="http://schemas.microsoft.com/office/drawing/2014/main" id="{91CBB6EB-33F9-4EAD-6029-9238AEA3DAD1}"/>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1957040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37.2 Figure 2</a:t>
            </a:r>
            <a:endParaRPr lang="en-IN" dirty="0"/>
          </a:p>
        </p:txBody>
      </p:sp>
      <p:pic>
        <p:nvPicPr>
          <p:cNvPr id="6" name="Content Placeholder 5" descr="A micrograph shows a T lymphocyte, a sphere covered with hairlike appendages.">
            <a:extLst>
              <a:ext uri="{FF2B5EF4-FFF2-40B4-BE49-F238E27FC236}">
                <a16:creationId xmlns:a16="http://schemas.microsoft.com/office/drawing/2014/main" id="{7E46A238-FAFD-B27F-4D99-0A75F655B228}"/>
              </a:ext>
            </a:extLst>
          </p:cNvPr>
          <p:cNvPicPr>
            <a:picLocks noGrp="1" noChangeAspect="1"/>
          </p:cNvPicPr>
          <p:nvPr>
            <p:ph idx="1"/>
          </p:nvPr>
        </p:nvPicPr>
        <p:blipFill>
          <a:blip r:embed="rId2"/>
          <a:srcRect l="20371" r="20371"/>
          <a:stretch/>
        </p:blipFill>
        <p:spPr>
          <a:xfrm>
            <a:off x="2133600" y="1280160"/>
            <a:ext cx="4876800" cy="4572000"/>
          </a:xfrm>
        </p:spPr>
      </p:pic>
    </p:spTree>
    <p:extLst>
      <p:ext uri="{BB962C8B-B14F-4D97-AF65-F5344CB8AC3E}">
        <p14:creationId xmlns:p14="http://schemas.microsoft.com/office/powerpoint/2010/main" val="3518608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37.2 Figure 3</a:t>
            </a:r>
            <a:endParaRPr lang="en-IN" dirty="0"/>
          </a:p>
        </p:txBody>
      </p:sp>
      <p:pic>
        <p:nvPicPr>
          <p:cNvPr id="7" name="Content Placeholder 6" descr="The antigen is a gray oval-like sphere and embedded in it are three shapes, a red pyramid, a orange sphere, and a green rectangle. They are labeled as &quot;epitopes.&quot;">
            <a:extLst>
              <a:ext uri="{FF2B5EF4-FFF2-40B4-BE49-F238E27FC236}">
                <a16:creationId xmlns:a16="http://schemas.microsoft.com/office/drawing/2014/main" id="{01F8F9A6-116D-90DA-2863-A15C2A742121}"/>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33680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37.2 Figure 4</a:t>
            </a:r>
            <a:endParaRPr lang="en-IN" dirty="0"/>
          </a:p>
        </p:txBody>
      </p:sp>
      <p:pic>
        <p:nvPicPr>
          <p:cNvPr id="7" name="Content Placeholder 6" descr="The image shows the activation of a C D 4 plus helper T cell. An antigen-presenting cell digests a pathogen. Epitopes from this pathogen are presented in conjunction with M H C one molecules on the cell surface. A T cell receptor and a C D 8 receptor, both on the surface of the T cell, bind the M H C two epitope complex. As a result, the helper T cell becomes activated and both the helper T cell and antigen-presenting cell release cytokines. The cytokines induce the helper T cell to clone itself. The cloned helper T cells release different cytokines that activate B cells and C D 8 plus T cells, turning them into cytotoxic T cells. The cytotoxic and binds the M H C one epitope complex on an infected cell. The cytotoxic T cell then releases perforin molecules, which form a pore in the plasma membrane, and granzymes, which break down proteins, killing the cell.">
            <a:extLst>
              <a:ext uri="{FF2B5EF4-FFF2-40B4-BE49-F238E27FC236}">
                <a16:creationId xmlns:a16="http://schemas.microsoft.com/office/drawing/2014/main" id="{AB6295D7-E0CB-4E8B-F6D7-25CFEA39E49D}"/>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291021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37.2 Figure 5</a:t>
            </a:r>
            <a:endParaRPr lang="en-IN" dirty="0"/>
          </a:p>
        </p:txBody>
      </p:sp>
      <p:pic>
        <p:nvPicPr>
          <p:cNvPr id="7" name="Content Placeholder 6" descr="The image shows a T cell receptor, which has two column-like subunits that project from the plasma membrane. The subunits, named alpha and beta, are connected by a disulfide bridge. The upper third of the extracellular portion of each column is called the variable region, and the lower two-thirds is called the constant region. The region that spans the membrane is called the transmembrane region. Beneath the transmembrane region is a short, intracellular region.">
            <a:extLst>
              <a:ext uri="{FF2B5EF4-FFF2-40B4-BE49-F238E27FC236}">
                <a16:creationId xmlns:a16="http://schemas.microsoft.com/office/drawing/2014/main" id="{FAD0D503-4FD8-C54C-75B1-804B77D46A8C}"/>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185096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37.2 Figure 6</a:t>
            </a:r>
            <a:endParaRPr lang="en-IN" dirty="0"/>
          </a:p>
        </p:txBody>
      </p:sp>
      <p:pic>
        <p:nvPicPr>
          <p:cNvPr id="7" name="Content Placeholder 6" descr="Image depicting T cell activation and differentiation. T cells, upon activation by an antigen-presenting cell (A P C), can differentiate into two types: helper T (T H) lymphocytes or cytotoxic T (T C) lymphocytes. Helper T cells further differentiate into two subsets, T H one and T H two cells. TH one cells produce cytokines that boost macrophage activity, promoting inflammation and activating cytotoxic T cells to eliminate infected or cancerous cells. T H two cells stimulate B cells to produce antibodies, aiding in the destruction of humoral pathogens found in extracellular fluids.">
            <a:extLst>
              <a:ext uri="{FF2B5EF4-FFF2-40B4-BE49-F238E27FC236}">
                <a16:creationId xmlns:a16="http://schemas.microsoft.com/office/drawing/2014/main" id="{8F0479F1-3BAE-3F3E-82FD-1E31E2DFD7FA}"/>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369450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BB32-A850-CCEB-C4A8-08CE48446C33}"/>
              </a:ext>
            </a:extLst>
          </p:cNvPr>
          <p:cNvSpPr>
            <a:spLocks noGrp="1"/>
          </p:cNvSpPr>
          <p:nvPr>
            <p:ph type="title"/>
          </p:nvPr>
        </p:nvSpPr>
        <p:spPr/>
        <p:txBody>
          <a:bodyPr/>
          <a:lstStyle/>
          <a:p>
            <a:r>
              <a:rPr lang="en-US" dirty="0"/>
              <a:t>Lesson 37.2 Figure 7</a:t>
            </a:r>
            <a:endParaRPr lang="en-IN" dirty="0"/>
          </a:p>
        </p:txBody>
      </p:sp>
      <p:pic>
        <p:nvPicPr>
          <p:cNvPr id="6" name="Content Placeholder 5" descr="The image shows a B cell receptor that has two column-like subunits, called heavy chains, projecting up from the plasma membrane. Each column bends away from the other about halfway up, resulting in a Y-shaped structure. Two shorter subunits, called light chains, join the heavy chains after the bend. The upper portion of both the light and heavy chains is the variable region that makes up the antigen binding site. The bottom of both light and heavy chains forms the constant region. The signal transduction region consists of two proteins, I g alpha and I g beta, embedded in the plasma membrane, with projections on the cytoplasmic side.">
            <a:extLst>
              <a:ext uri="{FF2B5EF4-FFF2-40B4-BE49-F238E27FC236}">
                <a16:creationId xmlns:a16="http://schemas.microsoft.com/office/drawing/2014/main" id="{76AF9AE0-CBBC-4492-8FDF-1EA6D0F9DF34}"/>
              </a:ext>
            </a:extLst>
          </p:cNvPr>
          <p:cNvPicPr>
            <a:picLocks noGrp="1" noChangeAspect="1"/>
          </p:cNvPicPr>
          <p:nvPr>
            <p:ph idx="1"/>
          </p:nvPr>
        </p:nvPicPr>
        <p:blipFill>
          <a:blip r:embed="rId2"/>
          <a:srcRect l="25000" r="24074"/>
          <a:stretch/>
        </p:blipFill>
        <p:spPr>
          <a:xfrm>
            <a:off x="2514600" y="1280160"/>
            <a:ext cx="4191000" cy="4572000"/>
          </a:xfrm>
        </p:spPr>
      </p:pic>
    </p:spTree>
    <p:extLst>
      <p:ext uri="{BB962C8B-B14F-4D97-AF65-F5344CB8AC3E}">
        <p14:creationId xmlns:p14="http://schemas.microsoft.com/office/powerpoint/2010/main" val="3173076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4D56-210D-1222-A4B0-0CD8CBE16381}"/>
              </a:ext>
            </a:extLst>
          </p:cNvPr>
          <p:cNvSpPr>
            <a:spLocks noGrp="1"/>
          </p:cNvSpPr>
          <p:nvPr>
            <p:ph type="title"/>
          </p:nvPr>
        </p:nvSpPr>
        <p:spPr/>
        <p:txBody>
          <a:bodyPr/>
          <a:lstStyle/>
          <a:p>
            <a:r>
              <a:rPr lang="en-US" dirty="0"/>
              <a:t>Lesson 37.2 Figure 8</a:t>
            </a:r>
            <a:endParaRPr lang="en-IN" dirty="0"/>
          </a:p>
        </p:txBody>
      </p:sp>
      <p:pic>
        <p:nvPicPr>
          <p:cNvPr id="7" name="Content Placeholder 6" descr="An image illustrating the interaction between a T helper type 2 cell and a B cell during the immune response. Antigens are represented by yellow triangles. Antigen receptors are Y-shaped. The image shows a T helper type 2  cell detecting the binding of a B cell to a specific antigen. The T helper type 2 cell releases cytokines that trigger rapid proliferation of the B cell, resulting in the formation of numerous clones. Most of these clones differentiate into plasma cells, which produce large quantities of the specific antibody corresponding to the B cell receptor (B C R) that initially bound the antigen. Additionally, some clones differentiate into memory cells, which confer long-term immunity. If the same antigen is encountered again in the body, these memory cells will proliferate to mount a swift immune response.">
            <a:extLst>
              <a:ext uri="{FF2B5EF4-FFF2-40B4-BE49-F238E27FC236}">
                <a16:creationId xmlns:a16="http://schemas.microsoft.com/office/drawing/2014/main" id="{EC4605C0-C17B-2AE7-6EF1-E8F977D5929C}"/>
              </a:ext>
            </a:extLst>
          </p:cNvPr>
          <p:cNvPicPr>
            <a:picLocks noGrp="1" noChangeAspect="1"/>
          </p:cNvPicPr>
          <p:nvPr>
            <p:ph idx="1"/>
          </p:nvPr>
        </p:nvPicPr>
        <p:blipFill>
          <a:blip r:embed="rId2"/>
          <a:srcRect l="20371" r="20371"/>
          <a:stretch/>
        </p:blipFill>
        <p:spPr>
          <a:xfrm>
            <a:off x="2133600" y="1280160"/>
            <a:ext cx="4876800" cy="4572000"/>
          </a:xfrm>
        </p:spPr>
      </p:pic>
    </p:spTree>
    <p:extLst>
      <p:ext uri="{BB962C8B-B14F-4D97-AF65-F5344CB8AC3E}">
        <p14:creationId xmlns:p14="http://schemas.microsoft.com/office/powerpoint/2010/main" val="250219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DDD4-541C-AE68-7F59-96EA711C1EA8}"/>
              </a:ext>
            </a:extLst>
          </p:cNvPr>
          <p:cNvSpPr>
            <a:spLocks noGrp="1"/>
          </p:cNvSpPr>
          <p:nvPr>
            <p:ph type="title"/>
          </p:nvPr>
        </p:nvSpPr>
        <p:spPr/>
        <p:txBody>
          <a:bodyPr/>
          <a:lstStyle/>
          <a:p>
            <a:r>
              <a:rPr lang="en-US" dirty="0"/>
              <a:t>Lesson 37.2 Figure 9</a:t>
            </a:r>
            <a:endParaRPr lang="en-IN" dirty="0"/>
          </a:p>
        </p:txBody>
      </p:sp>
      <p:pic>
        <p:nvPicPr>
          <p:cNvPr id="5" name="Content Placeholder 4" descr="Image of natural killer cells recognizing the M H C one receptor on cells. Healthy, uninfected cells present M H C one on their surface. A natural killer cell recognizes the M H C one and does not kill the cell. An infected cell that does not produce M H C one is killed.">
            <a:extLst>
              <a:ext uri="{FF2B5EF4-FFF2-40B4-BE49-F238E27FC236}">
                <a16:creationId xmlns:a16="http://schemas.microsoft.com/office/drawing/2014/main" id="{7A3D77F4-063D-66F3-CB73-5BFA5AE013EE}"/>
              </a:ext>
            </a:extLst>
          </p:cNvPr>
          <p:cNvPicPr>
            <a:picLocks noGrp="1" noChangeAspect="1"/>
          </p:cNvPicPr>
          <p:nvPr>
            <p:ph idx="1"/>
          </p:nvPr>
        </p:nvPicPr>
        <p:blipFill>
          <a:blip r:embed="rId2"/>
          <a:srcRect l="22222" r="21296"/>
          <a:stretch/>
        </p:blipFill>
        <p:spPr>
          <a:xfrm>
            <a:off x="2286000" y="1280160"/>
            <a:ext cx="4648200" cy="4572000"/>
          </a:xfrm>
        </p:spPr>
      </p:pic>
    </p:spTree>
    <p:extLst>
      <p:ext uri="{BB962C8B-B14F-4D97-AF65-F5344CB8AC3E}">
        <p14:creationId xmlns:p14="http://schemas.microsoft.com/office/powerpoint/2010/main" val="190121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37.1 Figure 1</a:t>
            </a:r>
          </a:p>
        </p:txBody>
      </p:sp>
      <p:pic>
        <p:nvPicPr>
          <p:cNvPr id="5" name="Content Placeholder 4" descr="The neutrophil and eosinophil are similar in structure, but the eosinophil is larger. Both are filled with granular structures and have three purple-stained nuclei. These white blood cells are surrounded with donut-shaped red blood cells.">
            <a:extLst>
              <a:ext uri="{FF2B5EF4-FFF2-40B4-BE49-F238E27FC236}">
                <a16:creationId xmlns:a16="http://schemas.microsoft.com/office/drawing/2014/main" id="{6F9F51A4-DE9F-83C6-7C8C-FC40804DDA0B}"/>
              </a:ext>
            </a:extLst>
          </p:cNvPr>
          <p:cNvPicPr>
            <a:picLocks noGrp="1" noChangeAspect="1"/>
          </p:cNvPicPr>
          <p:nvPr>
            <p:ph idx="1"/>
          </p:nvPr>
        </p:nvPicPr>
        <p:blipFill>
          <a:blip r:embed="rId2"/>
          <a:srcRect l="14815" r="13889"/>
          <a:stretch/>
        </p:blipFill>
        <p:spPr>
          <a:xfrm>
            <a:off x="1676400" y="1280160"/>
            <a:ext cx="58674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7CDA-C508-1CDC-EBCE-3F9F76321C0A}"/>
              </a:ext>
            </a:extLst>
          </p:cNvPr>
          <p:cNvSpPr>
            <a:spLocks noGrp="1"/>
          </p:cNvSpPr>
          <p:nvPr>
            <p:ph type="title"/>
          </p:nvPr>
        </p:nvSpPr>
        <p:spPr/>
        <p:txBody>
          <a:bodyPr/>
          <a:lstStyle/>
          <a:p>
            <a:r>
              <a:rPr lang="en-US" dirty="0"/>
              <a:t>Lesson 37.2 Figure 10</a:t>
            </a:r>
            <a:endParaRPr lang="en-IN" dirty="0"/>
          </a:p>
        </p:txBody>
      </p:sp>
      <p:pic>
        <p:nvPicPr>
          <p:cNvPr id="7" name="Content Placeholder 6" descr="The intestine is lined with epithelial cells with hair-like cilia extending into the intestinal lumen. M cells are sandwiched between these epithelial cells, in bump-like projections in the intestinal lining. The M cells are shaped like an upside-down U, with the U forming a pocket on the interior surface. Antigens are taken up from the intestinal lumen by the M cells and excreted into this U-shaped pocket. Dendritic cells in the pocket ingest the antigen, then migrate to an area below the intestinal lining called a Peyer's patch. The dendritic cells, T cells and B cells aggregate to form clumps of cells called organized lymphoid follicles. There, some T cells interact with antigen associated with major histocompatibility complex class II on the surface of the dendritic cells. Some B cells are activated by free antigen. Some antigen-presenting dendritic cells enter the lymphatic system, where more B and T cells are activated in the lymph nodes. The B cells and T cells return to bigger bumps in the intestinal epithelium called M A L T effector sites. Antibodies are secreted into the intestinal lumen.">
            <a:extLst>
              <a:ext uri="{FF2B5EF4-FFF2-40B4-BE49-F238E27FC236}">
                <a16:creationId xmlns:a16="http://schemas.microsoft.com/office/drawing/2014/main" id="{C24AF8C0-CA33-A3D2-3711-99DD757BBDC4}"/>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1328797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62C5-6346-279F-46E2-04F4B8764436}"/>
              </a:ext>
            </a:extLst>
          </p:cNvPr>
          <p:cNvSpPr>
            <a:spLocks noGrp="1"/>
          </p:cNvSpPr>
          <p:nvPr>
            <p:ph type="title"/>
          </p:nvPr>
        </p:nvSpPr>
        <p:spPr/>
        <p:txBody>
          <a:bodyPr/>
          <a:lstStyle/>
          <a:p>
            <a:r>
              <a:rPr lang="en-US" dirty="0"/>
              <a:t>Lesson 37.2 Figure 11</a:t>
            </a:r>
            <a:endParaRPr lang="en-IN" dirty="0"/>
          </a:p>
        </p:txBody>
      </p:sp>
      <p:pic>
        <p:nvPicPr>
          <p:cNvPr id="4" name="Picture 3" descr="The image shows the activation of a B. An antigen on the surface of a bacterium binds the B cell receptor. The B cell engulfs the antigen, and presents an epitope on its surface in conjunction with an major histocompatibility complex class II receptor. A T cell receptor and cluster of differentiation 4 (C D 4) molecule on the surface of a helper T cell recognize the epitopes M H C two complex and activate the B cell. The B cell divides and turns into memory  B cells and plasma cells. Memory  B cells present antigen on their surface. Plasma B cells excrete antigen.">
            <a:extLst>
              <a:ext uri="{FF2B5EF4-FFF2-40B4-BE49-F238E27FC236}">
                <a16:creationId xmlns:a16="http://schemas.microsoft.com/office/drawing/2014/main" id="{0A641370-F097-2988-6EF0-31FBB44B98C1}"/>
              </a:ext>
            </a:extLst>
          </p:cNvPr>
          <p:cNvPicPr>
            <a:picLocks noChangeAspect="1"/>
          </p:cNvPicPr>
          <p:nvPr/>
        </p:nvPicPr>
        <p:blipFill>
          <a:blip r:embed="rId2"/>
          <a:srcRect l="26666" r="27500"/>
          <a:stretch/>
        </p:blipFill>
        <p:spPr>
          <a:xfrm>
            <a:off x="2586709" y="1097280"/>
            <a:ext cx="3970581" cy="4812825"/>
          </a:xfrm>
          <a:prstGeom prst="rect">
            <a:avLst/>
          </a:prstGeom>
        </p:spPr>
      </p:pic>
    </p:spTree>
    <p:extLst>
      <p:ext uri="{BB962C8B-B14F-4D97-AF65-F5344CB8AC3E}">
        <p14:creationId xmlns:p14="http://schemas.microsoft.com/office/powerpoint/2010/main" val="109957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53CD-ABB7-92F5-EDC7-4E133426E236}"/>
              </a:ext>
            </a:extLst>
          </p:cNvPr>
          <p:cNvSpPr>
            <a:spLocks noGrp="1"/>
          </p:cNvSpPr>
          <p:nvPr>
            <p:ph type="title"/>
          </p:nvPr>
        </p:nvSpPr>
        <p:spPr/>
        <p:txBody>
          <a:bodyPr/>
          <a:lstStyle/>
          <a:p>
            <a:r>
              <a:rPr lang="en-US" dirty="0"/>
              <a:t>Lesson 37.2 Figure 12</a:t>
            </a:r>
            <a:endParaRPr lang="en-IN" dirty="0"/>
          </a:p>
        </p:txBody>
      </p:sp>
      <p:pic>
        <p:nvPicPr>
          <p:cNvPr id="5" name="Content Placeholder 4" descr="On the graph, the x-axis is labeled &quot;Time&quot; with no units. The y-axis is labeled &quot;Concentration of antibody&quot; with no units. The line starts on the x-axis, with the beginning of the line labeled &quot;Initial exposure.&quot; After a while, the line curves upward, indicating increased concentration of antibodies. At the first peak, it is labeled &quot;Primary immune response (low affinity antibodies).&quot; The line curves downward again after this and is labeled &quot;Secondary exposure.&quot; Then the line curves upward again and peaks even higher, which is labeled &quot;Secondary immune response (high affinity antibodies).&quot; The line then curves downward and levels out.">
            <a:extLst>
              <a:ext uri="{FF2B5EF4-FFF2-40B4-BE49-F238E27FC236}">
                <a16:creationId xmlns:a16="http://schemas.microsoft.com/office/drawing/2014/main" id="{4669CE72-B291-71FB-417D-75EB2B223FE3}"/>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353495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62A2-2C6F-6CEF-EEC5-CD7AE1AFE576}"/>
              </a:ext>
            </a:extLst>
          </p:cNvPr>
          <p:cNvSpPr>
            <a:spLocks noGrp="1"/>
          </p:cNvSpPr>
          <p:nvPr>
            <p:ph type="title"/>
          </p:nvPr>
        </p:nvSpPr>
        <p:spPr/>
        <p:txBody>
          <a:bodyPr/>
          <a:lstStyle/>
          <a:p>
            <a:r>
              <a:rPr lang="en-US" dirty="0"/>
              <a:t>Lesson 37.2 Figure 13</a:t>
            </a:r>
            <a:endParaRPr lang="en-IN" dirty="0"/>
          </a:p>
        </p:txBody>
      </p:sp>
      <p:pic>
        <p:nvPicPr>
          <p:cNvPr id="5" name="Content Placeholder 4" descr="An image illustrating the process of using an m R N A vaccine to stimulate an immune response to a pathogen. The image shows the gene encoding the spike protein from a pathogenic virus, which is used to generate m R N A encoding the protein. The m R N A is encapsulated in lipid nanoparticles and administered via injection into humans. Inside human cells, the m R N A is translated to produce the spike protein, initiating an immune response.">
            <a:extLst>
              <a:ext uri="{FF2B5EF4-FFF2-40B4-BE49-F238E27FC236}">
                <a16:creationId xmlns:a16="http://schemas.microsoft.com/office/drawing/2014/main" id="{9C4497FE-6AF5-F8E9-DA0F-C0C7060704E9}"/>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893964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31E4-C0FF-0526-84EA-A6BF93B9C118}"/>
              </a:ext>
            </a:extLst>
          </p:cNvPr>
          <p:cNvSpPr>
            <a:spLocks noGrp="1"/>
          </p:cNvSpPr>
          <p:nvPr>
            <p:ph type="title"/>
          </p:nvPr>
        </p:nvSpPr>
        <p:spPr/>
        <p:txBody>
          <a:bodyPr/>
          <a:lstStyle/>
          <a:p>
            <a:r>
              <a:rPr lang="en-US" dirty="0"/>
              <a:t>Lesson 37.2 Figure 14</a:t>
            </a:r>
            <a:endParaRPr lang="en-IN" dirty="0"/>
          </a:p>
        </p:txBody>
      </p:sp>
      <p:pic>
        <p:nvPicPr>
          <p:cNvPr id="7" name="Content Placeholder 6" descr="A photograph of a person receiving an injection into the arm">
            <a:extLst>
              <a:ext uri="{FF2B5EF4-FFF2-40B4-BE49-F238E27FC236}">
                <a16:creationId xmlns:a16="http://schemas.microsoft.com/office/drawing/2014/main" id="{F155B8D9-E2DB-BC38-3D0A-6448F2BDA03C}"/>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1854094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EC6E-2598-C6A6-295C-E28F79B20287}"/>
              </a:ext>
            </a:extLst>
          </p:cNvPr>
          <p:cNvSpPr>
            <a:spLocks noGrp="1"/>
          </p:cNvSpPr>
          <p:nvPr>
            <p:ph type="title"/>
          </p:nvPr>
        </p:nvSpPr>
        <p:spPr/>
        <p:txBody>
          <a:bodyPr/>
          <a:lstStyle/>
          <a:p>
            <a:r>
              <a:rPr lang="en-US" dirty="0"/>
              <a:t>Lesson 37.2 Figure 15</a:t>
            </a:r>
            <a:endParaRPr lang="en-IN" dirty="0"/>
          </a:p>
        </p:txBody>
      </p:sp>
      <p:pic>
        <p:nvPicPr>
          <p:cNvPr id="5" name="Content Placeholder 4" descr="A photograph of a child receiving a vaccine by squirting the liquid into the mouth">
            <a:extLst>
              <a:ext uri="{FF2B5EF4-FFF2-40B4-BE49-F238E27FC236}">
                <a16:creationId xmlns:a16="http://schemas.microsoft.com/office/drawing/2014/main" id="{7792B9E6-9C66-F11D-9DD9-C4396FD06B92}"/>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62934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A280-F6A3-1C17-C0B5-BA893E0B5104}"/>
              </a:ext>
            </a:extLst>
          </p:cNvPr>
          <p:cNvSpPr>
            <a:spLocks noGrp="1"/>
          </p:cNvSpPr>
          <p:nvPr>
            <p:ph type="title"/>
          </p:nvPr>
        </p:nvSpPr>
        <p:spPr/>
        <p:txBody>
          <a:bodyPr/>
          <a:lstStyle/>
          <a:p>
            <a:r>
              <a:rPr lang="en-US" dirty="0"/>
              <a:t>Lesson 37.2 Figure 16</a:t>
            </a:r>
            <a:endParaRPr lang="en-IN" dirty="0"/>
          </a:p>
        </p:txBody>
      </p:sp>
      <p:pic>
        <p:nvPicPr>
          <p:cNvPr id="5" name="Content Placeholder 4" descr="Image (a) shows the location of the lymph nodes and lymph vessels in the human body. Lymph vessels run down the spine and along the sides of the body and into the arms and legs and neck. Lymph nodes are clustered in the upper arms and legs, and in the lower back. Image (b) shows a lymph node, which is kidney shaped. Afferent lymphatic vessels are located along the outer curve, and efferent vessels are located along the inner curve.">
            <a:extLst>
              <a:ext uri="{FF2B5EF4-FFF2-40B4-BE49-F238E27FC236}">
                <a16:creationId xmlns:a16="http://schemas.microsoft.com/office/drawing/2014/main" id="{A9D4B7FA-58D3-6066-A59A-8E14AB519DB4}"/>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391321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0B832-A4E2-53BA-A766-02244BFBE0B4}"/>
              </a:ext>
            </a:extLst>
          </p:cNvPr>
          <p:cNvSpPr>
            <a:spLocks noGrp="1"/>
          </p:cNvSpPr>
          <p:nvPr>
            <p:ph type="title"/>
          </p:nvPr>
        </p:nvSpPr>
        <p:spPr/>
        <p:txBody>
          <a:bodyPr/>
          <a:lstStyle/>
          <a:p>
            <a:r>
              <a:rPr lang="en-US" dirty="0"/>
              <a:t>Lesson 37.2 Figure 17</a:t>
            </a:r>
            <a:endParaRPr lang="en-IN" dirty="0"/>
          </a:p>
        </p:txBody>
      </p:sp>
      <p:pic>
        <p:nvPicPr>
          <p:cNvPr id="5" name="Content Placeholder 4" descr="The image shows a cross section of a part of a spleen, which is located in the upper left part of the abdomen. The spleen is divided into oval quadrants. At the center of these quadrants is white pulp, and at the periphery is red pulp. Arteries extend into the white pulp. Veins connect to the red pulp. The spleen is surrounded by a membrane called a capsule.">
            <a:extLst>
              <a:ext uri="{FF2B5EF4-FFF2-40B4-BE49-F238E27FC236}">
                <a16:creationId xmlns:a16="http://schemas.microsoft.com/office/drawing/2014/main" id="{29F6F7C0-609E-1C55-DA42-069F27B59472}"/>
              </a:ext>
            </a:extLst>
          </p:cNvPr>
          <p:cNvPicPr>
            <a:picLocks noGrp="1" noChangeAspect="1"/>
          </p:cNvPicPr>
          <p:nvPr>
            <p:ph idx="1"/>
          </p:nvPr>
        </p:nvPicPr>
        <p:blipFill>
          <a:blip r:embed="rId2"/>
          <a:srcRect l="25000" r="24074"/>
          <a:stretch/>
        </p:blipFill>
        <p:spPr>
          <a:xfrm>
            <a:off x="2514600" y="1280160"/>
            <a:ext cx="4191000" cy="4572000"/>
          </a:xfrm>
        </p:spPr>
      </p:pic>
    </p:spTree>
    <p:extLst>
      <p:ext uri="{BB962C8B-B14F-4D97-AF65-F5344CB8AC3E}">
        <p14:creationId xmlns:p14="http://schemas.microsoft.com/office/powerpoint/2010/main" val="278201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735F-E03A-B0ED-CA63-E6739E71E44F}"/>
              </a:ext>
            </a:extLst>
          </p:cNvPr>
          <p:cNvSpPr>
            <a:spLocks noGrp="1"/>
          </p:cNvSpPr>
          <p:nvPr>
            <p:ph type="title"/>
          </p:nvPr>
        </p:nvSpPr>
        <p:spPr/>
        <p:txBody>
          <a:bodyPr/>
          <a:lstStyle/>
          <a:p>
            <a:r>
              <a:rPr lang="en-US" dirty="0"/>
              <a:t>Lesson 37.2 Figure 18</a:t>
            </a:r>
            <a:endParaRPr lang="en-IN" dirty="0"/>
          </a:p>
        </p:txBody>
      </p:sp>
      <p:pic>
        <p:nvPicPr>
          <p:cNvPr id="5" name="Content Placeholder 4" descr="An image depicting the allergic response process. Plasma cells synthesize an I g E antibody in response to a harmless antigen during the first exposure to an allergen. The I g E molecules then bind to mast cells. On secondary exposure to the allergen, the mast cells release histamines and other modulators, leading to the manifestation of allergy symptoms. The allergen is Ragweed pollen.">
            <a:extLst>
              <a:ext uri="{FF2B5EF4-FFF2-40B4-BE49-F238E27FC236}">
                <a16:creationId xmlns:a16="http://schemas.microsoft.com/office/drawing/2014/main" id="{43398F81-2B42-3D97-D870-F8BFA51667B0}"/>
              </a:ext>
            </a:extLst>
          </p:cNvPr>
          <p:cNvPicPr>
            <a:picLocks noGrp="1" noChangeAspect="1"/>
          </p:cNvPicPr>
          <p:nvPr>
            <p:ph idx="1"/>
          </p:nvPr>
        </p:nvPicPr>
        <p:blipFill>
          <a:blip r:embed="rId2"/>
          <a:srcRect l="33333" r="33333"/>
          <a:stretch/>
        </p:blipFill>
        <p:spPr>
          <a:xfrm>
            <a:off x="3200400" y="1280160"/>
            <a:ext cx="2743200" cy="4572000"/>
          </a:xfrm>
        </p:spPr>
      </p:pic>
    </p:spTree>
    <p:extLst>
      <p:ext uri="{BB962C8B-B14F-4D97-AF65-F5344CB8AC3E}">
        <p14:creationId xmlns:p14="http://schemas.microsoft.com/office/powerpoint/2010/main" val="2968809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AFC2-74D5-D186-E43F-DA95B3BA4AB6}"/>
              </a:ext>
            </a:extLst>
          </p:cNvPr>
          <p:cNvSpPr>
            <a:spLocks noGrp="1"/>
          </p:cNvSpPr>
          <p:nvPr>
            <p:ph type="title"/>
          </p:nvPr>
        </p:nvSpPr>
        <p:spPr/>
        <p:txBody>
          <a:bodyPr/>
          <a:lstStyle/>
          <a:p>
            <a:r>
              <a:rPr lang="en-US" dirty="0"/>
              <a:t>Lesson 37.2 Figure 19</a:t>
            </a:r>
            <a:endParaRPr lang="en-IN" dirty="0"/>
          </a:p>
        </p:txBody>
      </p:sp>
      <p:pic>
        <p:nvPicPr>
          <p:cNvPr id="5" name="Content Placeholder 4" descr="The effects are as follows: psychological, which includes fatigue and loss of appetite, systemic, which includes low-grade fever and photosensitivity, face, which includes butterfly rash, mouth and nose, which includes ulcers, muscles, which includes aches, pleura, which includes inflammation, pericardium, which includes inflammation, joints, which includes arthritis, kidneys, which includes inflammation, and fingers and toes, which includes poor circulation.">
            <a:extLst>
              <a:ext uri="{FF2B5EF4-FFF2-40B4-BE49-F238E27FC236}">
                <a16:creationId xmlns:a16="http://schemas.microsoft.com/office/drawing/2014/main" id="{890CC3FE-0315-788D-599E-891C872874F8}"/>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206903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37.1 Figure 2</a:t>
            </a:r>
            <a:endParaRPr lang="en-IN" dirty="0"/>
          </a:p>
        </p:txBody>
      </p:sp>
      <p:pic>
        <p:nvPicPr>
          <p:cNvPr id="6" name="Content Placeholder 5" descr="The diagram shows a human body with the organs shown. The eye is indicated and says, &quot;Tears help prevent infection of the eyes.&quot; The brain is indicated and says, &quot;Blood-brain barrier protects the nervous system from pathogens.&quot; The nose is indicated and says, &quot;Lysozyme in the nasopharynx.&quot; The airways are indicated and say, &quot;Mucociliary clearance in respiratory airways.&quot; The liver is indicated and says, &quot;Bile acids are synthesized in the liver.&quot; The stomach is indicated and says, &quot;Disinfectant properties of gastric acid.&quot; The skin is indicated and says, &quot;Shedding of skin epithelium helps remove bacteria.&quot; The digestive system is indicated and says, &quot;Peristalsis helps remove infectious agents.&quot;">
            <a:extLst>
              <a:ext uri="{FF2B5EF4-FFF2-40B4-BE49-F238E27FC236}">
                <a16:creationId xmlns:a16="http://schemas.microsoft.com/office/drawing/2014/main" id="{09AC08E5-0C5E-670F-0768-4AEEE2B2400C}"/>
              </a:ext>
            </a:extLst>
          </p:cNvPr>
          <p:cNvPicPr>
            <a:picLocks noGrp="1" noChangeAspect="1"/>
          </p:cNvPicPr>
          <p:nvPr>
            <p:ph idx="1"/>
          </p:nvPr>
        </p:nvPicPr>
        <p:blipFill>
          <a:blip r:embed="rId2"/>
          <a:srcRect l="17593" r="16667"/>
          <a:stretch/>
        </p:blipFill>
        <p:spPr>
          <a:xfrm>
            <a:off x="1905000" y="1280160"/>
            <a:ext cx="54102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37.3 Figure 1</a:t>
            </a:r>
            <a:endParaRPr lang="en-IN" dirty="0"/>
          </a:p>
        </p:txBody>
      </p:sp>
      <p:pic>
        <p:nvPicPr>
          <p:cNvPr id="6" name="Content Placeholder 5" descr="Image (a) shows the arrangement of gene segments encoding antibody light chains in a germ-line B cell. The segment contains forty consecutive V regions, named V 1 through V 40, five consecutive J regions named J 1 through J 5, and a constant region. J 5 and the constant region are separated by an intron. D N A recombinase splices out the portion of D N A containing segments V 3 through J 1, resulting in a differentiated B cell. The gene is transcribed into pre- m R N A. R N A processing splices out all but the V 2, J 2 and C regions. Translation results in a protein with a variable region formed from the V 2 and J 2 segments, and a constant region formed from the C region. The light chain joins the heavy chain to form a Y shaped antibody. Image (b) shows an antibody that has a unique variable region capable of binding to a different antigen.">
            <a:extLst>
              <a:ext uri="{FF2B5EF4-FFF2-40B4-BE49-F238E27FC236}">
                <a16:creationId xmlns:a16="http://schemas.microsoft.com/office/drawing/2014/main" id="{06A19208-1AEC-34FA-351C-B9E674F89E76}"/>
              </a:ext>
            </a:extLst>
          </p:cNvPr>
          <p:cNvPicPr>
            <a:picLocks noGrp="1" noChangeAspect="1"/>
          </p:cNvPicPr>
          <p:nvPr>
            <p:ph idx="1"/>
          </p:nvPr>
        </p:nvPicPr>
        <p:blipFill>
          <a:blip r:embed="rId2"/>
          <a:srcRect l="29629" r="30556"/>
          <a:stretch/>
        </p:blipFill>
        <p:spPr>
          <a:xfrm>
            <a:off x="2895600" y="1280160"/>
            <a:ext cx="3276600" cy="4572000"/>
          </a:xfrm>
        </p:spPr>
      </p:pic>
    </p:spTree>
    <p:extLst>
      <p:ext uri="{BB962C8B-B14F-4D97-AF65-F5344CB8AC3E}">
        <p14:creationId xmlns:p14="http://schemas.microsoft.com/office/powerpoint/2010/main" val="4210086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a:xfrm>
            <a:off x="457200" y="182880"/>
            <a:ext cx="8229600" cy="914400"/>
          </a:xfrm>
        </p:spPr>
        <p:txBody>
          <a:bodyPr anchor="ctr">
            <a:normAutofit/>
          </a:bodyPr>
          <a:lstStyle/>
          <a:p>
            <a:r>
              <a:rPr lang="en-US" dirty="0"/>
              <a:t>Lesson 37.3 Figure 2</a:t>
            </a:r>
            <a:endParaRPr lang="en-IN" dirty="0"/>
          </a:p>
        </p:txBody>
      </p:sp>
      <p:pic>
        <p:nvPicPr>
          <p:cNvPr id="7" name="Content Placeholder 6" descr="The table shows the structure and function of the five types of immunoglobulins: I g A, I g D, I g E, I  g G, and I g M. I g D, I g G, and I g A all have a Y-shaped structure. I g D is part of the B cell receptor and activates basophils and mast cells. I g E protects against parasitic worms and is responsible for allergic reactions. I g G is secreted by plasma cells in the blood and is able to cross the placenta into the fetus. I g A consists of two Y-shaped structures connected at their trunk. It is found in mucous, saliva, tears, and breastmilk and protects against pathogens. I g M consists of five Y-shaped structures connected to a pentagram, with the top of the Ys facing out. It may be attached to the surface of B cells or secreted in the blood and is responsible for the early stages of immunity.">
            <a:extLst>
              <a:ext uri="{FF2B5EF4-FFF2-40B4-BE49-F238E27FC236}">
                <a16:creationId xmlns:a16="http://schemas.microsoft.com/office/drawing/2014/main" id="{2A5A714A-ECDD-28ED-F0BB-60010AD05F8A}"/>
              </a:ext>
            </a:extLst>
          </p:cNvPr>
          <p:cNvPicPr>
            <a:picLocks noGrp="1" noChangeAspect="1"/>
          </p:cNvPicPr>
          <p:nvPr>
            <p:ph idx="1"/>
          </p:nvPr>
        </p:nvPicPr>
        <p:blipFill>
          <a:blip r:embed="rId2"/>
          <a:stretch>
            <a:fillRect/>
          </a:stretch>
        </p:blipFill>
        <p:spPr>
          <a:xfrm>
            <a:off x="2531745" y="1280160"/>
            <a:ext cx="4080510" cy="4572000"/>
          </a:xfrm>
          <a:noFill/>
        </p:spPr>
      </p:pic>
    </p:spTree>
    <p:extLst>
      <p:ext uri="{BB962C8B-B14F-4D97-AF65-F5344CB8AC3E}">
        <p14:creationId xmlns:p14="http://schemas.microsoft.com/office/powerpoint/2010/main" val="3403857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37.3 Figure 3</a:t>
            </a:r>
            <a:endParaRPr lang="en-IN" dirty="0"/>
          </a:p>
        </p:txBody>
      </p:sp>
      <p:pic>
        <p:nvPicPr>
          <p:cNvPr id="6" name="Content Placeholder 5" descr="Image (a) shows opsonization, a process by which a pathogen coated with antigens is consumed by a macrophage or neutrophil. Image (b) shows agglutination. Agglutination is the cross-linking of pathogens to form large aggregates. Image (c) shows antibody neutralization. Antibodies coat the surface of a virus or toxic protein, such as the diphtheria toxin, and prevent them from binding to their target. Image (d) shows complement activation. Antibodies attached to the surface of a pathogen cell activate the complement system. Pores are formed in the cell membrane, destroying the cell.">
            <a:extLst>
              <a:ext uri="{FF2B5EF4-FFF2-40B4-BE49-F238E27FC236}">
                <a16:creationId xmlns:a16="http://schemas.microsoft.com/office/drawing/2014/main" id="{8EF28738-D9BB-9A07-0DE8-B93AF594A0D3}"/>
              </a:ext>
            </a:extLst>
          </p:cNvPr>
          <p:cNvPicPr>
            <a:picLocks noGrp="1" noChangeAspect="1"/>
          </p:cNvPicPr>
          <p:nvPr>
            <p:ph idx="1"/>
          </p:nvPr>
        </p:nvPicPr>
        <p:blipFill>
          <a:blip r:embed="rId2"/>
          <a:srcRect l="11111" r="12964"/>
          <a:stretch/>
        </p:blipFill>
        <p:spPr>
          <a:xfrm>
            <a:off x="1371600" y="1280160"/>
            <a:ext cx="6248400" cy="4572000"/>
          </a:xfrm>
        </p:spPr>
      </p:pic>
    </p:spTree>
    <p:extLst>
      <p:ext uri="{BB962C8B-B14F-4D97-AF65-F5344CB8AC3E}">
        <p14:creationId xmlns:p14="http://schemas.microsoft.com/office/powerpoint/2010/main" val="1459475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37.3 Figure 4</a:t>
            </a:r>
            <a:endParaRPr lang="en-IN" dirty="0"/>
          </a:p>
        </p:txBody>
      </p:sp>
      <p:pic>
        <p:nvPicPr>
          <p:cNvPr id="6" name="Content Placeholder 5" descr="Image (a) compares affinity and avidity. Affinity refers to the strength of a single antibody antigen interaction. Each immunoglobulin G antigen-binding site typically has high affinity for its target. Avidity refers to the strength of all interactions combined, immunoglobulin M typically has low affinity antigen binding sites, but there are ten of them, so avidity is high. Image (b) describes cross reactivity, a situation in which an antibody reacts with two different epitopes.">
            <a:extLst>
              <a:ext uri="{FF2B5EF4-FFF2-40B4-BE49-F238E27FC236}">
                <a16:creationId xmlns:a16="http://schemas.microsoft.com/office/drawing/2014/main" id="{28AE6ABB-7B7E-69FE-0BD3-D54A164485B9}"/>
              </a:ext>
            </a:extLst>
          </p:cNvPr>
          <p:cNvPicPr>
            <a:picLocks noGrp="1" noChangeAspect="1"/>
          </p:cNvPicPr>
          <p:nvPr>
            <p:ph idx="1"/>
          </p:nvPr>
        </p:nvPicPr>
        <p:blipFill>
          <a:blip r:embed="rId2"/>
          <a:srcRect b="29667"/>
          <a:stretch/>
        </p:blipFill>
        <p:spPr>
          <a:xfrm>
            <a:off x="457200" y="1280160"/>
            <a:ext cx="8229600" cy="3215640"/>
          </a:xfrm>
        </p:spPr>
      </p:pic>
    </p:spTree>
    <p:extLst>
      <p:ext uri="{BB962C8B-B14F-4D97-AF65-F5344CB8AC3E}">
        <p14:creationId xmlns:p14="http://schemas.microsoft.com/office/powerpoint/2010/main" val="3601370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37.3 Figure 5</a:t>
            </a:r>
            <a:endParaRPr lang="en-IN" dirty="0"/>
          </a:p>
        </p:txBody>
      </p:sp>
      <p:pic>
        <p:nvPicPr>
          <p:cNvPr id="7" name="Content Placeholder 6" descr="An image demonstrating the phenomenon of antibody cross-reactivity in an autoimmune response. Antibodies produced against a particular microbe can recognize and bind to proteins on host cells, resulting in an autoimmune reaction. The microbe is red, and the cross-reacting antibody is blue.">
            <a:extLst>
              <a:ext uri="{FF2B5EF4-FFF2-40B4-BE49-F238E27FC236}">
                <a16:creationId xmlns:a16="http://schemas.microsoft.com/office/drawing/2014/main" id="{187AAD21-EC5E-F659-112B-25FF0616E220}"/>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3106040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37.3 Figure 6</a:t>
            </a:r>
            <a:endParaRPr lang="en-IN" dirty="0"/>
          </a:p>
        </p:txBody>
      </p:sp>
      <p:pic>
        <p:nvPicPr>
          <p:cNvPr id="7" name="Content Placeholder 6" descr="The diagram shows a tree diagram that starts with &quot;immunity,&quot; which splits off into &quot;innate immunity&quot; and &quot;adaptive immunity.&quot; Adaptive immunity splits off into &quot;natural&quot; and &quot;artificial.&quot; Natural is split off into &quot;Passive (maternal)&quot; and &quot;Active (infection).&quot; Artificial is split off into &quot;Passive (antibody transfer)&quot; and &quot;Active (immunization).&quot;">
            <a:extLst>
              <a:ext uri="{FF2B5EF4-FFF2-40B4-BE49-F238E27FC236}">
                <a16:creationId xmlns:a16="http://schemas.microsoft.com/office/drawing/2014/main" id="{9E1ED6D5-17D0-15AA-6129-A9CECD07EDFC}"/>
              </a:ext>
            </a:extLst>
          </p:cNvPr>
          <p:cNvPicPr>
            <a:picLocks noGrp="1" noChangeAspect="1"/>
          </p:cNvPicPr>
          <p:nvPr>
            <p:ph idx="1"/>
          </p:nvPr>
        </p:nvPicPr>
        <p:blipFill>
          <a:blip r:embed="rId2"/>
          <a:srcRect b="29667"/>
          <a:stretch/>
        </p:blipFill>
        <p:spPr>
          <a:xfrm>
            <a:off x="457200" y="1280160"/>
            <a:ext cx="8229600" cy="3215640"/>
          </a:xfrm>
        </p:spPr>
      </p:pic>
    </p:spTree>
    <p:extLst>
      <p:ext uri="{BB962C8B-B14F-4D97-AF65-F5344CB8AC3E}">
        <p14:creationId xmlns:p14="http://schemas.microsoft.com/office/powerpoint/2010/main" val="671979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B26-CF65-CD7A-52CD-E1C85E699334}"/>
              </a:ext>
            </a:extLst>
          </p:cNvPr>
          <p:cNvSpPr>
            <a:spLocks noGrp="1"/>
          </p:cNvSpPr>
          <p:nvPr>
            <p:ph type="title"/>
          </p:nvPr>
        </p:nvSpPr>
        <p:spPr/>
        <p:txBody>
          <a:bodyPr/>
          <a:lstStyle/>
          <a:p>
            <a:r>
              <a:rPr lang="en-US" dirty="0"/>
              <a:t>Lesson 37.3 Figure 7</a:t>
            </a:r>
            <a:endParaRPr lang="en-IN" dirty="0"/>
          </a:p>
        </p:txBody>
      </p:sp>
      <p:pic>
        <p:nvPicPr>
          <p:cNvPr id="6" name="Content Placeholder 5" descr="An image providing a detailed illustration of the components and process involved in a home pregnancy test. The test is designed to detect the presence of h C G (human chorionic gonadotropin) in urine as an indicator of pregnancy. The image is divided into three sections representing different locations on a test strip. In the first location, referred to as the reaction site, there are free antibodies capable of binding to h C G. These antibodies are linked to a dye enzyme. The second location, known as the test site, contains fixed antibodies that also bind to h C G, along with a substrate that undergoes a color change in the presence of the dye enzyme. The third location, called the control site, includes fixed antibodies that can bind both free antibodies and the color-changing substrate. If h C G is present in the urine, it will bind to the free antibodies attached to the dye enzyme in the first location, effectively carrying them to the test site. At the test site, the binding of h C G with the dye enzyme causes a visible color change in the dye substrate. Free antibodies that carry the dye enzyme but are not bound to h C G will bind to the control site, resulting in a color change in the substrate as well. In the absence of h C G and pregnancy, the test line in the image remains unchanged in color, while the control site still exhibits a color change.">
            <a:extLst>
              <a:ext uri="{FF2B5EF4-FFF2-40B4-BE49-F238E27FC236}">
                <a16:creationId xmlns:a16="http://schemas.microsoft.com/office/drawing/2014/main" id="{802D460D-7BC8-9605-5EB8-6E5AB17C470C}"/>
              </a:ext>
            </a:extLst>
          </p:cNvPr>
          <p:cNvPicPr>
            <a:picLocks noGrp="1" noChangeAspect="1"/>
          </p:cNvPicPr>
          <p:nvPr>
            <p:ph idx="1"/>
          </p:nvPr>
        </p:nvPicPr>
        <p:blipFill>
          <a:blip r:embed="rId2"/>
          <a:srcRect l="36112" r="34259"/>
          <a:stretch/>
        </p:blipFill>
        <p:spPr>
          <a:xfrm>
            <a:off x="3429000" y="1280160"/>
            <a:ext cx="2438400" cy="4572000"/>
          </a:xfrm>
        </p:spPr>
      </p:pic>
    </p:spTree>
    <p:extLst>
      <p:ext uri="{BB962C8B-B14F-4D97-AF65-F5344CB8AC3E}">
        <p14:creationId xmlns:p14="http://schemas.microsoft.com/office/powerpoint/2010/main" val="3962874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37.3 Figure 8</a:t>
            </a:r>
            <a:endParaRPr lang="en-IN" dirty="0"/>
          </a:p>
        </p:txBody>
      </p:sp>
      <p:pic>
        <p:nvPicPr>
          <p:cNvPr id="6" name="Content Placeholder 5" descr="A photograph shows a positive COVID-19 test with two lines in the test area and a negative COVID-19 test with one line.">
            <a:extLst>
              <a:ext uri="{FF2B5EF4-FFF2-40B4-BE49-F238E27FC236}">
                <a16:creationId xmlns:a16="http://schemas.microsoft.com/office/drawing/2014/main" id="{3B030CF2-3AA3-5B9B-CA5A-A1C6944FF5F8}"/>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95928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37.1 Figure 3</a:t>
            </a:r>
            <a:endParaRPr lang="en-IN" dirty="0"/>
          </a:p>
        </p:txBody>
      </p:sp>
      <p:pic>
        <p:nvPicPr>
          <p:cNvPr id="6" name="Content Placeholder 5" descr="Red blood cells are disk-shaped and pinched together in the center. Monocytes, lymphocytes, and neutrophils are all ball-shaped and fuzzy. Platelets are small, flat disks.">
            <a:extLst>
              <a:ext uri="{FF2B5EF4-FFF2-40B4-BE49-F238E27FC236}">
                <a16:creationId xmlns:a16="http://schemas.microsoft.com/office/drawing/2014/main" id="{2C7174FD-0F0F-FD9F-8666-49794689EC20}"/>
              </a:ext>
            </a:extLst>
          </p:cNvPr>
          <p:cNvPicPr>
            <a:picLocks noGrp="1" noChangeAspect="1"/>
          </p:cNvPicPr>
          <p:nvPr>
            <p:ph idx="1"/>
          </p:nvPr>
        </p:nvPicPr>
        <p:blipFill>
          <a:blip r:embed="rId2"/>
          <a:srcRect l="28703" r="27778"/>
          <a:stretch/>
        </p:blipFill>
        <p:spPr>
          <a:xfrm>
            <a:off x="2819400" y="1280160"/>
            <a:ext cx="35814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37.1 Figure 4</a:t>
            </a:r>
            <a:endParaRPr lang="en-IN" dirty="0"/>
          </a:p>
        </p:txBody>
      </p:sp>
      <p:pic>
        <p:nvPicPr>
          <p:cNvPr id="7" name="Content Placeholder 6" descr="The table shows various types of white blood cells and describes their function. Mast cells, natural killer cells, neutrophils, basophils and eosinophils are all filled with granules and have a horseshoe-shaped nucleus. Macrophages are irregular in shape, with a round nucleus. Dendrites have star-like projections and a small horseshoe shaped nucleus. Mast cells dilate blood vessels and induce inflammation through release of histamines and heparin. They also recruit macrophages and neutrophils and are involved in wound healing and defense against pathogens, but they can also be responsible for allergic reactions. They are found in connective tissue and mucous membranes. Macrophages are phagocytic cells that consume foreign pathogens and cancer cells. They stimulate response of other immune cells and migrate from blood vessels into tissues. Natural killer cells kill tumor cells and virus-infected cells. They circulate in blood and migrate into tissues. Dendritic cells present antigens on their surface, thereby triggering adaptive immunity. They are present in tissues in epithelial tissue, including skin, lung, and tissues of the digestive tract. Migrate to lymph nodes upon activation. Monocytes differentiate into macrophages and dendritic cells in response to inflammation. They are stored in spleen and move through blood vessels to infected tissues. Neutrophils are first responders at the site of infection or trauma, these abundant phagocytic cell representing 50-60% of all leukocytes. Release toxins that kill or inhibit bacteria and fungi and recruit other immune cells to the site of infection. They migrate from blood vessels into tissues. Basophils are responsible for defense against parasites. They release histamines that cause inflammation and may be responsible for allergic reactions. They circulate in blood and migrate to tissues. Eosinophils release toxins that kill bacteria and parasites but also causes tissue damage. They circulate in blood and migrate to tissues.">
            <a:extLst>
              <a:ext uri="{FF2B5EF4-FFF2-40B4-BE49-F238E27FC236}">
                <a16:creationId xmlns:a16="http://schemas.microsoft.com/office/drawing/2014/main" id="{D541C9AF-1207-0E22-21A8-3E713F80C464}"/>
              </a:ext>
            </a:extLst>
          </p:cNvPr>
          <p:cNvPicPr>
            <a:picLocks noGrp="1" noChangeAspect="1"/>
          </p:cNvPicPr>
          <p:nvPr>
            <p:ph idx="1"/>
          </p:nvPr>
        </p:nvPicPr>
        <p:blipFill>
          <a:blip r:embed="rId2"/>
          <a:srcRect l="27778" r="27778"/>
          <a:stretch/>
        </p:blipFill>
        <p:spPr>
          <a:xfrm>
            <a:off x="2743200" y="1280160"/>
            <a:ext cx="36576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37.1 Figure 5</a:t>
            </a:r>
            <a:endParaRPr lang="en-IN" dirty="0"/>
          </a:p>
        </p:txBody>
      </p:sp>
      <p:pic>
        <p:nvPicPr>
          <p:cNvPr id="7" name="Content Placeholder 6" descr="The image shows a lipopolysaccharide (L P S) on the cell surface of gram-negative bacteria as an example of a pathogen-associated molecular pattern (P A M P). The macrophage is represented by a blue cell. The pattern recognition receptor P R R is at the top of the macrophage. Lipopolysaccharides are pink and bean shaped. The L P S is recognized at the P R R. Binding induces gene expression changes in the macrophage, including the translocation of the transcription factor from the cytoplasm to the nucleus. Within the nucleus, the transcription factor stimulates the transcription of cytokines. These serve as signaling molecules for the presence of the pathogen and the need for its destruction.">
            <a:extLst>
              <a:ext uri="{FF2B5EF4-FFF2-40B4-BE49-F238E27FC236}">
                <a16:creationId xmlns:a16="http://schemas.microsoft.com/office/drawing/2014/main" id="{4D1066C4-295D-2A2C-4802-963DB7915514}"/>
              </a:ext>
            </a:extLst>
          </p:cNvPr>
          <p:cNvPicPr>
            <a:picLocks noGrp="1" noChangeAspect="1"/>
          </p:cNvPicPr>
          <p:nvPr>
            <p:ph idx="1"/>
          </p:nvPr>
        </p:nvPicPr>
        <p:blipFill>
          <a:blip r:embed="rId2"/>
          <a:srcRect l="14815" r="13889"/>
          <a:stretch/>
        </p:blipFill>
        <p:spPr>
          <a:xfrm>
            <a:off x="1676400" y="1280160"/>
            <a:ext cx="58674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BA64-76CF-4BEE-78C4-796D0844AF85}"/>
              </a:ext>
            </a:extLst>
          </p:cNvPr>
          <p:cNvSpPr>
            <a:spLocks noGrp="1"/>
          </p:cNvSpPr>
          <p:nvPr>
            <p:ph type="title"/>
          </p:nvPr>
        </p:nvSpPr>
        <p:spPr/>
        <p:txBody>
          <a:bodyPr/>
          <a:lstStyle/>
          <a:p>
            <a:r>
              <a:rPr lang="en-US" dirty="0"/>
              <a:t>Lesson 37.1 Figure 6</a:t>
            </a:r>
            <a:endParaRPr lang="en-IN" dirty="0"/>
          </a:p>
        </p:txBody>
      </p:sp>
      <p:pic>
        <p:nvPicPr>
          <p:cNvPr id="5" name="Content Placeholder 4" descr="An illustration shows a virus-infected cell secreting interferon, which binds to receptors of neighboring cells. Interferon signals neighboring uninfected cells to destroy R N A and reduce protein synthesis, thus making it more difficult for virus to infect the cell. It signals neighboring infected cells to undergo apoptosis. It also activates nearby immune cells.">
            <a:extLst>
              <a:ext uri="{FF2B5EF4-FFF2-40B4-BE49-F238E27FC236}">
                <a16:creationId xmlns:a16="http://schemas.microsoft.com/office/drawing/2014/main" id="{EC987A08-33C4-B976-54F4-3BDC432CA333}"/>
              </a:ext>
            </a:extLst>
          </p:cNvPr>
          <p:cNvPicPr>
            <a:picLocks noGrp="1" noChangeAspect="1"/>
          </p:cNvPicPr>
          <p:nvPr>
            <p:ph idx="1"/>
          </p:nvPr>
        </p:nvPicPr>
        <p:blipFill>
          <a:blip r:embed="rId2"/>
          <a:srcRect l="12963" r="21296"/>
          <a:stretch/>
        </p:blipFill>
        <p:spPr>
          <a:xfrm>
            <a:off x="1524000" y="1280160"/>
            <a:ext cx="5410200" cy="4572000"/>
          </a:xfrm>
        </p:spPr>
      </p:pic>
    </p:spTree>
    <p:extLst>
      <p:ext uri="{BB962C8B-B14F-4D97-AF65-F5344CB8AC3E}">
        <p14:creationId xmlns:p14="http://schemas.microsoft.com/office/powerpoint/2010/main" val="3321875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73C2-6F5F-FCA3-F726-46300C8CE86D}"/>
              </a:ext>
            </a:extLst>
          </p:cNvPr>
          <p:cNvSpPr>
            <a:spLocks noGrp="1"/>
          </p:cNvSpPr>
          <p:nvPr>
            <p:ph type="title"/>
          </p:nvPr>
        </p:nvSpPr>
        <p:spPr/>
        <p:txBody>
          <a:bodyPr/>
          <a:lstStyle/>
          <a:p>
            <a:r>
              <a:rPr lang="en-US" dirty="0"/>
              <a:t>Lesson 37.1 Figure 7</a:t>
            </a:r>
            <a:endParaRPr lang="en-IN" dirty="0"/>
          </a:p>
        </p:txBody>
      </p:sp>
      <p:pic>
        <p:nvPicPr>
          <p:cNvPr id="5" name="Content Placeholder 4" descr="An illustration shows a capillary near the surface of skin that has a cut in it. Bacteria have penetrated the skin around the cut. In response, mast cells in the lower part of the skin tissue release histamines, and dendritic cells release cytokines. The histamines cause the capillary to become permeable. Neutrophils and monocytes exit the capillary into the damaged skin. Both the neutrophil and macrophage release cytokines and consumes bacteria by phagocytosis.">
            <a:extLst>
              <a:ext uri="{FF2B5EF4-FFF2-40B4-BE49-F238E27FC236}">
                <a16:creationId xmlns:a16="http://schemas.microsoft.com/office/drawing/2014/main" id="{5F842B7D-B050-8EBA-4723-F52395962BE5}"/>
              </a:ext>
            </a:extLst>
          </p:cNvPr>
          <p:cNvPicPr>
            <a:picLocks noGrp="1" noChangeAspect="1"/>
          </p:cNvPicPr>
          <p:nvPr>
            <p:ph idx="1"/>
          </p:nvPr>
        </p:nvPicPr>
        <p:blipFill>
          <a:blip r:embed="rId2"/>
          <a:srcRect l="18518" r="24074"/>
          <a:stretch/>
        </p:blipFill>
        <p:spPr>
          <a:xfrm>
            <a:off x="1981200" y="1280160"/>
            <a:ext cx="4724400" cy="4572000"/>
          </a:xfrm>
        </p:spPr>
      </p:pic>
    </p:spTree>
    <p:extLst>
      <p:ext uri="{BB962C8B-B14F-4D97-AF65-F5344CB8AC3E}">
        <p14:creationId xmlns:p14="http://schemas.microsoft.com/office/powerpoint/2010/main" val="2610999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1663-CA46-BC04-BDE6-55E97EFFCA99}"/>
              </a:ext>
            </a:extLst>
          </p:cNvPr>
          <p:cNvSpPr>
            <a:spLocks noGrp="1"/>
          </p:cNvSpPr>
          <p:nvPr>
            <p:ph type="title"/>
          </p:nvPr>
        </p:nvSpPr>
        <p:spPr/>
        <p:txBody>
          <a:bodyPr/>
          <a:lstStyle/>
          <a:p>
            <a:r>
              <a:rPr lang="en-US" dirty="0"/>
              <a:t>Lesson 37.1 Figure 8</a:t>
            </a:r>
            <a:endParaRPr lang="en-IN" dirty="0"/>
          </a:p>
        </p:txBody>
      </p:sp>
      <p:pic>
        <p:nvPicPr>
          <p:cNvPr id="5" name="Content Placeholder 4" descr="A micrograph shows a round N K cell with a large nucleus.">
            <a:extLst>
              <a:ext uri="{FF2B5EF4-FFF2-40B4-BE49-F238E27FC236}">
                <a16:creationId xmlns:a16="http://schemas.microsoft.com/office/drawing/2014/main" id="{D5F81CE9-B845-B851-C84E-2968300CFCA9}"/>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293397721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2425</TotalTime>
  <Words>155</Words>
  <Application>Microsoft Office PowerPoint</Application>
  <PresentationFormat>On-screen Show (4:3)</PresentationFormat>
  <Paragraphs>39</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Calibri</vt:lpstr>
      <vt:lpstr>Arial</vt:lpstr>
      <vt:lpstr>Office Theme</vt:lpstr>
      <vt:lpstr>Chapter 37</vt:lpstr>
      <vt:lpstr>Lesson 37.1 Figure 1</vt:lpstr>
      <vt:lpstr>Lesson 37.1 Figure 2</vt:lpstr>
      <vt:lpstr>Lesson 37.1 Figure 3</vt:lpstr>
      <vt:lpstr>Lesson 37.1 Figure 4</vt:lpstr>
      <vt:lpstr>Lesson 37.1 Figure 5</vt:lpstr>
      <vt:lpstr>Lesson 37.1 Figure 6</vt:lpstr>
      <vt:lpstr>Lesson 37.1 Figure 7</vt:lpstr>
      <vt:lpstr>Lesson 37.1 Figure 8</vt:lpstr>
      <vt:lpstr>Lesson 37.1 Figure 9</vt:lpstr>
      <vt:lpstr>Lesson 37.2 Figure 1</vt:lpstr>
      <vt:lpstr>Lesson 37.2 Figure 2</vt:lpstr>
      <vt:lpstr>Lesson 37.2 Figure 3</vt:lpstr>
      <vt:lpstr>Lesson 37.2 Figure 4</vt:lpstr>
      <vt:lpstr>Lesson 37.2 Figure 5</vt:lpstr>
      <vt:lpstr>Lesson 37.2 Figure 6</vt:lpstr>
      <vt:lpstr>Lesson 37.2 Figure 7</vt:lpstr>
      <vt:lpstr>Lesson 37.2 Figure 8</vt:lpstr>
      <vt:lpstr>Lesson 37.2 Figure 9</vt:lpstr>
      <vt:lpstr>Lesson 37.2 Figure 10</vt:lpstr>
      <vt:lpstr>Lesson 37.2 Figure 11</vt:lpstr>
      <vt:lpstr>Lesson 37.2 Figure 12</vt:lpstr>
      <vt:lpstr>Lesson 37.2 Figure 13</vt:lpstr>
      <vt:lpstr>Lesson 37.2 Figure 14</vt:lpstr>
      <vt:lpstr>Lesson 37.2 Figure 15</vt:lpstr>
      <vt:lpstr>Lesson 37.2 Figure 16</vt:lpstr>
      <vt:lpstr>Lesson 37.2 Figure 17</vt:lpstr>
      <vt:lpstr>Lesson 37.2 Figure 18</vt:lpstr>
      <vt:lpstr>Lesson 37.2 Figure 19</vt:lpstr>
      <vt:lpstr>Lesson 37.3 Figure 1</vt:lpstr>
      <vt:lpstr>Lesson 37.3 Figure 2</vt:lpstr>
      <vt:lpstr>Lesson 37.3 Figure 3</vt:lpstr>
      <vt:lpstr>Lesson 37.3 Figure 4</vt:lpstr>
      <vt:lpstr>Lesson 37.3 Figure 5</vt:lpstr>
      <vt:lpstr>Lesson 37.3 Figure 6</vt:lpstr>
      <vt:lpstr>Lesson 37.3 Figure 7</vt:lpstr>
      <vt:lpstr>Lesson 37.3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209</cp:revision>
  <dcterms:created xsi:type="dcterms:W3CDTF">2013-04-26T14:43:13Z</dcterms:created>
  <dcterms:modified xsi:type="dcterms:W3CDTF">2024-10-17T19:15:29Z</dcterms:modified>
</cp:coreProperties>
</file>