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8"/>
  </p:notesMasterIdLst>
  <p:handoutMasterIdLst>
    <p:handoutMasterId r:id="rId29"/>
  </p:handoutMasterIdLst>
  <p:sldIdLst>
    <p:sldId id="272" r:id="rId2"/>
    <p:sldId id="267" r:id="rId3"/>
    <p:sldId id="273" r:id="rId4"/>
    <p:sldId id="274" r:id="rId5"/>
    <p:sldId id="275" r:id="rId6"/>
    <p:sldId id="276" r:id="rId7"/>
    <p:sldId id="349" r:id="rId8"/>
    <p:sldId id="283" r:id="rId9"/>
    <p:sldId id="284" r:id="rId10"/>
    <p:sldId id="350" r:id="rId11"/>
    <p:sldId id="351" r:id="rId12"/>
    <p:sldId id="375" r:id="rId13"/>
    <p:sldId id="376" r:id="rId14"/>
    <p:sldId id="381" r:id="rId15"/>
    <p:sldId id="352" r:id="rId16"/>
    <p:sldId id="353" r:id="rId17"/>
    <p:sldId id="354" r:id="rId18"/>
    <p:sldId id="377" r:id="rId19"/>
    <p:sldId id="378" r:id="rId20"/>
    <p:sldId id="379" r:id="rId21"/>
    <p:sldId id="380" r:id="rId22"/>
    <p:sldId id="355" r:id="rId23"/>
    <p:sldId id="356" r:id="rId24"/>
    <p:sldId id="357" r:id="rId25"/>
    <p:sldId id="358" r:id="rId26"/>
    <p:sldId id="26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2" autoAdjust="0"/>
    <p:restoredTop sz="86410" autoAdjust="0"/>
  </p:normalViewPr>
  <p:slideViewPr>
    <p:cSldViewPr>
      <p:cViewPr>
        <p:scale>
          <a:sx n="75" d="100"/>
          <a:sy n="75" d="100"/>
        </p:scale>
        <p:origin x="1042"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a:p>
        </p:txBody>
      </p:sp>
    </p:spTree>
    <p:extLst>
      <p:ext uri="{BB962C8B-B14F-4D97-AF65-F5344CB8AC3E}">
        <p14:creationId xmlns:p14="http://schemas.microsoft.com/office/powerpoint/2010/main" val="282723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a:p>
        </p:txBody>
      </p:sp>
    </p:spTree>
    <p:extLst>
      <p:ext uri="{BB962C8B-B14F-4D97-AF65-F5344CB8AC3E}">
        <p14:creationId xmlns:p14="http://schemas.microsoft.com/office/powerpoint/2010/main" val="99635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a:p>
        </p:txBody>
      </p:sp>
    </p:spTree>
    <p:extLst>
      <p:ext uri="{BB962C8B-B14F-4D97-AF65-F5344CB8AC3E}">
        <p14:creationId xmlns:p14="http://schemas.microsoft.com/office/powerpoint/2010/main" val="1768842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38</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The Urinary System</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38.2 Figure 4</a:t>
            </a:r>
            <a:endParaRPr lang="en-IN" dirty="0"/>
          </a:p>
        </p:txBody>
      </p:sp>
      <p:pic>
        <p:nvPicPr>
          <p:cNvPr id="6" name="Content Placeholder 5" descr="Figure (a) depicts the filtration and excretion pathways of the nephron broken down into filtration, reabsorption, secretion, and excretion. Figure (b) shows the parts of a nephron and their function. The nephron begins at the glomerulus, a spherical structure that filters small solutes from the blood. The filtrate then enters a winding proximal convoluted tubule, which reabsorbs ions, water, and nutrients and removes toxins and adjusts the filtrate p H. The proximal convoluted tubule empties into the descending loop of Henle. Aquaporins in the descending loop allow water to pass from the filtrate to the interstitial fluid. The descending loop of Henle turns into the ascending loop of Henle. Both the descending loop and ascending loop are thin at the bottom and turn thick about a third of the way up. In the ascending loop of Henle, sodium and chlorine ions are reabsorbed from the filtrate into the interstitial fluid. The ascending loop of Henle empties into the distal convoluted tubule, which selectively secretes and absorbs ions to maintain blood p H and electrolyte balance. The distal convoluted tubule empties into a collecting duct, which reabsorbs water and solutes from the filtrate. The collecting duct travels down, toward the middle of the kidney.">
            <a:extLst>
              <a:ext uri="{FF2B5EF4-FFF2-40B4-BE49-F238E27FC236}">
                <a16:creationId xmlns:a16="http://schemas.microsoft.com/office/drawing/2014/main" id="{84B5AFCA-8815-1AA7-0F58-8B1DF8EDAEAA}"/>
              </a:ext>
            </a:extLst>
          </p:cNvPr>
          <p:cNvPicPr>
            <a:picLocks noGrp="1" noChangeAspect="1"/>
          </p:cNvPicPr>
          <p:nvPr>
            <p:ph idx="1"/>
          </p:nvPr>
        </p:nvPicPr>
        <p:blipFill>
          <a:blip r:embed="rId2"/>
          <a:srcRect l="5556" r="4629"/>
          <a:stretch/>
        </p:blipFill>
        <p:spPr>
          <a:xfrm>
            <a:off x="914400" y="1280160"/>
            <a:ext cx="7391400" cy="4572000"/>
          </a:xfrm>
        </p:spPr>
      </p:pic>
    </p:spTree>
    <p:extLst>
      <p:ext uri="{BB962C8B-B14F-4D97-AF65-F5344CB8AC3E}">
        <p14:creationId xmlns:p14="http://schemas.microsoft.com/office/powerpoint/2010/main" val="2910217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38.2 Figure 5</a:t>
            </a:r>
            <a:endParaRPr lang="en-IN" dirty="0"/>
          </a:p>
        </p:txBody>
      </p:sp>
      <p:pic>
        <p:nvPicPr>
          <p:cNvPr id="6" name="Content Placeholder 5" descr="A cross section depicting the inner workings of a circular glomerulus is shown. Blood enters through the afferent arteriole and passes the juxtaglomerular cells. Blood then enters the podocyte, the winding tissue within the glomerulus. On the right side of the glomerulus is the proximal convoluted tubule, forming a channel. On the left side is the macula densa. Blood exits the glomerulus easily through efferent arteriole.">
            <a:extLst>
              <a:ext uri="{FF2B5EF4-FFF2-40B4-BE49-F238E27FC236}">
                <a16:creationId xmlns:a16="http://schemas.microsoft.com/office/drawing/2014/main" id="{9A42C1FA-F288-69AD-CD9C-260C444C7019}"/>
              </a:ext>
            </a:extLst>
          </p:cNvPr>
          <p:cNvPicPr>
            <a:picLocks noGrp="1" noChangeAspect="1"/>
          </p:cNvPicPr>
          <p:nvPr>
            <p:ph idx="1"/>
          </p:nvPr>
        </p:nvPicPr>
        <p:blipFill>
          <a:blip r:embed="rId2"/>
          <a:srcRect l="4630" r="3704"/>
          <a:stretch/>
        </p:blipFill>
        <p:spPr>
          <a:xfrm>
            <a:off x="838200" y="1280160"/>
            <a:ext cx="7543800" cy="4572000"/>
          </a:xfrm>
        </p:spPr>
      </p:pic>
    </p:spTree>
    <p:extLst>
      <p:ext uri="{BB962C8B-B14F-4D97-AF65-F5344CB8AC3E}">
        <p14:creationId xmlns:p14="http://schemas.microsoft.com/office/powerpoint/2010/main" val="1850964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38.2 Figure 6</a:t>
            </a:r>
            <a:endParaRPr lang="en-IN" dirty="0"/>
          </a:p>
        </p:txBody>
      </p:sp>
      <p:pic>
        <p:nvPicPr>
          <p:cNvPr id="7" name="Content Placeholder 6" descr="Aquaporin, depicted as small circles, move through the lumen of collecting tubule and are inserted into a cell membrane through an aquaporin storage vesicle, increasing flow of water out of tubule. The storage vesicle allows aquaporin to move through the collecting tubule cell to the interstitial fluid, where it crosses into the blood stream.">
            <a:extLst>
              <a:ext uri="{FF2B5EF4-FFF2-40B4-BE49-F238E27FC236}">
                <a16:creationId xmlns:a16="http://schemas.microsoft.com/office/drawing/2014/main" id="{583F966C-6396-A48A-2A8C-BA39C4CB3AEF}"/>
              </a:ext>
            </a:extLst>
          </p:cNvPr>
          <p:cNvPicPr>
            <a:picLocks noGrp="1" noChangeAspect="1"/>
          </p:cNvPicPr>
          <p:nvPr>
            <p:ph idx="1"/>
          </p:nvPr>
        </p:nvPicPr>
        <p:blipFill>
          <a:blip r:embed="rId2"/>
          <a:srcRect l="16666" r="17592"/>
          <a:stretch/>
        </p:blipFill>
        <p:spPr>
          <a:xfrm>
            <a:off x="1828800" y="1280160"/>
            <a:ext cx="5410200" cy="4572000"/>
          </a:xfrm>
        </p:spPr>
      </p:pic>
    </p:spTree>
    <p:extLst>
      <p:ext uri="{BB962C8B-B14F-4D97-AF65-F5344CB8AC3E}">
        <p14:creationId xmlns:p14="http://schemas.microsoft.com/office/powerpoint/2010/main" val="3694506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BB32-A850-CCEB-C4A8-08CE48446C33}"/>
              </a:ext>
            </a:extLst>
          </p:cNvPr>
          <p:cNvSpPr>
            <a:spLocks noGrp="1"/>
          </p:cNvSpPr>
          <p:nvPr>
            <p:ph type="title"/>
          </p:nvPr>
        </p:nvSpPr>
        <p:spPr/>
        <p:txBody>
          <a:bodyPr/>
          <a:lstStyle/>
          <a:p>
            <a:r>
              <a:rPr lang="en-US" dirty="0"/>
              <a:t>Lesson 38.2 Figure 7</a:t>
            </a:r>
            <a:endParaRPr lang="en-IN" dirty="0"/>
          </a:p>
        </p:txBody>
      </p:sp>
      <p:pic>
        <p:nvPicPr>
          <p:cNvPr id="7" name="Content Placeholder 6" descr="A U-shaped tube represents the loop of Henle. Filtrate enters the descending limb and exits the ascending limb. The descending limb is water-permeable, and water travels from the limb to the interstitial space. As a consequence, the osmolality of the filtrate inside the limb increases from 300 milliosmoles per liter at the top to 1200 milliosmoles per liter at the bottom. The ascending limb is permeable to sodium and chloride ions. Because the osmolality inside bottom part of the limb is higher than the interstitial fluid, these ions diffuse out of the ascending limb. Higher up, sodium is actively transported out of the limb, and chloride follows. At the top of the ascending limb, the filtrate is 100 milliosmoles.">
            <a:extLst>
              <a:ext uri="{FF2B5EF4-FFF2-40B4-BE49-F238E27FC236}">
                <a16:creationId xmlns:a16="http://schemas.microsoft.com/office/drawing/2014/main" id="{887C741F-C38F-ED75-DDBC-69823DFD4D9B}"/>
              </a:ext>
            </a:extLst>
          </p:cNvPr>
          <p:cNvPicPr>
            <a:picLocks noGrp="1" noChangeAspect="1"/>
          </p:cNvPicPr>
          <p:nvPr>
            <p:ph idx="1"/>
          </p:nvPr>
        </p:nvPicPr>
        <p:blipFill>
          <a:blip r:embed="rId2"/>
          <a:srcRect l="20371" r="20371"/>
          <a:stretch/>
        </p:blipFill>
        <p:spPr>
          <a:xfrm>
            <a:off x="2133600" y="1280160"/>
            <a:ext cx="4876800" cy="4572000"/>
          </a:xfrm>
        </p:spPr>
      </p:pic>
    </p:spTree>
    <p:extLst>
      <p:ext uri="{BB962C8B-B14F-4D97-AF65-F5344CB8AC3E}">
        <p14:creationId xmlns:p14="http://schemas.microsoft.com/office/powerpoint/2010/main" val="3173076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4D56-210D-1222-A4B0-0CD8CBE16381}"/>
              </a:ext>
            </a:extLst>
          </p:cNvPr>
          <p:cNvSpPr>
            <a:spLocks noGrp="1"/>
          </p:cNvSpPr>
          <p:nvPr>
            <p:ph type="title"/>
          </p:nvPr>
        </p:nvSpPr>
        <p:spPr/>
        <p:txBody>
          <a:bodyPr/>
          <a:lstStyle/>
          <a:p>
            <a:r>
              <a:rPr lang="en-US" dirty="0"/>
              <a:t>Lesson 38.2 Figure 8</a:t>
            </a:r>
            <a:endParaRPr lang="en-IN" dirty="0"/>
          </a:p>
        </p:txBody>
      </p:sp>
      <p:pic>
        <p:nvPicPr>
          <p:cNvPr id="5" name="Content Placeholder 4" descr="The illustration depicts a man clutching his side in pain. A view of what is occurring in the kidneys shows a stone passing through the ureter, causing the pain.">
            <a:extLst>
              <a:ext uri="{FF2B5EF4-FFF2-40B4-BE49-F238E27FC236}">
                <a16:creationId xmlns:a16="http://schemas.microsoft.com/office/drawing/2014/main" id="{11CE4B29-04FE-85D1-EE4A-C25C78E1ABDD}"/>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250219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38.3 Figure 1</a:t>
            </a:r>
            <a:endParaRPr lang="en-IN" dirty="0"/>
          </a:p>
        </p:txBody>
      </p:sp>
      <p:pic>
        <p:nvPicPr>
          <p:cNvPr id="7" name="Content Placeholder 6" descr="In Figure (a), a cell extends a pseudopod to consume a food particle. The consumed particle is encapsulated in a food vesicle. The vesicle fuses with a lysosome, and proteins inside the lysosome digest the food particle. After the food is digested, the vesicle fuses with the cell membrane, and undigested remains are excreted via exocytosis. Figure (b) depicts a micrograph of a cell utilizing this process.">
            <a:extLst>
              <a:ext uri="{FF2B5EF4-FFF2-40B4-BE49-F238E27FC236}">
                <a16:creationId xmlns:a16="http://schemas.microsoft.com/office/drawing/2014/main" id="{FACE2760-469C-5DF2-7519-7060734BC4A2}"/>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4210086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38.3 Figure 2</a:t>
            </a:r>
            <a:endParaRPr lang="en-IN" dirty="0"/>
          </a:p>
        </p:txBody>
      </p:sp>
      <p:pic>
        <p:nvPicPr>
          <p:cNvPr id="6" name="Content Placeholder 5" descr="Figure (a) shows a flame cell, which is bulb-shaped with cilia projecting from one end. The cilia form a point, like the tip of a paintbrush, inside a wide opening at the end of a tube cell. The tube cell narrows into a tubule, then widens into a body where the nucleus is located. The tubule continues past the cell body. Figure (b) shows a cross section of an earthworm, which is segmented with walls separating each segment. The trumpet-like opening of a nephridium sticks out of the wall. Cilia surround the opening. Beyond the wall, the nephridium forms a tube that winds down to the ventral surface, where it connects with an opening to the exterior.">
            <a:extLst>
              <a:ext uri="{FF2B5EF4-FFF2-40B4-BE49-F238E27FC236}">
                <a16:creationId xmlns:a16="http://schemas.microsoft.com/office/drawing/2014/main" id="{AA015D3D-D288-7105-57E6-201DAEBB3F5F}"/>
              </a:ext>
            </a:extLst>
          </p:cNvPr>
          <p:cNvPicPr>
            <a:picLocks noGrp="1" noChangeAspect="1"/>
          </p:cNvPicPr>
          <p:nvPr>
            <p:ph idx="1"/>
          </p:nvPr>
        </p:nvPicPr>
        <p:blipFill>
          <a:blip r:embed="rId2"/>
          <a:srcRect l="29630" r="28704"/>
          <a:stretch/>
        </p:blipFill>
        <p:spPr>
          <a:xfrm>
            <a:off x="2895600" y="1280160"/>
            <a:ext cx="3429000" cy="4572000"/>
          </a:xfrm>
        </p:spPr>
      </p:pic>
    </p:spTree>
    <p:extLst>
      <p:ext uri="{BB962C8B-B14F-4D97-AF65-F5344CB8AC3E}">
        <p14:creationId xmlns:p14="http://schemas.microsoft.com/office/powerpoint/2010/main" val="340385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38.3 Figure 3</a:t>
            </a:r>
            <a:endParaRPr lang="en-IN" dirty="0"/>
          </a:p>
        </p:txBody>
      </p:sp>
      <p:pic>
        <p:nvPicPr>
          <p:cNvPr id="6" name="Content Placeholder 5" descr="A photograph of an earthworm in the dirt">
            <a:extLst>
              <a:ext uri="{FF2B5EF4-FFF2-40B4-BE49-F238E27FC236}">
                <a16:creationId xmlns:a16="http://schemas.microsoft.com/office/drawing/2014/main" id="{C14C2D18-0631-E56E-21AE-3D0D3E40684E}"/>
              </a:ext>
            </a:extLst>
          </p:cNvPr>
          <p:cNvPicPr>
            <a:picLocks noGrp="1" noChangeAspect="1"/>
          </p:cNvPicPr>
          <p:nvPr>
            <p:ph idx="1"/>
          </p:nvPr>
        </p:nvPicPr>
        <p:blipFill>
          <a:blip r:embed="rId2"/>
          <a:srcRect l="22222" r="22222"/>
          <a:stretch/>
        </p:blipFill>
        <p:spPr>
          <a:xfrm>
            <a:off x="2286000" y="1280160"/>
            <a:ext cx="4572000" cy="4572000"/>
          </a:xfrm>
        </p:spPr>
      </p:pic>
    </p:spTree>
    <p:extLst>
      <p:ext uri="{BB962C8B-B14F-4D97-AF65-F5344CB8AC3E}">
        <p14:creationId xmlns:p14="http://schemas.microsoft.com/office/powerpoint/2010/main" val="1459475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38.3 Figure 4</a:t>
            </a:r>
            <a:endParaRPr lang="en-IN" dirty="0"/>
          </a:p>
        </p:txBody>
      </p:sp>
      <p:pic>
        <p:nvPicPr>
          <p:cNvPr id="7" name="Content Placeholder 6" descr="The illustration shows the digestive tract of a bee. Food enters the mouth and then goes through the stomach to the intestine. The Malpighian tubules are wormlike protrusions that form a band around the intestine. After the intestine, food enters a bulge called the rectum and exits through the anus.">
            <a:extLst>
              <a:ext uri="{FF2B5EF4-FFF2-40B4-BE49-F238E27FC236}">
                <a16:creationId xmlns:a16="http://schemas.microsoft.com/office/drawing/2014/main" id="{B4EAAEE2-AD1F-E6A5-F0A6-3701E0D910B2}"/>
              </a:ext>
            </a:extLst>
          </p:cNvPr>
          <p:cNvPicPr>
            <a:picLocks noGrp="1" noChangeAspect="1"/>
          </p:cNvPicPr>
          <p:nvPr>
            <p:ph idx="1"/>
          </p:nvPr>
        </p:nvPicPr>
        <p:blipFill>
          <a:blip r:embed="rId2"/>
          <a:srcRect b="4667"/>
          <a:stretch/>
        </p:blipFill>
        <p:spPr>
          <a:xfrm>
            <a:off x="457200" y="1280160"/>
            <a:ext cx="8229600" cy="4358640"/>
          </a:xfrm>
        </p:spPr>
      </p:pic>
    </p:spTree>
    <p:extLst>
      <p:ext uri="{BB962C8B-B14F-4D97-AF65-F5344CB8AC3E}">
        <p14:creationId xmlns:p14="http://schemas.microsoft.com/office/powerpoint/2010/main" val="3601370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38.3 Figure 5</a:t>
            </a:r>
            <a:endParaRPr lang="en-IN" dirty="0"/>
          </a:p>
        </p:txBody>
      </p:sp>
      <p:pic>
        <p:nvPicPr>
          <p:cNvPr id="6" name="Content Placeholder 5" descr="The urea cycle begins in the mitochondrion, where bicarbonate, is combined with ammonia to make carbamoyl phosphate. Two A T P are used in the process. Ornithine transcarbamylase adds the carbamoyl phosphate to a five-carbon amino acid called ornithine to make L-citrulline. L-citrulline leaves the mitochondrion, and an enzyme called arginosuccinate synthetase adds a four-carbon amino acid called L-aspartate to it to make arginosuccinate. In the process, one A T P is converted to A M P and P P i. Arginosuccinate lyase removes a four-carbon fumarate molecule from the arginosuccinate, forming the six-carbon amino acid L arginine. Arginase 1 removes a urea molecule from the L-arginine, forming ornithine in the process. Urea has a single carbon double bonded to an oxygen and single bonded to two ammonia groups. Ornithine enters the mitochondrion, completing the cycle.">
            <a:extLst>
              <a:ext uri="{FF2B5EF4-FFF2-40B4-BE49-F238E27FC236}">
                <a16:creationId xmlns:a16="http://schemas.microsoft.com/office/drawing/2014/main" id="{D251B85B-3B77-0819-33CE-8DE1013D1CA5}"/>
              </a:ext>
            </a:extLst>
          </p:cNvPr>
          <p:cNvPicPr>
            <a:picLocks noGrp="1" noChangeAspect="1"/>
          </p:cNvPicPr>
          <p:nvPr>
            <p:ph idx="1"/>
          </p:nvPr>
        </p:nvPicPr>
        <p:blipFill>
          <a:blip r:embed="rId2"/>
          <a:srcRect l="29630" r="28704"/>
          <a:stretch/>
        </p:blipFill>
        <p:spPr>
          <a:xfrm>
            <a:off x="2895600" y="1280160"/>
            <a:ext cx="3429000" cy="4572000"/>
          </a:xfrm>
        </p:spPr>
      </p:pic>
    </p:spTree>
    <p:extLst>
      <p:ext uri="{BB962C8B-B14F-4D97-AF65-F5344CB8AC3E}">
        <p14:creationId xmlns:p14="http://schemas.microsoft.com/office/powerpoint/2010/main" val="3106040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38.1 Figure 1</a:t>
            </a:r>
          </a:p>
        </p:txBody>
      </p:sp>
      <p:pic>
        <p:nvPicPr>
          <p:cNvPr id="6" name="Content Placeholder 5" descr="A photograph of three garbage bins: one for compost, one for waste, and one for recycling">
            <a:extLst>
              <a:ext uri="{FF2B5EF4-FFF2-40B4-BE49-F238E27FC236}">
                <a16:creationId xmlns:a16="http://schemas.microsoft.com/office/drawing/2014/main" id="{E50DBDE3-548B-64F6-5967-600E0B5D61AD}"/>
              </a:ext>
            </a:extLst>
          </p:cNvPr>
          <p:cNvPicPr>
            <a:picLocks noGrp="1" noChangeAspect="1"/>
          </p:cNvPicPr>
          <p:nvPr>
            <p:ph idx="1"/>
          </p:nvPr>
        </p:nvPicPr>
        <p:blipFill>
          <a:blip r:embed="rId2"/>
          <a:srcRect l="4630" r="3704"/>
          <a:stretch/>
        </p:blipFill>
        <p:spPr>
          <a:xfrm>
            <a:off x="838200" y="1280160"/>
            <a:ext cx="75438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38.3 Figure 6</a:t>
            </a:r>
            <a:endParaRPr lang="en-IN" dirty="0"/>
          </a:p>
        </p:txBody>
      </p:sp>
      <p:pic>
        <p:nvPicPr>
          <p:cNvPr id="7" name="Content Placeholder 6" descr="Figure (a) shows a photograph of a freshwater fish and states that many invertebrates and aquatic species excrete ammonia. The chemical structure of ammonia is N H 3. Figure (b) shows a photograph of a wood rat and states that mammals, many adult amphibians, and some marine species excrete urea. The chemical structure of urea is shown. Urea has one H 2 N group and one N H 2 group attached to a central carbon. An oxygen is also double-bonded to this central carbon. Figure (c) shows a photograph of a pigeon and states that insects, land snails, birds, and many reptiles excrete uric acid. The chemical structure of uric acid is shown. Uric acid has a six-membered carbon ring attached to a five-membered ring. Each ring has two N H groups embedded in it. An oxygen is double-bonded to each ring.">
            <a:extLst>
              <a:ext uri="{FF2B5EF4-FFF2-40B4-BE49-F238E27FC236}">
                <a16:creationId xmlns:a16="http://schemas.microsoft.com/office/drawing/2014/main" id="{DD8B7265-282D-809A-CDC6-503BF0E51569}"/>
              </a:ext>
            </a:extLst>
          </p:cNvPr>
          <p:cNvPicPr>
            <a:picLocks noGrp="1" noChangeAspect="1"/>
          </p:cNvPicPr>
          <p:nvPr>
            <p:ph idx="1"/>
          </p:nvPr>
        </p:nvPicPr>
        <p:blipFill>
          <a:blip r:embed="rId2"/>
          <a:srcRect b="46333"/>
          <a:stretch/>
        </p:blipFill>
        <p:spPr>
          <a:xfrm>
            <a:off x="457200" y="1280160"/>
            <a:ext cx="8229600" cy="2453640"/>
          </a:xfrm>
        </p:spPr>
      </p:pic>
    </p:spTree>
    <p:extLst>
      <p:ext uri="{BB962C8B-B14F-4D97-AF65-F5344CB8AC3E}">
        <p14:creationId xmlns:p14="http://schemas.microsoft.com/office/powerpoint/2010/main" val="671979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2B26-CF65-CD7A-52CD-E1C85E699334}"/>
              </a:ext>
            </a:extLst>
          </p:cNvPr>
          <p:cNvSpPr>
            <a:spLocks noGrp="1"/>
          </p:cNvSpPr>
          <p:nvPr>
            <p:ph type="title"/>
          </p:nvPr>
        </p:nvSpPr>
        <p:spPr/>
        <p:txBody>
          <a:bodyPr/>
          <a:lstStyle/>
          <a:p>
            <a:r>
              <a:rPr lang="en-US" dirty="0"/>
              <a:t>Lesson 38.3 Figure 7</a:t>
            </a:r>
            <a:endParaRPr lang="en-IN" dirty="0"/>
          </a:p>
        </p:txBody>
      </p:sp>
      <p:pic>
        <p:nvPicPr>
          <p:cNvPr id="6" name="Content Placeholder 5" descr="A photograph of a person's feet, which appear swollen">
            <a:extLst>
              <a:ext uri="{FF2B5EF4-FFF2-40B4-BE49-F238E27FC236}">
                <a16:creationId xmlns:a16="http://schemas.microsoft.com/office/drawing/2014/main" id="{81366C3B-D1B2-D75A-E67E-0BAD397BAC1A}"/>
              </a:ext>
            </a:extLst>
          </p:cNvPr>
          <p:cNvPicPr>
            <a:picLocks noGrp="1" noChangeAspect="1"/>
          </p:cNvPicPr>
          <p:nvPr>
            <p:ph idx="1"/>
          </p:nvPr>
        </p:nvPicPr>
        <p:blipFill>
          <a:blip r:embed="rId2"/>
          <a:srcRect l="14815" r="14815"/>
          <a:stretch/>
        </p:blipFill>
        <p:spPr>
          <a:xfrm>
            <a:off x="1676400" y="1295400"/>
            <a:ext cx="5791200" cy="4572000"/>
          </a:xfrm>
        </p:spPr>
      </p:pic>
    </p:spTree>
    <p:extLst>
      <p:ext uri="{BB962C8B-B14F-4D97-AF65-F5344CB8AC3E}">
        <p14:creationId xmlns:p14="http://schemas.microsoft.com/office/powerpoint/2010/main" val="3962874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38.4 Figure 1</a:t>
            </a:r>
            <a:endParaRPr lang="en-IN" dirty="0"/>
          </a:p>
        </p:txBody>
      </p:sp>
      <p:pic>
        <p:nvPicPr>
          <p:cNvPr id="6" name="Content Placeholder 5" descr="An illustration of an adrenal gland is shown. It sits on top of the superior surface of the kidney and possesses a cortex and a medulla. The tissue of the cortex is made up of three zones, the zona glomerulosa, the zona fasciculata, and the zona reticularis. The zona glomerulosa releases mineralocorticoids, hormones like aldosterone that regulate mineral balance. The adrenal medulla releases stress hormones like epinephrine and norepinephrine that stimulate sympathetic autonomic nervous system.">
            <a:extLst>
              <a:ext uri="{FF2B5EF4-FFF2-40B4-BE49-F238E27FC236}">
                <a16:creationId xmlns:a16="http://schemas.microsoft.com/office/drawing/2014/main" id="{CABCC40C-4CA8-6F10-4EB7-D6F52C6A0C1D}"/>
              </a:ext>
            </a:extLst>
          </p:cNvPr>
          <p:cNvPicPr>
            <a:picLocks noGrp="1" noChangeAspect="1"/>
          </p:cNvPicPr>
          <p:nvPr>
            <p:ph idx="1"/>
          </p:nvPr>
        </p:nvPicPr>
        <p:blipFill>
          <a:blip r:embed="rId2"/>
          <a:srcRect b="39667"/>
          <a:stretch/>
        </p:blipFill>
        <p:spPr>
          <a:xfrm>
            <a:off x="457200" y="1280160"/>
            <a:ext cx="8229600" cy="2758440"/>
          </a:xfrm>
        </p:spPr>
      </p:pic>
    </p:spTree>
    <p:extLst>
      <p:ext uri="{BB962C8B-B14F-4D97-AF65-F5344CB8AC3E}">
        <p14:creationId xmlns:p14="http://schemas.microsoft.com/office/powerpoint/2010/main" val="195928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38.4 Figure 2</a:t>
            </a:r>
            <a:endParaRPr lang="en-IN" dirty="0"/>
          </a:p>
        </p:txBody>
      </p:sp>
      <p:pic>
        <p:nvPicPr>
          <p:cNvPr id="6" name="Content Placeholder 5" descr="The illustration shows the chain reactions that occur when the macula densa senses low fluid flow or low sodium concentration. This causes the juxtaglomerular cells to secrete the enzyme renin. The kidneys release renin into the blood, and the liver releases angiotensinogen into the blood, causing an enzyme reaction in which renin and angiotensin-converting enzyme, or A C E, in pulmonary blood converts angiotensin one into angiotensin two. This causes widespread vasoconstriction, stimulating the adrenal cortex to secrete aldosterone. Aldosterone stimulates sodium uptake on the apical cell membrane in the distal convoluted tubule and collecting ducts, while A D H causes aquaporins to move to the collecting duct plasma membrane, increasing water reabsorption.">
            <a:extLst>
              <a:ext uri="{FF2B5EF4-FFF2-40B4-BE49-F238E27FC236}">
                <a16:creationId xmlns:a16="http://schemas.microsoft.com/office/drawing/2014/main" id="{79AB3E46-1413-2524-0551-9717D419520E}"/>
              </a:ext>
            </a:extLst>
          </p:cNvPr>
          <p:cNvPicPr>
            <a:picLocks noGrp="1" noChangeAspect="1"/>
          </p:cNvPicPr>
          <p:nvPr>
            <p:ph idx="1"/>
          </p:nvPr>
        </p:nvPicPr>
        <p:blipFill>
          <a:blip r:embed="rId3"/>
          <a:srcRect l="9259" r="9259"/>
          <a:stretch/>
        </p:blipFill>
        <p:spPr>
          <a:xfrm>
            <a:off x="1219200" y="1280160"/>
            <a:ext cx="6705600" cy="4572000"/>
          </a:xfrm>
        </p:spPr>
      </p:pic>
    </p:spTree>
    <p:extLst>
      <p:ext uri="{BB962C8B-B14F-4D97-AF65-F5344CB8AC3E}">
        <p14:creationId xmlns:p14="http://schemas.microsoft.com/office/powerpoint/2010/main" val="4060862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38.4 Figure 3</a:t>
            </a:r>
            <a:endParaRPr lang="en-IN" dirty="0"/>
          </a:p>
        </p:txBody>
      </p:sp>
      <p:pic>
        <p:nvPicPr>
          <p:cNvPr id="6" name="Content Placeholder 5" descr="Part of the diagram shows a tree diagram that starts with &quot;Angiotensinogen.&quot; An arrow, labeled &quot;Renin,&quot; points from &quot;Angiotensinogen&quot; to &quot;Angiotensin 1.&quot; An arrow, labeled &quot;A C E&quot; and &quot;Triggers release of other hormones,&quot; points from &quot;Angiotensin 1&quot; to &quot;Angiotensin 2.&quot; Three arrows point from this. The first points to &quot;Direct effects: Causes arteries to constrict and increases cardiac output resulting in an increase in blood pressure and volume, Decreases glomerular filtration rate resulting in water retention, and Increases thirst.&quot; The second arrow points to &quot;A D H,&quot; which has an arrow pointing to &quot;Mediates insertion of aquaporins into nephron collecting duct cells; as a result, more water is reabsorbed into the blood and Increases sodium reabsorption in the medulla of the kidney.&quot; The third arrow pointing from &quot;Angiotensin 2&quot; points to &quot;Aldosterone,&quot; which has an arrow pointing to &quot;Causes nephron distal tubules to reabsorb more sodium ions and water, which increases blood volume.&quot; Another part of the diagram shows a human body with the organs. A label points to two places in the brain and is labeled &quot;A D H is made in the hypothalamus and released by the posterior pituitary.&quot; A label points to the heart and is labeled &quot;A N P is made by atrial cells in the heart.&quot; A label points to the kidneys and is labeled &quot;Renin is produced by the kidney.&quot; A label points to the adrenal glands and is labeled &quot;Aldosterone is produced by the adrenal glands, located on top of the kidneys.&quot; A label points to the liver and is labeled &quot;Angiotensin is made by the liver.&quot; The last part of the diagram is a box that reads, &quot;A N P is a hormone antagonistic to the angiotensin pathway. ANP decreases blood volume and pressure by: increasing the glomular filtration rate, decreasing of reabsorption of sodium ions by nephrons, and inhibiting the release of renin, aldosterone, and A D H.&quot;">
            <a:extLst>
              <a:ext uri="{FF2B5EF4-FFF2-40B4-BE49-F238E27FC236}">
                <a16:creationId xmlns:a16="http://schemas.microsoft.com/office/drawing/2014/main" id="{C79C9F9E-4BDB-538C-9492-DE36D2E487FD}"/>
              </a:ext>
            </a:extLst>
          </p:cNvPr>
          <p:cNvPicPr>
            <a:picLocks noGrp="1" noChangeAspect="1"/>
          </p:cNvPicPr>
          <p:nvPr>
            <p:ph idx="1"/>
          </p:nvPr>
        </p:nvPicPr>
        <p:blipFill>
          <a:blip r:embed="rId3"/>
          <a:stretch>
            <a:fillRect/>
          </a:stretch>
        </p:blipFill>
        <p:spPr/>
      </p:pic>
    </p:spTree>
    <p:extLst>
      <p:ext uri="{BB962C8B-B14F-4D97-AF65-F5344CB8AC3E}">
        <p14:creationId xmlns:p14="http://schemas.microsoft.com/office/powerpoint/2010/main" val="2614776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38.4 Figure 4</a:t>
            </a:r>
            <a:endParaRPr lang="en-IN" dirty="0"/>
          </a:p>
        </p:txBody>
      </p:sp>
      <p:pic>
        <p:nvPicPr>
          <p:cNvPr id="6" name="Content Placeholder 5" descr="Shown is the chemical structure of vasopressin, or A D H. It consists of nine amino acids: cysteinyl , tyrosyl , phenylalanyl, glutaminyl , asparaginyl , cysteinyl, prolyl , arginyl, glycinamide , and an N H 2.">
            <a:extLst>
              <a:ext uri="{FF2B5EF4-FFF2-40B4-BE49-F238E27FC236}">
                <a16:creationId xmlns:a16="http://schemas.microsoft.com/office/drawing/2014/main" id="{9C284A4B-F8D5-E069-9A9C-3E20BD86BCBB}"/>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1321672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38.1 Figure 2</a:t>
            </a:r>
            <a:endParaRPr lang="en-IN" dirty="0"/>
          </a:p>
        </p:txBody>
      </p:sp>
      <p:pic>
        <p:nvPicPr>
          <p:cNvPr id="7" name="Content Placeholder 6" descr="The illustration of the hypertonic blood cells is labeled &quot;plasmolysis or crenation.&quot; The water is shown leaving the blood cell, leaving the blood cells shriveled up.  The illustration of the isotonic blood cells is labeled &quot;normal.&quot; The water is shown entering and leaving the blood cell equally, leaving it looking normal. The illustration of the hypotonic blood cells is labeled &quot;hemolysis or swelling.&quot; The water is shown entering the blood cell, leaving it swollen. ">
            <a:extLst>
              <a:ext uri="{FF2B5EF4-FFF2-40B4-BE49-F238E27FC236}">
                <a16:creationId xmlns:a16="http://schemas.microsoft.com/office/drawing/2014/main" id="{B0104355-8289-2401-FE5A-084BD34444F9}"/>
              </a:ext>
            </a:extLst>
          </p:cNvPr>
          <p:cNvPicPr>
            <a:picLocks noGrp="1" noChangeAspect="1"/>
          </p:cNvPicPr>
          <p:nvPr>
            <p:ph idx="1"/>
          </p:nvPr>
        </p:nvPicPr>
        <p:blipFill>
          <a:blip r:embed="rId2"/>
          <a:srcRect b="9667"/>
          <a:stretch/>
        </p:blipFill>
        <p:spPr>
          <a:xfrm>
            <a:off x="457200" y="1280160"/>
            <a:ext cx="8229600" cy="4130040"/>
          </a:xfrm>
        </p:spPr>
      </p:pic>
    </p:spTree>
    <p:extLst>
      <p:ext uri="{BB962C8B-B14F-4D97-AF65-F5344CB8AC3E}">
        <p14:creationId xmlns:p14="http://schemas.microsoft.com/office/powerpoint/2010/main" val="3352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38.1 Figure 3</a:t>
            </a:r>
            <a:endParaRPr lang="en-IN" dirty="0"/>
          </a:p>
        </p:txBody>
      </p:sp>
      <p:pic>
        <p:nvPicPr>
          <p:cNvPr id="6" name="Content Placeholder 5" descr="A photograph shows a person with a handful of large grain salt.">
            <a:extLst>
              <a:ext uri="{FF2B5EF4-FFF2-40B4-BE49-F238E27FC236}">
                <a16:creationId xmlns:a16="http://schemas.microsoft.com/office/drawing/2014/main" id="{483FD589-7411-40FC-C5FC-8F2848419DAC}"/>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38.1 Figure 4</a:t>
            </a:r>
            <a:endParaRPr lang="en-IN" dirty="0"/>
          </a:p>
        </p:txBody>
      </p:sp>
      <p:pic>
        <p:nvPicPr>
          <p:cNvPr id="7" name="Content Placeholder 6" descr="A photograph shows a salmon jumping out of the water up a waterfall.">
            <a:extLst>
              <a:ext uri="{FF2B5EF4-FFF2-40B4-BE49-F238E27FC236}">
                <a16:creationId xmlns:a16="http://schemas.microsoft.com/office/drawing/2014/main" id="{A0CFED5E-0551-AC49-F0EA-09978131B2CF}"/>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38.1 Figure 5</a:t>
            </a:r>
            <a:endParaRPr lang="en-IN" dirty="0"/>
          </a:p>
        </p:txBody>
      </p:sp>
      <p:pic>
        <p:nvPicPr>
          <p:cNvPr id="6" name="Content Placeholder 5" descr="Illustration (a) shows a fish in a freshwater environment, where water is absorbed through the skin. To compensate, the fish drinks little water and excretes dilute urine. Sodium, potassium, and chlorine ions are lost through the skin, and the fish actively transports these same ions into its gills to compensate for this loss. Illustration (b) shows a fish in a saltwater environment, where water is lost through the skin. To compensate, the fish drinks ample water and excretes concentrated urine. It absorbs sodium, potassium, and chlorine ions through its skin and excretes them through its gills.">
            <a:extLst>
              <a:ext uri="{FF2B5EF4-FFF2-40B4-BE49-F238E27FC236}">
                <a16:creationId xmlns:a16="http://schemas.microsoft.com/office/drawing/2014/main" id="{96E1334C-155C-F76D-2789-96B6AA0A03DC}"/>
              </a:ext>
            </a:extLst>
          </p:cNvPr>
          <p:cNvPicPr>
            <a:picLocks noGrp="1" noChangeAspect="1"/>
          </p:cNvPicPr>
          <p:nvPr>
            <p:ph idx="1"/>
          </p:nvPr>
        </p:nvPicPr>
        <p:blipFill>
          <a:blip r:embed="rId3"/>
          <a:srcRect l="23148" r="23148"/>
          <a:stretch/>
        </p:blipFill>
        <p:spPr>
          <a:xfrm>
            <a:off x="2362200" y="1280160"/>
            <a:ext cx="44196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38.2 Figure 1</a:t>
            </a:r>
            <a:endParaRPr lang="en-IN" dirty="0"/>
          </a:p>
        </p:txBody>
      </p:sp>
      <p:pic>
        <p:nvPicPr>
          <p:cNvPr id="6" name="Content Placeholder 5" descr="The illustration shows the kidneys, arteries, veins, and bladder in the osmoregulatory system. The two kidneys face one another. A renal artery and a renal vein extend from the inside middle of each kidney, connecting them to the abdominal aorta and the inferior vena cava. A ureter runs down from each kidney to the bladder, a sac that sits just above the pelvis. The urethra runs down from the bottom of the bladder.">
            <a:extLst>
              <a:ext uri="{FF2B5EF4-FFF2-40B4-BE49-F238E27FC236}">
                <a16:creationId xmlns:a16="http://schemas.microsoft.com/office/drawing/2014/main" id="{A74ED603-3392-7FD8-DAAD-27837F042FEB}"/>
              </a:ext>
            </a:extLst>
          </p:cNvPr>
          <p:cNvPicPr>
            <a:picLocks noGrp="1" noChangeAspect="1"/>
          </p:cNvPicPr>
          <p:nvPr>
            <p:ph idx="1"/>
          </p:nvPr>
        </p:nvPicPr>
        <p:blipFill>
          <a:blip r:embed="rId2"/>
          <a:srcRect l="26852" r="25926"/>
          <a:stretch/>
        </p:blipFill>
        <p:spPr>
          <a:xfrm>
            <a:off x="2667000" y="1280160"/>
            <a:ext cx="3886200" cy="4572000"/>
          </a:xfrm>
        </p:spPr>
      </p:pic>
    </p:spTree>
    <p:extLst>
      <p:ext uri="{BB962C8B-B14F-4D97-AF65-F5344CB8AC3E}">
        <p14:creationId xmlns:p14="http://schemas.microsoft.com/office/powerpoint/2010/main" val="195704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38.2 Figure 2</a:t>
            </a:r>
            <a:endParaRPr lang="en-IN" dirty="0"/>
          </a:p>
        </p:txBody>
      </p:sp>
      <p:pic>
        <p:nvPicPr>
          <p:cNvPr id="7" name="Content Placeholder 6" descr="The kidney is shaped like a kidney bean standing on end. The renal capsule covers the outside of the kidney. The inside of the kidney consists of three layers: the renal cortex, the renal medulla in the middle, and the inner renal pelvis. The renal pelvis is flush with the concave side of the kidney and empties into the ureter, a tube that runs down outside the concave side of the kidney. Nephrons run through nine renal pyramids are embedded in the medulla, which is the thickest kidney layer. Each renal pyramid is teardrop-shaped, with the narrow end facing toward the renal papilla. The renal artery and renal vein enter the concave part of the kidney, just above the ureter.">
            <a:extLst>
              <a:ext uri="{FF2B5EF4-FFF2-40B4-BE49-F238E27FC236}">
                <a16:creationId xmlns:a16="http://schemas.microsoft.com/office/drawing/2014/main" id="{7E2D4C21-2CF3-89E8-0ACB-5D842A878AEF}"/>
              </a:ext>
            </a:extLst>
          </p:cNvPr>
          <p:cNvPicPr>
            <a:picLocks noGrp="1" noChangeAspect="1"/>
          </p:cNvPicPr>
          <p:nvPr>
            <p:ph idx="1"/>
          </p:nvPr>
        </p:nvPicPr>
        <p:blipFill>
          <a:blip r:embed="rId2"/>
          <a:srcRect l="21296" r="20371"/>
          <a:stretch/>
        </p:blipFill>
        <p:spPr>
          <a:xfrm>
            <a:off x="2209800" y="1280160"/>
            <a:ext cx="4800600" cy="4572000"/>
          </a:xfrm>
        </p:spPr>
      </p:pic>
    </p:spTree>
    <p:extLst>
      <p:ext uri="{BB962C8B-B14F-4D97-AF65-F5344CB8AC3E}">
        <p14:creationId xmlns:p14="http://schemas.microsoft.com/office/powerpoint/2010/main" val="351860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38.2 Figure 3</a:t>
            </a:r>
            <a:endParaRPr lang="en-IN" dirty="0"/>
          </a:p>
        </p:txBody>
      </p:sp>
      <p:pic>
        <p:nvPicPr>
          <p:cNvPr id="7" name="Content Placeholder 6" descr="The illustration shows the nephron, a tube-like structure that begins in the kidney cortex. Here, arterioles converge in a bulb-like structure called the glomerulus, which is partly surrounded by a Bowman's capsule. Afferent arterioles enter the glomerulus, and efferent arterioles leave. The glomerulus empties into the proximal convoluted tubule. A long loop, called the loop of Henle, extends from the proximal convoluted tubule to the inner medulla of the kidney and then back out to the cortex. There, the loop of Henle joins a distal convoluted tubule. The distal convoluted tubule joins a collecting duct, which travels from the medulla back into the cortex, toward the center of the kidney. Eventually, the contents of the renal pyramid empty into the renal pelvis and then the ureter.">
            <a:extLst>
              <a:ext uri="{FF2B5EF4-FFF2-40B4-BE49-F238E27FC236}">
                <a16:creationId xmlns:a16="http://schemas.microsoft.com/office/drawing/2014/main" id="{562354A4-9BC4-1878-B4B5-2E444F831914}"/>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33680708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2391</TotalTime>
  <Words>110</Words>
  <Application>Microsoft Office PowerPoint</Application>
  <PresentationFormat>On-screen Show (4:3)</PresentationFormat>
  <Paragraphs>30</Paragraphs>
  <Slides>26</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Chapter 38</vt:lpstr>
      <vt:lpstr>Lesson 38.1 Figure 1</vt:lpstr>
      <vt:lpstr>Lesson 38.1 Figure 2</vt:lpstr>
      <vt:lpstr>Lesson 38.1 Figure 3</vt:lpstr>
      <vt:lpstr>Lesson 38.1 Figure 4</vt:lpstr>
      <vt:lpstr>Lesson 38.1 Figure 5</vt:lpstr>
      <vt:lpstr>Lesson 38.2 Figure 1</vt:lpstr>
      <vt:lpstr>Lesson 38.2 Figure 2</vt:lpstr>
      <vt:lpstr>Lesson 38.2 Figure 3</vt:lpstr>
      <vt:lpstr>Lesson 38.2 Figure 4</vt:lpstr>
      <vt:lpstr>Lesson 38.2 Figure 5</vt:lpstr>
      <vt:lpstr>Lesson 38.2 Figure 6</vt:lpstr>
      <vt:lpstr>Lesson 38.2 Figure 7</vt:lpstr>
      <vt:lpstr>Lesson 38.2 Figure 8</vt:lpstr>
      <vt:lpstr>Lesson 38.3 Figure 1</vt:lpstr>
      <vt:lpstr>Lesson 38.3 Figure 2</vt:lpstr>
      <vt:lpstr>Lesson 38.3 Figure 3</vt:lpstr>
      <vt:lpstr>Lesson 38.3 Figure 4</vt:lpstr>
      <vt:lpstr>Lesson 38.3 Figure 5</vt:lpstr>
      <vt:lpstr>Lesson 38.3 Figure 6</vt:lpstr>
      <vt:lpstr>Lesson 38.3 Figure 7</vt:lpstr>
      <vt:lpstr>Lesson 38.4 Figure 1</vt:lpstr>
      <vt:lpstr>Lesson 38.4 Figure 2</vt:lpstr>
      <vt:lpstr>Lesson 38.4 Figure 3</vt:lpstr>
      <vt:lpstr>Lesson 38.4 Figure 4</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204</cp:revision>
  <dcterms:created xsi:type="dcterms:W3CDTF">2013-04-26T14:43:13Z</dcterms:created>
  <dcterms:modified xsi:type="dcterms:W3CDTF">2024-10-11T19:56:16Z</dcterms:modified>
</cp:coreProperties>
</file>