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6"/>
  </p:notesMasterIdLst>
  <p:handoutMasterIdLst>
    <p:handoutMasterId r:id="rId37"/>
  </p:handoutMasterIdLst>
  <p:sldIdLst>
    <p:sldId id="272" r:id="rId2"/>
    <p:sldId id="267" r:id="rId3"/>
    <p:sldId id="273" r:id="rId4"/>
    <p:sldId id="274" r:id="rId5"/>
    <p:sldId id="275" r:id="rId6"/>
    <p:sldId id="276" r:id="rId7"/>
    <p:sldId id="382" r:id="rId8"/>
    <p:sldId id="383" r:id="rId9"/>
    <p:sldId id="384" r:id="rId10"/>
    <p:sldId id="385" r:id="rId11"/>
    <p:sldId id="349" r:id="rId12"/>
    <p:sldId id="283" r:id="rId13"/>
    <p:sldId id="284" r:id="rId14"/>
    <p:sldId id="350" r:id="rId15"/>
    <p:sldId id="351" r:id="rId16"/>
    <p:sldId id="375" r:id="rId17"/>
    <p:sldId id="376" r:id="rId18"/>
    <p:sldId id="381" r:id="rId19"/>
    <p:sldId id="386" r:id="rId20"/>
    <p:sldId id="387" r:id="rId21"/>
    <p:sldId id="388" r:id="rId22"/>
    <p:sldId id="389" r:id="rId23"/>
    <p:sldId id="352" r:id="rId24"/>
    <p:sldId id="353" r:id="rId25"/>
    <p:sldId id="354" r:id="rId26"/>
    <p:sldId id="377" r:id="rId27"/>
    <p:sldId id="378" r:id="rId28"/>
    <p:sldId id="379" r:id="rId29"/>
    <p:sldId id="380" r:id="rId30"/>
    <p:sldId id="355" r:id="rId31"/>
    <p:sldId id="356" r:id="rId32"/>
    <p:sldId id="357" r:id="rId33"/>
    <p:sldId id="358" r:id="rId34"/>
    <p:sldId id="26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3" autoAdjust="0"/>
    <p:restoredTop sz="86410" autoAdjust="0"/>
  </p:normalViewPr>
  <p:slideViewPr>
    <p:cSldViewPr>
      <p:cViewPr varScale="1">
        <p:scale>
          <a:sx n="71" d="100"/>
          <a:sy n="71" d="100"/>
        </p:scale>
        <p:origin x="1205" y="6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39</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The Endocrine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FF63-B01C-B769-FF4B-0234C2738EAA}"/>
              </a:ext>
            </a:extLst>
          </p:cNvPr>
          <p:cNvSpPr>
            <a:spLocks noGrp="1"/>
          </p:cNvSpPr>
          <p:nvPr>
            <p:ph type="title"/>
          </p:nvPr>
        </p:nvSpPr>
        <p:spPr/>
        <p:txBody>
          <a:bodyPr/>
          <a:lstStyle/>
          <a:p>
            <a:r>
              <a:rPr lang="en-US" dirty="0"/>
              <a:t>Lesson 39.1 Figure 9</a:t>
            </a:r>
            <a:endParaRPr lang="en-IN" dirty="0"/>
          </a:p>
        </p:txBody>
      </p:sp>
      <p:pic>
        <p:nvPicPr>
          <p:cNvPr id="5" name="Content Placeholder 4" descr="Image showing the molecular structures for A M P (left) and c A M P (right). The molecular structure of A M P consists of a ribose sugar molecule connected to an adenine base and a phosphate group. The molecular structure of c A M P consists of a cyclic ribose sugar molecule connected to an adenine base and a phosphate group.">
            <a:extLst>
              <a:ext uri="{FF2B5EF4-FFF2-40B4-BE49-F238E27FC236}">
                <a16:creationId xmlns:a16="http://schemas.microsoft.com/office/drawing/2014/main" id="{A0BD3139-D2CF-1B4B-633A-3FA397D72F0F}"/>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2379422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39.2 Figure 1</a:t>
            </a:r>
            <a:endParaRPr lang="en-IN" dirty="0"/>
          </a:p>
        </p:txBody>
      </p:sp>
      <p:pic>
        <p:nvPicPr>
          <p:cNvPr id="7" name="Content Placeholder 6" descr="The illustration shows the human head and brain with a close up insert. In the insert, the thalamus at the center of the brain is labeled. The hypothalamus is color blue and is also labeled. It is located just below the thalamus. Below the hypothalamus is the infundibulum, which is colored orange. Below that are two areas. The left area (which would be closer to the front of the head) is labeled &quot;anterior pituitary&quot; and colored green. The right area (which would be closer to the back of the head) is labeled &quot;posterior pituitary&quot; and colored purple.">
            <a:extLst>
              <a:ext uri="{FF2B5EF4-FFF2-40B4-BE49-F238E27FC236}">
                <a16:creationId xmlns:a16="http://schemas.microsoft.com/office/drawing/2014/main" id="{C5C141F9-48D4-A0CB-5556-7971E267F807}"/>
              </a:ext>
            </a:extLst>
          </p:cNvPr>
          <p:cNvPicPr>
            <a:picLocks noGrp="1" noChangeAspect="1"/>
          </p:cNvPicPr>
          <p:nvPr>
            <p:ph idx="1"/>
          </p:nvPr>
        </p:nvPicPr>
        <p:blipFill>
          <a:blip r:embed="rId2"/>
          <a:srcRect l="4631" r="4629"/>
          <a:stretch/>
        </p:blipFill>
        <p:spPr>
          <a:xfrm>
            <a:off x="838200" y="1280160"/>
            <a:ext cx="7467600" cy="4572000"/>
          </a:xfrm>
        </p:spPr>
      </p:pic>
    </p:spTree>
    <p:extLst>
      <p:ext uri="{BB962C8B-B14F-4D97-AF65-F5344CB8AC3E}">
        <p14:creationId xmlns:p14="http://schemas.microsoft.com/office/powerpoint/2010/main" val="1957040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39.2 Figure 2</a:t>
            </a:r>
            <a:endParaRPr lang="en-IN" dirty="0"/>
          </a:p>
        </p:txBody>
      </p:sp>
      <p:pic>
        <p:nvPicPr>
          <p:cNvPr id="6" name="Content Placeholder 5" descr="Part of the diagram shows a tree diagram that starts with &quot;Angiotensinogen.&quot; An arrow, labeled &quot;Renin,&quot; points from &quot;Angiotensinogen&quot; to &quot;Angiotensin 1.&quot; An arrow, labeled &quot;A C E&quot; and &quot;Triggers release of other hormones,&quot; points from &quot;Angiotensin 1&quot; to &quot;Angiotensin 2.&quot; Three arrows point from this. The first points to &quot;Direct effects: Causes arteries to constrict and increases cardiac output resulting in an increase in blood pressure and volume, Decreases glomerular filtration rate resulting in water retention, and Increases thirst.&quot; The second arrow points to &quot;A D H,&quot; which has an arrow pointing to &quot;Mediates insertion of aquaporins into nephron collecting duct cells; as a result, more water is reabsorbed into the blood and Increases sodium reabsorption in the medulla of the kidney.&quot; The third arrow pointing from &quot;Angiotensin 2&quot; points to &quot;Aldosterone,&quot; which has an arrow pointing to &quot;Causes nephron distal tubules to reabsorb more sodium ions and water, which increases blood volume.&quot; Another part of the diagram shows a human body with the organs. A label points to two places in the brain and is labeled &quot;A D H is made in the hypothalamus and released by the posterior pituitary.&quot; A label points to the heart and is labeled &quot;A N P is made by atrial cells in the heart.&quot; A label points to the kidneys and is labeled &quot;Renin is produced by the kidney.&quot; A label points to the adrenal glands and is labeled &quot;Aldosterone is produced by the adrenal glands, located on top of the kidneys.&quot; A label points to the liver and is labeled &quot;Angiotensin is made by the liver.&quot;">
            <a:extLst>
              <a:ext uri="{FF2B5EF4-FFF2-40B4-BE49-F238E27FC236}">
                <a16:creationId xmlns:a16="http://schemas.microsoft.com/office/drawing/2014/main" id="{D9066CBA-D9A7-A755-04EC-318592C8850B}"/>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518608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39.2 Figure 3</a:t>
            </a:r>
            <a:endParaRPr lang="en-IN" dirty="0"/>
          </a:p>
        </p:txBody>
      </p:sp>
      <p:pic>
        <p:nvPicPr>
          <p:cNvPr id="7" name="Content Placeholder 6" descr="A photograph shows baseball player Jason Giambi.">
            <a:extLst>
              <a:ext uri="{FF2B5EF4-FFF2-40B4-BE49-F238E27FC236}">
                <a16:creationId xmlns:a16="http://schemas.microsoft.com/office/drawing/2014/main" id="{782CFC61-F36D-0340-1BC1-8F504D1C4C47}"/>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133680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39.2 Figure 4</a:t>
            </a:r>
            <a:endParaRPr lang="en-IN" dirty="0"/>
          </a:p>
        </p:txBody>
      </p:sp>
      <p:pic>
        <p:nvPicPr>
          <p:cNvPr id="7" name="Content Placeholder 6" descr="The diagram indicates the center of the brain and is labeled &quot;hypothalamus.&quot; An arrow points from the hypothalamus to the area at the base of the brain, which is labeled &quot;pituitary.&quot; An arrow points from the pituitary to the ovary. The uterus is also labeled. Another arrow points from the ovary back to the pituitary. The following text accompanies the diagram: &quot;Estradiol, progesterone, and inhibin are secreted from the ovaries. Estradiol and progesterone regulate female sex characteristics and the female cycle. Inhibin inhibits F S H production by the pituitary.&quot; &quot;F S H&quot; and L H stimulate follicle growth in ovaries. A surge in L H triggers ovulation.&quot; &quot;G n R H secreted from the hypothalamus stimulates F S H and L H production in the pituitary.&quot;">
            <a:extLst>
              <a:ext uri="{FF2B5EF4-FFF2-40B4-BE49-F238E27FC236}">
                <a16:creationId xmlns:a16="http://schemas.microsoft.com/office/drawing/2014/main" id="{0D18AA68-DE15-57FD-1571-391B53B81F08}"/>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291021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39.2 Figure 5</a:t>
            </a:r>
            <a:endParaRPr lang="en-IN" dirty="0"/>
          </a:p>
        </p:txBody>
      </p:sp>
      <p:pic>
        <p:nvPicPr>
          <p:cNvPr id="7" name="Content Placeholder 6" descr="Image of insulin's effects on glucose uptake, metabolism, and cellular processes">
            <a:extLst>
              <a:ext uri="{FF2B5EF4-FFF2-40B4-BE49-F238E27FC236}">
                <a16:creationId xmlns:a16="http://schemas.microsoft.com/office/drawing/2014/main" id="{BEEAD0FC-147F-7F62-228E-18F8CF242320}"/>
              </a:ext>
            </a:extLst>
          </p:cNvPr>
          <p:cNvPicPr>
            <a:picLocks noGrp="1" noChangeAspect="1"/>
          </p:cNvPicPr>
          <p:nvPr>
            <p:ph idx="1"/>
          </p:nvPr>
        </p:nvPicPr>
        <p:blipFill>
          <a:blip r:embed="rId2"/>
          <a:srcRect l="5556" r="5556"/>
          <a:stretch/>
        </p:blipFill>
        <p:spPr>
          <a:xfrm>
            <a:off x="914400" y="1280160"/>
            <a:ext cx="7315200" cy="4572000"/>
          </a:xfrm>
        </p:spPr>
      </p:pic>
    </p:spTree>
    <p:extLst>
      <p:ext uri="{BB962C8B-B14F-4D97-AF65-F5344CB8AC3E}">
        <p14:creationId xmlns:p14="http://schemas.microsoft.com/office/powerpoint/2010/main" val="185096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39.2 Figure 6</a:t>
            </a:r>
            <a:endParaRPr lang="en-IN" dirty="0"/>
          </a:p>
        </p:txBody>
      </p:sp>
      <p:pic>
        <p:nvPicPr>
          <p:cNvPr id="6" name="Content Placeholder 5" descr="The brain is labeled &quot;Central: polydipsia, polyphagia, lethargy (more common in Type 1), and stupor (more common in Type 1).&quot; The eyes are labeled &quot;Eyes: blurred vision.&quot; The mouth is labeled &quot;Breath: smell of acetone (more common in Type 1).&quot; The lungs are labeled &quot;Respiratory: Kussmaul breathing (hyperventilation) (more common in Type 1).&quot; The stomach is labeled &quot;Gastric: nausea (more common in Type 1), vomiting (more common in Type 1), and abdominal pain (more common in Type 1).&quot; The kidneys are labeled &quot;Urinary: polyuria and glycosuria.&quot; There is text that says, &quot;Systemic: weight loss (more common in Type 1).&quot;">
            <a:extLst>
              <a:ext uri="{FF2B5EF4-FFF2-40B4-BE49-F238E27FC236}">
                <a16:creationId xmlns:a16="http://schemas.microsoft.com/office/drawing/2014/main" id="{51E374A8-0FB9-CA74-1701-D40685276936}"/>
              </a:ext>
            </a:extLst>
          </p:cNvPr>
          <p:cNvPicPr>
            <a:picLocks noGrp="1" noChangeAspect="1"/>
          </p:cNvPicPr>
          <p:nvPr>
            <p:ph idx="1"/>
          </p:nvPr>
        </p:nvPicPr>
        <p:blipFill>
          <a:blip r:embed="rId2"/>
          <a:srcRect l="22222" r="23148"/>
          <a:stretch/>
        </p:blipFill>
        <p:spPr>
          <a:xfrm>
            <a:off x="2286000" y="1280160"/>
            <a:ext cx="4495800" cy="4572000"/>
          </a:xfrm>
        </p:spPr>
      </p:pic>
    </p:spTree>
    <p:extLst>
      <p:ext uri="{BB962C8B-B14F-4D97-AF65-F5344CB8AC3E}">
        <p14:creationId xmlns:p14="http://schemas.microsoft.com/office/powerpoint/2010/main" val="369450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BB32-A850-CCEB-C4A8-08CE48446C33}"/>
              </a:ext>
            </a:extLst>
          </p:cNvPr>
          <p:cNvSpPr>
            <a:spLocks noGrp="1"/>
          </p:cNvSpPr>
          <p:nvPr>
            <p:ph type="title"/>
          </p:nvPr>
        </p:nvSpPr>
        <p:spPr/>
        <p:txBody>
          <a:bodyPr/>
          <a:lstStyle/>
          <a:p>
            <a:r>
              <a:rPr lang="en-US" dirty="0"/>
              <a:t>Lesson 39.2 Figure 7</a:t>
            </a:r>
            <a:endParaRPr lang="en-IN" dirty="0"/>
          </a:p>
        </p:txBody>
      </p:sp>
      <p:pic>
        <p:nvPicPr>
          <p:cNvPr id="6" name="Content Placeholder 5" descr="An image illustrating the intricate interplay between insulin and glucagon in the regulation of blood glucose levels. Insulin, a hormone secreted by pancreatic beta cells, facilitates the uptake of glucose from the bloodstream into cells, promotes glycogen synthesis in the liver, and inhibits glucose production. Conversely, glucagon, released by pancreatic cells, stimulates glycogen breakdown and gluconeogenesis, resulting in the release of glucose into the bloodstream. This dynamic hormonal balance between insulin and glucagon plays a crucial role in maintaining blood glucose homeostasis.">
            <a:extLst>
              <a:ext uri="{FF2B5EF4-FFF2-40B4-BE49-F238E27FC236}">
                <a16:creationId xmlns:a16="http://schemas.microsoft.com/office/drawing/2014/main" id="{F9737DA3-DAB1-3B37-BF21-6F3C2C66FCF8}"/>
              </a:ext>
            </a:extLst>
          </p:cNvPr>
          <p:cNvPicPr>
            <a:picLocks noGrp="1" noChangeAspect="1"/>
          </p:cNvPicPr>
          <p:nvPr>
            <p:ph idx="1"/>
          </p:nvPr>
        </p:nvPicPr>
        <p:blipFill>
          <a:blip r:embed="rId2"/>
          <a:srcRect l="17593" r="18519"/>
          <a:stretch/>
        </p:blipFill>
        <p:spPr>
          <a:xfrm>
            <a:off x="1905000" y="1280160"/>
            <a:ext cx="5257800" cy="4572000"/>
          </a:xfrm>
        </p:spPr>
      </p:pic>
    </p:spTree>
    <p:extLst>
      <p:ext uri="{BB962C8B-B14F-4D97-AF65-F5344CB8AC3E}">
        <p14:creationId xmlns:p14="http://schemas.microsoft.com/office/powerpoint/2010/main" val="3173076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4D56-210D-1222-A4B0-0CD8CBE16381}"/>
              </a:ext>
            </a:extLst>
          </p:cNvPr>
          <p:cNvSpPr>
            <a:spLocks noGrp="1"/>
          </p:cNvSpPr>
          <p:nvPr>
            <p:ph type="title"/>
          </p:nvPr>
        </p:nvSpPr>
        <p:spPr/>
        <p:txBody>
          <a:bodyPr/>
          <a:lstStyle/>
          <a:p>
            <a:r>
              <a:rPr lang="en-US" dirty="0"/>
              <a:t>Lesson 39.2 Figure 8</a:t>
            </a:r>
            <a:endParaRPr lang="en-IN" dirty="0"/>
          </a:p>
        </p:txBody>
      </p:sp>
      <p:pic>
        <p:nvPicPr>
          <p:cNvPr id="6" name="Content Placeholder 5" descr="Image displaying the molecular structure of triiodothyronine, with carbon atoms represented by black central spines, hydrogen atoms depicted as shorter white nodules, oxygen atoms shown as red medium-sized nodules, a nitrogen atom represented by a blue nodule, and iodine atoms depicted as large purple nodules.">
            <a:extLst>
              <a:ext uri="{FF2B5EF4-FFF2-40B4-BE49-F238E27FC236}">
                <a16:creationId xmlns:a16="http://schemas.microsoft.com/office/drawing/2014/main" id="{85DD6F3A-33ED-B564-78F1-EF4726AEBF50}"/>
              </a:ext>
            </a:extLst>
          </p:cNvPr>
          <p:cNvPicPr>
            <a:picLocks noGrp="1" noChangeAspect="1"/>
          </p:cNvPicPr>
          <p:nvPr>
            <p:ph idx="1"/>
          </p:nvPr>
        </p:nvPicPr>
        <p:blipFill>
          <a:blip r:embed="rId2"/>
          <a:srcRect l="4630" r="3704"/>
          <a:stretch/>
        </p:blipFill>
        <p:spPr>
          <a:xfrm>
            <a:off x="838200" y="1280160"/>
            <a:ext cx="7543800" cy="4572000"/>
          </a:xfrm>
        </p:spPr>
      </p:pic>
    </p:spTree>
    <p:extLst>
      <p:ext uri="{BB962C8B-B14F-4D97-AF65-F5344CB8AC3E}">
        <p14:creationId xmlns:p14="http://schemas.microsoft.com/office/powerpoint/2010/main" val="250219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2391-F900-A806-B532-37EF9889C142}"/>
              </a:ext>
            </a:extLst>
          </p:cNvPr>
          <p:cNvSpPr>
            <a:spLocks noGrp="1"/>
          </p:cNvSpPr>
          <p:nvPr>
            <p:ph type="title"/>
          </p:nvPr>
        </p:nvSpPr>
        <p:spPr/>
        <p:txBody>
          <a:bodyPr/>
          <a:lstStyle/>
          <a:p>
            <a:r>
              <a:rPr lang="en-US" dirty="0"/>
              <a:t>Lesson 39.2 Figure 9</a:t>
            </a:r>
            <a:endParaRPr lang="en-IN" dirty="0"/>
          </a:p>
        </p:txBody>
      </p:sp>
      <p:pic>
        <p:nvPicPr>
          <p:cNvPr id="5" name="Content Placeholder 4" descr="An image illustrating the role of parathyroid hormone (P T H) in maintaining blood calcium levels. P T H is released in response to low blood calcium levels. It exerts its effects on multiple target organs including the skeleton, kidneys, and intestine to increase blood calcium levels. In the skeleton, P T H stimulates osteoclast activity, leading to bone resorption and release of calcium into the bloodstream. In the kidneys, P T H promotes reabsorption of calcium and inhibits reabsorption of phosphate, reducing urinary calcium loss. In the intestine, P T H indirectly enhances calcium absorption through its activation of vitamin D, which stimulates calcium uptake from dietary sources. This coordinated action of P T H on the skeleton, kidneys, and intestine helps restore and maintain adequate blood calcium levels.">
            <a:extLst>
              <a:ext uri="{FF2B5EF4-FFF2-40B4-BE49-F238E27FC236}">
                <a16:creationId xmlns:a16="http://schemas.microsoft.com/office/drawing/2014/main" id="{5697E56B-24E0-0A40-E39D-0A8478B6C846}"/>
              </a:ext>
            </a:extLst>
          </p:cNvPr>
          <p:cNvPicPr>
            <a:picLocks noGrp="1" noChangeAspect="1"/>
          </p:cNvPicPr>
          <p:nvPr>
            <p:ph idx="1"/>
          </p:nvPr>
        </p:nvPicPr>
        <p:blipFill>
          <a:blip r:embed="rId2"/>
          <a:srcRect l="31481" r="32408"/>
          <a:stretch/>
        </p:blipFill>
        <p:spPr>
          <a:xfrm>
            <a:off x="3048000" y="1280160"/>
            <a:ext cx="2971800" cy="4572000"/>
          </a:xfrm>
        </p:spPr>
      </p:pic>
    </p:spTree>
    <p:extLst>
      <p:ext uri="{BB962C8B-B14F-4D97-AF65-F5344CB8AC3E}">
        <p14:creationId xmlns:p14="http://schemas.microsoft.com/office/powerpoint/2010/main" val="391764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39.1 Figure 1</a:t>
            </a:r>
          </a:p>
        </p:txBody>
      </p:sp>
      <p:pic>
        <p:nvPicPr>
          <p:cNvPr id="6" name="Content Placeholder 5" descr="The illustration shows (a) a tadpole, (b) shows a tadpole with the back legs starting to form, (c) shows a frog with a long tail, (d) shows a larger frog with a smaller tail, and (e) shows an adult frog.">
            <a:extLst>
              <a:ext uri="{FF2B5EF4-FFF2-40B4-BE49-F238E27FC236}">
                <a16:creationId xmlns:a16="http://schemas.microsoft.com/office/drawing/2014/main" id="{78955C40-344D-C35C-3D40-92E86529F2EB}"/>
              </a:ext>
            </a:extLst>
          </p:cNvPr>
          <p:cNvPicPr>
            <a:picLocks noGrp="1" noChangeAspect="1"/>
          </p:cNvPicPr>
          <p:nvPr>
            <p:ph idx="1"/>
          </p:nvPr>
        </p:nvPicPr>
        <p:blipFill>
          <a:blip r:embed="rId2"/>
          <a:srcRect l="15741" r="14816"/>
          <a:stretch/>
        </p:blipFill>
        <p:spPr>
          <a:xfrm>
            <a:off x="1752600" y="1280160"/>
            <a:ext cx="57150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CD186-40CE-D903-BD5D-60CAC2A020FF}"/>
              </a:ext>
            </a:extLst>
          </p:cNvPr>
          <p:cNvSpPr>
            <a:spLocks noGrp="1"/>
          </p:cNvSpPr>
          <p:nvPr>
            <p:ph type="title"/>
          </p:nvPr>
        </p:nvSpPr>
        <p:spPr/>
        <p:txBody>
          <a:bodyPr/>
          <a:lstStyle/>
          <a:p>
            <a:r>
              <a:rPr lang="en-US" dirty="0"/>
              <a:t>Lesson 39.2 Figure 10</a:t>
            </a:r>
            <a:endParaRPr lang="en-IN" dirty="0"/>
          </a:p>
        </p:txBody>
      </p:sp>
      <p:pic>
        <p:nvPicPr>
          <p:cNvPr id="5" name="Content Placeholder 4" descr="The pituitary gland in the brain is labeled. Arrows point from the pituitary gland. The arrows are labeled &quot;Growth hormone (G H). G H R H (G H-releasing hormone) stimulates the release of G H. G H I N (G H-inhibiting hormone) inhibits the release of G H.&quot; One arrow points to the muscles where there is a label that says &quot;Muscle growth.&quot; One arrow points to the liver where there is a label that says &quot;The liver breaks down glycogen.&quot; The last arrow points to the abdomen where there is a label that says &quot;Adipocytes break down triglycerides.&quot; There is an arrow pointing from the liver to the bones of the arm where there is a label that says &quot;Bone growth.&quot; The arrow is labeled &quot;Insulin-like growth factors (IGFs) stimulate amino acid uptake by target cells, promoting protein synthesis.&quot;">
            <a:extLst>
              <a:ext uri="{FF2B5EF4-FFF2-40B4-BE49-F238E27FC236}">
                <a16:creationId xmlns:a16="http://schemas.microsoft.com/office/drawing/2014/main" id="{153B28B1-CF9C-2A9B-EB90-5997558276B2}"/>
              </a:ext>
            </a:extLst>
          </p:cNvPr>
          <p:cNvPicPr>
            <a:picLocks noGrp="1" noChangeAspect="1"/>
          </p:cNvPicPr>
          <p:nvPr>
            <p:ph idx="1"/>
          </p:nvPr>
        </p:nvPicPr>
        <p:blipFill>
          <a:blip r:embed="rId2"/>
          <a:srcRect l="26851" r="26852"/>
          <a:stretch/>
        </p:blipFill>
        <p:spPr>
          <a:xfrm>
            <a:off x="2667000" y="1280160"/>
            <a:ext cx="3810000" cy="4572000"/>
          </a:xfrm>
        </p:spPr>
      </p:pic>
    </p:spTree>
    <p:extLst>
      <p:ext uri="{BB962C8B-B14F-4D97-AF65-F5344CB8AC3E}">
        <p14:creationId xmlns:p14="http://schemas.microsoft.com/office/powerpoint/2010/main" val="105585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C71D-42FB-E60C-B27E-C9B0C13BE759}"/>
              </a:ext>
            </a:extLst>
          </p:cNvPr>
          <p:cNvSpPr>
            <a:spLocks noGrp="1"/>
          </p:cNvSpPr>
          <p:nvPr>
            <p:ph type="title"/>
          </p:nvPr>
        </p:nvSpPr>
        <p:spPr/>
        <p:txBody>
          <a:bodyPr/>
          <a:lstStyle/>
          <a:p>
            <a:r>
              <a:rPr lang="en-US" dirty="0"/>
              <a:t>Lesson 39.2 Figure 11</a:t>
            </a:r>
            <a:endParaRPr lang="en-IN" dirty="0"/>
          </a:p>
        </p:txBody>
      </p:sp>
      <p:pic>
        <p:nvPicPr>
          <p:cNvPr id="5" name="Content Placeholder 4" descr="The hypothalamus is labeled in the center of the brain. An arrow pointing from that to the bottom of the brain is labeled &quot;Thyrotropin-releasing hormone (T R H).&quot; The arrow points to the anterior pituitary gland. There's an arrow pointing from that to the thyroid gland in the neck. The arrow is labeled &quot;Thyroid-stimulating hormone (T S H).&quot; Arrowing point away from the thyroid to the rest of the body and back to the brain. The arrows pointing back to the brain are labeled &quot;Negative feedback.&quot; The arrows pointing to the rest of the body are labeled &quot;Thyroid hormones (T 3 and T 4) Increased metabolism: Growth and development and increased catecholamine effect.&quot;">
            <a:extLst>
              <a:ext uri="{FF2B5EF4-FFF2-40B4-BE49-F238E27FC236}">
                <a16:creationId xmlns:a16="http://schemas.microsoft.com/office/drawing/2014/main" id="{24BF4C4D-2522-EA86-F17B-F07B61F6FAD3}"/>
              </a:ext>
            </a:extLst>
          </p:cNvPr>
          <p:cNvPicPr>
            <a:picLocks noGrp="1" noChangeAspect="1"/>
          </p:cNvPicPr>
          <p:nvPr>
            <p:ph idx="1"/>
          </p:nvPr>
        </p:nvPicPr>
        <p:blipFill>
          <a:blip r:embed="rId2"/>
          <a:srcRect l="27778" r="21296"/>
          <a:stretch/>
        </p:blipFill>
        <p:spPr>
          <a:xfrm>
            <a:off x="2743200" y="1280160"/>
            <a:ext cx="4191000" cy="4572000"/>
          </a:xfrm>
        </p:spPr>
      </p:pic>
    </p:spTree>
    <p:extLst>
      <p:ext uri="{BB962C8B-B14F-4D97-AF65-F5344CB8AC3E}">
        <p14:creationId xmlns:p14="http://schemas.microsoft.com/office/powerpoint/2010/main" val="4183365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2D6B-B59F-0FE9-3D94-12E9A112EA94}"/>
              </a:ext>
            </a:extLst>
          </p:cNvPr>
          <p:cNvSpPr>
            <a:spLocks noGrp="1"/>
          </p:cNvSpPr>
          <p:nvPr>
            <p:ph type="title"/>
          </p:nvPr>
        </p:nvSpPr>
        <p:spPr/>
        <p:txBody>
          <a:bodyPr/>
          <a:lstStyle/>
          <a:p>
            <a:r>
              <a:rPr lang="en-US" dirty="0"/>
              <a:t>Lesson 39.2 Figure 12</a:t>
            </a:r>
            <a:endParaRPr lang="en-IN" dirty="0"/>
          </a:p>
        </p:txBody>
      </p:sp>
      <p:pic>
        <p:nvPicPr>
          <p:cNvPr id="6" name="Content Placeholder 5" descr="Image of the molecular structures of norepinephrine (left) and epinephrine (right). Norepinephrine has a molecular structure consisting of a benzene ring with two side chains extending from it. The benzene ring is composed of six carbon atoms with alternating single and double bonds, while the side chains consist of carbon, hydrogen, and nitrogen atoms. One side chain contains an ethyl group and a hydroxyl group, while the other side chain contains a methyl group. Epinephrine has a molecular structure consisting of a benzene ring with three side chains extending from it. The benzene ring is composed of six carbon atoms with alternating single and double bonds, while the side chains consist of carbon, hydrogen, and oxygen atoms. One side chain contains an ethyl group and a hydroxyl group, another side chain contains a methyl group, and the third side chain contains an amino group.">
            <a:extLst>
              <a:ext uri="{FF2B5EF4-FFF2-40B4-BE49-F238E27FC236}">
                <a16:creationId xmlns:a16="http://schemas.microsoft.com/office/drawing/2014/main" id="{F56EF9DC-8ADE-74DC-B40D-7AD0DD925B66}"/>
              </a:ext>
            </a:extLst>
          </p:cNvPr>
          <p:cNvPicPr>
            <a:picLocks noGrp="1" noChangeAspect="1"/>
          </p:cNvPicPr>
          <p:nvPr>
            <p:ph idx="1"/>
          </p:nvPr>
        </p:nvPicPr>
        <p:blipFill>
          <a:blip r:embed="rId2"/>
          <a:srcRect b="38000"/>
          <a:stretch/>
        </p:blipFill>
        <p:spPr>
          <a:xfrm>
            <a:off x="457200" y="1280160"/>
            <a:ext cx="8229600" cy="2834640"/>
          </a:xfrm>
        </p:spPr>
      </p:pic>
    </p:spTree>
    <p:extLst>
      <p:ext uri="{BB962C8B-B14F-4D97-AF65-F5344CB8AC3E}">
        <p14:creationId xmlns:p14="http://schemas.microsoft.com/office/powerpoint/2010/main" val="97363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39.3 Figure 1</a:t>
            </a:r>
            <a:endParaRPr lang="en-IN" dirty="0"/>
          </a:p>
        </p:txBody>
      </p:sp>
      <p:pic>
        <p:nvPicPr>
          <p:cNvPr id="6" name="Content Placeholder 5" descr="A front and side view of the brain that indicates the diencephalon">
            <a:extLst>
              <a:ext uri="{FF2B5EF4-FFF2-40B4-BE49-F238E27FC236}">
                <a16:creationId xmlns:a16="http://schemas.microsoft.com/office/drawing/2014/main" id="{464FDEC6-0F20-3023-4198-C84ECE644AAA}"/>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421008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39.3 Figure 2</a:t>
            </a:r>
            <a:endParaRPr lang="en-IN" dirty="0"/>
          </a:p>
        </p:txBody>
      </p:sp>
      <p:pic>
        <p:nvPicPr>
          <p:cNvPr id="6" name="Content Placeholder 5" descr="A reproduction of the skull from the top shows the location of the sella turcica.">
            <a:extLst>
              <a:ext uri="{FF2B5EF4-FFF2-40B4-BE49-F238E27FC236}">
                <a16:creationId xmlns:a16="http://schemas.microsoft.com/office/drawing/2014/main" id="{F910E2A0-1D60-3C66-F6A3-46C96B4D5BC2}"/>
              </a:ext>
            </a:extLst>
          </p:cNvPr>
          <p:cNvPicPr>
            <a:picLocks noGrp="1" noChangeAspect="1"/>
          </p:cNvPicPr>
          <p:nvPr>
            <p:ph idx="1"/>
          </p:nvPr>
        </p:nvPicPr>
        <p:blipFill>
          <a:blip r:embed="rId2"/>
          <a:srcRect l="28703" r="27778"/>
          <a:stretch/>
        </p:blipFill>
        <p:spPr>
          <a:xfrm>
            <a:off x="2819400" y="1280160"/>
            <a:ext cx="3581400" cy="4572000"/>
          </a:xfrm>
        </p:spPr>
      </p:pic>
    </p:spTree>
    <p:extLst>
      <p:ext uri="{BB962C8B-B14F-4D97-AF65-F5344CB8AC3E}">
        <p14:creationId xmlns:p14="http://schemas.microsoft.com/office/powerpoint/2010/main" val="3403857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39.3 Figure 3</a:t>
            </a:r>
            <a:endParaRPr lang="en-IN" dirty="0"/>
          </a:p>
        </p:txBody>
      </p:sp>
      <p:pic>
        <p:nvPicPr>
          <p:cNvPr id="6" name="Content Placeholder 5" descr="The pituitary gland sits at the base of the brain, just above the brain stem. It is lobe-shaped and hangs down from the hypothalamus, to which it is connected via a narrow stalk. The anterior part of the pituitary is toward the front, and the posterior end is toward the back.">
            <a:extLst>
              <a:ext uri="{FF2B5EF4-FFF2-40B4-BE49-F238E27FC236}">
                <a16:creationId xmlns:a16="http://schemas.microsoft.com/office/drawing/2014/main" id="{F397731A-8726-7864-F11E-0BE4FE2D2F3D}"/>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1459475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39.3 Figure 4</a:t>
            </a:r>
            <a:endParaRPr lang="en-IN" dirty="0"/>
          </a:p>
        </p:txBody>
      </p:sp>
      <p:pic>
        <p:nvPicPr>
          <p:cNvPr id="6" name="Content Placeholder 5" descr="The image shows the location of the thyroid gland. The thyroid is located in the neck beneath the larynx and in front of the trachea. It consists of right and left lobes.">
            <a:extLst>
              <a:ext uri="{FF2B5EF4-FFF2-40B4-BE49-F238E27FC236}">
                <a16:creationId xmlns:a16="http://schemas.microsoft.com/office/drawing/2014/main" id="{C84898C5-2EA1-47C7-A542-C2243A55A97F}"/>
              </a:ext>
            </a:extLst>
          </p:cNvPr>
          <p:cNvPicPr>
            <a:picLocks noGrp="1" noChangeAspect="1"/>
          </p:cNvPicPr>
          <p:nvPr>
            <p:ph idx="1"/>
          </p:nvPr>
        </p:nvPicPr>
        <p:blipFill>
          <a:blip r:embed="rId2"/>
          <a:srcRect l="15741" r="14816"/>
          <a:stretch/>
        </p:blipFill>
        <p:spPr>
          <a:xfrm>
            <a:off x="1752600" y="1280160"/>
            <a:ext cx="5715000" cy="4572000"/>
          </a:xfrm>
        </p:spPr>
      </p:pic>
    </p:spTree>
    <p:extLst>
      <p:ext uri="{BB962C8B-B14F-4D97-AF65-F5344CB8AC3E}">
        <p14:creationId xmlns:p14="http://schemas.microsoft.com/office/powerpoint/2010/main" val="3601370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39.3 Figure 5</a:t>
            </a:r>
            <a:endParaRPr lang="en-IN" dirty="0"/>
          </a:p>
        </p:txBody>
      </p:sp>
      <p:pic>
        <p:nvPicPr>
          <p:cNvPr id="7" name="Content Placeholder 6" descr="The diagram showing the parathyroid gland points to illustrations of the bone, which says &quot;Release calcium and phosphorus,&quot; the kidneys, which says &quot;Reduce calcium Vitamin D activation,&quot; and the intestines, which says &quot;Calcium and phosphorus absorption.&quot;">
            <a:extLst>
              <a:ext uri="{FF2B5EF4-FFF2-40B4-BE49-F238E27FC236}">
                <a16:creationId xmlns:a16="http://schemas.microsoft.com/office/drawing/2014/main" id="{4BB1B0CC-6665-30CB-969F-B48E912A49A0}"/>
              </a:ext>
            </a:extLst>
          </p:cNvPr>
          <p:cNvPicPr>
            <a:picLocks noGrp="1" noChangeAspect="1"/>
          </p:cNvPicPr>
          <p:nvPr>
            <p:ph idx="1"/>
          </p:nvPr>
        </p:nvPicPr>
        <p:blipFill>
          <a:blip r:embed="rId2"/>
          <a:srcRect l="23148" r="22222"/>
          <a:stretch/>
        </p:blipFill>
        <p:spPr>
          <a:xfrm>
            <a:off x="2362200" y="1280160"/>
            <a:ext cx="4495800" cy="4572000"/>
          </a:xfrm>
        </p:spPr>
      </p:pic>
    </p:spTree>
    <p:extLst>
      <p:ext uri="{BB962C8B-B14F-4D97-AF65-F5344CB8AC3E}">
        <p14:creationId xmlns:p14="http://schemas.microsoft.com/office/powerpoint/2010/main" val="3106040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39.3 Figure 6</a:t>
            </a:r>
            <a:endParaRPr lang="en-IN" dirty="0"/>
          </a:p>
        </p:txBody>
      </p:sp>
      <p:pic>
        <p:nvPicPr>
          <p:cNvPr id="7" name="Content Placeholder 6" descr="The image displays the location of the adrenal glands. The adrenal glands are lumpy, irregular structures located on top of the kidneys.">
            <a:extLst>
              <a:ext uri="{FF2B5EF4-FFF2-40B4-BE49-F238E27FC236}">
                <a16:creationId xmlns:a16="http://schemas.microsoft.com/office/drawing/2014/main" id="{69C54FA9-8174-FEEA-E684-8F7B59CE4470}"/>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671979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B26-CF65-CD7A-52CD-E1C85E699334}"/>
              </a:ext>
            </a:extLst>
          </p:cNvPr>
          <p:cNvSpPr>
            <a:spLocks noGrp="1"/>
          </p:cNvSpPr>
          <p:nvPr>
            <p:ph type="title"/>
          </p:nvPr>
        </p:nvSpPr>
        <p:spPr/>
        <p:txBody>
          <a:bodyPr/>
          <a:lstStyle/>
          <a:p>
            <a:r>
              <a:rPr lang="en-US" dirty="0"/>
              <a:t>Lesson 39.3 Figure 7</a:t>
            </a:r>
            <a:endParaRPr lang="en-IN" dirty="0"/>
          </a:p>
        </p:txBody>
      </p:sp>
      <p:pic>
        <p:nvPicPr>
          <p:cNvPr id="6" name="Content Placeholder 5" descr="Cross-sectional image of a human adrenal gland showcasing distinct layers within. The outermost layer, the zona glomerulosa, the middle layer, the zona fasciculata, and the inner layer, the zona reticularis, are clearly visible. These layers are situated between the fibrous capsule that surrounds the gland and the inner medulla.">
            <a:extLst>
              <a:ext uri="{FF2B5EF4-FFF2-40B4-BE49-F238E27FC236}">
                <a16:creationId xmlns:a16="http://schemas.microsoft.com/office/drawing/2014/main" id="{92187D58-4FFB-99AD-4720-FB6C7B66792B}"/>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396287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39.1 Figure 2</a:t>
            </a:r>
            <a:endParaRPr lang="en-IN" dirty="0"/>
          </a:p>
        </p:txBody>
      </p:sp>
      <p:pic>
        <p:nvPicPr>
          <p:cNvPr id="6" name="Content Placeholder 5" descr="Image (a) shows the location of the adrenal glands within the urinary system. The adrenal glands are located on top of the kidneys. Image (b) shows the location of the thyroid glands. The thyroid glands are located in the front of the neck on the top of the trachea.">
            <a:extLst>
              <a:ext uri="{FF2B5EF4-FFF2-40B4-BE49-F238E27FC236}">
                <a16:creationId xmlns:a16="http://schemas.microsoft.com/office/drawing/2014/main" id="{44BFA017-8D45-59C0-717B-BD1D2448A4FA}"/>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39.3 Figure 8</a:t>
            </a:r>
            <a:endParaRPr lang="en-IN" dirty="0"/>
          </a:p>
        </p:txBody>
      </p:sp>
      <p:pic>
        <p:nvPicPr>
          <p:cNvPr id="7" name="Content Placeholder 6" descr="Image depicting the anatomical location of the pancreas situated beneath the stomach and oriented towards the spleen. Within the pancreas, distinct clusters of cells called the islets of Langerhans can be observed. These islets are specialized regions of the pancreas involved in the production and secretion of various hormones, including insulin and glucagon, which play essential roles in regulating blood sugar levels.">
            <a:extLst>
              <a:ext uri="{FF2B5EF4-FFF2-40B4-BE49-F238E27FC236}">
                <a16:creationId xmlns:a16="http://schemas.microsoft.com/office/drawing/2014/main" id="{2A257B40-76DE-97EF-4C71-17DB124D6F14}"/>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95928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39.3 Figure 9</a:t>
            </a:r>
            <a:endParaRPr lang="en-IN" dirty="0"/>
          </a:p>
        </p:txBody>
      </p:sp>
      <p:pic>
        <p:nvPicPr>
          <p:cNvPr id="6" name="Content Placeholder 5" descr="The micrograph shows purple-stained cells in a white tissue. The white tissue is surrounded by tissue that stains pink. The islets of Langerhans are clusters of endocrine cells found in the pancreas.">
            <a:extLst>
              <a:ext uri="{FF2B5EF4-FFF2-40B4-BE49-F238E27FC236}">
                <a16:creationId xmlns:a16="http://schemas.microsoft.com/office/drawing/2014/main" id="{1300A9CA-6DD1-16F8-0798-34E56DB922A1}"/>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4060862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39.3 Figure 10</a:t>
            </a:r>
            <a:endParaRPr lang="en-IN" dirty="0"/>
          </a:p>
        </p:txBody>
      </p:sp>
      <p:pic>
        <p:nvPicPr>
          <p:cNvPr id="6" name="Content Placeholder 5" descr="Melatonin, a neurohormone, possesses a molecular structure characterized by a fused ring system. It consists of a central indole ring, comprised of six carbon atoms fused with a five-membered oxygen-containing ring. Attached to the indole ring are two side chains: one containing an ethyl group and the other consisting of a hydroxyl group.">
            <a:extLst>
              <a:ext uri="{FF2B5EF4-FFF2-40B4-BE49-F238E27FC236}">
                <a16:creationId xmlns:a16="http://schemas.microsoft.com/office/drawing/2014/main" id="{3CAA1A9A-4440-87FB-53A2-F2523B484E43}"/>
              </a:ext>
            </a:extLst>
          </p:cNvPr>
          <p:cNvPicPr>
            <a:picLocks noGrp="1" noChangeAspect="1"/>
          </p:cNvPicPr>
          <p:nvPr>
            <p:ph idx="1"/>
          </p:nvPr>
        </p:nvPicPr>
        <p:blipFill>
          <a:blip r:embed="rId2"/>
          <a:srcRect l="14815" r="13889"/>
          <a:stretch/>
        </p:blipFill>
        <p:spPr>
          <a:xfrm>
            <a:off x="1676400" y="1280160"/>
            <a:ext cx="5867400" cy="4572000"/>
          </a:xfrm>
        </p:spPr>
      </p:pic>
    </p:spTree>
    <p:extLst>
      <p:ext uri="{BB962C8B-B14F-4D97-AF65-F5344CB8AC3E}">
        <p14:creationId xmlns:p14="http://schemas.microsoft.com/office/powerpoint/2010/main" val="2614776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39.3 Figure 11</a:t>
            </a:r>
            <a:endParaRPr lang="en-IN" dirty="0"/>
          </a:p>
        </p:txBody>
      </p:sp>
      <p:pic>
        <p:nvPicPr>
          <p:cNvPr id="7" name="Content Placeholder 6" descr="Illustration depicting the anatomical location and relative size of the thymus in both an adult and a child. In the image, the thymus gland is shown in the upper part of the chest, situated behind the sternum (breastbone) and above the heart. The thymus appears more prominent in the child, indicating its relatively larger size during early development. The thymus plays a crucial role in immune system development, particularly in the maturation and differentiation of T lymphocytes.">
            <a:extLst>
              <a:ext uri="{FF2B5EF4-FFF2-40B4-BE49-F238E27FC236}">
                <a16:creationId xmlns:a16="http://schemas.microsoft.com/office/drawing/2014/main" id="{2841BCCE-6D48-1E49-BC89-FBE54328A79C}"/>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1321672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39.1 Figure 3</a:t>
            </a:r>
            <a:endParaRPr lang="en-IN" dirty="0"/>
          </a:p>
        </p:txBody>
      </p:sp>
      <p:pic>
        <p:nvPicPr>
          <p:cNvPr id="6" name="Content Placeholder 5" descr="Image (a) shows the molecular structure of cholesterol, which has three six-carbon rings attached to a five-carbon ring. A hydroxyl group is attached to the first six-membered ring, and a branched carbon chain is attached to the five-membered ring. Two methyl groups are attached to a carbon that links the rings together. Image (b) shows the molecular structure of testosterone, which has a hydroxyl group in place of the branched carbon chain found on cholesterol. A ketone instead of a hydroxyl group is attached to the six-membered ring. Image (c) shows the molecular structure of estradiol, which, like testosterone, has a hydroxyl group in place of cholesterol’s branched carbon chain. Estradiol also lacks one of the methyl groups found in cholesterol.">
            <a:extLst>
              <a:ext uri="{FF2B5EF4-FFF2-40B4-BE49-F238E27FC236}">
                <a16:creationId xmlns:a16="http://schemas.microsoft.com/office/drawing/2014/main" id="{25DA9AEF-7946-5DB1-F93F-989A7C507138}"/>
              </a:ext>
            </a:extLst>
          </p:cNvPr>
          <p:cNvPicPr>
            <a:picLocks noGrp="1" noChangeAspect="1"/>
          </p:cNvPicPr>
          <p:nvPr>
            <p:ph idx="1"/>
          </p:nvPr>
        </p:nvPicPr>
        <p:blipFill>
          <a:blip r:embed="rId2"/>
          <a:srcRect b="44666"/>
          <a:stretch/>
        </p:blipFill>
        <p:spPr>
          <a:xfrm>
            <a:off x="457200" y="1280160"/>
            <a:ext cx="8229600" cy="252984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39.1 Figure 4</a:t>
            </a:r>
            <a:endParaRPr lang="en-IN" dirty="0"/>
          </a:p>
        </p:txBody>
      </p:sp>
      <p:pic>
        <p:nvPicPr>
          <p:cNvPr id="7" name="Content Placeholder 6" descr="Image (a) is a detailed image illustrating the conversion of the amino acid tyrosine into the hormone epinephrine. Tyrosine is a precursor molecule that undergoes a series of enzymatic reactions, resulting in the formation of epinephrine. The molecular structure of tyrosine consists of a phenyl ring with a hydroxyl group and an amino group attached to it. Through a stepwise process involving specific enzymes, tyrosine is modified and converted into epinephrine, a hormone responsible for triggering the fight-or-flight response, characterized by increased heart rate, heightened alertness, and other physiological changes. Image (b) is a detailed image illustrating the conversion of the amino acid tryptophan into the hormone melatonin. Tryptophan serves as a precursor molecule for the synthesis of melatonin, a hormone involved in regulating circadian rhythms and sleep-wake cycles. Tryptophan contains a benzene ring with an attached amino group and a side chain. Through a series of enzymatic reactions, tryptophan is transformed into melatonin, with various intermediate steps. Melatonin plays a vital role in signaling the body's internal clock and influencing sleep patterns.">
            <a:extLst>
              <a:ext uri="{FF2B5EF4-FFF2-40B4-BE49-F238E27FC236}">
                <a16:creationId xmlns:a16="http://schemas.microsoft.com/office/drawing/2014/main" id="{C33ECAB4-1113-BF5E-B31A-2E9CF64E710F}"/>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39.1 Figure 5</a:t>
            </a:r>
            <a:endParaRPr lang="en-IN" dirty="0"/>
          </a:p>
        </p:txBody>
      </p:sp>
      <p:pic>
        <p:nvPicPr>
          <p:cNvPr id="6" name="Content Placeholder 5" descr="The image displays the structure of the following peptide hormones: oxytocin (a), growth hormone (b), and follicle-stimulating hormone (c). Oxytocin, growth hormone, and follicle stimulating hormone are all large, with complex three-dimensional structures.">
            <a:extLst>
              <a:ext uri="{FF2B5EF4-FFF2-40B4-BE49-F238E27FC236}">
                <a16:creationId xmlns:a16="http://schemas.microsoft.com/office/drawing/2014/main" id="{87D03DFA-4B3C-AF42-99BF-D7A3B2C82460}"/>
              </a:ext>
            </a:extLst>
          </p:cNvPr>
          <p:cNvPicPr>
            <a:picLocks noGrp="1" noChangeAspect="1"/>
          </p:cNvPicPr>
          <p:nvPr>
            <p:ph idx="1"/>
          </p:nvPr>
        </p:nvPicPr>
        <p:blipFill>
          <a:blip r:embed="rId2"/>
          <a:stretch>
            <a:fillRect/>
          </a:stretch>
        </p:blipFill>
        <p:spPr>
          <a:xfrm>
            <a:off x="457200" y="1732153"/>
            <a:ext cx="8229600" cy="3666744"/>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D294-FED4-6DB4-BA61-40C7D6FAFDC6}"/>
              </a:ext>
            </a:extLst>
          </p:cNvPr>
          <p:cNvSpPr>
            <a:spLocks noGrp="1"/>
          </p:cNvSpPr>
          <p:nvPr>
            <p:ph type="title"/>
          </p:nvPr>
        </p:nvSpPr>
        <p:spPr/>
        <p:txBody>
          <a:bodyPr/>
          <a:lstStyle/>
          <a:p>
            <a:r>
              <a:rPr lang="en-US" dirty="0"/>
              <a:t>Lesson 39.1 Figure 6</a:t>
            </a:r>
            <a:endParaRPr lang="en-IN" dirty="0"/>
          </a:p>
        </p:txBody>
      </p:sp>
      <p:pic>
        <p:nvPicPr>
          <p:cNvPr id="7" name="Content Placeholder 6" descr="The image displays a laser scanning confocal microscope image of islet-forming beta cells in the pancreas. Cell nuclei are stained blue and present as smaller dots scattered throughout. Insulin is stained green and presents as the slightly larger dots concentrated in the center.">
            <a:extLst>
              <a:ext uri="{FF2B5EF4-FFF2-40B4-BE49-F238E27FC236}">
                <a16:creationId xmlns:a16="http://schemas.microsoft.com/office/drawing/2014/main" id="{09C1D412-C534-28D2-DC2C-7F7765537BCB}"/>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70194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AD30-ECD9-20AF-B6A0-FA6AEE8AD7A8}"/>
              </a:ext>
            </a:extLst>
          </p:cNvPr>
          <p:cNvSpPr>
            <a:spLocks noGrp="1"/>
          </p:cNvSpPr>
          <p:nvPr>
            <p:ph type="title"/>
          </p:nvPr>
        </p:nvSpPr>
        <p:spPr/>
        <p:txBody>
          <a:bodyPr/>
          <a:lstStyle/>
          <a:p>
            <a:r>
              <a:rPr lang="en-US" dirty="0"/>
              <a:t>Lesson 39.1 Figure 7</a:t>
            </a:r>
            <a:endParaRPr lang="en-IN" dirty="0"/>
          </a:p>
        </p:txBody>
      </p:sp>
      <p:pic>
        <p:nvPicPr>
          <p:cNvPr id="5" name="Content Placeholder 4" descr="The image shows a hormone crossing the cellular membrane and attaching to the N R /H S P complex. The complex dissociates, releasing the heat shock protein and a N R/ hormone complex. The complex dimerizes, enters the nucleus, and attaches to an H R E element on D N A, triggering transcription of certain genes.">
            <a:extLst>
              <a:ext uri="{FF2B5EF4-FFF2-40B4-BE49-F238E27FC236}">
                <a16:creationId xmlns:a16="http://schemas.microsoft.com/office/drawing/2014/main" id="{EE2E80E5-EE41-08B4-4AF7-8DFA591A0327}"/>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2765088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8E61-BFE8-B382-4117-83C0D7D50E58}"/>
              </a:ext>
            </a:extLst>
          </p:cNvPr>
          <p:cNvSpPr>
            <a:spLocks noGrp="1"/>
          </p:cNvSpPr>
          <p:nvPr>
            <p:ph type="title"/>
          </p:nvPr>
        </p:nvSpPr>
        <p:spPr/>
        <p:txBody>
          <a:bodyPr/>
          <a:lstStyle/>
          <a:p>
            <a:r>
              <a:rPr lang="en-US" dirty="0"/>
              <a:t>Lesson 39.1 Figure 8</a:t>
            </a:r>
            <a:endParaRPr lang="en-IN" dirty="0"/>
          </a:p>
        </p:txBody>
      </p:sp>
      <p:pic>
        <p:nvPicPr>
          <p:cNvPr id="5" name="Content Placeholder 4" descr="Illustration shows epinephrine bound to the extracellular surface of a beta-adrenergic receptor. A guanine nucleotide-binding protein associated with the intracellular surface of the receptor is activated when the guanosine diphosphate associated with it is replaced with guanosine triphosphate. The G protein activates the enzyme adenylyl cyclase, which converts A T P to lower case cyclic A M P, triggering a cellular response.">
            <a:extLst>
              <a:ext uri="{FF2B5EF4-FFF2-40B4-BE49-F238E27FC236}">
                <a16:creationId xmlns:a16="http://schemas.microsoft.com/office/drawing/2014/main" id="{17B1B75E-9DF4-4593-24E0-F6D4929864CB}"/>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135198789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2376</TotalTime>
  <Words>139</Words>
  <Application>Microsoft Office PowerPoint</Application>
  <PresentationFormat>On-screen Show (4:3)</PresentationFormat>
  <Paragraphs>35</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Chapter 39</vt:lpstr>
      <vt:lpstr>Lesson 39.1 Figure 1</vt:lpstr>
      <vt:lpstr>Lesson 39.1 Figure 2</vt:lpstr>
      <vt:lpstr>Lesson 39.1 Figure 3</vt:lpstr>
      <vt:lpstr>Lesson 39.1 Figure 4</vt:lpstr>
      <vt:lpstr>Lesson 39.1 Figure 5</vt:lpstr>
      <vt:lpstr>Lesson 39.1 Figure 6</vt:lpstr>
      <vt:lpstr>Lesson 39.1 Figure 7</vt:lpstr>
      <vt:lpstr>Lesson 39.1 Figure 8</vt:lpstr>
      <vt:lpstr>Lesson 39.1 Figure 9</vt:lpstr>
      <vt:lpstr>Lesson 39.2 Figure 1</vt:lpstr>
      <vt:lpstr>Lesson 39.2 Figure 2</vt:lpstr>
      <vt:lpstr>Lesson 39.2 Figure 3</vt:lpstr>
      <vt:lpstr>Lesson 39.2 Figure 4</vt:lpstr>
      <vt:lpstr>Lesson 39.2 Figure 5</vt:lpstr>
      <vt:lpstr>Lesson 39.2 Figure 6</vt:lpstr>
      <vt:lpstr>Lesson 39.2 Figure 7</vt:lpstr>
      <vt:lpstr>Lesson 39.2 Figure 8</vt:lpstr>
      <vt:lpstr>Lesson 39.2 Figure 9</vt:lpstr>
      <vt:lpstr>Lesson 39.2 Figure 10</vt:lpstr>
      <vt:lpstr>Lesson 39.2 Figure 11</vt:lpstr>
      <vt:lpstr>Lesson 39.2 Figure 12</vt:lpstr>
      <vt:lpstr>Lesson 39.3 Figure 1</vt:lpstr>
      <vt:lpstr>Lesson 39.3 Figure 2</vt:lpstr>
      <vt:lpstr>Lesson 39.3 Figure 3</vt:lpstr>
      <vt:lpstr>Lesson 39.3 Figure 4</vt:lpstr>
      <vt:lpstr>Lesson 39.3 Figure 5</vt:lpstr>
      <vt:lpstr>Lesson 39.3 Figure 6</vt:lpstr>
      <vt:lpstr>Lesson 39.3 Figure 7</vt:lpstr>
      <vt:lpstr>Lesson 39.3 Figure 8</vt:lpstr>
      <vt:lpstr>Lesson 39.3 Figure 9</vt:lpstr>
      <vt:lpstr>Lesson 39.3 Figure 10</vt:lpstr>
      <vt:lpstr>Lesson 39.3 Figure 11</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209</cp:revision>
  <dcterms:created xsi:type="dcterms:W3CDTF">2013-04-26T14:43:13Z</dcterms:created>
  <dcterms:modified xsi:type="dcterms:W3CDTF">2024-10-23T19:52:39Z</dcterms:modified>
</cp:coreProperties>
</file>