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3"/>
  </p:notesMasterIdLst>
  <p:handoutMasterIdLst>
    <p:handoutMasterId r:id="rId44"/>
  </p:handoutMasterIdLst>
  <p:sldIdLst>
    <p:sldId id="272" r:id="rId2"/>
    <p:sldId id="267" r:id="rId3"/>
    <p:sldId id="273" r:id="rId4"/>
    <p:sldId id="274" r:id="rId5"/>
    <p:sldId id="275" r:id="rId6"/>
    <p:sldId id="276" r:id="rId7"/>
    <p:sldId id="316" r:id="rId8"/>
    <p:sldId id="317" r:id="rId9"/>
    <p:sldId id="318" r:id="rId10"/>
    <p:sldId id="319" r:id="rId11"/>
    <p:sldId id="277" r:id="rId12"/>
    <p:sldId id="278" r:id="rId13"/>
    <p:sldId id="279" r:id="rId14"/>
    <p:sldId id="280" r:id="rId15"/>
    <p:sldId id="281" r:id="rId16"/>
    <p:sldId id="282" r:id="rId17"/>
    <p:sldId id="283" r:id="rId18"/>
    <p:sldId id="284" r:id="rId19"/>
    <p:sldId id="285" r:id="rId20"/>
    <p:sldId id="286" r:id="rId21"/>
    <p:sldId id="322" r:id="rId22"/>
    <p:sldId id="323" r:id="rId23"/>
    <p:sldId id="324" r:id="rId24"/>
    <p:sldId id="325" r:id="rId25"/>
    <p:sldId id="326" r:id="rId26"/>
    <p:sldId id="327" r:id="rId27"/>
    <p:sldId id="287" r:id="rId28"/>
    <p:sldId id="288" r:id="rId29"/>
    <p:sldId id="289" r:id="rId30"/>
    <p:sldId id="290" r:id="rId31"/>
    <p:sldId id="291" r:id="rId32"/>
    <p:sldId id="292" r:id="rId33"/>
    <p:sldId id="293" r:id="rId34"/>
    <p:sldId id="299" r:id="rId35"/>
    <p:sldId id="300" r:id="rId36"/>
    <p:sldId id="301" r:id="rId37"/>
    <p:sldId id="302" r:id="rId38"/>
    <p:sldId id="303" r:id="rId39"/>
    <p:sldId id="304" r:id="rId40"/>
    <p:sldId id="305" r:id="rId41"/>
    <p:sldId id="269"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2" autoAdjust="0"/>
    <p:restoredTop sz="86410" autoAdjust="0"/>
  </p:normalViewPr>
  <p:slideViewPr>
    <p:cSldViewPr>
      <p:cViewPr varScale="1">
        <p:scale>
          <a:sx n="71" d="100"/>
          <a:sy n="71" d="100"/>
        </p:scale>
        <p:origin x="1939"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4</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Cell Structure</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5809-ACA2-20FE-4D94-44BA2765FB40}"/>
              </a:ext>
            </a:extLst>
          </p:cNvPr>
          <p:cNvSpPr>
            <a:spLocks noGrp="1"/>
          </p:cNvSpPr>
          <p:nvPr>
            <p:ph type="title"/>
          </p:nvPr>
        </p:nvSpPr>
        <p:spPr/>
        <p:txBody>
          <a:bodyPr/>
          <a:lstStyle/>
          <a:p>
            <a:r>
              <a:rPr lang="en-US" dirty="0"/>
              <a:t>Lesson 4.1 Figure 9</a:t>
            </a:r>
            <a:endParaRPr lang="en-IN" dirty="0"/>
          </a:p>
        </p:txBody>
      </p:sp>
      <p:pic>
        <p:nvPicPr>
          <p:cNvPr id="7" name="Content Placeholder 6" descr="A single green cube is shown and labeled as a 1 centimeter cube cell with a surface area of 6 centimeters squared, a volume of 1 centimeter cubed, and a surface-area-to-volume ration of 6 to 1. A bigger cube is shown and is made up of two green cubes and 6 blue cubes. It is labeled as a 2 centimeter cube cell with a surface area of 24 centimeters squared, a volume of 8 centimeters cubed, and a surface-area-to-volume ratio of 3 to 1. An even bigger cube is shown and is made of up three green cubes and 25 blue cubes. It is labeled as a 3 centimeter cell and has a surface area of 54 centimeters squared, a volume of 27 centimeters cubed, and a surface-area-to-volume ratio of 2 to 1.">
            <a:extLst>
              <a:ext uri="{FF2B5EF4-FFF2-40B4-BE49-F238E27FC236}">
                <a16:creationId xmlns:a16="http://schemas.microsoft.com/office/drawing/2014/main" id="{8111F280-9039-695D-A6E7-B9F52BF04BEA}"/>
              </a:ext>
            </a:extLst>
          </p:cNvPr>
          <p:cNvPicPr>
            <a:picLocks noGrp="1" noChangeAspect="1"/>
          </p:cNvPicPr>
          <p:nvPr>
            <p:ph idx="1"/>
          </p:nvPr>
        </p:nvPicPr>
        <p:blipFill>
          <a:blip r:embed="rId2"/>
          <a:srcRect l="7407" r="6481"/>
          <a:stretch/>
        </p:blipFill>
        <p:spPr>
          <a:xfrm>
            <a:off x="1066800" y="1280160"/>
            <a:ext cx="7086600" cy="4572000"/>
          </a:xfrm>
        </p:spPr>
      </p:pic>
    </p:spTree>
    <p:extLst>
      <p:ext uri="{BB962C8B-B14F-4D97-AF65-F5344CB8AC3E}">
        <p14:creationId xmlns:p14="http://schemas.microsoft.com/office/powerpoint/2010/main" val="4032592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E6ED-A26B-94E0-C65B-059A5636F01D}"/>
              </a:ext>
            </a:extLst>
          </p:cNvPr>
          <p:cNvSpPr>
            <a:spLocks noGrp="1"/>
          </p:cNvSpPr>
          <p:nvPr>
            <p:ph type="title"/>
          </p:nvPr>
        </p:nvSpPr>
        <p:spPr/>
        <p:txBody>
          <a:bodyPr/>
          <a:lstStyle/>
          <a:p>
            <a:r>
              <a:rPr lang="en-US" dirty="0"/>
              <a:t>Lesson 4.2 Figure 1</a:t>
            </a:r>
            <a:endParaRPr lang="en-IN" dirty="0"/>
          </a:p>
        </p:txBody>
      </p:sp>
      <p:pic>
        <p:nvPicPr>
          <p:cNvPr id="7" name="Content Placeholder 6" descr="A photograph of a clean, minimalist kitchen">
            <a:extLst>
              <a:ext uri="{FF2B5EF4-FFF2-40B4-BE49-F238E27FC236}">
                <a16:creationId xmlns:a16="http://schemas.microsoft.com/office/drawing/2014/main" id="{8FF40768-3516-2B13-3D2C-BBD241DC0C32}"/>
              </a:ext>
            </a:extLst>
          </p:cNvPr>
          <p:cNvPicPr>
            <a:picLocks noGrp="1" noChangeAspect="1"/>
          </p:cNvPicPr>
          <p:nvPr>
            <p:ph idx="1"/>
          </p:nvPr>
        </p:nvPicPr>
        <p:blipFill>
          <a:blip r:embed="rId2"/>
          <a:srcRect l="31481" r="31482"/>
          <a:stretch/>
        </p:blipFill>
        <p:spPr>
          <a:xfrm>
            <a:off x="3048000" y="1280160"/>
            <a:ext cx="3048000" cy="4572000"/>
          </a:xfrm>
        </p:spPr>
      </p:pic>
    </p:spTree>
    <p:extLst>
      <p:ext uri="{BB962C8B-B14F-4D97-AF65-F5344CB8AC3E}">
        <p14:creationId xmlns:p14="http://schemas.microsoft.com/office/powerpoint/2010/main" val="1646187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8B02-0057-3AC0-7C8B-3322CD435EB9}"/>
              </a:ext>
            </a:extLst>
          </p:cNvPr>
          <p:cNvSpPr>
            <a:spLocks noGrp="1"/>
          </p:cNvSpPr>
          <p:nvPr>
            <p:ph type="title"/>
          </p:nvPr>
        </p:nvSpPr>
        <p:spPr/>
        <p:txBody>
          <a:bodyPr/>
          <a:lstStyle/>
          <a:p>
            <a:r>
              <a:rPr lang="en-US" dirty="0"/>
              <a:t>Lesson 4.2 Figure 2</a:t>
            </a:r>
            <a:endParaRPr lang="en-IN" dirty="0"/>
          </a:p>
        </p:txBody>
      </p:sp>
      <p:pic>
        <p:nvPicPr>
          <p:cNvPr id="6" name="Content Placeholder 5" descr="(a) This illustration shows a typical eukaryotic animal cell, which is egg shaped. The fluid inside the cell is called the cytoplasm, and the cell is surrounded by a cell membrane. The nucleus takes up about one-half the width of the cell. Inside the nucleus is the chromatin, which is composed of D N A and associated proteins. A region of the chromatin is condensed into the nucleolus, a structure where ribosomes are synthesized. The nucleus is encased in a nuclear envelope, which is perforated by protein-lined pores that allow entry of material into the nucleus. The nucleus is surrounded by the rough and smooth endoplasmic reticulum. The smooth endoplasmic reticulum is the site of lipid synthesis. The rough endoplasmic reticulum has embedded ribosomes that give it a bumpy appearance. It synthesizes membrane and secretory proteins. In addition to the endoplasmic reticulum, many other organelles float inside the cytoplasm. These include the Golgi apparatus, which modifies proteins and lipids synthesized in the endoplasmic reticulum. The Golgi apparatus is made of layers of flat membranes. Mitochondria, which produce food for the cell, have an outer membrane and a highly folded inner membrane. Other, smaller organelles include peroxisomes that metabolize waste, lysosomes that digest food, and vacuoles. Ribosomes, responsible for protein synthesis, also float freely in the cytoplasm and are depicted as small dots. The last cellular component shown is the cytoskeleton, which has four different types of components: microfilaments, intermediate filaments, microtubules, and centrosomes. Microfilaments are fibrous proteins that line the cell membrane and make up the cellular cortex. Intermediate filaments are fibrous proteins that hold organelles in place. Microtubules form the mitotic spindle and maintain cell shape. Centrosomes are made of two tubular structures at right angles to one another. They form the microtubule-organizing center. (b) This illustration depicts a typical eukaryotic plant cell. The nucleus of a plant cell contains chromatin and a nucleolus, the same as an animal cell. Other structures that the plant cell has in common with the animal cell include rough and smooth endoplasmic reticulum, the Golgi apparatus, mitochondria, peroxisomes, and ribosomes. The fluid inside the plant cell is called the cytoplasm, just as it is in an animal cell. The plant cell has three of the four cytoskeletal components found in animal cells: microtubules, intermediate filaments, and microfilaments. Plant cells do not have centrosomes. Plant cells have four structures not found in animal cells: chloroplasts, plastids, a central vacuole, and a cell wall. Chloroplasts are responsible for photosynthesis; they have an outer membrane, an inner membrane, and stack of membranes inside the inner membrane. The central vacuole is a very large, fluid-filled structure that maintains pressure against the cell wall. Plastids store pigments. The cell wall is outside the cell membrane.">
            <a:extLst>
              <a:ext uri="{FF2B5EF4-FFF2-40B4-BE49-F238E27FC236}">
                <a16:creationId xmlns:a16="http://schemas.microsoft.com/office/drawing/2014/main" id="{6F73C66A-03B9-29A8-4DE0-58D5E40FB423}"/>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748587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3A5E-2FD0-E0B8-1738-2AD2B2317C13}"/>
              </a:ext>
            </a:extLst>
          </p:cNvPr>
          <p:cNvSpPr>
            <a:spLocks noGrp="1"/>
          </p:cNvSpPr>
          <p:nvPr>
            <p:ph type="title"/>
          </p:nvPr>
        </p:nvSpPr>
        <p:spPr/>
        <p:txBody>
          <a:bodyPr/>
          <a:lstStyle/>
          <a:p>
            <a:r>
              <a:rPr lang="en-US" dirty="0"/>
              <a:t>Lesson 4.2 Figure 3</a:t>
            </a:r>
            <a:endParaRPr lang="en-IN" dirty="0"/>
          </a:p>
        </p:txBody>
      </p:sp>
      <p:pic>
        <p:nvPicPr>
          <p:cNvPr id="6" name="Content Placeholder 5" descr="The plasma membrane is composed of a phospholipid bilayer. In the bilayer, the two long hydrophobic tails of phospholipids face toward the center, and the hydrophilic head group faces the exterior. Integral membrane proteins and protein channels span the entire bilayer. Protein channels have a pore in the middle. Peripheral membrane proteins sit on the surface of the phospholipids and are associated with the phospholipid head groups. On the exterior side of the membrane, carbohydrate chains are attached to certain proteins and lipids.">
            <a:extLst>
              <a:ext uri="{FF2B5EF4-FFF2-40B4-BE49-F238E27FC236}">
                <a16:creationId xmlns:a16="http://schemas.microsoft.com/office/drawing/2014/main" id="{E2574459-75FB-D30C-F13F-38564CF32EE2}"/>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2708923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B7A87-4B5B-F824-9DDA-24A240DE2692}"/>
              </a:ext>
            </a:extLst>
          </p:cNvPr>
          <p:cNvSpPr>
            <a:spLocks noGrp="1"/>
          </p:cNvSpPr>
          <p:nvPr>
            <p:ph type="title"/>
          </p:nvPr>
        </p:nvSpPr>
        <p:spPr/>
        <p:txBody>
          <a:bodyPr/>
          <a:lstStyle/>
          <a:p>
            <a:r>
              <a:rPr lang="en-US" dirty="0"/>
              <a:t>Lesson 4.2 Figure 4</a:t>
            </a:r>
            <a:endParaRPr lang="en-IN" dirty="0"/>
          </a:p>
        </p:txBody>
      </p:sp>
      <p:pic>
        <p:nvPicPr>
          <p:cNvPr id="6" name="Content Placeholder 5" descr="The left part of this figure is a transmission electron micrograph of microvilli, which appear as long, slender stalks extending from the plasma membrane. The right side illustrates the structure of intestinal microvilli, each strand contains an artery and a vein, and is attached at the base to a lymphatic vessel. The microvilli cover the surface of the plasma membrane and faces the cavity of the small intestines.">
            <a:extLst>
              <a:ext uri="{FF2B5EF4-FFF2-40B4-BE49-F238E27FC236}">
                <a16:creationId xmlns:a16="http://schemas.microsoft.com/office/drawing/2014/main" id="{B67A023F-881A-62DC-AE22-21AA3CF56D69}"/>
              </a:ext>
            </a:extLst>
          </p:cNvPr>
          <p:cNvPicPr>
            <a:picLocks noGrp="1" noChangeAspect="1"/>
          </p:cNvPicPr>
          <p:nvPr>
            <p:ph idx="1"/>
          </p:nvPr>
        </p:nvPicPr>
        <p:blipFill>
          <a:blip r:embed="rId2"/>
          <a:srcRect b="21333"/>
          <a:stretch/>
        </p:blipFill>
        <p:spPr>
          <a:xfrm>
            <a:off x="457200" y="1280160"/>
            <a:ext cx="8229600" cy="3596640"/>
          </a:xfrm>
        </p:spPr>
      </p:pic>
    </p:spTree>
    <p:extLst>
      <p:ext uri="{BB962C8B-B14F-4D97-AF65-F5344CB8AC3E}">
        <p14:creationId xmlns:p14="http://schemas.microsoft.com/office/powerpoint/2010/main" val="1179570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3A806-0E4E-90C5-9A64-079ED5F754CC}"/>
              </a:ext>
            </a:extLst>
          </p:cNvPr>
          <p:cNvSpPr>
            <a:spLocks noGrp="1"/>
          </p:cNvSpPr>
          <p:nvPr>
            <p:ph type="title"/>
          </p:nvPr>
        </p:nvSpPr>
        <p:spPr/>
        <p:txBody>
          <a:bodyPr/>
          <a:lstStyle/>
          <a:p>
            <a:r>
              <a:rPr lang="en-US" dirty="0"/>
              <a:t>Lesson 4.2 Figure 5</a:t>
            </a:r>
            <a:endParaRPr lang="en-IN" dirty="0"/>
          </a:p>
        </p:txBody>
      </p:sp>
      <p:pic>
        <p:nvPicPr>
          <p:cNvPr id="6" name="Content Placeholder 5" descr="The two-dimensional image depicts the nucleus of a cell as a circular object with two membranes; several gaps appear in the circle, representing nuclear pores. Surrounding the nucleus are membranous sacks representing the endoplasmic reticulum. Inside the nucleus is another circle, approximately ten percent of the total size of the nucleus, representing the nucleolus.">
            <a:extLst>
              <a:ext uri="{FF2B5EF4-FFF2-40B4-BE49-F238E27FC236}">
                <a16:creationId xmlns:a16="http://schemas.microsoft.com/office/drawing/2014/main" id="{4ED9C911-1B42-4EE0-2148-4C7DD9B45754}"/>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1751284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F651-086F-00B1-0EF9-DD5BE49BC941}"/>
              </a:ext>
            </a:extLst>
          </p:cNvPr>
          <p:cNvSpPr>
            <a:spLocks noGrp="1"/>
          </p:cNvSpPr>
          <p:nvPr>
            <p:ph type="title"/>
          </p:nvPr>
        </p:nvSpPr>
        <p:spPr/>
        <p:txBody>
          <a:bodyPr/>
          <a:lstStyle/>
          <a:p>
            <a:r>
              <a:rPr lang="en-US" dirty="0"/>
              <a:t>Lesson 4.2 Figure 6</a:t>
            </a:r>
            <a:endParaRPr lang="en-IN" dirty="0"/>
          </a:p>
        </p:txBody>
      </p:sp>
      <p:pic>
        <p:nvPicPr>
          <p:cNvPr id="6" name="Content Placeholder 5" descr="A photograph of several large, blue jellyfish">
            <a:extLst>
              <a:ext uri="{FF2B5EF4-FFF2-40B4-BE49-F238E27FC236}">
                <a16:creationId xmlns:a16="http://schemas.microsoft.com/office/drawing/2014/main" id="{DE1EBADE-8BD4-1186-29E3-F302B53C81F8}"/>
              </a:ext>
            </a:extLst>
          </p:cNvPr>
          <p:cNvPicPr>
            <a:picLocks noGrp="1" noChangeAspect="1"/>
          </p:cNvPicPr>
          <p:nvPr>
            <p:ph idx="1"/>
          </p:nvPr>
        </p:nvPicPr>
        <p:blipFill>
          <a:blip r:embed="rId2"/>
          <a:srcRect l="32407" r="31482"/>
          <a:stretch/>
        </p:blipFill>
        <p:spPr>
          <a:xfrm>
            <a:off x="3124200" y="1280160"/>
            <a:ext cx="2971800" cy="4572000"/>
          </a:xfrm>
        </p:spPr>
      </p:pic>
    </p:spTree>
    <p:extLst>
      <p:ext uri="{BB962C8B-B14F-4D97-AF65-F5344CB8AC3E}">
        <p14:creationId xmlns:p14="http://schemas.microsoft.com/office/powerpoint/2010/main" val="3808066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4.2 Figure 7</a:t>
            </a:r>
            <a:endParaRPr lang="en-IN" dirty="0"/>
          </a:p>
        </p:txBody>
      </p:sp>
      <p:pic>
        <p:nvPicPr>
          <p:cNvPr id="6" name="Content Placeholder 5" descr="In this illustration, a paired chromosome unravels, and the D N A coils around nucleosomes. The gene segments of the D N A are broken up into exon and intron sequences.">
            <a:extLst>
              <a:ext uri="{FF2B5EF4-FFF2-40B4-BE49-F238E27FC236}">
                <a16:creationId xmlns:a16="http://schemas.microsoft.com/office/drawing/2014/main" id="{0116873F-2FEA-3F6D-80FB-79B6F78A9236}"/>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518608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4.2 Figure 8</a:t>
            </a:r>
            <a:endParaRPr lang="en-IN" dirty="0"/>
          </a:p>
        </p:txBody>
      </p:sp>
      <p:pic>
        <p:nvPicPr>
          <p:cNvPr id="6" name="Content Placeholder 5" descr="A micrograph with several wavy black lines and black dots on the edges of those lines">
            <a:extLst>
              <a:ext uri="{FF2B5EF4-FFF2-40B4-BE49-F238E27FC236}">
                <a16:creationId xmlns:a16="http://schemas.microsoft.com/office/drawing/2014/main" id="{03D37DF7-3FCE-2A00-3C08-68BDB352182C}"/>
              </a:ext>
            </a:extLst>
          </p:cNvPr>
          <p:cNvPicPr>
            <a:picLocks noGrp="1" noChangeAspect="1"/>
          </p:cNvPicPr>
          <p:nvPr>
            <p:ph idx="1"/>
          </p:nvPr>
        </p:nvPicPr>
        <p:blipFill>
          <a:blip r:embed="rId2"/>
          <a:srcRect l="15741" r="16667"/>
          <a:stretch/>
        </p:blipFill>
        <p:spPr>
          <a:xfrm>
            <a:off x="1752600" y="1280160"/>
            <a:ext cx="5562600" cy="4572000"/>
          </a:xfrm>
        </p:spPr>
      </p:pic>
    </p:spTree>
    <p:extLst>
      <p:ext uri="{BB962C8B-B14F-4D97-AF65-F5344CB8AC3E}">
        <p14:creationId xmlns:p14="http://schemas.microsoft.com/office/powerpoint/2010/main" val="1336807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81FBA-3840-D405-B914-67485069DB64}"/>
              </a:ext>
            </a:extLst>
          </p:cNvPr>
          <p:cNvSpPr>
            <a:spLocks noGrp="1"/>
          </p:cNvSpPr>
          <p:nvPr>
            <p:ph type="title"/>
          </p:nvPr>
        </p:nvSpPr>
        <p:spPr/>
        <p:txBody>
          <a:bodyPr/>
          <a:lstStyle/>
          <a:p>
            <a:r>
              <a:rPr lang="en-US" dirty="0"/>
              <a:t>Lesson 4.2 Figure 9</a:t>
            </a:r>
            <a:endParaRPr lang="en-IN" dirty="0"/>
          </a:p>
        </p:txBody>
      </p:sp>
      <p:pic>
        <p:nvPicPr>
          <p:cNvPr id="6" name="Content Placeholder 5" descr="The ribosome consists of a small subunit and a large subunit, which is about three times as big as the small one. The large subunit sits on top of the small one. A chain of m R N A threads between the large and small subunits. Within the large subunit is an amino acid and t R N A, which attaches to mRNA groups called codons. A polypeptide chain extends from the top of the large subunit.">
            <a:extLst>
              <a:ext uri="{FF2B5EF4-FFF2-40B4-BE49-F238E27FC236}">
                <a16:creationId xmlns:a16="http://schemas.microsoft.com/office/drawing/2014/main" id="{1E583B8B-3902-61C6-D5D6-B0AC61D42D33}"/>
              </a:ext>
            </a:extLst>
          </p:cNvPr>
          <p:cNvPicPr>
            <a:picLocks noGrp="1" noChangeAspect="1"/>
          </p:cNvPicPr>
          <p:nvPr>
            <p:ph idx="1"/>
          </p:nvPr>
        </p:nvPicPr>
        <p:blipFill>
          <a:blip r:embed="rId2"/>
          <a:srcRect l="13888" r="13890"/>
          <a:stretch/>
        </p:blipFill>
        <p:spPr>
          <a:xfrm>
            <a:off x="1600200" y="1280160"/>
            <a:ext cx="5943600" cy="4572000"/>
          </a:xfrm>
        </p:spPr>
      </p:pic>
    </p:spTree>
    <p:extLst>
      <p:ext uri="{BB962C8B-B14F-4D97-AF65-F5344CB8AC3E}">
        <p14:creationId xmlns:p14="http://schemas.microsoft.com/office/powerpoint/2010/main" val="3780409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4.1 Figure 1</a:t>
            </a:r>
            <a:endParaRPr lang="en-US"/>
          </a:p>
        </p:txBody>
      </p:sp>
      <p:pic>
        <p:nvPicPr>
          <p:cNvPr id="6" name="Content Placeholder 5" descr="(a) Human cheek cells as viewed by light microscopy have an irregular round shape and a well-defined nucleus that takes up about one-half of the cell. (b) Onion skin cells, also viewed by light microscopy, are long and thin with a rectangular shape defined by a cell wall. They are about as wide as a cheek cell but at least five times as long. The cell wall and nucleus are well defined in the micrograph. The onion cell nucleus is about the same size as the cheek cell nucleus. (c) In this scanning electron micrograph of bacterial cells, the cell surface has a three-dimensional shape. Three of the bacteria are oval in shape. The fourth is round and has protrusions called pili. One pilus connects this bacterium to another.">
            <a:extLst>
              <a:ext uri="{FF2B5EF4-FFF2-40B4-BE49-F238E27FC236}">
                <a16:creationId xmlns:a16="http://schemas.microsoft.com/office/drawing/2014/main" id="{DFDF1A03-9170-D144-2BD6-A7A7C9337A8E}"/>
              </a:ext>
            </a:extLst>
          </p:cNvPr>
          <p:cNvPicPr>
            <a:picLocks noGrp="1" noChangeAspect="1"/>
          </p:cNvPicPr>
          <p:nvPr>
            <p:ph idx="1"/>
          </p:nvPr>
        </p:nvPicPr>
        <p:blipFill>
          <a:blip r:embed="rId2"/>
          <a:srcRect b="41333"/>
          <a:stretch/>
        </p:blipFill>
        <p:spPr>
          <a:xfrm>
            <a:off x="457200" y="1280160"/>
            <a:ext cx="8229600" cy="268224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2DBA0-8709-CF87-C979-F5362AA8991C}"/>
              </a:ext>
            </a:extLst>
          </p:cNvPr>
          <p:cNvSpPr>
            <a:spLocks noGrp="1"/>
          </p:cNvSpPr>
          <p:nvPr>
            <p:ph type="title"/>
          </p:nvPr>
        </p:nvSpPr>
        <p:spPr/>
        <p:txBody>
          <a:bodyPr/>
          <a:lstStyle/>
          <a:p>
            <a:r>
              <a:rPr lang="en-US" dirty="0"/>
              <a:t>Lesson 4.2 Figure 10</a:t>
            </a:r>
            <a:endParaRPr lang="en-IN" dirty="0"/>
          </a:p>
        </p:txBody>
      </p:sp>
      <p:pic>
        <p:nvPicPr>
          <p:cNvPr id="6" name="Content Placeholder 5" descr="In (a) to the right, a mitochondrion in the shape of a capsule is shown. Within the capsule, there are cristae folded together, buffered from the walls by intermembrane space. The outside of the capsule is labelled as the outer membrane, while the inner membrane in on the inside of the capsule. In (b) to the left, a transmission electron micrograph of a mitochondrion shows an oval outer membrane and an inner membrane with many folds called cristae. Inside the inner membrane is a space called the mitochondrial matrix.">
            <a:extLst>
              <a:ext uri="{FF2B5EF4-FFF2-40B4-BE49-F238E27FC236}">
                <a16:creationId xmlns:a16="http://schemas.microsoft.com/office/drawing/2014/main" id="{65CD973B-9535-BE20-C403-CD89421D5205}"/>
              </a:ext>
            </a:extLst>
          </p:cNvPr>
          <p:cNvPicPr>
            <a:picLocks noGrp="1" noChangeAspect="1"/>
          </p:cNvPicPr>
          <p:nvPr>
            <p:ph idx="1"/>
          </p:nvPr>
        </p:nvPicPr>
        <p:blipFill>
          <a:blip r:embed="rId2"/>
          <a:srcRect b="13000"/>
          <a:stretch/>
        </p:blipFill>
        <p:spPr>
          <a:xfrm>
            <a:off x="457200" y="1280160"/>
            <a:ext cx="8229600" cy="3977640"/>
          </a:xfrm>
        </p:spPr>
      </p:pic>
    </p:spTree>
    <p:extLst>
      <p:ext uri="{BB962C8B-B14F-4D97-AF65-F5344CB8AC3E}">
        <p14:creationId xmlns:p14="http://schemas.microsoft.com/office/powerpoint/2010/main" val="1493836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45EC4-E3DB-D6D2-0B76-A7FD6BA98D12}"/>
              </a:ext>
            </a:extLst>
          </p:cNvPr>
          <p:cNvSpPr>
            <a:spLocks noGrp="1"/>
          </p:cNvSpPr>
          <p:nvPr>
            <p:ph type="title"/>
          </p:nvPr>
        </p:nvSpPr>
        <p:spPr/>
        <p:txBody>
          <a:bodyPr/>
          <a:lstStyle/>
          <a:p>
            <a:r>
              <a:rPr lang="en-US" dirty="0"/>
              <a:t>Lesson 4.2 Figure 11</a:t>
            </a:r>
            <a:endParaRPr lang="en-IN" dirty="0"/>
          </a:p>
        </p:txBody>
      </p:sp>
      <p:pic>
        <p:nvPicPr>
          <p:cNvPr id="6" name="Content Placeholder 5" descr="A woman sits breastfeeding her baby while typing on her phone">
            <a:extLst>
              <a:ext uri="{FF2B5EF4-FFF2-40B4-BE49-F238E27FC236}">
                <a16:creationId xmlns:a16="http://schemas.microsoft.com/office/drawing/2014/main" id="{5E896F65-7C81-C99F-8D7E-0260D0BCA951}"/>
              </a:ext>
            </a:extLst>
          </p:cNvPr>
          <p:cNvPicPr>
            <a:picLocks noGrp="1" noChangeAspect="1"/>
          </p:cNvPicPr>
          <p:nvPr>
            <p:ph idx="1"/>
          </p:nvPr>
        </p:nvPicPr>
        <p:blipFill>
          <a:blip r:embed="rId2"/>
          <a:srcRect l="32407" r="31482"/>
          <a:stretch/>
        </p:blipFill>
        <p:spPr>
          <a:xfrm>
            <a:off x="3124200" y="1280160"/>
            <a:ext cx="2971800" cy="4572000"/>
          </a:xfrm>
        </p:spPr>
      </p:pic>
    </p:spTree>
    <p:extLst>
      <p:ext uri="{BB962C8B-B14F-4D97-AF65-F5344CB8AC3E}">
        <p14:creationId xmlns:p14="http://schemas.microsoft.com/office/powerpoint/2010/main" val="3830436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322F2-4743-F698-D871-A03D366A7C9F}"/>
              </a:ext>
            </a:extLst>
          </p:cNvPr>
          <p:cNvSpPr>
            <a:spLocks noGrp="1"/>
          </p:cNvSpPr>
          <p:nvPr>
            <p:ph type="title"/>
          </p:nvPr>
        </p:nvSpPr>
        <p:spPr/>
        <p:txBody>
          <a:bodyPr/>
          <a:lstStyle/>
          <a:p>
            <a:r>
              <a:rPr lang="en-US" dirty="0"/>
              <a:t>Lesson 4.2 Figure 12</a:t>
            </a:r>
            <a:endParaRPr lang="en-IN" dirty="0"/>
          </a:p>
        </p:txBody>
      </p:sp>
      <p:pic>
        <p:nvPicPr>
          <p:cNvPr id="7" name="Content Placeholder 6" descr="The first view on the left shows several long tubes stuck together to form a cylinder. This is labeled &quot;Centriole.&quot; The second view shows the centriole tilted up and forward so that the inside can be seen. In this view, the long tubes are shown stuck to a wheel with several spokes. The full thing is again labeled the &quot;Centriole,&quot; and the long tubes are labeled &quot;Microtubules.&quot;">
            <a:extLst>
              <a:ext uri="{FF2B5EF4-FFF2-40B4-BE49-F238E27FC236}">
                <a16:creationId xmlns:a16="http://schemas.microsoft.com/office/drawing/2014/main" id="{ACB7A159-8E2A-8C07-CAAF-A9C2092A40F7}"/>
              </a:ext>
            </a:extLst>
          </p:cNvPr>
          <p:cNvPicPr>
            <a:picLocks noGrp="1" noChangeAspect="1"/>
          </p:cNvPicPr>
          <p:nvPr>
            <p:ph idx="1"/>
          </p:nvPr>
        </p:nvPicPr>
        <p:blipFill>
          <a:blip r:embed="rId2"/>
          <a:srcRect b="21333"/>
          <a:stretch/>
        </p:blipFill>
        <p:spPr>
          <a:xfrm>
            <a:off x="457200" y="1280160"/>
            <a:ext cx="8229600" cy="3596640"/>
          </a:xfrm>
        </p:spPr>
      </p:pic>
    </p:spTree>
    <p:extLst>
      <p:ext uri="{BB962C8B-B14F-4D97-AF65-F5344CB8AC3E}">
        <p14:creationId xmlns:p14="http://schemas.microsoft.com/office/powerpoint/2010/main" val="3036958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B7D4-57F5-7193-B87F-9A84C3919703}"/>
              </a:ext>
            </a:extLst>
          </p:cNvPr>
          <p:cNvSpPr>
            <a:spLocks noGrp="1"/>
          </p:cNvSpPr>
          <p:nvPr>
            <p:ph type="title"/>
          </p:nvPr>
        </p:nvSpPr>
        <p:spPr/>
        <p:txBody>
          <a:bodyPr/>
          <a:lstStyle/>
          <a:p>
            <a:r>
              <a:rPr lang="en-US" dirty="0"/>
              <a:t>Lesson 4.2 Figure 13</a:t>
            </a:r>
            <a:endParaRPr lang="en-IN" dirty="0"/>
          </a:p>
        </p:txBody>
      </p:sp>
      <p:pic>
        <p:nvPicPr>
          <p:cNvPr id="7" name="Content Placeholder 6" descr="This illustration shows a chain of glucose subunits that are attached together and make up an entire cellulose fiber. Each glucose subunit is a closed ring composed of carbon, hydrogen, and oxygen atoms and connected by hydrogen bonds, represented by dotted lines.">
            <a:extLst>
              <a:ext uri="{FF2B5EF4-FFF2-40B4-BE49-F238E27FC236}">
                <a16:creationId xmlns:a16="http://schemas.microsoft.com/office/drawing/2014/main" id="{27F52D80-5916-A25B-E4DA-73DF8928A034}"/>
              </a:ext>
            </a:extLst>
          </p:cNvPr>
          <p:cNvPicPr>
            <a:picLocks noGrp="1" noChangeAspect="1"/>
          </p:cNvPicPr>
          <p:nvPr>
            <p:ph idx="1"/>
          </p:nvPr>
        </p:nvPicPr>
        <p:blipFill>
          <a:blip r:embed="rId2"/>
          <a:srcRect b="8000"/>
          <a:stretch/>
        </p:blipFill>
        <p:spPr>
          <a:xfrm>
            <a:off x="457200" y="1280160"/>
            <a:ext cx="8229600" cy="4206240"/>
          </a:xfrm>
        </p:spPr>
      </p:pic>
    </p:spTree>
    <p:extLst>
      <p:ext uri="{BB962C8B-B14F-4D97-AF65-F5344CB8AC3E}">
        <p14:creationId xmlns:p14="http://schemas.microsoft.com/office/powerpoint/2010/main" val="570005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F18E-6376-AC0B-19DC-A649DE03127D}"/>
              </a:ext>
            </a:extLst>
          </p:cNvPr>
          <p:cNvSpPr>
            <a:spLocks noGrp="1"/>
          </p:cNvSpPr>
          <p:nvPr>
            <p:ph type="title"/>
          </p:nvPr>
        </p:nvSpPr>
        <p:spPr/>
        <p:txBody>
          <a:bodyPr/>
          <a:lstStyle/>
          <a:p>
            <a:r>
              <a:rPr lang="en-US" dirty="0"/>
              <a:t>Lesson 4.2 Figure 14</a:t>
            </a:r>
            <a:endParaRPr lang="en-IN" dirty="0"/>
          </a:p>
        </p:txBody>
      </p:sp>
      <p:pic>
        <p:nvPicPr>
          <p:cNvPr id="6" name="Content Placeholder 5" descr="The micrograph shows a close up image of several leaves. The leaves are made up of hundreds of small green spheres.">
            <a:extLst>
              <a:ext uri="{FF2B5EF4-FFF2-40B4-BE49-F238E27FC236}">
                <a16:creationId xmlns:a16="http://schemas.microsoft.com/office/drawing/2014/main" id="{DC4898DA-19E9-4D55-DD42-4C148A13202B}"/>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667612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0942-85F5-D329-395B-DF333C979451}"/>
              </a:ext>
            </a:extLst>
          </p:cNvPr>
          <p:cNvSpPr>
            <a:spLocks noGrp="1"/>
          </p:cNvSpPr>
          <p:nvPr>
            <p:ph type="title"/>
          </p:nvPr>
        </p:nvSpPr>
        <p:spPr/>
        <p:txBody>
          <a:bodyPr/>
          <a:lstStyle/>
          <a:p>
            <a:r>
              <a:rPr lang="en-US" dirty="0"/>
              <a:t>Lesson 4.2 Figure 15</a:t>
            </a:r>
            <a:endParaRPr lang="en-IN" dirty="0"/>
          </a:p>
        </p:txBody>
      </p:sp>
      <p:pic>
        <p:nvPicPr>
          <p:cNvPr id="7" name="Content Placeholder 6" descr="This illustration shows a chloroplast, which has a chloroplast envelope (containing outer membrane, intermembrane space, and an inner membrane) The space between the outer and inner membranes is called the intermembrane space. Inside the inner membrane are flat, pancake-like structures called thylakoids, which synthesize water molecules into oxygen molecules and have a low p H. The thylakoids form stacks called grana. The liquid inside the inner membrane is called the stroma which has a high p H and contain ribosomes and the D N A ring. Starch granules and lipid globules protrude from the thylakoids.">
            <a:extLst>
              <a:ext uri="{FF2B5EF4-FFF2-40B4-BE49-F238E27FC236}">
                <a16:creationId xmlns:a16="http://schemas.microsoft.com/office/drawing/2014/main" id="{AEE90FD1-3585-C82F-AF9E-4C98C39920D3}"/>
              </a:ext>
            </a:extLst>
          </p:cNvPr>
          <p:cNvPicPr>
            <a:picLocks noGrp="1" noChangeAspect="1"/>
          </p:cNvPicPr>
          <p:nvPr>
            <p:ph idx="1"/>
          </p:nvPr>
        </p:nvPicPr>
        <p:blipFill>
          <a:blip r:embed="rId2"/>
          <a:srcRect b="9667"/>
          <a:stretch/>
        </p:blipFill>
        <p:spPr>
          <a:xfrm>
            <a:off x="457200" y="1280160"/>
            <a:ext cx="8229600" cy="4130040"/>
          </a:xfrm>
        </p:spPr>
      </p:pic>
    </p:spTree>
    <p:extLst>
      <p:ext uri="{BB962C8B-B14F-4D97-AF65-F5344CB8AC3E}">
        <p14:creationId xmlns:p14="http://schemas.microsoft.com/office/powerpoint/2010/main" val="3301896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5F3CA-9006-4498-A4A9-00E9AAEC9AF9}"/>
              </a:ext>
            </a:extLst>
          </p:cNvPr>
          <p:cNvSpPr>
            <a:spLocks noGrp="1"/>
          </p:cNvSpPr>
          <p:nvPr>
            <p:ph type="title"/>
          </p:nvPr>
        </p:nvSpPr>
        <p:spPr/>
        <p:txBody>
          <a:bodyPr/>
          <a:lstStyle/>
          <a:p>
            <a:r>
              <a:rPr lang="en-US" dirty="0"/>
              <a:t>Lesson 4.2 Figure 16</a:t>
            </a:r>
            <a:endParaRPr lang="en-IN" dirty="0"/>
          </a:p>
        </p:txBody>
      </p:sp>
      <p:pic>
        <p:nvPicPr>
          <p:cNvPr id="6" name="Content Placeholder 5" descr="A pink daisy with dropping petals is shown.">
            <a:extLst>
              <a:ext uri="{FF2B5EF4-FFF2-40B4-BE49-F238E27FC236}">
                <a16:creationId xmlns:a16="http://schemas.microsoft.com/office/drawing/2014/main" id="{9ABE6542-227F-3971-8290-65863A4183A4}"/>
              </a:ext>
            </a:extLst>
          </p:cNvPr>
          <p:cNvPicPr>
            <a:picLocks noGrp="1" noChangeAspect="1"/>
          </p:cNvPicPr>
          <p:nvPr>
            <p:ph idx="1"/>
          </p:nvPr>
        </p:nvPicPr>
        <p:blipFill>
          <a:blip r:embed="rId2"/>
          <a:srcRect l="23148" r="23148"/>
          <a:stretch/>
        </p:blipFill>
        <p:spPr>
          <a:xfrm>
            <a:off x="2362200" y="1219200"/>
            <a:ext cx="4419600" cy="4572000"/>
          </a:xfrm>
        </p:spPr>
      </p:pic>
    </p:spTree>
    <p:extLst>
      <p:ext uri="{BB962C8B-B14F-4D97-AF65-F5344CB8AC3E}">
        <p14:creationId xmlns:p14="http://schemas.microsoft.com/office/powerpoint/2010/main" val="3032305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E37ED-1D88-439C-66FE-A29BC4FCB2EC}"/>
              </a:ext>
            </a:extLst>
          </p:cNvPr>
          <p:cNvSpPr>
            <a:spLocks noGrp="1"/>
          </p:cNvSpPr>
          <p:nvPr>
            <p:ph type="title"/>
          </p:nvPr>
        </p:nvSpPr>
        <p:spPr/>
        <p:txBody>
          <a:bodyPr/>
          <a:lstStyle/>
          <a:p>
            <a:r>
              <a:rPr lang="en-US" dirty="0"/>
              <a:t>Lesson 4.3 Figure 1</a:t>
            </a:r>
            <a:endParaRPr lang="en-IN" dirty="0"/>
          </a:p>
        </p:txBody>
      </p:sp>
      <p:pic>
        <p:nvPicPr>
          <p:cNvPr id="6" name="Content Placeholder 5" descr="This figure shows the rough E R with an integral membrane protein embedded in it. The part of the protein facing the inside of the E R has a carbohydrate attached to it. The protein is shown leaving the E R  in a vesicle that fuses with the cis side of the Golgi apparatus. The Golgi apparatus consists of several layers of membranes, called cisternae. As the protein passes through the cisternae, it is further modified by the addition of more carbohydrates. Eventually, it leaves the trans face of the Golgi in a vesicle. The vesicle fuses with the cell membrane so that the carbohydrate that was on the inside of the vesicle now faces the outside of the membrane. At the same time, the contents of the vesicle are ejected from the cell.">
            <a:extLst>
              <a:ext uri="{FF2B5EF4-FFF2-40B4-BE49-F238E27FC236}">
                <a16:creationId xmlns:a16="http://schemas.microsoft.com/office/drawing/2014/main" id="{26FDB748-CBB9-674B-62EB-46B9359DC7E4}"/>
              </a:ext>
            </a:extLst>
          </p:cNvPr>
          <p:cNvPicPr>
            <a:picLocks noGrp="1" noChangeAspect="1"/>
          </p:cNvPicPr>
          <p:nvPr>
            <p:ph idx="1"/>
          </p:nvPr>
        </p:nvPicPr>
        <p:blipFill>
          <a:blip r:embed="rId2"/>
          <a:srcRect l="30556" r="30556"/>
          <a:stretch/>
        </p:blipFill>
        <p:spPr>
          <a:xfrm>
            <a:off x="2971800" y="1280160"/>
            <a:ext cx="3200400" cy="4572000"/>
          </a:xfrm>
        </p:spPr>
      </p:pic>
    </p:spTree>
    <p:extLst>
      <p:ext uri="{BB962C8B-B14F-4D97-AF65-F5344CB8AC3E}">
        <p14:creationId xmlns:p14="http://schemas.microsoft.com/office/powerpoint/2010/main" val="794636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65E7F-F225-EAAE-04AC-E775E4C23D23}"/>
              </a:ext>
            </a:extLst>
          </p:cNvPr>
          <p:cNvSpPr>
            <a:spLocks noGrp="1"/>
          </p:cNvSpPr>
          <p:nvPr>
            <p:ph type="title"/>
          </p:nvPr>
        </p:nvSpPr>
        <p:spPr/>
        <p:txBody>
          <a:bodyPr/>
          <a:lstStyle/>
          <a:p>
            <a:r>
              <a:rPr lang="en-US" dirty="0"/>
              <a:t>Lesson 4.3 Figure 2</a:t>
            </a:r>
            <a:endParaRPr lang="en-IN" dirty="0"/>
          </a:p>
        </p:txBody>
      </p:sp>
      <p:pic>
        <p:nvPicPr>
          <p:cNvPr id="7" name="Content Placeholder 6" descr="The smooth E R has distinguish tubules and more space between tubules, while the rough E R tubules are densely packed and studded by ribosomes, making the surface rough.">
            <a:extLst>
              <a:ext uri="{FF2B5EF4-FFF2-40B4-BE49-F238E27FC236}">
                <a16:creationId xmlns:a16="http://schemas.microsoft.com/office/drawing/2014/main" id="{F92BFF2A-E521-1D2F-2B48-316B88E2534F}"/>
              </a:ext>
            </a:extLst>
          </p:cNvPr>
          <p:cNvPicPr>
            <a:picLocks noGrp="1" noChangeAspect="1"/>
          </p:cNvPicPr>
          <p:nvPr>
            <p:ph idx="1"/>
          </p:nvPr>
        </p:nvPicPr>
        <p:blipFill>
          <a:blip r:embed="rId2"/>
          <a:srcRect l="14815" r="12963"/>
          <a:stretch/>
        </p:blipFill>
        <p:spPr>
          <a:xfrm>
            <a:off x="1676400" y="1280160"/>
            <a:ext cx="5943600" cy="4572000"/>
          </a:xfrm>
        </p:spPr>
      </p:pic>
    </p:spTree>
    <p:extLst>
      <p:ext uri="{BB962C8B-B14F-4D97-AF65-F5344CB8AC3E}">
        <p14:creationId xmlns:p14="http://schemas.microsoft.com/office/powerpoint/2010/main" val="526219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FDE71-70F2-B6DE-A62E-53BD78FEB3AD}"/>
              </a:ext>
            </a:extLst>
          </p:cNvPr>
          <p:cNvSpPr>
            <a:spLocks noGrp="1"/>
          </p:cNvSpPr>
          <p:nvPr>
            <p:ph type="title"/>
          </p:nvPr>
        </p:nvSpPr>
        <p:spPr/>
        <p:txBody>
          <a:bodyPr/>
          <a:lstStyle/>
          <a:p>
            <a:r>
              <a:rPr lang="en-US" dirty="0"/>
              <a:t>Lesson 4.3 Figure 3</a:t>
            </a:r>
            <a:endParaRPr lang="en-IN" dirty="0"/>
          </a:p>
        </p:txBody>
      </p:sp>
      <p:pic>
        <p:nvPicPr>
          <p:cNvPr id="6" name="Content Placeholder 5" descr="An electron micrograph shows rough E R as blue against the green of the rest of the cell.">
            <a:extLst>
              <a:ext uri="{FF2B5EF4-FFF2-40B4-BE49-F238E27FC236}">
                <a16:creationId xmlns:a16="http://schemas.microsoft.com/office/drawing/2014/main" id="{95586860-E302-131E-3BB1-FC9A99A0F161}"/>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493741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4.1 Figure 2</a:t>
            </a:r>
            <a:endParaRPr lang="en-IN" dirty="0"/>
          </a:p>
        </p:txBody>
      </p:sp>
      <p:pic>
        <p:nvPicPr>
          <p:cNvPr id="6" name="Content Placeholder 5" descr="Two images: (a) shows a light microscope; (b) shows an electron microscope, which is much bigger with more knobs.">
            <a:extLst>
              <a:ext uri="{FF2B5EF4-FFF2-40B4-BE49-F238E27FC236}">
                <a16:creationId xmlns:a16="http://schemas.microsoft.com/office/drawing/2014/main" id="{0312514B-1CC8-E3C8-1B0D-C29A4E0BF83F}"/>
              </a:ext>
            </a:extLst>
          </p:cNvPr>
          <p:cNvPicPr>
            <a:picLocks noGrp="1" noChangeAspect="1"/>
          </p:cNvPicPr>
          <p:nvPr>
            <p:ph idx="1"/>
          </p:nvPr>
        </p:nvPicPr>
        <p:blipFill>
          <a:blip r:embed="rId2"/>
          <a:srcRect l="20370" r="14816"/>
          <a:stretch/>
        </p:blipFill>
        <p:spPr>
          <a:xfrm>
            <a:off x="2133600" y="1280160"/>
            <a:ext cx="5334000" cy="4572000"/>
          </a:xfrm>
        </p:spPr>
      </p:pic>
    </p:spTree>
    <p:extLst>
      <p:ext uri="{BB962C8B-B14F-4D97-AF65-F5344CB8AC3E}">
        <p14:creationId xmlns:p14="http://schemas.microsoft.com/office/powerpoint/2010/main" val="3352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C8591-C06D-7C53-C35B-D1BD8B1BD67F}"/>
              </a:ext>
            </a:extLst>
          </p:cNvPr>
          <p:cNvSpPr>
            <a:spLocks noGrp="1"/>
          </p:cNvSpPr>
          <p:nvPr>
            <p:ph type="title"/>
          </p:nvPr>
        </p:nvSpPr>
        <p:spPr/>
        <p:txBody>
          <a:bodyPr/>
          <a:lstStyle/>
          <a:p>
            <a:r>
              <a:rPr lang="en-US" dirty="0"/>
              <a:t>Lesson 4.3 Figure 4</a:t>
            </a:r>
            <a:endParaRPr lang="en-IN" dirty="0"/>
          </a:p>
        </p:txBody>
      </p:sp>
      <p:pic>
        <p:nvPicPr>
          <p:cNvPr id="6" name="Content Placeholder 5" descr="An electron micrograph shows how the smooth E R has no ribosomes on its plasmic surface, looking clear in comparison with the populated cytoplasm surrounding it.">
            <a:extLst>
              <a:ext uri="{FF2B5EF4-FFF2-40B4-BE49-F238E27FC236}">
                <a16:creationId xmlns:a16="http://schemas.microsoft.com/office/drawing/2014/main" id="{9C7DF3C7-25C5-9C50-88B2-8BC24ECB13A1}"/>
              </a:ext>
            </a:extLst>
          </p:cNvPr>
          <p:cNvPicPr>
            <a:picLocks noGrp="1" noChangeAspect="1"/>
          </p:cNvPicPr>
          <p:nvPr>
            <p:ph idx="1"/>
          </p:nvPr>
        </p:nvPicPr>
        <p:blipFill>
          <a:blip r:embed="rId2"/>
          <a:srcRect r="2778"/>
          <a:stretch/>
        </p:blipFill>
        <p:spPr>
          <a:xfrm>
            <a:off x="457200" y="1280160"/>
            <a:ext cx="8001000" cy="4572000"/>
          </a:xfrm>
        </p:spPr>
      </p:pic>
    </p:spTree>
    <p:extLst>
      <p:ext uri="{BB962C8B-B14F-4D97-AF65-F5344CB8AC3E}">
        <p14:creationId xmlns:p14="http://schemas.microsoft.com/office/powerpoint/2010/main" val="2853049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1D37-3060-7BA2-DD04-BEF943C7E23A}"/>
              </a:ext>
            </a:extLst>
          </p:cNvPr>
          <p:cNvSpPr>
            <a:spLocks noGrp="1"/>
          </p:cNvSpPr>
          <p:nvPr>
            <p:ph type="title"/>
          </p:nvPr>
        </p:nvSpPr>
        <p:spPr/>
        <p:txBody>
          <a:bodyPr/>
          <a:lstStyle/>
          <a:p>
            <a:r>
              <a:rPr lang="en-US" dirty="0"/>
              <a:t>Lesson 4.3 Figure 5</a:t>
            </a:r>
            <a:endParaRPr lang="en-IN" dirty="0"/>
          </a:p>
        </p:txBody>
      </p:sp>
      <p:pic>
        <p:nvPicPr>
          <p:cNvPr id="6" name="Content Placeholder 5" descr="To the left, a transmission electron micrograph, where the Golgi apparatus appears as a stack of membranes surrounded by unnamed organelles. To the right, a closer image reveals vesicles near the layers of Golgi apparatus.">
            <a:extLst>
              <a:ext uri="{FF2B5EF4-FFF2-40B4-BE49-F238E27FC236}">
                <a16:creationId xmlns:a16="http://schemas.microsoft.com/office/drawing/2014/main" id="{033E293A-6A08-0946-9EDC-93554C7D7E65}"/>
              </a:ext>
            </a:extLst>
          </p:cNvPr>
          <p:cNvPicPr>
            <a:picLocks noGrp="1" noChangeAspect="1"/>
          </p:cNvPicPr>
          <p:nvPr>
            <p:ph idx="1"/>
          </p:nvPr>
        </p:nvPicPr>
        <p:blipFill>
          <a:blip r:embed="rId2"/>
          <a:srcRect b="3000"/>
          <a:stretch/>
        </p:blipFill>
        <p:spPr>
          <a:xfrm>
            <a:off x="457200" y="1280160"/>
            <a:ext cx="8229600" cy="4434840"/>
          </a:xfrm>
        </p:spPr>
      </p:pic>
    </p:spTree>
    <p:extLst>
      <p:ext uri="{BB962C8B-B14F-4D97-AF65-F5344CB8AC3E}">
        <p14:creationId xmlns:p14="http://schemas.microsoft.com/office/powerpoint/2010/main" val="398360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CB3A3-29A6-52E7-6005-61E30DC5FA60}"/>
              </a:ext>
            </a:extLst>
          </p:cNvPr>
          <p:cNvSpPr>
            <a:spLocks noGrp="1"/>
          </p:cNvSpPr>
          <p:nvPr>
            <p:ph type="title"/>
          </p:nvPr>
        </p:nvSpPr>
        <p:spPr/>
        <p:txBody>
          <a:bodyPr/>
          <a:lstStyle/>
          <a:p>
            <a:r>
              <a:rPr lang="en-US" dirty="0"/>
              <a:t>Lesson 4.3 Figure 6</a:t>
            </a:r>
            <a:endParaRPr lang="en-IN" dirty="0"/>
          </a:p>
        </p:txBody>
      </p:sp>
      <p:pic>
        <p:nvPicPr>
          <p:cNvPr id="6" name="Content Placeholder 5" descr="An electron micrograph shows a large white cell with two smaller, red cells attached to it.">
            <a:extLst>
              <a:ext uri="{FF2B5EF4-FFF2-40B4-BE49-F238E27FC236}">
                <a16:creationId xmlns:a16="http://schemas.microsoft.com/office/drawing/2014/main" id="{5A78656F-355F-0A76-2844-4A1096B95958}"/>
              </a:ext>
            </a:extLst>
          </p:cNvPr>
          <p:cNvPicPr>
            <a:picLocks noGrp="1" noChangeAspect="1"/>
          </p:cNvPicPr>
          <p:nvPr>
            <p:ph idx="1"/>
          </p:nvPr>
        </p:nvPicPr>
        <p:blipFill>
          <a:blip r:embed="rId2"/>
          <a:srcRect l="17592" r="17592"/>
          <a:stretch/>
        </p:blipFill>
        <p:spPr>
          <a:xfrm>
            <a:off x="1905000" y="1280160"/>
            <a:ext cx="5334000" cy="4572000"/>
          </a:xfrm>
        </p:spPr>
      </p:pic>
    </p:spTree>
    <p:extLst>
      <p:ext uri="{BB962C8B-B14F-4D97-AF65-F5344CB8AC3E}">
        <p14:creationId xmlns:p14="http://schemas.microsoft.com/office/powerpoint/2010/main" val="3695598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106C7-A52D-BCFA-A581-20DAC166A1FC}"/>
              </a:ext>
            </a:extLst>
          </p:cNvPr>
          <p:cNvSpPr>
            <a:spLocks noGrp="1"/>
          </p:cNvSpPr>
          <p:nvPr>
            <p:ph type="title"/>
          </p:nvPr>
        </p:nvSpPr>
        <p:spPr/>
        <p:txBody>
          <a:bodyPr/>
          <a:lstStyle/>
          <a:p>
            <a:r>
              <a:rPr lang="en-US" dirty="0"/>
              <a:t>Lesson 4.3 Figure 7</a:t>
            </a:r>
            <a:endParaRPr lang="en-IN" dirty="0"/>
          </a:p>
        </p:txBody>
      </p:sp>
      <p:pic>
        <p:nvPicPr>
          <p:cNvPr id="6" name="Content Placeholder 5" descr="In this illustration, a eukaryotic cell is shown consuming a bacterium through entrapment. A phagosome is formed around the bacterium as it is consumed. The phagosome fuses with a lysosome, and proteins inside the lysosome digest the bacterium in a process called degradation. The cell then expectorates the digested bacterium via exocytosis.">
            <a:extLst>
              <a:ext uri="{FF2B5EF4-FFF2-40B4-BE49-F238E27FC236}">
                <a16:creationId xmlns:a16="http://schemas.microsoft.com/office/drawing/2014/main" id="{64EF9B84-1A56-39AF-6F89-CE0C4635BEC0}"/>
              </a:ext>
            </a:extLst>
          </p:cNvPr>
          <p:cNvPicPr>
            <a:picLocks noGrp="1" noChangeAspect="1"/>
          </p:cNvPicPr>
          <p:nvPr>
            <p:ph idx="1"/>
          </p:nvPr>
        </p:nvPicPr>
        <p:blipFill>
          <a:blip r:embed="rId2"/>
          <a:srcRect b="28000"/>
          <a:stretch/>
        </p:blipFill>
        <p:spPr>
          <a:xfrm>
            <a:off x="457200" y="1280160"/>
            <a:ext cx="8229600" cy="3291840"/>
          </a:xfrm>
        </p:spPr>
      </p:pic>
    </p:spTree>
    <p:extLst>
      <p:ext uri="{BB962C8B-B14F-4D97-AF65-F5344CB8AC3E}">
        <p14:creationId xmlns:p14="http://schemas.microsoft.com/office/powerpoint/2010/main" val="35631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B2ECD-06D9-4FBE-8CB5-867E003D963F}"/>
              </a:ext>
            </a:extLst>
          </p:cNvPr>
          <p:cNvSpPr>
            <a:spLocks noGrp="1"/>
          </p:cNvSpPr>
          <p:nvPr>
            <p:ph type="title"/>
          </p:nvPr>
        </p:nvSpPr>
        <p:spPr/>
        <p:txBody>
          <a:bodyPr/>
          <a:lstStyle/>
          <a:p>
            <a:r>
              <a:rPr lang="en-US" dirty="0"/>
              <a:t>Lesson 4.4 Figure 1</a:t>
            </a:r>
            <a:endParaRPr lang="en-IN" dirty="0"/>
          </a:p>
        </p:txBody>
      </p:sp>
      <p:pic>
        <p:nvPicPr>
          <p:cNvPr id="6" name="Content Placeholder 5" descr="Microfilaments line the inside of the plasma membrane, whereas microtubules radiate out from the center of the cell. Intermediate filaments form a network throughout the cell that holds organelles in place.">
            <a:extLst>
              <a:ext uri="{FF2B5EF4-FFF2-40B4-BE49-F238E27FC236}">
                <a16:creationId xmlns:a16="http://schemas.microsoft.com/office/drawing/2014/main" id="{B217B027-9D45-7448-A6F4-9C3D103A3C6E}"/>
              </a:ext>
            </a:extLst>
          </p:cNvPr>
          <p:cNvPicPr>
            <a:picLocks noGrp="1" noChangeAspect="1"/>
          </p:cNvPicPr>
          <p:nvPr>
            <p:ph idx="1"/>
          </p:nvPr>
        </p:nvPicPr>
        <p:blipFill>
          <a:blip r:embed="rId2"/>
          <a:srcRect l="29630" r="28704"/>
          <a:stretch/>
        </p:blipFill>
        <p:spPr>
          <a:xfrm>
            <a:off x="2895600" y="1280160"/>
            <a:ext cx="3429000" cy="4572000"/>
          </a:xfrm>
        </p:spPr>
      </p:pic>
    </p:spTree>
    <p:extLst>
      <p:ext uri="{BB962C8B-B14F-4D97-AF65-F5344CB8AC3E}">
        <p14:creationId xmlns:p14="http://schemas.microsoft.com/office/powerpoint/2010/main" val="3534580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FFC12-2E0A-98DB-F06B-7815591D2EC1}"/>
              </a:ext>
            </a:extLst>
          </p:cNvPr>
          <p:cNvSpPr>
            <a:spLocks noGrp="1"/>
          </p:cNvSpPr>
          <p:nvPr>
            <p:ph type="title"/>
          </p:nvPr>
        </p:nvSpPr>
        <p:spPr/>
        <p:txBody>
          <a:bodyPr/>
          <a:lstStyle/>
          <a:p>
            <a:r>
              <a:rPr lang="en-US" dirty="0"/>
              <a:t>Lesson 4.4 Figure 2</a:t>
            </a:r>
            <a:endParaRPr lang="en-IN" dirty="0"/>
          </a:p>
        </p:txBody>
      </p:sp>
      <p:pic>
        <p:nvPicPr>
          <p:cNvPr id="6" name="Content Placeholder 5" descr="This illustration shows two actin filaments wound together. Each actin filament is composed of many actin subunits connecting together to form a chain.">
            <a:extLst>
              <a:ext uri="{FF2B5EF4-FFF2-40B4-BE49-F238E27FC236}">
                <a16:creationId xmlns:a16="http://schemas.microsoft.com/office/drawing/2014/main" id="{14460DB6-CB94-5A1A-7362-204C28CD0AD6}"/>
              </a:ext>
            </a:extLst>
          </p:cNvPr>
          <p:cNvPicPr>
            <a:picLocks noGrp="1" noChangeAspect="1"/>
          </p:cNvPicPr>
          <p:nvPr>
            <p:ph idx="1"/>
          </p:nvPr>
        </p:nvPicPr>
        <p:blipFill>
          <a:blip r:embed="rId2"/>
          <a:srcRect b="31334"/>
          <a:stretch/>
        </p:blipFill>
        <p:spPr>
          <a:xfrm>
            <a:off x="457200" y="1280160"/>
            <a:ext cx="8229600" cy="3139440"/>
          </a:xfrm>
        </p:spPr>
      </p:pic>
    </p:spTree>
    <p:extLst>
      <p:ext uri="{BB962C8B-B14F-4D97-AF65-F5344CB8AC3E}">
        <p14:creationId xmlns:p14="http://schemas.microsoft.com/office/powerpoint/2010/main" val="450692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C2B16-5AA4-3A4E-E0E5-2E950C7C50CB}"/>
              </a:ext>
            </a:extLst>
          </p:cNvPr>
          <p:cNvSpPr>
            <a:spLocks noGrp="1"/>
          </p:cNvSpPr>
          <p:nvPr>
            <p:ph type="title"/>
          </p:nvPr>
        </p:nvSpPr>
        <p:spPr/>
        <p:txBody>
          <a:bodyPr/>
          <a:lstStyle/>
          <a:p>
            <a:r>
              <a:rPr lang="en-US" dirty="0"/>
              <a:t>Lesson 4.4 Figure 3</a:t>
            </a:r>
            <a:endParaRPr lang="en-IN" dirty="0"/>
          </a:p>
        </p:txBody>
      </p:sp>
      <p:pic>
        <p:nvPicPr>
          <p:cNvPr id="7" name="Content Placeholder 6" descr="A micrograph shows dozens of green spider-web-like fibers surrounding several red dots and a blue shadow.">
            <a:extLst>
              <a:ext uri="{FF2B5EF4-FFF2-40B4-BE49-F238E27FC236}">
                <a16:creationId xmlns:a16="http://schemas.microsoft.com/office/drawing/2014/main" id="{CE75F789-0794-B3B0-E7F5-1045143A8C57}"/>
              </a:ext>
            </a:extLst>
          </p:cNvPr>
          <p:cNvPicPr>
            <a:picLocks noGrp="1" noChangeAspect="1"/>
          </p:cNvPicPr>
          <p:nvPr>
            <p:ph idx="1"/>
          </p:nvPr>
        </p:nvPicPr>
        <p:blipFill>
          <a:blip r:embed="rId2"/>
          <a:srcRect l="23148" r="23148"/>
          <a:stretch/>
        </p:blipFill>
        <p:spPr>
          <a:xfrm>
            <a:off x="2362200" y="1280160"/>
            <a:ext cx="4419600" cy="4572000"/>
          </a:xfrm>
        </p:spPr>
      </p:pic>
    </p:spTree>
    <p:extLst>
      <p:ext uri="{BB962C8B-B14F-4D97-AF65-F5344CB8AC3E}">
        <p14:creationId xmlns:p14="http://schemas.microsoft.com/office/powerpoint/2010/main" val="2952857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64195-5DB7-BF41-4D7D-D10EB23FB28E}"/>
              </a:ext>
            </a:extLst>
          </p:cNvPr>
          <p:cNvSpPr>
            <a:spLocks noGrp="1"/>
          </p:cNvSpPr>
          <p:nvPr>
            <p:ph type="title"/>
          </p:nvPr>
        </p:nvSpPr>
        <p:spPr/>
        <p:txBody>
          <a:bodyPr/>
          <a:lstStyle/>
          <a:p>
            <a:r>
              <a:rPr lang="en-US" dirty="0"/>
              <a:t>Lesson 4.4 Figure 4</a:t>
            </a:r>
            <a:endParaRPr lang="en-IN" dirty="0"/>
          </a:p>
        </p:txBody>
      </p:sp>
      <p:pic>
        <p:nvPicPr>
          <p:cNvPr id="6" name="Content Placeholder 5" descr="This illustration shows the dimer, tetramer, and protofilament coiled to form intermediate filament fibers bundled together. Dimer strands threat together with tetramer strands via N H 2 to form a long strand of protofilament that in turn intertwine to form intermediate filaments.">
            <a:extLst>
              <a:ext uri="{FF2B5EF4-FFF2-40B4-BE49-F238E27FC236}">
                <a16:creationId xmlns:a16="http://schemas.microsoft.com/office/drawing/2014/main" id="{F36F5309-9501-44D4-FD56-E34A4E92A70B}"/>
              </a:ext>
            </a:extLst>
          </p:cNvPr>
          <p:cNvPicPr>
            <a:picLocks noGrp="1" noChangeAspect="1"/>
          </p:cNvPicPr>
          <p:nvPr>
            <p:ph idx="1"/>
          </p:nvPr>
        </p:nvPicPr>
        <p:blipFill>
          <a:blip r:embed="rId2"/>
          <a:srcRect l="29629" r="29630"/>
          <a:stretch/>
        </p:blipFill>
        <p:spPr>
          <a:xfrm>
            <a:off x="2895600" y="1280160"/>
            <a:ext cx="3352800" cy="4572000"/>
          </a:xfrm>
        </p:spPr>
      </p:pic>
    </p:spTree>
    <p:extLst>
      <p:ext uri="{BB962C8B-B14F-4D97-AF65-F5344CB8AC3E}">
        <p14:creationId xmlns:p14="http://schemas.microsoft.com/office/powerpoint/2010/main" val="2569446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40A1E-51E6-7839-17A3-C2ED8F9842E7}"/>
              </a:ext>
            </a:extLst>
          </p:cNvPr>
          <p:cNvSpPr>
            <a:spLocks noGrp="1"/>
          </p:cNvSpPr>
          <p:nvPr>
            <p:ph type="title"/>
          </p:nvPr>
        </p:nvSpPr>
        <p:spPr/>
        <p:txBody>
          <a:bodyPr/>
          <a:lstStyle/>
          <a:p>
            <a:r>
              <a:rPr lang="en-US" dirty="0"/>
              <a:t>Lesson 4.4 Figure 5</a:t>
            </a:r>
            <a:endParaRPr lang="en-IN" dirty="0"/>
          </a:p>
        </p:txBody>
      </p:sp>
      <p:pic>
        <p:nvPicPr>
          <p:cNvPr id="6" name="Content Placeholder 5" descr="A model of a microtubule comprised of tubulin dimer units is shown. Each tubulin dimer contains an alpha-tubulin and a beta-tubulin. They join together to form a hollow tube, the microtubule.">
            <a:extLst>
              <a:ext uri="{FF2B5EF4-FFF2-40B4-BE49-F238E27FC236}">
                <a16:creationId xmlns:a16="http://schemas.microsoft.com/office/drawing/2014/main" id="{88ECD1E4-9D5E-5924-C9D4-35E6E13E6F8A}"/>
              </a:ext>
            </a:extLst>
          </p:cNvPr>
          <p:cNvPicPr>
            <a:picLocks noGrp="1" noChangeAspect="1"/>
          </p:cNvPicPr>
          <p:nvPr>
            <p:ph idx="1"/>
          </p:nvPr>
        </p:nvPicPr>
        <p:blipFill>
          <a:blip r:embed="rId2"/>
          <a:srcRect l="13889" r="14816"/>
          <a:stretch/>
        </p:blipFill>
        <p:spPr>
          <a:xfrm>
            <a:off x="1600200" y="1280160"/>
            <a:ext cx="5867400" cy="4572000"/>
          </a:xfrm>
        </p:spPr>
      </p:pic>
    </p:spTree>
    <p:extLst>
      <p:ext uri="{BB962C8B-B14F-4D97-AF65-F5344CB8AC3E}">
        <p14:creationId xmlns:p14="http://schemas.microsoft.com/office/powerpoint/2010/main" val="841438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6282B-BC09-319A-C2EC-86B2A6033991}"/>
              </a:ext>
            </a:extLst>
          </p:cNvPr>
          <p:cNvSpPr>
            <a:spLocks noGrp="1"/>
          </p:cNvSpPr>
          <p:nvPr>
            <p:ph type="title"/>
          </p:nvPr>
        </p:nvSpPr>
        <p:spPr/>
        <p:txBody>
          <a:bodyPr/>
          <a:lstStyle/>
          <a:p>
            <a:r>
              <a:rPr lang="en-US" dirty="0"/>
              <a:t>Lesson 4.4 Figure 6</a:t>
            </a:r>
            <a:endParaRPr lang="en-IN" dirty="0"/>
          </a:p>
        </p:txBody>
      </p:sp>
      <p:pic>
        <p:nvPicPr>
          <p:cNvPr id="7" name="Content Placeholder 6" descr="An illustration shows several pink, fluffy rods with multiple long tails attached to each in various places.">
            <a:extLst>
              <a:ext uri="{FF2B5EF4-FFF2-40B4-BE49-F238E27FC236}">
                <a16:creationId xmlns:a16="http://schemas.microsoft.com/office/drawing/2014/main" id="{97C8E0F7-2AE0-7058-D6C2-4D22B1D8E9BE}"/>
              </a:ext>
            </a:extLst>
          </p:cNvPr>
          <p:cNvPicPr>
            <a:picLocks noGrp="1" noChangeAspect="1"/>
          </p:cNvPicPr>
          <p:nvPr>
            <p:ph idx="1"/>
          </p:nvPr>
        </p:nvPicPr>
        <p:blipFill>
          <a:blip r:embed="rId2"/>
          <a:srcRect l="25926" r="25926"/>
          <a:stretch/>
        </p:blipFill>
        <p:spPr>
          <a:xfrm>
            <a:off x="2590800" y="1280160"/>
            <a:ext cx="3962400" cy="4572000"/>
          </a:xfrm>
        </p:spPr>
      </p:pic>
    </p:spTree>
    <p:extLst>
      <p:ext uri="{BB962C8B-B14F-4D97-AF65-F5344CB8AC3E}">
        <p14:creationId xmlns:p14="http://schemas.microsoft.com/office/powerpoint/2010/main" val="1787337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4.1 Figure 3</a:t>
            </a:r>
            <a:endParaRPr lang="en-IN" dirty="0"/>
          </a:p>
        </p:txBody>
      </p:sp>
      <p:pic>
        <p:nvPicPr>
          <p:cNvPr id="6" name="Content Placeholder 5" descr="Two images: (a) shows a micrograph of blood cells; (b) shows a similar micrograph, but the cells are much larger.">
            <a:extLst>
              <a:ext uri="{FF2B5EF4-FFF2-40B4-BE49-F238E27FC236}">
                <a16:creationId xmlns:a16="http://schemas.microsoft.com/office/drawing/2014/main" id="{67AE109D-D0C4-6A6E-5139-90A2577B5A94}"/>
              </a:ext>
            </a:extLst>
          </p:cNvPr>
          <p:cNvPicPr>
            <a:picLocks noGrp="1" noChangeAspect="1"/>
          </p:cNvPicPr>
          <p:nvPr>
            <p:ph idx="1"/>
          </p:nvPr>
        </p:nvPicPr>
        <p:blipFill>
          <a:blip r:embed="rId2"/>
          <a:srcRect l="6482" r="5555"/>
          <a:stretch/>
        </p:blipFill>
        <p:spPr>
          <a:xfrm>
            <a:off x="990600" y="1280160"/>
            <a:ext cx="7239000" cy="4572000"/>
          </a:xfrm>
        </p:spPr>
      </p:pic>
    </p:spTree>
    <p:extLst>
      <p:ext uri="{BB962C8B-B14F-4D97-AF65-F5344CB8AC3E}">
        <p14:creationId xmlns:p14="http://schemas.microsoft.com/office/powerpoint/2010/main" val="3444388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5C8D-346C-7041-1BFC-7C0576FB23FE}"/>
              </a:ext>
            </a:extLst>
          </p:cNvPr>
          <p:cNvSpPr>
            <a:spLocks noGrp="1"/>
          </p:cNvSpPr>
          <p:nvPr>
            <p:ph type="title"/>
          </p:nvPr>
        </p:nvSpPr>
        <p:spPr/>
        <p:txBody>
          <a:bodyPr/>
          <a:lstStyle/>
          <a:p>
            <a:r>
              <a:rPr lang="en-US" dirty="0"/>
              <a:t>Lesson 4.4 Figure 7</a:t>
            </a:r>
            <a:endParaRPr lang="en-IN" dirty="0"/>
          </a:p>
        </p:txBody>
      </p:sp>
      <p:pic>
        <p:nvPicPr>
          <p:cNvPr id="6" name="Content Placeholder 5" descr="This transmission electron micrograph shows a cross section of nine microtubule doublets that form a hollow tube. Another microtubule doublet sits in the center of the tube.">
            <a:extLst>
              <a:ext uri="{FF2B5EF4-FFF2-40B4-BE49-F238E27FC236}">
                <a16:creationId xmlns:a16="http://schemas.microsoft.com/office/drawing/2014/main" id="{63281729-F300-1E8B-4D27-5CFF1B7DA417}"/>
              </a:ext>
            </a:extLst>
          </p:cNvPr>
          <p:cNvPicPr>
            <a:picLocks noGrp="1" noChangeAspect="1"/>
          </p:cNvPicPr>
          <p:nvPr>
            <p:ph idx="1"/>
          </p:nvPr>
        </p:nvPicPr>
        <p:blipFill>
          <a:blip r:embed="rId2"/>
          <a:srcRect l="15741" r="15741"/>
          <a:stretch/>
        </p:blipFill>
        <p:spPr>
          <a:xfrm>
            <a:off x="1752600" y="1280160"/>
            <a:ext cx="5638800" cy="4572000"/>
          </a:xfrm>
        </p:spPr>
      </p:pic>
    </p:spTree>
    <p:extLst>
      <p:ext uri="{BB962C8B-B14F-4D97-AF65-F5344CB8AC3E}">
        <p14:creationId xmlns:p14="http://schemas.microsoft.com/office/powerpoint/2010/main" val="1227389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4.1 Figure 4</a:t>
            </a:r>
            <a:endParaRPr lang="en-IN" dirty="0"/>
          </a:p>
        </p:txBody>
      </p:sp>
      <p:pic>
        <p:nvPicPr>
          <p:cNvPr id="11" name="Content Placeholder 10" descr="The first illustration shows two dots with circles around them. The circles are merging into each other, but the dots are not. This is called &quot;Fully resolved.&quot; The second illustration shows the same dots and circles, but both the dots and circles are merging slightly. This is called &quot;Just resolved.&quot; The last illustration shows a single dot with circles though the dot is not quite circular. This is called &quot;Unresolved.&quot;">
            <a:extLst>
              <a:ext uri="{FF2B5EF4-FFF2-40B4-BE49-F238E27FC236}">
                <a16:creationId xmlns:a16="http://schemas.microsoft.com/office/drawing/2014/main" id="{9961DB55-0434-D47B-E1E7-DE210F2D44E9}"/>
              </a:ext>
            </a:extLst>
          </p:cNvPr>
          <p:cNvPicPr>
            <a:picLocks noGrp="1" noChangeAspect="1"/>
          </p:cNvPicPr>
          <p:nvPr>
            <p:ph idx="1"/>
          </p:nvPr>
        </p:nvPicPr>
        <p:blipFill>
          <a:blip r:embed="rId2"/>
          <a:srcRect l="25000" r="24074"/>
          <a:stretch/>
        </p:blipFill>
        <p:spPr>
          <a:xfrm>
            <a:off x="2514600" y="1280160"/>
            <a:ext cx="4191000" cy="457200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4.1 Figure 5</a:t>
            </a:r>
            <a:endParaRPr lang="en-IN" dirty="0"/>
          </a:p>
        </p:txBody>
      </p:sp>
      <p:pic>
        <p:nvPicPr>
          <p:cNvPr id="7" name="Content Placeholder 6" descr="Image (a) shows hundreds of tiny pink rods in a light micrograph. Image (b) shows just a few large, red rods invading the boundaries of a cell. This is an electron micrograph.">
            <a:extLst>
              <a:ext uri="{FF2B5EF4-FFF2-40B4-BE49-F238E27FC236}">
                <a16:creationId xmlns:a16="http://schemas.microsoft.com/office/drawing/2014/main" id="{798C938E-86C9-E36F-EC1E-7078A6104138}"/>
              </a:ext>
            </a:extLst>
          </p:cNvPr>
          <p:cNvPicPr>
            <a:picLocks noGrp="1" noChangeAspect="1"/>
          </p:cNvPicPr>
          <p:nvPr>
            <p:ph idx="1"/>
          </p:nvPr>
        </p:nvPicPr>
        <p:blipFill>
          <a:blip r:embed="rId2"/>
          <a:srcRect b="11333"/>
          <a:stretch/>
        </p:blipFill>
        <p:spPr>
          <a:xfrm>
            <a:off x="457200" y="1280160"/>
            <a:ext cx="8229600" cy="405384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E834-CC86-8BED-029E-EC4686F35FE9}"/>
              </a:ext>
            </a:extLst>
          </p:cNvPr>
          <p:cNvSpPr>
            <a:spLocks noGrp="1"/>
          </p:cNvSpPr>
          <p:nvPr>
            <p:ph type="title"/>
          </p:nvPr>
        </p:nvSpPr>
        <p:spPr/>
        <p:txBody>
          <a:bodyPr/>
          <a:lstStyle/>
          <a:p>
            <a:r>
              <a:rPr lang="en-US" dirty="0"/>
              <a:t>Lesson 4.1 Figure 6</a:t>
            </a:r>
            <a:endParaRPr lang="en-IN" dirty="0"/>
          </a:p>
        </p:txBody>
      </p:sp>
      <p:pic>
        <p:nvPicPr>
          <p:cNvPr id="7" name="Content Placeholder 6" descr="The cervical cells on the left appear thin and papery, and they are overlapping. The cervical cells on the right appear bloated and do not overlap as much.">
            <a:extLst>
              <a:ext uri="{FF2B5EF4-FFF2-40B4-BE49-F238E27FC236}">
                <a16:creationId xmlns:a16="http://schemas.microsoft.com/office/drawing/2014/main" id="{D26070B9-FF43-B02F-9571-A1E342B31BE0}"/>
              </a:ext>
            </a:extLst>
          </p:cNvPr>
          <p:cNvPicPr>
            <a:picLocks noGrp="1" noChangeAspect="1"/>
          </p:cNvPicPr>
          <p:nvPr>
            <p:ph idx="1"/>
          </p:nvPr>
        </p:nvPicPr>
        <p:blipFill>
          <a:blip r:embed="rId2"/>
          <a:srcRect l="9259" r="9259"/>
          <a:stretch/>
        </p:blipFill>
        <p:spPr>
          <a:xfrm>
            <a:off x="1219200" y="1280160"/>
            <a:ext cx="6705600" cy="4572000"/>
          </a:xfrm>
        </p:spPr>
      </p:pic>
    </p:spTree>
    <p:extLst>
      <p:ext uri="{BB962C8B-B14F-4D97-AF65-F5344CB8AC3E}">
        <p14:creationId xmlns:p14="http://schemas.microsoft.com/office/powerpoint/2010/main" val="1463328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17C0-35CD-008F-2201-54FB24EFF06A}"/>
              </a:ext>
            </a:extLst>
          </p:cNvPr>
          <p:cNvSpPr>
            <a:spLocks noGrp="1"/>
          </p:cNvSpPr>
          <p:nvPr>
            <p:ph type="title"/>
          </p:nvPr>
        </p:nvSpPr>
        <p:spPr/>
        <p:txBody>
          <a:bodyPr/>
          <a:lstStyle/>
          <a:p>
            <a:r>
              <a:rPr lang="en-US" dirty="0"/>
              <a:t>Lesson 4.1 Figure 7</a:t>
            </a:r>
            <a:endParaRPr lang="en-IN" dirty="0"/>
          </a:p>
        </p:txBody>
      </p:sp>
      <p:pic>
        <p:nvPicPr>
          <p:cNvPr id="7" name="Content Placeholder 6" descr="In this illustration, the prokaryotic cell has an oval shape. The circular chromosome is concentrated in a region called the nucleoid. The fluid inside the cell is called the cytoplasm. Ribosomes, depicted as small circles, float in the cytoplasm, as do plasmids. The cytoplasm is encased by a plasma membrane, which in turn is encased by a cell wall. A capsule surrounds the cell wall. The bacterium depicted has a flagellum protruding from one narrow end, and several pili (singular: pilus) protruding from the capsule. Fibriae are small protrusions that project from the capsule in all directions.">
            <a:extLst>
              <a:ext uri="{FF2B5EF4-FFF2-40B4-BE49-F238E27FC236}">
                <a16:creationId xmlns:a16="http://schemas.microsoft.com/office/drawing/2014/main" id="{62709591-EBD9-6954-6B85-42A68CF7FA3C}"/>
              </a:ext>
            </a:extLst>
          </p:cNvPr>
          <p:cNvPicPr>
            <a:picLocks noGrp="1" noChangeAspect="1"/>
          </p:cNvPicPr>
          <p:nvPr>
            <p:ph idx="1"/>
          </p:nvPr>
        </p:nvPicPr>
        <p:blipFill>
          <a:blip r:embed="rId2"/>
          <a:srcRect l="16667" r="16667"/>
          <a:stretch/>
        </p:blipFill>
        <p:spPr>
          <a:xfrm>
            <a:off x="1828800" y="1280160"/>
            <a:ext cx="5486400" cy="4572000"/>
          </a:xfrm>
        </p:spPr>
      </p:pic>
    </p:spTree>
    <p:extLst>
      <p:ext uri="{BB962C8B-B14F-4D97-AF65-F5344CB8AC3E}">
        <p14:creationId xmlns:p14="http://schemas.microsoft.com/office/powerpoint/2010/main" val="1544438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BE9C-A6B5-7FFB-E987-0F8E523906EC}"/>
              </a:ext>
            </a:extLst>
          </p:cNvPr>
          <p:cNvSpPr>
            <a:spLocks noGrp="1"/>
          </p:cNvSpPr>
          <p:nvPr>
            <p:ph type="title"/>
          </p:nvPr>
        </p:nvSpPr>
        <p:spPr/>
        <p:txBody>
          <a:bodyPr/>
          <a:lstStyle/>
          <a:p>
            <a:r>
              <a:rPr lang="en-US" dirty="0"/>
              <a:t>Lesson 4.1 Figure 8</a:t>
            </a:r>
            <a:endParaRPr lang="en-IN" dirty="0"/>
          </a:p>
        </p:txBody>
      </p:sp>
      <p:pic>
        <p:nvPicPr>
          <p:cNvPr id="7" name="Content Placeholder 6" descr="The graphic goes from 0.1 nanometers to 1 kilometer. The electron microscope limits are from around 1 nanometer to 100 micrometers. The light microscope limits are from around 100 nanometers to 1 millimeter. The observation with the naked eye limits are around 1 millimeter to 100 meters. There are examples with illustrations for each size on the scale. The hydrogen atom is a little less than 0.1 nanometers. The simple molecule is around 1 nanometer. A protein is around 5 nanometers. Cellular organoids is around 20 nanometers. A virus is about 50 nanometers. A bacterium is around 1 micrometer. A mitochondria is about 2 micrometers. An animal cell is around 25 micrometers. A plant cell is around 50 micrometers. A mouse is around 1 centimeter. A human is around 1 meter. A blue whale is around 10 meters. The largest Sequoia tree ranges from around 6 meters to over 1 kilometer.">
            <a:extLst>
              <a:ext uri="{FF2B5EF4-FFF2-40B4-BE49-F238E27FC236}">
                <a16:creationId xmlns:a16="http://schemas.microsoft.com/office/drawing/2014/main" id="{E38E6AFE-06D1-B4E8-7A96-1D0264EC439B}"/>
              </a:ext>
            </a:extLst>
          </p:cNvPr>
          <p:cNvPicPr>
            <a:picLocks noGrp="1" noChangeAspect="1"/>
          </p:cNvPicPr>
          <p:nvPr>
            <p:ph idx="1"/>
          </p:nvPr>
        </p:nvPicPr>
        <p:blipFill>
          <a:blip r:embed="rId2"/>
          <a:srcRect l="36111" r="36111"/>
          <a:stretch/>
        </p:blipFill>
        <p:spPr>
          <a:xfrm>
            <a:off x="3429000" y="1280160"/>
            <a:ext cx="2286000" cy="4572000"/>
          </a:xfrm>
        </p:spPr>
      </p:pic>
    </p:spTree>
    <p:extLst>
      <p:ext uri="{BB962C8B-B14F-4D97-AF65-F5344CB8AC3E}">
        <p14:creationId xmlns:p14="http://schemas.microsoft.com/office/powerpoint/2010/main" val="388681633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2117</TotalTime>
  <Words>166</Words>
  <Application>Microsoft Office PowerPoint</Application>
  <PresentationFormat>On-screen Show (4:3)</PresentationFormat>
  <Paragraphs>42</Paragraphs>
  <Slides>41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Office Theme</vt:lpstr>
      <vt:lpstr>Chapter 4</vt:lpstr>
      <vt:lpstr>Lesson 4.1 Figure 1</vt:lpstr>
      <vt:lpstr>Lesson 4.1 Figure 2</vt:lpstr>
      <vt:lpstr>Lesson 4.1 Figure 3</vt:lpstr>
      <vt:lpstr>Lesson 4.1 Figure 4</vt:lpstr>
      <vt:lpstr>Lesson 4.1 Figure 5</vt:lpstr>
      <vt:lpstr>Lesson 4.1 Figure 6</vt:lpstr>
      <vt:lpstr>Lesson 4.1 Figure 7</vt:lpstr>
      <vt:lpstr>Lesson 4.1 Figure 8</vt:lpstr>
      <vt:lpstr>Lesson 4.1 Figure 9</vt:lpstr>
      <vt:lpstr>Lesson 4.2 Figure 1</vt:lpstr>
      <vt:lpstr>Lesson 4.2 Figure 2</vt:lpstr>
      <vt:lpstr>Lesson 4.2 Figure 3</vt:lpstr>
      <vt:lpstr>Lesson 4.2 Figure 4</vt:lpstr>
      <vt:lpstr>Lesson 4.2 Figure 5</vt:lpstr>
      <vt:lpstr>Lesson 4.2 Figure 6</vt:lpstr>
      <vt:lpstr>Lesson 4.2 Figure 7</vt:lpstr>
      <vt:lpstr>Lesson 4.2 Figure 8</vt:lpstr>
      <vt:lpstr>Lesson 4.2 Figure 9</vt:lpstr>
      <vt:lpstr>Lesson 4.2 Figure 10</vt:lpstr>
      <vt:lpstr>Lesson 4.2 Figure 11</vt:lpstr>
      <vt:lpstr>Lesson 4.2 Figure 12</vt:lpstr>
      <vt:lpstr>Lesson 4.2 Figure 13</vt:lpstr>
      <vt:lpstr>Lesson 4.2 Figure 14</vt:lpstr>
      <vt:lpstr>Lesson 4.2 Figure 15</vt:lpstr>
      <vt:lpstr>Lesson 4.2 Figure 16</vt:lpstr>
      <vt:lpstr>Lesson 4.3 Figure 1</vt:lpstr>
      <vt:lpstr>Lesson 4.3 Figure 2</vt:lpstr>
      <vt:lpstr>Lesson 4.3 Figure 3</vt:lpstr>
      <vt:lpstr>Lesson 4.3 Figure 4</vt:lpstr>
      <vt:lpstr>Lesson 4.3 Figure 5</vt:lpstr>
      <vt:lpstr>Lesson 4.3 Figure 6</vt:lpstr>
      <vt:lpstr>Lesson 4.3 Figure 7</vt:lpstr>
      <vt:lpstr>Lesson 4.4 Figure 1</vt:lpstr>
      <vt:lpstr>Lesson 4.4 Figure 2</vt:lpstr>
      <vt:lpstr>Lesson 4.4 Figure 3</vt:lpstr>
      <vt:lpstr>Lesson 4.4 Figure 4</vt:lpstr>
      <vt:lpstr>Lesson 4.4 Figure 5</vt:lpstr>
      <vt:lpstr>Lesson 4.4 Figure 6</vt:lpstr>
      <vt:lpstr>Lesson 4.4 Figure 7</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183</cp:revision>
  <dcterms:created xsi:type="dcterms:W3CDTF">2013-04-26T14:43:13Z</dcterms:created>
  <dcterms:modified xsi:type="dcterms:W3CDTF">2024-10-08T19:14:42Z</dcterms:modified>
</cp:coreProperties>
</file>