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7"/>
  </p:notesMasterIdLst>
  <p:handoutMasterIdLst>
    <p:handoutMasterId r:id="rId48"/>
  </p:handoutMasterIdLst>
  <p:sldIdLst>
    <p:sldId id="272" r:id="rId2"/>
    <p:sldId id="267" r:id="rId3"/>
    <p:sldId id="273" r:id="rId4"/>
    <p:sldId id="274" r:id="rId5"/>
    <p:sldId id="275" r:id="rId6"/>
    <p:sldId id="276" r:id="rId7"/>
    <p:sldId id="321" r:id="rId8"/>
    <p:sldId id="334" r:id="rId9"/>
    <p:sldId id="370" r:id="rId10"/>
    <p:sldId id="371" r:id="rId11"/>
    <p:sldId id="372" r:id="rId12"/>
    <p:sldId id="373" r:id="rId13"/>
    <p:sldId id="374" r:id="rId14"/>
    <p:sldId id="349" r:id="rId15"/>
    <p:sldId id="283" r:id="rId16"/>
    <p:sldId id="284" r:id="rId17"/>
    <p:sldId id="350" r:id="rId18"/>
    <p:sldId id="351" r:id="rId19"/>
    <p:sldId id="375" r:id="rId20"/>
    <p:sldId id="376" r:id="rId21"/>
    <p:sldId id="352" r:id="rId22"/>
    <p:sldId id="353" r:id="rId23"/>
    <p:sldId id="354" r:id="rId24"/>
    <p:sldId id="377" r:id="rId25"/>
    <p:sldId id="378" r:id="rId26"/>
    <p:sldId id="379" r:id="rId27"/>
    <p:sldId id="380" r:id="rId28"/>
    <p:sldId id="355" r:id="rId29"/>
    <p:sldId id="356" r:id="rId30"/>
    <p:sldId id="357" r:id="rId31"/>
    <p:sldId id="358" r:id="rId32"/>
    <p:sldId id="359" r:id="rId33"/>
    <p:sldId id="360" r:id="rId34"/>
    <p:sldId id="381" r:id="rId35"/>
    <p:sldId id="382" r:id="rId36"/>
    <p:sldId id="361" r:id="rId37"/>
    <p:sldId id="362" r:id="rId38"/>
    <p:sldId id="363" r:id="rId39"/>
    <p:sldId id="364" r:id="rId40"/>
    <p:sldId id="365" r:id="rId41"/>
    <p:sldId id="366" r:id="rId42"/>
    <p:sldId id="367" r:id="rId43"/>
    <p:sldId id="368" r:id="rId44"/>
    <p:sldId id="369" r:id="rId45"/>
    <p:sldId id="269"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3" autoAdjust="0"/>
    <p:restoredTop sz="86410" autoAdjust="0"/>
  </p:normalViewPr>
  <p:slideViewPr>
    <p:cSldViewPr>
      <p:cViewPr varScale="1">
        <p:scale>
          <a:sx n="69" d="100"/>
          <a:sy n="69" d="100"/>
        </p:scale>
        <p:origin x="38" y="1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10/17/2024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10/17/2024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28</a:t>
            </a:fld>
            <a:endParaRPr lang="en-US"/>
          </a:p>
        </p:txBody>
      </p:sp>
    </p:spTree>
    <p:extLst>
      <p:ext uri="{BB962C8B-B14F-4D97-AF65-F5344CB8AC3E}">
        <p14:creationId xmlns:p14="http://schemas.microsoft.com/office/powerpoint/2010/main" val="23367351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Chapter 40</a:t>
            </a:r>
            <a:endPar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4192438" cy="990600"/>
          </a:xfrm>
          <a:prstGeom prst="rect">
            <a:avLst/>
          </a:prstGeom>
        </p:spPr>
        <p:txBody>
          <a:bodyPr/>
          <a:lstStyle>
            <a:lvl1pPr marL="0" indent="0">
              <a:buNone/>
              <a:defRPr b="1"/>
            </a:lvl1pPr>
          </a:lstStyle>
          <a:p>
            <a:pPr lvl="0"/>
            <a:r>
              <a:rPr lang="en-US" dirty="0"/>
              <a:t>The Reproductive System</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8A90B-4FB5-BB11-0A55-478CF52D88E4}"/>
              </a:ext>
            </a:extLst>
          </p:cNvPr>
          <p:cNvSpPr>
            <a:spLocks noGrp="1"/>
          </p:cNvSpPr>
          <p:nvPr>
            <p:ph type="title"/>
          </p:nvPr>
        </p:nvSpPr>
        <p:spPr/>
        <p:txBody>
          <a:bodyPr/>
          <a:lstStyle/>
          <a:p>
            <a:r>
              <a:rPr lang="en-US" dirty="0"/>
              <a:t>Lesson 40.1 Figure 9</a:t>
            </a:r>
            <a:endParaRPr lang="en-IN" dirty="0"/>
          </a:p>
        </p:txBody>
      </p:sp>
      <p:pic>
        <p:nvPicPr>
          <p:cNvPr id="7" name="Content Placeholder 6" descr="A photograph of spores being released from stony coral">
            <a:extLst>
              <a:ext uri="{FF2B5EF4-FFF2-40B4-BE49-F238E27FC236}">
                <a16:creationId xmlns:a16="http://schemas.microsoft.com/office/drawing/2014/main" id="{5C6D7BA4-BF10-746F-AE1C-730FDAE0A40D}"/>
              </a:ext>
            </a:extLst>
          </p:cNvPr>
          <p:cNvPicPr>
            <a:picLocks noGrp="1" noChangeAspect="1"/>
          </p:cNvPicPr>
          <p:nvPr>
            <p:ph idx="1"/>
          </p:nvPr>
        </p:nvPicPr>
        <p:blipFill>
          <a:blip r:embed="rId2"/>
          <a:stretch>
            <a:fillRect/>
          </a:stretch>
        </p:blipFill>
        <p:spPr>
          <a:xfrm>
            <a:off x="1767840" y="1279525"/>
            <a:ext cx="5608320" cy="4572000"/>
          </a:xfrm>
        </p:spPr>
      </p:pic>
    </p:spTree>
    <p:extLst>
      <p:ext uri="{BB962C8B-B14F-4D97-AF65-F5344CB8AC3E}">
        <p14:creationId xmlns:p14="http://schemas.microsoft.com/office/powerpoint/2010/main" val="2394831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3ACAC-BE9E-A2C6-8914-040CAF7C8F48}"/>
              </a:ext>
            </a:extLst>
          </p:cNvPr>
          <p:cNvSpPr>
            <a:spLocks noGrp="1"/>
          </p:cNvSpPr>
          <p:nvPr>
            <p:ph type="title"/>
          </p:nvPr>
        </p:nvSpPr>
        <p:spPr/>
        <p:txBody>
          <a:bodyPr/>
          <a:lstStyle/>
          <a:p>
            <a:r>
              <a:rPr lang="en-US" dirty="0"/>
              <a:t>Lesson 40.1 Figure 10</a:t>
            </a:r>
            <a:endParaRPr lang="en-IN" dirty="0"/>
          </a:p>
        </p:txBody>
      </p:sp>
      <p:pic>
        <p:nvPicPr>
          <p:cNvPr id="5" name="Content Placeholder 4" descr="Two images: (a) shows a python; (b) shows a nest of baby garter snakes.">
            <a:extLst>
              <a:ext uri="{FF2B5EF4-FFF2-40B4-BE49-F238E27FC236}">
                <a16:creationId xmlns:a16="http://schemas.microsoft.com/office/drawing/2014/main" id="{A091004B-6C5A-4DDE-0A16-80AF00EB41E7}"/>
              </a:ext>
            </a:extLst>
          </p:cNvPr>
          <p:cNvPicPr>
            <a:picLocks noGrp="1" noChangeAspect="1"/>
          </p:cNvPicPr>
          <p:nvPr>
            <p:ph idx="1"/>
          </p:nvPr>
        </p:nvPicPr>
        <p:blipFill>
          <a:blip r:embed="rId2"/>
          <a:srcRect b="3000"/>
          <a:stretch/>
        </p:blipFill>
        <p:spPr>
          <a:xfrm>
            <a:off x="457200" y="1280160"/>
            <a:ext cx="8229600" cy="4434840"/>
          </a:xfrm>
        </p:spPr>
      </p:pic>
    </p:spTree>
    <p:extLst>
      <p:ext uri="{BB962C8B-B14F-4D97-AF65-F5344CB8AC3E}">
        <p14:creationId xmlns:p14="http://schemas.microsoft.com/office/powerpoint/2010/main" val="479320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375F2-A140-7DE2-EEB1-BD722832844F}"/>
              </a:ext>
            </a:extLst>
          </p:cNvPr>
          <p:cNvSpPr>
            <a:spLocks noGrp="1"/>
          </p:cNvSpPr>
          <p:nvPr>
            <p:ph type="title"/>
          </p:nvPr>
        </p:nvSpPr>
        <p:spPr/>
        <p:txBody>
          <a:bodyPr/>
          <a:lstStyle/>
          <a:p>
            <a:r>
              <a:rPr lang="en-US" dirty="0"/>
              <a:t>Lesson 40.1 Figure 11</a:t>
            </a:r>
            <a:endParaRPr lang="en-IN" dirty="0"/>
          </a:p>
        </p:txBody>
      </p:sp>
      <p:pic>
        <p:nvPicPr>
          <p:cNvPr id="7" name="Content Placeholder 6" descr="A photograph of two wildebeests">
            <a:extLst>
              <a:ext uri="{FF2B5EF4-FFF2-40B4-BE49-F238E27FC236}">
                <a16:creationId xmlns:a16="http://schemas.microsoft.com/office/drawing/2014/main" id="{7EFCF988-35C7-BEE3-AAF1-B9F299136BB1}"/>
              </a:ext>
            </a:extLst>
          </p:cNvPr>
          <p:cNvPicPr>
            <a:picLocks noGrp="1" noChangeAspect="1"/>
          </p:cNvPicPr>
          <p:nvPr>
            <p:ph idx="1"/>
          </p:nvPr>
        </p:nvPicPr>
        <p:blipFill>
          <a:blip r:embed="rId2"/>
          <a:srcRect l="11111" r="10185"/>
          <a:stretch/>
        </p:blipFill>
        <p:spPr>
          <a:xfrm>
            <a:off x="1371600" y="1280160"/>
            <a:ext cx="6477000" cy="4572000"/>
          </a:xfrm>
        </p:spPr>
      </p:pic>
    </p:spTree>
    <p:extLst>
      <p:ext uri="{BB962C8B-B14F-4D97-AF65-F5344CB8AC3E}">
        <p14:creationId xmlns:p14="http://schemas.microsoft.com/office/powerpoint/2010/main" val="1624065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AB5D0-E2E5-1147-8ED0-EF8725FF8694}"/>
              </a:ext>
            </a:extLst>
          </p:cNvPr>
          <p:cNvSpPr>
            <a:spLocks noGrp="1"/>
          </p:cNvSpPr>
          <p:nvPr>
            <p:ph type="title"/>
          </p:nvPr>
        </p:nvSpPr>
        <p:spPr/>
        <p:txBody>
          <a:bodyPr/>
          <a:lstStyle/>
          <a:p>
            <a:r>
              <a:rPr lang="en-US" dirty="0"/>
              <a:t>Lesson 40.1 Figure 12</a:t>
            </a:r>
            <a:endParaRPr lang="en-IN" dirty="0"/>
          </a:p>
        </p:txBody>
      </p:sp>
      <p:pic>
        <p:nvPicPr>
          <p:cNvPr id="5" name="Content Placeholder 4" descr="A photograph of a bird from below so that the cloaca is shown">
            <a:extLst>
              <a:ext uri="{FF2B5EF4-FFF2-40B4-BE49-F238E27FC236}">
                <a16:creationId xmlns:a16="http://schemas.microsoft.com/office/drawing/2014/main" id="{5D9D5E6B-F3F5-1796-7254-8D0907363603}"/>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193310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8271A-96CA-3D7C-68CF-D8215F693757}"/>
              </a:ext>
            </a:extLst>
          </p:cNvPr>
          <p:cNvSpPr>
            <a:spLocks noGrp="1"/>
          </p:cNvSpPr>
          <p:nvPr>
            <p:ph type="title"/>
          </p:nvPr>
        </p:nvSpPr>
        <p:spPr/>
        <p:txBody>
          <a:bodyPr/>
          <a:lstStyle/>
          <a:p>
            <a:r>
              <a:rPr lang="en-US" dirty="0"/>
              <a:t>Lesson 40.2 Figure 1</a:t>
            </a:r>
            <a:endParaRPr lang="en-IN" dirty="0"/>
          </a:p>
        </p:txBody>
      </p:sp>
      <p:pic>
        <p:nvPicPr>
          <p:cNvPr id="7" name="Content Placeholder 6" descr="The illustration shows a cross section of the penis and testes. The penis widens at the end, into the glans, which is surrounded by the foreskin. The urethra is an opening that runs through the middle of the penis to the bladder. The tissue surrounding the urethra is the Corpus spongiosum, and above the Corpus spongiosum is the Corpus cavernosum. The testes, located immediately behind the penis, are covered by the scrotum. Seminiferous tubules are located in the testes. The epididymis partly surrounds the sac containing the seminiferous tubules. The vas deferens is a tube connecting the seminiferous tubules to the ejaculatory duct, which begins in the prostate gland. The prostate gland is located behind and below the bladder. The seminal vesicle, located above the prostate, also connects to the seminal vesicle. The bulbourethral gland connects to the ejaculatory duct where the ejaculatory duct enters the penis.">
            <a:extLst>
              <a:ext uri="{FF2B5EF4-FFF2-40B4-BE49-F238E27FC236}">
                <a16:creationId xmlns:a16="http://schemas.microsoft.com/office/drawing/2014/main" id="{4912D1ED-D8F9-7285-C220-3AB549ED615F}"/>
              </a:ext>
            </a:extLst>
          </p:cNvPr>
          <p:cNvPicPr>
            <a:picLocks noGrp="1" noChangeAspect="1"/>
          </p:cNvPicPr>
          <p:nvPr>
            <p:ph idx="1"/>
          </p:nvPr>
        </p:nvPicPr>
        <p:blipFill>
          <a:blip r:embed="rId2"/>
          <a:srcRect l="22222" r="21296"/>
          <a:stretch/>
        </p:blipFill>
        <p:spPr>
          <a:xfrm>
            <a:off x="2286000" y="1280160"/>
            <a:ext cx="4648200" cy="4572000"/>
          </a:xfrm>
        </p:spPr>
      </p:pic>
    </p:spTree>
    <p:extLst>
      <p:ext uri="{BB962C8B-B14F-4D97-AF65-F5344CB8AC3E}">
        <p14:creationId xmlns:p14="http://schemas.microsoft.com/office/powerpoint/2010/main" val="1957040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7B05E-D1A6-20B8-064A-B7419386B6C3}"/>
              </a:ext>
            </a:extLst>
          </p:cNvPr>
          <p:cNvSpPr>
            <a:spLocks noGrp="1"/>
          </p:cNvSpPr>
          <p:nvPr>
            <p:ph type="title"/>
          </p:nvPr>
        </p:nvSpPr>
        <p:spPr/>
        <p:txBody>
          <a:bodyPr/>
          <a:lstStyle/>
          <a:p>
            <a:r>
              <a:rPr lang="en-US" dirty="0"/>
              <a:t>Lesson 40.2 Figure 2</a:t>
            </a:r>
            <a:endParaRPr lang="en-IN" dirty="0"/>
          </a:p>
        </p:txBody>
      </p:sp>
      <p:pic>
        <p:nvPicPr>
          <p:cNvPr id="6" name="Content Placeholder 5" descr="Image (a) shows several sperm under a microscope. Image (b) shows an illustration of a sperm, detailing the different parts. The head contains the nucleus with is surrounded by the acrosome. The proximal centriole connects the head to the mid piece. The mid piece contains the microtubules. The tail follows and contains the axial filament with the flagellum at the very end.">
            <a:extLst>
              <a:ext uri="{FF2B5EF4-FFF2-40B4-BE49-F238E27FC236}">
                <a16:creationId xmlns:a16="http://schemas.microsoft.com/office/drawing/2014/main" id="{6FEDDCE2-0E31-5310-AEDB-C07DE82654BE}"/>
              </a:ext>
            </a:extLst>
          </p:cNvPr>
          <p:cNvPicPr>
            <a:picLocks noGrp="1" noChangeAspect="1"/>
          </p:cNvPicPr>
          <p:nvPr>
            <p:ph idx="1"/>
          </p:nvPr>
        </p:nvPicPr>
        <p:blipFill>
          <a:blip r:embed="rId2"/>
          <a:srcRect l="22222" r="22222"/>
          <a:stretch/>
        </p:blipFill>
        <p:spPr>
          <a:xfrm>
            <a:off x="2286000" y="1280160"/>
            <a:ext cx="4572000" cy="4572000"/>
          </a:xfrm>
        </p:spPr>
      </p:pic>
    </p:spTree>
    <p:extLst>
      <p:ext uri="{BB962C8B-B14F-4D97-AF65-F5344CB8AC3E}">
        <p14:creationId xmlns:p14="http://schemas.microsoft.com/office/powerpoint/2010/main" val="3518608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B301-3A57-F3C6-0E50-B8102CFE099B}"/>
              </a:ext>
            </a:extLst>
          </p:cNvPr>
          <p:cNvSpPr>
            <a:spLocks noGrp="1"/>
          </p:cNvSpPr>
          <p:nvPr>
            <p:ph type="title"/>
          </p:nvPr>
        </p:nvSpPr>
        <p:spPr/>
        <p:txBody>
          <a:bodyPr/>
          <a:lstStyle/>
          <a:p>
            <a:r>
              <a:rPr lang="en-US" dirty="0"/>
              <a:t>Lesson 40.2 Figure 3</a:t>
            </a:r>
            <a:endParaRPr lang="en-IN" dirty="0"/>
          </a:p>
        </p:txBody>
      </p:sp>
      <p:pic>
        <p:nvPicPr>
          <p:cNvPr id="6" name="Content Placeholder 5" descr="Shown is the molecular structure of prostaglandin, consisting of a carbon skeleton and a five member ring based upon arachidonic acid. The molecule possesses single bonds and double bonds.">
            <a:extLst>
              <a:ext uri="{FF2B5EF4-FFF2-40B4-BE49-F238E27FC236}">
                <a16:creationId xmlns:a16="http://schemas.microsoft.com/office/drawing/2014/main" id="{EEA6E93B-7BD0-E842-EF8F-2E3AF38048D9}"/>
              </a:ext>
            </a:extLst>
          </p:cNvPr>
          <p:cNvPicPr>
            <a:picLocks noGrp="1" noChangeAspect="1"/>
          </p:cNvPicPr>
          <p:nvPr>
            <p:ph idx="1"/>
          </p:nvPr>
        </p:nvPicPr>
        <p:blipFill>
          <a:blip r:embed="rId2"/>
          <a:srcRect l="13889" r="12963"/>
          <a:stretch/>
        </p:blipFill>
        <p:spPr>
          <a:xfrm>
            <a:off x="1600200" y="1280160"/>
            <a:ext cx="6019800" cy="4572000"/>
          </a:xfrm>
        </p:spPr>
      </p:pic>
    </p:spTree>
    <p:extLst>
      <p:ext uri="{BB962C8B-B14F-4D97-AF65-F5344CB8AC3E}">
        <p14:creationId xmlns:p14="http://schemas.microsoft.com/office/powerpoint/2010/main" val="1336807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E657D-A579-63EC-462D-E13D9FDE63A7}"/>
              </a:ext>
            </a:extLst>
          </p:cNvPr>
          <p:cNvSpPr>
            <a:spLocks noGrp="1"/>
          </p:cNvSpPr>
          <p:nvPr>
            <p:ph type="title"/>
          </p:nvPr>
        </p:nvSpPr>
        <p:spPr/>
        <p:txBody>
          <a:bodyPr/>
          <a:lstStyle/>
          <a:p>
            <a:r>
              <a:rPr lang="en-US" dirty="0"/>
              <a:t>Lesson 40.2 Figure 4</a:t>
            </a:r>
            <a:endParaRPr lang="en-IN" dirty="0"/>
          </a:p>
        </p:txBody>
      </p:sp>
      <p:pic>
        <p:nvPicPr>
          <p:cNvPr id="7" name="Content Placeholder 6" descr="Side and internal views of female reproductive organs are shown. The vagina is wide at the bottom and narrows into the cervix. Above the cervix is the uterus, which is shaped like a triangle pointing down. Fallopian tubes extend from the top sides of the uterus. The fallopian tubes curve back in toward the uterus and end in fingerlike appendages called fimbriae. The ovaries are located between the fimbriae and the uterus. The urethra is located in front of the vagina, and the rectum is located behind. The clitoris is a structure located in front of the urethra. The labia minora and labia majora are folds of tissue on either side of the vagina.">
            <a:extLst>
              <a:ext uri="{FF2B5EF4-FFF2-40B4-BE49-F238E27FC236}">
                <a16:creationId xmlns:a16="http://schemas.microsoft.com/office/drawing/2014/main" id="{757AB1D4-8852-BD87-1293-B9178B9011A4}"/>
              </a:ext>
            </a:extLst>
          </p:cNvPr>
          <p:cNvPicPr>
            <a:picLocks noGrp="1" noChangeAspect="1"/>
          </p:cNvPicPr>
          <p:nvPr>
            <p:ph idx="1"/>
          </p:nvPr>
        </p:nvPicPr>
        <p:blipFill>
          <a:blip r:embed="rId2"/>
          <a:srcRect r="1852" b="28000"/>
          <a:stretch/>
        </p:blipFill>
        <p:spPr>
          <a:xfrm>
            <a:off x="457200" y="1280160"/>
            <a:ext cx="8077200" cy="3291840"/>
          </a:xfrm>
        </p:spPr>
      </p:pic>
    </p:spTree>
    <p:extLst>
      <p:ext uri="{BB962C8B-B14F-4D97-AF65-F5344CB8AC3E}">
        <p14:creationId xmlns:p14="http://schemas.microsoft.com/office/powerpoint/2010/main" val="2910217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66604-78F7-6D37-BB75-65720823ECEB}"/>
              </a:ext>
            </a:extLst>
          </p:cNvPr>
          <p:cNvSpPr>
            <a:spLocks noGrp="1"/>
          </p:cNvSpPr>
          <p:nvPr>
            <p:ph type="title"/>
          </p:nvPr>
        </p:nvSpPr>
        <p:spPr/>
        <p:txBody>
          <a:bodyPr/>
          <a:lstStyle/>
          <a:p>
            <a:r>
              <a:rPr lang="en-US" dirty="0"/>
              <a:t>Lesson 40.2 Figure 5</a:t>
            </a:r>
            <a:endParaRPr lang="en-IN" dirty="0"/>
          </a:p>
        </p:txBody>
      </p:sp>
      <p:pic>
        <p:nvPicPr>
          <p:cNvPr id="7" name="Content Placeholder 6" descr="Illustration (a) shows a cross section of a human ovary, which is oval with a stem-like structure at one end that anchors it to the uterus. The central part of the ovary is the medulla, and the outer part is the cortex. Follicles exist in the cortex. Primary follicles are located near this stem-like structure. As a follicle matures, it grows and moves toward the edge of the ovary opposite the stem, it ruptures, releasing the egg. The follicle becomes a corpus luteum. The corpus luteum matures and becomes the corpus albicans, and it moves back toward the stem along the opposite edge of the ovary from which the follicle matured. The corpus albicans shrinks and eventually disintegrates. The light micrograph shows an oval follicle with a large oocyte located at the center. Around the oocyte are much smaller cells. The micrograph is image (b).">
            <a:extLst>
              <a:ext uri="{FF2B5EF4-FFF2-40B4-BE49-F238E27FC236}">
                <a16:creationId xmlns:a16="http://schemas.microsoft.com/office/drawing/2014/main" id="{FA73C317-5440-78F5-0DDD-289968816403}"/>
              </a:ext>
            </a:extLst>
          </p:cNvPr>
          <p:cNvPicPr>
            <a:picLocks noGrp="1" noChangeAspect="1"/>
          </p:cNvPicPr>
          <p:nvPr>
            <p:ph idx="1"/>
          </p:nvPr>
        </p:nvPicPr>
        <p:blipFill>
          <a:blip r:embed="rId2"/>
          <a:srcRect b="18000"/>
          <a:stretch/>
        </p:blipFill>
        <p:spPr>
          <a:xfrm>
            <a:off x="457200" y="1280160"/>
            <a:ext cx="8229600" cy="3749040"/>
          </a:xfrm>
        </p:spPr>
      </p:pic>
    </p:spTree>
    <p:extLst>
      <p:ext uri="{BB962C8B-B14F-4D97-AF65-F5344CB8AC3E}">
        <p14:creationId xmlns:p14="http://schemas.microsoft.com/office/powerpoint/2010/main" val="1850964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92422-38D9-C945-6A0A-1480FFE0F3DA}"/>
              </a:ext>
            </a:extLst>
          </p:cNvPr>
          <p:cNvSpPr>
            <a:spLocks noGrp="1"/>
          </p:cNvSpPr>
          <p:nvPr>
            <p:ph type="title"/>
          </p:nvPr>
        </p:nvSpPr>
        <p:spPr/>
        <p:txBody>
          <a:bodyPr/>
          <a:lstStyle/>
          <a:p>
            <a:r>
              <a:rPr lang="en-US" dirty="0"/>
              <a:t>Lesson 40.2 Figure 6</a:t>
            </a:r>
            <a:endParaRPr lang="en-IN" dirty="0"/>
          </a:p>
        </p:txBody>
      </p:sp>
      <p:pic>
        <p:nvPicPr>
          <p:cNvPr id="5" name="Content Placeholder 4" descr="Spermatogenesis begins when the 2n spermatogonium undergoes mitosis, producing a type A spermatogonium and a type B spermatogonium. Type A stays close to the surface of the seminiferous tubule, but Type B becomes the primary spermatocyte as it undergoes meiosis I and splits into two secondary spermatocytes. They undergo meiosis II, resulting in spermatids. Shown are two stages of differentiation, the second of which is connected to the lumen. The spermatids undergo spermiogenesis and become spermatozoa, resulting in mature sperm living freely in the lumen.">
            <a:extLst>
              <a:ext uri="{FF2B5EF4-FFF2-40B4-BE49-F238E27FC236}">
                <a16:creationId xmlns:a16="http://schemas.microsoft.com/office/drawing/2014/main" id="{90C7854C-AF6A-37A8-C132-6D10DD816300}"/>
              </a:ext>
            </a:extLst>
          </p:cNvPr>
          <p:cNvPicPr>
            <a:picLocks noGrp="1" noChangeAspect="1"/>
          </p:cNvPicPr>
          <p:nvPr>
            <p:ph idx="1"/>
          </p:nvPr>
        </p:nvPicPr>
        <p:blipFill>
          <a:blip r:embed="rId2"/>
          <a:srcRect l="20370" r="21296"/>
          <a:stretch/>
        </p:blipFill>
        <p:spPr>
          <a:xfrm>
            <a:off x="2133600" y="1280160"/>
            <a:ext cx="4800600" cy="4572000"/>
          </a:xfrm>
        </p:spPr>
      </p:pic>
    </p:spTree>
    <p:extLst>
      <p:ext uri="{BB962C8B-B14F-4D97-AF65-F5344CB8AC3E}">
        <p14:creationId xmlns:p14="http://schemas.microsoft.com/office/powerpoint/2010/main" val="3694506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40.1 Figure 1</a:t>
            </a:r>
          </a:p>
        </p:txBody>
      </p:sp>
      <p:pic>
        <p:nvPicPr>
          <p:cNvPr id="5" name="Content Placeholder 4" descr="A photograph of a male seahorse pregnant with young">
            <a:extLst>
              <a:ext uri="{FF2B5EF4-FFF2-40B4-BE49-F238E27FC236}">
                <a16:creationId xmlns:a16="http://schemas.microsoft.com/office/drawing/2014/main" id="{7A84B5B0-D86E-840F-7B3A-8F3A6D0D624E}"/>
              </a:ext>
            </a:extLst>
          </p:cNvPr>
          <p:cNvPicPr>
            <a:picLocks noGrp="1" noChangeAspect="1"/>
          </p:cNvPicPr>
          <p:nvPr>
            <p:ph idx="1"/>
          </p:nvPr>
        </p:nvPicPr>
        <p:blipFill>
          <a:blip r:embed="rId2"/>
          <a:srcRect l="10185" r="10185"/>
          <a:stretch/>
        </p:blipFill>
        <p:spPr>
          <a:xfrm>
            <a:off x="1295400" y="1280160"/>
            <a:ext cx="6553200" cy="45720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DBB32-A850-CCEB-C4A8-08CE48446C33}"/>
              </a:ext>
            </a:extLst>
          </p:cNvPr>
          <p:cNvSpPr>
            <a:spLocks noGrp="1"/>
          </p:cNvSpPr>
          <p:nvPr>
            <p:ph type="title"/>
          </p:nvPr>
        </p:nvSpPr>
        <p:spPr/>
        <p:txBody>
          <a:bodyPr/>
          <a:lstStyle/>
          <a:p>
            <a:r>
              <a:rPr lang="en-US" dirty="0"/>
              <a:t>Lesson 40.2 Figure 7</a:t>
            </a:r>
            <a:endParaRPr lang="en-IN" dirty="0"/>
          </a:p>
        </p:txBody>
      </p:sp>
      <p:pic>
        <p:nvPicPr>
          <p:cNvPr id="5" name="Content Placeholder 4" descr="Oogenesis begins when the 2 n oogonium undergoes mitosis, producing a primary oocyte. The primary oocytes arrests in prophase I before birth. After puberty, meiosis I occurs and one oocyte per menstrual cycle continues, resulting in a 1n secondary oocyte that arrests in metaphase two and a polar body. Upon ovulation and sperm entry, meiosis two is completed and fertilization occurs, resulting in the death of the second polar body and a fertilized egg, or zygote, 2n. Follicle development beings with the primordial follicle, which remains static until puberty. The primary follicle then becomes a growing follicle during meiosis one, maturing into a mature follicle after meiosis one. Ovulation occurs when the arrested secondary oocyte is in metaphase two. The follicle then becomes a Corpus luteum.">
            <a:extLst>
              <a:ext uri="{FF2B5EF4-FFF2-40B4-BE49-F238E27FC236}">
                <a16:creationId xmlns:a16="http://schemas.microsoft.com/office/drawing/2014/main" id="{E49FBFDC-217C-0C20-B2D0-947477F2111C}"/>
              </a:ext>
            </a:extLst>
          </p:cNvPr>
          <p:cNvPicPr>
            <a:picLocks noGrp="1" noChangeAspect="1"/>
          </p:cNvPicPr>
          <p:nvPr>
            <p:ph idx="1"/>
          </p:nvPr>
        </p:nvPicPr>
        <p:blipFill>
          <a:blip r:embed="rId2"/>
          <a:srcRect l="28704" r="28704"/>
          <a:stretch/>
        </p:blipFill>
        <p:spPr>
          <a:xfrm>
            <a:off x="2819400" y="1280160"/>
            <a:ext cx="3505200" cy="4572000"/>
          </a:xfrm>
        </p:spPr>
      </p:pic>
    </p:spTree>
    <p:extLst>
      <p:ext uri="{BB962C8B-B14F-4D97-AF65-F5344CB8AC3E}">
        <p14:creationId xmlns:p14="http://schemas.microsoft.com/office/powerpoint/2010/main" val="3173076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F4E84-2BC6-3275-E4DD-15DFC1DD6411}"/>
              </a:ext>
            </a:extLst>
          </p:cNvPr>
          <p:cNvSpPr>
            <a:spLocks noGrp="1"/>
          </p:cNvSpPr>
          <p:nvPr>
            <p:ph type="title"/>
          </p:nvPr>
        </p:nvSpPr>
        <p:spPr/>
        <p:txBody>
          <a:bodyPr/>
          <a:lstStyle/>
          <a:p>
            <a:r>
              <a:rPr lang="en-US" dirty="0"/>
              <a:t>Lesson 40.3 Figure 1</a:t>
            </a:r>
            <a:endParaRPr lang="en-IN" dirty="0"/>
          </a:p>
        </p:txBody>
      </p:sp>
      <p:pic>
        <p:nvPicPr>
          <p:cNvPr id="6" name="Content Placeholder 5" descr="The illustration shows the human head and brain with a close up insert. In the insert, the thalamus at the center of the brain is labeled. The hypothalamus is color blue and is also labeled. It is located just below the thalamus. Below the hypothalamus is the infundibulum, which is colored orange. Below that are two areas. The left area (which would be closer to the front of the head) is labeled &quot;anterior pituitary&quot; and colored green. The right area (which would be closer to the back of the head) is labeled &quot;posterior pituitary&quot; and colored purple.">
            <a:extLst>
              <a:ext uri="{FF2B5EF4-FFF2-40B4-BE49-F238E27FC236}">
                <a16:creationId xmlns:a16="http://schemas.microsoft.com/office/drawing/2014/main" id="{14B0AABF-DCAF-48AA-F6F0-99BBD980FBA9}"/>
              </a:ext>
            </a:extLst>
          </p:cNvPr>
          <p:cNvPicPr>
            <a:picLocks noGrp="1" noChangeAspect="1"/>
          </p:cNvPicPr>
          <p:nvPr>
            <p:ph idx="1"/>
          </p:nvPr>
        </p:nvPicPr>
        <p:blipFill>
          <a:blip r:embed="rId2"/>
          <a:srcRect b="6334"/>
          <a:stretch/>
        </p:blipFill>
        <p:spPr>
          <a:xfrm>
            <a:off x="457200" y="1280160"/>
            <a:ext cx="8229600" cy="4282440"/>
          </a:xfrm>
        </p:spPr>
      </p:pic>
    </p:spTree>
    <p:extLst>
      <p:ext uri="{BB962C8B-B14F-4D97-AF65-F5344CB8AC3E}">
        <p14:creationId xmlns:p14="http://schemas.microsoft.com/office/powerpoint/2010/main" val="4210086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A680-2F0C-035B-1B88-172B4A7B309A}"/>
              </a:ext>
            </a:extLst>
          </p:cNvPr>
          <p:cNvSpPr>
            <a:spLocks noGrp="1"/>
          </p:cNvSpPr>
          <p:nvPr>
            <p:ph type="title"/>
          </p:nvPr>
        </p:nvSpPr>
        <p:spPr/>
        <p:txBody>
          <a:bodyPr/>
          <a:lstStyle/>
          <a:p>
            <a:r>
              <a:rPr lang="en-US" dirty="0"/>
              <a:t>Lesson 40.3 Figure 2</a:t>
            </a:r>
            <a:endParaRPr lang="en-IN" dirty="0"/>
          </a:p>
        </p:txBody>
      </p:sp>
      <p:pic>
        <p:nvPicPr>
          <p:cNvPr id="7" name="Content Placeholder 6" descr="The diagram lists the hypothalamus and anterior pituitary, both part of the pituitary hormone effects. &quot;L H and F S H stimulate spermatogenesis and testosterone secretion by the testes.&quot; The hypothalamus sends G n R H to the anterior pituitary, which releases F S H and L H to the testes. In the testes, F S H causes Sertoli cells facilitate spermatogenesis and inhibit inhibin being released to the anterior pituitary. In the testes as well, L H causes Leydig cells to release testosterone to the Sertoli cells and inhibit testosterone from going to the anterior pituitary and the hypothalamus. The testes hormone effects are testosterone and inhibin inhibit the secretion of G n R H by the hypothalamus and L H and F S H by the pituitary.">
            <a:extLst>
              <a:ext uri="{FF2B5EF4-FFF2-40B4-BE49-F238E27FC236}">
                <a16:creationId xmlns:a16="http://schemas.microsoft.com/office/drawing/2014/main" id="{6FC7EE4B-F209-118A-EBF1-7064D8BAEC12}"/>
              </a:ext>
            </a:extLst>
          </p:cNvPr>
          <p:cNvPicPr>
            <a:picLocks noGrp="1" noChangeAspect="1"/>
          </p:cNvPicPr>
          <p:nvPr>
            <p:ph idx="1"/>
          </p:nvPr>
        </p:nvPicPr>
        <p:blipFill>
          <a:blip r:embed="rId2"/>
          <a:srcRect r="1852" b="13000"/>
          <a:stretch/>
        </p:blipFill>
        <p:spPr>
          <a:xfrm>
            <a:off x="457200" y="1280160"/>
            <a:ext cx="8077200" cy="3977640"/>
          </a:xfrm>
        </p:spPr>
      </p:pic>
    </p:spTree>
    <p:extLst>
      <p:ext uri="{BB962C8B-B14F-4D97-AF65-F5344CB8AC3E}">
        <p14:creationId xmlns:p14="http://schemas.microsoft.com/office/powerpoint/2010/main" val="3403857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82876-E521-E228-B050-D843A94077E4}"/>
              </a:ext>
            </a:extLst>
          </p:cNvPr>
          <p:cNvSpPr>
            <a:spLocks noGrp="1"/>
          </p:cNvSpPr>
          <p:nvPr>
            <p:ph type="title"/>
          </p:nvPr>
        </p:nvSpPr>
        <p:spPr/>
        <p:txBody>
          <a:bodyPr/>
          <a:lstStyle/>
          <a:p>
            <a:r>
              <a:rPr lang="en-US" dirty="0"/>
              <a:t>Lesson 40.3 Figure 3</a:t>
            </a:r>
            <a:endParaRPr lang="en-IN" dirty="0"/>
          </a:p>
        </p:txBody>
      </p:sp>
      <p:pic>
        <p:nvPicPr>
          <p:cNvPr id="6" name="Content Placeholder 5" descr="A micrograph shows sperm cells.">
            <a:extLst>
              <a:ext uri="{FF2B5EF4-FFF2-40B4-BE49-F238E27FC236}">
                <a16:creationId xmlns:a16="http://schemas.microsoft.com/office/drawing/2014/main" id="{692B0DBF-178E-E11C-8CD1-36BFFBEEB411}"/>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1459475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A6DD2-1A67-4C5D-F660-211BD139ABFB}"/>
              </a:ext>
            </a:extLst>
          </p:cNvPr>
          <p:cNvSpPr>
            <a:spLocks noGrp="1"/>
          </p:cNvSpPr>
          <p:nvPr>
            <p:ph type="title"/>
          </p:nvPr>
        </p:nvSpPr>
        <p:spPr/>
        <p:txBody>
          <a:bodyPr/>
          <a:lstStyle/>
          <a:p>
            <a:r>
              <a:rPr lang="en-US" dirty="0"/>
              <a:t>Lesson 40.3 Figure 4</a:t>
            </a:r>
            <a:endParaRPr lang="en-IN" dirty="0"/>
          </a:p>
        </p:txBody>
      </p:sp>
      <p:pic>
        <p:nvPicPr>
          <p:cNvPr id="5" name="Content Placeholder 4" descr="The first phase, the follicular phase has affects to the pituitary hormone. &quot;L H and F S H stimulate several follicles to grow.&quot; It also affects the ovarian hormone. &quot;Follicles produce low levels of estradiol that: inhibit GnRH secretion by the hypothalamus keeping L H and F S H levels low and cause endometrial arteries to constrict, resulting in menstruation.&quot; The hypothalamus sends G n R H to the anterior pituitary, which sends F S H and L H to the follicles of the ovaries. The follicles inhibit estradiol to the endometrium of the uterus and to the hypothalamus. Next, ovulation begins. The pituitary hormone effects here include L H and F S H stimulating maturation of one of the growing follicles. The ovarian hormone effects include growing follicles beginning to produce high levels of estradiol, which stimulate G n R H secretion by the hypothalamus, which causes L H and F S H levels to rise, resulting in ovulation about a day later and cause the endometrium to thicken. The hypothalamus sends G n R H to the anterior pituitary, which sends L H and F S H to the follicles of the ovaries. The follicles then send estradiol to the endometrium of the uterus and the hypothalamus. The last phase is the luteal phase. The pituitary hormone effects here are L H stimulating growth of a corpus luteum from follicular tissue left behind after ovulation. The ovarian hormone effects are the corpus luteum secretes estradiol and progesterone that block G n R H production by the hypothalamus and L H and F S H production by the pituitary and cause endometrium to further develop. The hypothalamus sends G n R H to the anterior pituitary, which sends F S H and L H to the follicles of the ovaries. The follicles then inhibit the production of progesterone and estradiol to the endometrium of the uterus and the anterior pituitary and hypothalamus.">
            <a:extLst>
              <a:ext uri="{FF2B5EF4-FFF2-40B4-BE49-F238E27FC236}">
                <a16:creationId xmlns:a16="http://schemas.microsoft.com/office/drawing/2014/main" id="{46D54087-6F45-3C87-0A03-3D59C19BB383}"/>
              </a:ext>
            </a:extLst>
          </p:cNvPr>
          <p:cNvPicPr>
            <a:picLocks noGrp="1" noChangeAspect="1"/>
          </p:cNvPicPr>
          <p:nvPr>
            <p:ph idx="1"/>
          </p:nvPr>
        </p:nvPicPr>
        <p:blipFill>
          <a:blip r:embed="rId2"/>
          <a:srcRect l="18519" r="18519"/>
          <a:stretch/>
        </p:blipFill>
        <p:spPr>
          <a:xfrm>
            <a:off x="1981200" y="1280160"/>
            <a:ext cx="5181600" cy="4572000"/>
          </a:xfrm>
        </p:spPr>
      </p:pic>
    </p:spTree>
    <p:extLst>
      <p:ext uri="{BB962C8B-B14F-4D97-AF65-F5344CB8AC3E}">
        <p14:creationId xmlns:p14="http://schemas.microsoft.com/office/powerpoint/2010/main" val="3601370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E3274-FAD8-489C-9B4E-7170F8BC701E}"/>
              </a:ext>
            </a:extLst>
          </p:cNvPr>
          <p:cNvSpPr>
            <a:spLocks noGrp="1"/>
          </p:cNvSpPr>
          <p:nvPr>
            <p:ph type="title"/>
          </p:nvPr>
        </p:nvSpPr>
        <p:spPr/>
        <p:txBody>
          <a:bodyPr/>
          <a:lstStyle/>
          <a:p>
            <a:r>
              <a:rPr lang="en-US" dirty="0"/>
              <a:t>Lesson 40.3 Figure 5</a:t>
            </a:r>
            <a:endParaRPr lang="en-IN" dirty="0"/>
          </a:p>
        </p:txBody>
      </p:sp>
      <p:pic>
        <p:nvPicPr>
          <p:cNvPr id="11" name="Content Placeholder 10" descr="The menstrual cycle encompasses both an ovarian cycle and a uterine cycle. The uterine cycle is divided into menstrual flow, the proliferative phase, and the secretory phase. The ovarian cycle is separated into follicular and luteal phases. At day zero, the uterine cycle enters the menstrual phase, and the ovarian cycle enters the follicular phase. Menstruation begins, and the follicle inside the uterus begins to grow. The level of the pituitary hormone F S H rises slightly, while L H levels remain low. The levels of ovarian hormones estradiol and progesterone remain low. After menses, the uterine cycle enters the proliferative phase and the follicle continues to grow. The level of the ovarian hormone estradiol begins to rapidly rise. Toward the end of the proliferative phase, levels of the pituitary hormones F S H and L H rise as well. Around day fourteen, just after the levels of estrogen, progesterone and estradiol reach their peak, ovulation occurs. The follicle ruptures, releasing the oocyte. The ovarian cycle enters the luteal phase. The follicle grows into a corpus luteum and then degenerates. The uterus enters the secretory phase. Progesterone levels increase and estradiol levels, which had dropped after ovulation, increase as well. Toward the end of the secretory phase, estrogen and progesterone levels decrease, reaching their baseline levels around day 28. At this point menstruation begins.">
            <a:extLst>
              <a:ext uri="{FF2B5EF4-FFF2-40B4-BE49-F238E27FC236}">
                <a16:creationId xmlns:a16="http://schemas.microsoft.com/office/drawing/2014/main" id="{3C2B1A0C-9105-BFFA-7034-E7A68E7CD382}"/>
              </a:ext>
            </a:extLst>
          </p:cNvPr>
          <p:cNvPicPr>
            <a:picLocks noGrp="1" noChangeAspect="1"/>
          </p:cNvPicPr>
          <p:nvPr>
            <p:ph idx="1"/>
          </p:nvPr>
        </p:nvPicPr>
        <p:blipFill>
          <a:blip r:embed="rId2"/>
          <a:srcRect l="29629" r="29630"/>
          <a:stretch/>
        </p:blipFill>
        <p:spPr>
          <a:xfrm>
            <a:off x="2895600" y="1280160"/>
            <a:ext cx="3352800" cy="4572000"/>
          </a:xfrm>
        </p:spPr>
      </p:pic>
    </p:spTree>
    <p:extLst>
      <p:ext uri="{BB962C8B-B14F-4D97-AF65-F5344CB8AC3E}">
        <p14:creationId xmlns:p14="http://schemas.microsoft.com/office/powerpoint/2010/main" val="3106040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DEAE7-9F0B-F89E-29E3-C5D59B4986D7}"/>
              </a:ext>
            </a:extLst>
          </p:cNvPr>
          <p:cNvSpPr>
            <a:spLocks noGrp="1"/>
          </p:cNvSpPr>
          <p:nvPr>
            <p:ph type="title"/>
          </p:nvPr>
        </p:nvSpPr>
        <p:spPr/>
        <p:txBody>
          <a:bodyPr/>
          <a:lstStyle/>
          <a:p>
            <a:r>
              <a:rPr lang="en-US" dirty="0"/>
              <a:t>Lesson 40.3 Figure 6</a:t>
            </a:r>
            <a:endParaRPr lang="en-IN" dirty="0"/>
          </a:p>
        </p:txBody>
      </p:sp>
      <p:pic>
        <p:nvPicPr>
          <p:cNvPr id="11" name="Content Placeholder 10" descr="A microscopic image of a mature egg follicle is shown. The egg follicle is in the process of rupturing and releasing an egg.">
            <a:extLst>
              <a:ext uri="{FF2B5EF4-FFF2-40B4-BE49-F238E27FC236}">
                <a16:creationId xmlns:a16="http://schemas.microsoft.com/office/drawing/2014/main" id="{32C29B1D-EB28-B599-5A39-8A237C2555C7}"/>
              </a:ext>
            </a:extLst>
          </p:cNvPr>
          <p:cNvPicPr>
            <a:picLocks noGrp="1" noChangeAspect="1"/>
          </p:cNvPicPr>
          <p:nvPr>
            <p:ph idx="1"/>
          </p:nvPr>
        </p:nvPicPr>
        <p:blipFill>
          <a:blip r:embed="rId2"/>
          <a:srcRect l="25925" r="24075"/>
          <a:stretch/>
        </p:blipFill>
        <p:spPr>
          <a:xfrm>
            <a:off x="2590800" y="1280160"/>
            <a:ext cx="4114800" cy="4572000"/>
          </a:xfrm>
        </p:spPr>
      </p:pic>
    </p:spTree>
    <p:extLst>
      <p:ext uri="{BB962C8B-B14F-4D97-AF65-F5344CB8AC3E}">
        <p14:creationId xmlns:p14="http://schemas.microsoft.com/office/powerpoint/2010/main" val="671979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2B26-CF65-CD7A-52CD-E1C85E699334}"/>
              </a:ext>
            </a:extLst>
          </p:cNvPr>
          <p:cNvSpPr>
            <a:spLocks noGrp="1"/>
          </p:cNvSpPr>
          <p:nvPr>
            <p:ph type="title"/>
          </p:nvPr>
        </p:nvSpPr>
        <p:spPr/>
        <p:txBody>
          <a:bodyPr/>
          <a:lstStyle/>
          <a:p>
            <a:r>
              <a:rPr lang="en-US" dirty="0"/>
              <a:t>Lesson 40.3 Figure 7</a:t>
            </a:r>
            <a:endParaRPr lang="en-IN" dirty="0"/>
          </a:p>
        </p:txBody>
      </p:sp>
      <p:pic>
        <p:nvPicPr>
          <p:cNvPr id="5" name="Content Placeholder 4" descr="An image of a needle being inserted in an egg">
            <a:extLst>
              <a:ext uri="{FF2B5EF4-FFF2-40B4-BE49-F238E27FC236}">
                <a16:creationId xmlns:a16="http://schemas.microsoft.com/office/drawing/2014/main" id="{9545AF95-F8FF-8B27-49A1-5F156267AB03}"/>
              </a:ext>
            </a:extLst>
          </p:cNvPr>
          <p:cNvPicPr>
            <a:picLocks noGrp="1" noChangeAspect="1"/>
          </p:cNvPicPr>
          <p:nvPr>
            <p:ph idx="1"/>
          </p:nvPr>
        </p:nvPicPr>
        <p:blipFill>
          <a:blip r:embed="rId2"/>
          <a:srcRect l="9259" r="9259"/>
          <a:stretch/>
        </p:blipFill>
        <p:spPr>
          <a:xfrm>
            <a:off x="1219200" y="1280160"/>
            <a:ext cx="6705600" cy="4572000"/>
          </a:xfrm>
        </p:spPr>
      </p:pic>
    </p:spTree>
    <p:extLst>
      <p:ext uri="{BB962C8B-B14F-4D97-AF65-F5344CB8AC3E}">
        <p14:creationId xmlns:p14="http://schemas.microsoft.com/office/powerpoint/2010/main" val="3962874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73845-8860-3C84-C79F-AE029F324E34}"/>
              </a:ext>
            </a:extLst>
          </p:cNvPr>
          <p:cNvSpPr>
            <a:spLocks noGrp="1"/>
          </p:cNvSpPr>
          <p:nvPr>
            <p:ph type="title"/>
          </p:nvPr>
        </p:nvSpPr>
        <p:spPr/>
        <p:txBody>
          <a:bodyPr/>
          <a:lstStyle/>
          <a:p>
            <a:r>
              <a:rPr lang="en-US" dirty="0"/>
              <a:t>Lesson 40.4 Figure 1</a:t>
            </a:r>
            <a:endParaRPr lang="en-IN" dirty="0"/>
          </a:p>
        </p:txBody>
      </p:sp>
      <p:pic>
        <p:nvPicPr>
          <p:cNvPr id="7" name="Content Placeholder 6" descr="The oocyte travels out of the ovary, where on day 0 fertilization occurs. On day 1, the fertilized oocyte becomes a zygote. By day 2, it is at the 2-cell stage. During days 3 and 4 the zygote enters the 4-cell stage and the 8-cell stage. By day 5, it becomes a blastocyst with a blastocoel and inner cell mass. At day 8 or 9, implantation occurs.">
            <a:extLst>
              <a:ext uri="{FF2B5EF4-FFF2-40B4-BE49-F238E27FC236}">
                <a16:creationId xmlns:a16="http://schemas.microsoft.com/office/drawing/2014/main" id="{7611D46E-A77A-E9F5-0149-320E34A675F4}"/>
              </a:ext>
            </a:extLst>
          </p:cNvPr>
          <p:cNvPicPr>
            <a:picLocks noGrp="1" noChangeAspect="1"/>
          </p:cNvPicPr>
          <p:nvPr>
            <p:ph idx="1"/>
          </p:nvPr>
        </p:nvPicPr>
        <p:blipFill>
          <a:blip r:embed="rId3"/>
          <a:srcRect l="16667" r="16667"/>
          <a:stretch/>
        </p:blipFill>
        <p:spPr>
          <a:xfrm>
            <a:off x="1828800" y="1280160"/>
            <a:ext cx="5486400" cy="4572000"/>
          </a:xfrm>
        </p:spPr>
      </p:pic>
    </p:spTree>
    <p:extLst>
      <p:ext uri="{BB962C8B-B14F-4D97-AF65-F5344CB8AC3E}">
        <p14:creationId xmlns:p14="http://schemas.microsoft.com/office/powerpoint/2010/main" val="195928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1549B-4955-4C77-783A-B662F162FABE}"/>
              </a:ext>
            </a:extLst>
          </p:cNvPr>
          <p:cNvSpPr>
            <a:spLocks noGrp="1"/>
          </p:cNvSpPr>
          <p:nvPr>
            <p:ph type="title"/>
          </p:nvPr>
        </p:nvSpPr>
        <p:spPr/>
        <p:txBody>
          <a:bodyPr/>
          <a:lstStyle/>
          <a:p>
            <a:r>
              <a:rPr lang="en-US" dirty="0"/>
              <a:t>Lesson 40.4 Figure 2</a:t>
            </a:r>
            <a:endParaRPr lang="en-IN" dirty="0"/>
          </a:p>
        </p:txBody>
      </p:sp>
      <p:pic>
        <p:nvPicPr>
          <p:cNvPr id="7" name="Content Placeholder 6" descr="A three-dimensional illustration of a fetus">
            <a:extLst>
              <a:ext uri="{FF2B5EF4-FFF2-40B4-BE49-F238E27FC236}">
                <a16:creationId xmlns:a16="http://schemas.microsoft.com/office/drawing/2014/main" id="{459EE3EB-36E3-90D1-7DA8-CE4B1066A92F}"/>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4060862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A2EBC-7AD4-7C15-A375-4589AE47CB61}"/>
              </a:ext>
            </a:extLst>
          </p:cNvPr>
          <p:cNvSpPr>
            <a:spLocks noGrp="1"/>
          </p:cNvSpPr>
          <p:nvPr>
            <p:ph type="title"/>
          </p:nvPr>
        </p:nvSpPr>
        <p:spPr>
          <a:xfrm>
            <a:off x="457200" y="182880"/>
            <a:ext cx="8229600" cy="914400"/>
          </a:xfrm>
        </p:spPr>
        <p:txBody>
          <a:bodyPr anchor="ctr">
            <a:normAutofit/>
          </a:bodyPr>
          <a:lstStyle/>
          <a:p>
            <a:r>
              <a:rPr lang="en-US" dirty="0"/>
              <a:t>Lesson 40.1 Figure 2</a:t>
            </a:r>
            <a:endParaRPr lang="en-IN" dirty="0"/>
          </a:p>
        </p:txBody>
      </p:sp>
      <p:pic>
        <p:nvPicPr>
          <p:cNvPr id="6" name="Content Placeholder 5" descr="A close up photograph of a coral polyp">
            <a:extLst>
              <a:ext uri="{FF2B5EF4-FFF2-40B4-BE49-F238E27FC236}">
                <a16:creationId xmlns:a16="http://schemas.microsoft.com/office/drawing/2014/main" id="{AD298515-96BD-D6A1-8204-9E622A1BAAE0}"/>
              </a:ext>
            </a:extLst>
          </p:cNvPr>
          <p:cNvPicPr>
            <a:picLocks noGrp="1" noChangeAspect="1"/>
          </p:cNvPicPr>
          <p:nvPr>
            <p:ph idx="1"/>
          </p:nvPr>
        </p:nvPicPr>
        <p:blipFill>
          <a:blip r:embed="rId2"/>
          <a:srcRect l="18518" r="18518"/>
          <a:stretch/>
        </p:blipFill>
        <p:spPr>
          <a:xfrm>
            <a:off x="1981200" y="1280160"/>
            <a:ext cx="5181600" cy="4572000"/>
          </a:xfrm>
        </p:spPr>
      </p:pic>
    </p:spTree>
    <p:extLst>
      <p:ext uri="{BB962C8B-B14F-4D97-AF65-F5344CB8AC3E}">
        <p14:creationId xmlns:p14="http://schemas.microsoft.com/office/powerpoint/2010/main" val="33528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4F0C2-2A68-C6EA-3EC9-ABE08A8D6338}"/>
              </a:ext>
            </a:extLst>
          </p:cNvPr>
          <p:cNvSpPr>
            <a:spLocks noGrp="1"/>
          </p:cNvSpPr>
          <p:nvPr>
            <p:ph type="title"/>
          </p:nvPr>
        </p:nvSpPr>
        <p:spPr/>
        <p:txBody>
          <a:bodyPr/>
          <a:lstStyle/>
          <a:p>
            <a:r>
              <a:rPr lang="en-US" dirty="0"/>
              <a:t>Lesson 40.4 Figure 3</a:t>
            </a:r>
            <a:endParaRPr lang="en-IN" dirty="0"/>
          </a:p>
        </p:txBody>
      </p:sp>
      <p:pic>
        <p:nvPicPr>
          <p:cNvPr id="6" name="Content Placeholder 5" descr="A three-dimensional illustration of a baby in the second trimester">
            <a:extLst>
              <a:ext uri="{FF2B5EF4-FFF2-40B4-BE49-F238E27FC236}">
                <a16:creationId xmlns:a16="http://schemas.microsoft.com/office/drawing/2014/main" id="{F1C175FE-53A5-CFC8-FF83-7EAC7FC97C55}"/>
              </a:ext>
            </a:extLst>
          </p:cNvPr>
          <p:cNvPicPr>
            <a:picLocks noGrp="1" noChangeAspect="1"/>
          </p:cNvPicPr>
          <p:nvPr>
            <p:ph idx="1"/>
          </p:nvPr>
        </p:nvPicPr>
        <p:blipFill>
          <a:blip r:embed="rId2"/>
          <a:stretch>
            <a:fillRect/>
          </a:stretch>
        </p:blipFill>
        <p:spPr>
          <a:xfrm>
            <a:off x="1328928" y="1279525"/>
            <a:ext cx="6486144" cy="4572000"/>
          </a:xfrm>
        </p:spPr>
      </p:pic>
    </p:spTree>
    <p:extLst>
      <p:ext uri="{BB962C8B-B14F-4D97-AF65-F5344CB8AC3E}">
        <p14:creationId xmlns:p14="http://schemas.microsoft.com/office/powerpoint/2010/main" val="26147762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0A7A-90BF-2CE3-5D73-FF67FD9585FB}"/>
              </a:ext>
            </a:extLst>
          </p:cNvPr>
          <p:cNvSpPr>
            <a:spLocks noGrp="1"/>
          </p:cNvSpPr>
          <p:nvPr>
            <p:ph type="title"/>
          </p:nvPr>
        </p:nvSpPr>
        <p:spPr/>
        <p:txBody>
          <a:bodyPr/>
          <a:lstStyle/>
          <a:p>
            <a:r>
              <a:rPr lang="en-US" dirty="0"/>
              <a:t>Lesson 40.4 Figure 4</a:t>
            </a:r>
            <a:endParaRPr lang="en-IN" dirty="0"/>
          </a:p>
        </p:txBody>
      </p:sp>
      <p:pic>
        <p:nvPicPr>
          <p:cNvPr id="7" name="Content Placeholder 6" descr="An ultrasound of a baby">
            <a:extLst>
              <a:ext uri="{FF2B5EF4-FFF2-40B4-BE49-F238E27FC236}">
                <a16:creationId xmlns:a16="http://schemas.microsoft.com/office/drawing/2014/main" id="{F0CF30B3-DFA3-764C-3E01-DFA95EB01932}"/>
              </a:ext>
            </a:extLst>
          </p:cNvPr>
          <p:cNvPicPr>
            <a:picLocks noGrp="1" noChangeAspect="1"/>
          </p:cNvPicPr>
          <p:nvPr>
            <p:ph idx="1"/>
          </p:nvPr>
        </p:nvPicPr>
        <p:blipFill>
          <a:blip r:embed="rId2"/>
          <a:srcRect l="11111" r="11111"/>
          <a:stretch/>
        </p:blipFill>
        <p:spPr>
          <a:xfrm>
            <a:off x="1371600" y="1280160"/>
            <a:ext cx="6400800" cy="4572000"/>
          </a:xfrm>
        </p:spPr>
      </p:pic>
    </p:spTree>
    <p:extLst>
      <p:ext uri="{BB962C8B-B14F-4D97-AF65-F5344CB8AC3E}">
        <p14:creationId xmlns:p14="http://schemas.microsoft.com/office/powerpoint/2010/main" val="13216723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5B28D-C715-3FDC-8AAD-2D06BA8F31ED}"/>
              </a:ext>
            </a:extLst>
          </p:cNvPr>
          <p:cNvSpPr>
            <a:spLocks noGrp="1"/>
          </p:cNvSpPr>
          <p:nvPr>
            <p:ph type="title"/>
          </p:nvPr>
        </p:nvSpPr>
        <p:spPr/>
        <p:txBody>
          <a:bodyPr/>
          <a:lstStyle/>
          <a:p>
            <a:r>
              <a:rPr lang="en-US" dirty="0"/>
              <a:t>Lesson 40.4 Figure 5</a:t>
            </a:r>
            <a:endParaRPr lang="en-IN" dirty="0"/>
          </a:p>
        </p:txBody>
      </p:sp>
      <p:pic>
        <p:nvPicPr>
          <p:cNvPr id="7" name="Content Placeholder 6" descr="The urinary bladder sits in front of the vagina. The cervix is at the top of the vagina. The baby sits in a sack of amniotic fluid with an umbilical cord that attaches to the placenta. Between the amniotic fluid and the placenta are the fused chorionic and amniotic membranes. The lumen of the uterus is outside the amniotic fluid sack, and the uterine wall is beyond that and the placenta.">
            <a:extLst>
              <a:ext uri="{FF2B5EF4-FFF2-40B4-BE49-F238E27FC236}">
                <a16:creationId xmlns:a16="http://schemas.microsoft.com/office/drawing/2014/main" id="{0E024456-58B6-BBD8-5A3D-7B7386AC3384}"/>
              </a:ext>
            </a:extLst>
          </p:cNvPr>
          <p:cNvPicPr>
            <a:picLocks noGrp="1" noChangeAspect="1"/>
          </p:cNvPicPr>
          <p:nvPr>
            <p:ph idx="1"/>
          </p:nvPr>
        </p:nvPicPr>
        <p:blipFill>
          <a:blip r:embed="rId2"/>
          <a:srcRect l="16666" r="17592"/>
          <a:stretch/>
        </p:blipFill>
        <p:spPr>
          <a:xfrm>
            <a:off x="1828800" y="1280160"/>
            <a:ext cx="5410200" cy="4572000"/>
          </a:xfrm>
        </p:spPr>
      </p:pic>
    </p:spTree>
    <p:extLst>
      <p:ext uri="{BB962C8B-B14F-4D97-AF65-F5344CB8AC3E}">
        <p14:creationId xmlns:p14="http://schemas.microsoft.com/office/powerpoint/2010/main" val="3414571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4BBE2-AABA-5D50-D910-A7E6A1913696}"/>
              </a:ext>
            </a:extLst>
          </p:cNvPr>
          <p:cNvSpPr>
            <a:spLocks noGrp="1"/>
          </p:cNvSpPr>
          <p:nvPr>
            <p:ph type="title"/>
          </p:nvPr>
        </p:nvSpPr>
        <p:spPr/>
        <p:txBody>
          <a:bodyPr/>
          <a:lstStyle/>
          <a:p>
            <a:r>
              <a:rPr lang="en-US" dirty="0"/>
              <a:t>Lesson 40.4 Figure 6</a:t>
            </a:r>
            <a:endParaRPr lang="en-IN" dirty="0"/>
          </a:p>
        </p:txBody>
      </p:sp>
      <p:pic>
        <p:nvPicPr>
          <p:cNvPr id="7" name="Content Placeholder 6" descr="The first trimester consists of the first three months, 1 to 14 weeks. In the first month, the embryo resembles a bean, in the second month the head and limbs begin to form. In the third month, these features become more defined. In second trimester consists of month four to six, 14 to 27 weeks. In the fourth month, the embryo's feature becomes even more defined and continues to in the fifth and sixth month, growing bigger each month. The third trimester consists of month seven to month nine, week 27 to 40. In the seventh month, the baby increases in size and facial features begin to be more distinct, which continues through the eighth month. In the ninth month, the baby flips upside down in preparation for birth.">
            <a:extLst>
              <a:ext uri="{FF2B5EF4-FFF2-40B4-BE49-F238E27FC236}">
                <a16:creationId xmlns:a16="http://schemas.microsoft.com/office/drawing/2014/main" id="{CC22483E-F69C-804B-32DF-8DD094D09581}"/>
              </a:ext>
            </a:extLst>
          </p:cNvPr>
          <p:cNvPicPr>
            <a:picLocks noGrp="1" noChangeAspect="1"/>
          </p:cNvPicPr>
          <p:nvPr>
            <p:ph idx="1"/>
          </p:nvPr>
        </p:nvPicPr>
        <p:blipFill>
          <a:blip r:embed="rId2"/>
          <a:srcRect b="39667"/>
          <a:stretch/>
        </p:blipFill>
        <p:spPr>
          <a:xfrm>
            <a:off x="457200" y="1280160"/>
            <a:ext cx="8229600" cy="2758440"/>
          </a:xfrm>
        </p:spPr>
      </p:pic>
    </p:spTree>
    <p:extLst>
      <p:ext uri="{BB962C8B-B14F-4D97-AF65-F5344CB8AC3E}">
        <p14:creationId xmlns:p14="http://schemas.microsoft.com/office/powerpoint/2010/main" val="37901422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B86DC-75EF-0E12-9F3A-B7B503322488}"/>
              </a:ext>
            </a:extLst>
          </p:cNvPr>
          <p:cNvSpPr>
            <a:spLocks noGrp="1"/>
          </p:cNvSpPr>
          <p:nvPr>
            <p:ph type="title"/>
          </p:nvPr>
        </p:nvSpPr>
        <p:spPr/>
        <p:txBody>
          <a:bodyPr/>
          <a:lstStyle/>
          <a:p>
            <a:r>
              <a:rPr lang="en-US" dirty="0"/>
              <a:t>Lesson 40.4 Figure 7</a:t>
            </a:r>
            <a:endParaRPr lang="en-IN" dirty="0"/>
          </a:p>
        </p:txBody>
      </p:sp>
      <p:pic>
        <p:nvPicPr>
          <p:cNvPr id="5" name="Content Placeholder 4" descr="Several examples of contraceptives are shown.">
            <a:extLst>
              <a:ext uri="{FF2B5EF4-FFF2-40B4-BE49-F238E27FC236}">
                <a16:creationId xmlns:a16="http://schemas.microsoft.com/office/drawing/2014/main" id="{B9FE9E0B-46FD-BB12-76E5-0755E4C6C249}"/>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40957711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75B1D-AAD9-6066-71EA-278DC059DFFD}"/>
              </a:ext>
            </a:extLst>
          </p:cNvPr>
          <p:cNvSpPr>
            <a:spLocks noGrp="1"/>
          </p:cNvSpPr>
          <p:nvPr>
            <p:ph type="title"/>
          </p:nvPr>
        </p:nvSpPr>
        <p:spPr/>
        <p:txBody>
          <a:bodyPr/>
          <a:lstStyle/>
          <a:p>
            <a:r>
              <a:rPr lang="en-US" dirty="0"/>
              <a:t>Lesson 40.4 Figure 8</a:t>
            </a:r>
            <a:endParaRPr lang="en-IN" dirty="0"/>
          </a:p>
        </p:txBody>
      </p:sp>
      <p:pic>
        <p:nvPicPr>
          <p:cNvPr id="5" name="Content Placeholder 4" descr="An image shows a needle being inserted into an egg.">
            <a:extLst>
              <a:ext uri="{FF2B5EF4-FFF2-40B4-BE49-F238E27FC236}">
                <a16:creationId xmlns:a16="http://schemas.microsoft.com/office/drawing/2014/main" id="{4C9E504A-3EB6-7B39-C419-052BD5FEEF3E}"/>
              </a:ext>
            </a:extLst>
          </p:cNvPr>
          <p:cNvPicPr>
            <a:picLocks noGrp="1" noChangeAspect="1"/>
          </p:cNvPicPr>
          <p:nvPr>
            <p:ph idx="1"/>
          </p:nvPr>
        </p:nvPicPr>
        <p:blipFill>
          <a:blip r:embed="rId2"/>
          <a:srcRect l="2778" r="2778"/>
          <a:stretch/>
        </p:blipFill>
        <p:spPr>
          <a:xfrm>
            <a:off x="685800" y="1280160"/>
            <a:ext cx="7772400" cy="4572000"/>
          </a:xfrm>
        </p:spPr>
      </p:pic>
    </p:spTree>
    <p:extLst>
      <p:ext uri="{BB962C8B-B14F-4D97-AF65-F5344CB8AC3E}">
        <p14:creationId xmlns:p14="http://schemas.microsoft.com/office/powerpoint/2010/main" val="29863541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50034-42EE-5158-9AE5-400C6C63D25B}"/>
              </a:ext>
            </a:extLst>
          </p:cNvPr>
          <p:cNvSpPr>
            <a:spLocks noGrp="1"/>
          </p:cNvSpPr>
          <p:nvPr>
            <p:ph type="title"/>
          </p:nvPr>
        </p:nvSpPr>
        <p:spPr/>
        <p:txBody>
          <a:bodyPr/>
          <a:lstStyle/>
          <a:p>
            <a:r>
              <a:rPr lang="en-US" dirty="0"/>
              <a:t>Lesson 40.5 Figure 1</a:t>
            </a:r>
            <a:endParaRPr lang="en-IN" dirty="0"/>
          </a:p>
        </p:txBody>
      </p:sp>
      <p:pic>
        <p:nvPicPr>
          <p:cNvPr id="7" name="Content Placeholder 6" descr="Part (a) is a micrograph that shows a sperm whose head is touching the surface of an egg. The egg is much larger than the sperm. Part (b) is an illustration that shows the surface of the egg, which is coated with a zona pellucida. The sperm penetrates the zona pellucida, then the egg plasma membrane and releases its DNA into the egg cytoplasm. At this point, changes in proteins just inside the egg's cell membrane occur, preventing entry of other sperm.">
            <a:extLst>
              <a:ext uri="{FF2B5EF4-FFF2-40B4-BE49-F238E27FC236}">
                <a16:creationId xmlns:a16="http://schemas.microsoft.com/office/drawing/2014/main" id="{0AB770BC-57FB-536F-6E1D-A343D24A7449}"/>
              </a:ext>
            </a:extLst>
          </p:cNvPr>
          <p:cNvPicPr>
            <a:picLocks noGrp="1" noChangeAspect="1"/>
          </p:cNvPicPr>
          <p:nvPr>
            <p:ph idx="1"/>
          </p:nvPr>
        </p:nvPicPr>
        <p:blipFill>
          <a:blip r:embed="rId2"/>
          <a:srcRect b="3000"/>
          <a:stretch/>
        </p:blipFill>
        <p:spPr>
          <a:xfrm>
            <a:off x="457200" y="1280160"/>
            <a:ext cx="8229600" cy="4434840"/>
          </a:xfrm>
        </p:spPr>
      </p:pic>
    </p:spTree>
    <p:extLst>
      <p:ext uri="{BB962C8B-B14F-4D97-AF65-F5344CB8AC3E}">
        <p14:creationId xmlns:p14="http://schemas.microsoft.com/office/powerpoint/2010/main" val="10281179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8953C-31A4-779E-019C-224894107833}"/>
              </a:ext>
            </a:extLst>
          </p:cNvPr>
          <p:cNvSpPr>
            <a:spLocks noGrp="1"/>
          </p:cNvSpPr>
          <p:nvPr>
            <p:ph type="title"/>
          </p:nvPr>
        </p:nvSpPr>
        <p:spPr/>
        <p:txBody>
          <a:bodyPr/>
          <a:lstStyle/>
          <a:p>
            <a:r>
              <a:rPr lang="en-US" dirty="0"/>
              <a:t>Lesson 40.5 Figure 2</a:t>
            </a:r>
            <a:endParaRPr lang="en-IN" dirty="0"/>
          </a:p>
        </p:txBody>
      </p:sp>
      <p:pic>
        <p:nvPicPr>
          <p:cNvPr id="7" name="Content Placeholder 6" descr="Image (a) shows a micrograph of a blastocyst with the inner mass on one side and the blastocoel everywhere else. Image (b) shows a diagram of the development of a zygote. The oocyte is fertilized by the sperm cell on day 0. On day 1, the zygote is formed. Between day 1 and day 2, the zygote enters the two-cell stage. By day 2, it is at the four-cell stage. On day 3, it is at the eight-cell stage. Then, it becomes a morula at the sixteen-cell stage. By day 4, the morula  is at the thirty-two-cell stage and the cells begin to separate and spread out. At day 5, the blastocyst is formed with the embryoblast (inner cell mass) on one side and the trophoblast makes up the outer layer.">
            <a:extLst>
              <a:ext uri="{FF2B5EF4-FFF2-40B4-BE49-F238E27FC236}">
                <a16:creationId xmlns:a16="http://schemas.microsoft.com/office/drawing/2014/main" id="{50CD3171-2D5C-5BBE-16E0-F8F3DEBA89E2}"/>
              </a:ext>
            </a:extLst>
          </p:cNvPr>
          <p:cNvPicPr>
            <a:picLocks noGrp="1" noChangeAspect="1"/>
          </p:cNvPicPr>
          <p:nvPr>
            <p:ph idx="1"/>
          </p:nvPr>
        </p:nvPicPr>
        <p:blipFill>
          <a:blip r:embed="rId2"/>
          <a:srcRect b="16333"/>
          <a:stretch/>
        </p:blipFill>
        <p:spPr>
          <a:xfrm>
            <a:off x="457200" y="1280160"/>
            <a:ext cx="8229600" cy="3825240"/>
          </a:xfrm>
        </p:spPr>
      </p:pic>
    </p:spTree>
    <p:extLst>
      <p:ext uri="{BB962C8B-B14F-4D97-AF65-F5344CB8AC3E}">
        <p14:creationId xmlns:p14="http://schemas.microsoft.com/office/powerpoint/2010/main" val="21144694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F5A8A-40FD-C571-7464-3555D0886EF2}"/>
              </a:ext>
            </a:extLst>
          </p:cNvPr>
          <p:cNvSpPr>
            <a:spLocks noGrp="1"/>
          </p:cNvSpPr>
          <p:nvPr>
            <p:ph type="title"/>
          </p:nvPr>
        </p:nvSpPr>
        <p:spPr/>
        <p:txBody>
          <a:bodyPr/>
          <a:lstStyle/>
          <a:p>
            <a:r>
              <a:rPr lang="en-US" dirty="0"/>
              <a:t>Lesson 40.5 Figure 3</a:t>
            </a:r>
            <a:endParaRPr lang="en-IN" dirty="0"/>
          </a:p>
        </p:txBody>
      </p:sp>
      <p:pic>
        <p:nvPicPr>
          <p:cNvPr id="7" name="Content Placeholder 6" descr="The blastocyst has an inner cell mass that begins to form an indentation in the cell. The trophoblast are the cells on the outer portion of the cell. The blastocoel is the fluid-filled space that makes up the rest of the inner blastocyst.">
            <a:extLst>
              <a:ext uri="{FF2B5EF4-FFF2-40B4-BE49-F238E27FC236}">
                <a16:creationId xmlns:a16="http://schemas.microsoft.com/office/drawing/2014/main" id="{3DF9DD16-8E09-DA54-07F3-0E10129832A9}"/>
              </a:ext>
            </a:extLst>
          </p:cNvPr>
          <p:cNvPicPr>
            <a:picLocks noGrp="1" noChangeAspect="1"/>
          </p:cNvPicPr>
          <p:nvPr>
            <p:ph idx="1"/>
          </p:nvPr>
        </p:nvPicPr>
        <p:blipFill>
          <a:blip r:embed="rId2"/>
          <a:srcRect l="12037" r="11111"/>
          <a:stretch/>
        </p:blipFill>
        <p:spPr>
          <a:xfrm>
            <a:off x="1447800" y="1280160"/>
            <a:ext cx="6324600" cy="4572000"/>
          </a:xfrm>
        </p:spPr>
      </p:pic>
    </p:spTree>
    <p:extLst>
      <p:ext uri="{BB962C8B-B14F-4D97-AF65-F5344CB8AC3E}">
        <p14:creationId xmlns:p14="http://schemas.microsoft.com/office/powerpoint/2010/main" val="109078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CDDFD-5CAB-96A3-5D9A-B9A3DB1B9AD0}"/>
              </a:ext>
            </a:extLst>
          </p:cNvPr>
          <p:cNvSpPr>
            <a:spLocks noGrp="1"/>
          </p:cNvSpPr>
          <p:nvPr>
            <p:ph type="title"/>
          </p:nvPr>
        </p:nvSpPr>
        <p:spPr/>
        <p:txBody>
          <a:bodyPr/>
          <a:lstStyle/>
          <a:p>
            <a:r>
              <a:rPr lang="en-US" dirty="0"/>
              <a:t>Lesson 40.5 Figure 4</a:t>
            </a:r>
            <a:endParaRPr lang="en-IN" dirty="0"/>
          </a:p>
        </p:txBody>
      </p:sp>
      <p:pic>
        <p:nvPicPr>
          <p:cNvPr id="7" name="Content Placeholder 6" descr="The zygote becomes a blastula, which then becomes a gastrula with three distinct layers: the ectoderm (external layer), the mesoderm (middle layer), and endoderm (internal layer). The ectoderm goes on to form pigment cells, neurons of the brain, and skin cells. The endoderm goes on to form stomach cells, pancreatic cells, and lung cells. The mesoderm goes on to form skeletal muscle, cardiac muscle, smooth muscle, red blood cells, and bone cells. The germ cells become egg and sperm.">
            <a:extLst>
              <a:ext uri="{FF2B5EF4-FFF2-40B4-BE49-F238E27FC236}">
                <a16:creationId xmlns:a16="http://schemas.microsoft.com/office/drawing/2014/main" id="{6DB16F19-B421-5CD2-2D5B-86CE8B5ACDDC}"/>
              </a:ext>
            </a:extLst>
          </p:cNvPr>
          <p:cNvPicPr>
            <a:picLocks noGrp="1" noChangeAspect="1"/>
          </p:cNvPicPr>
          <p:nvPr>
            <p:ph idx="1"/>
          </p:nvPr>
        </p:nvPicPr>
        <p:blipFill>
          <a:blip r:embed="rId2"/>
          <a:srcRect l="18518" r="17592"/>
          <a:stretch/>
        </p:blipFill>
        <p:spPr>
          <a:xfrm>
            <a:off x="1981200" y="1280160"/>
            <a:ext cx="5257800" cy="4572000"/>
          </a:xfrm>
        </p:spPr>
      </p:pic>
    </p:spTree>
    <p:extLst>
      <p:ext uri="{BB962C8B-B14F-4D97-AF65-F5344CB8AC3E}">
        <p14:creationId xmlns:p14="http://schemas.microsoft.com/office/powerpoint/2010/main" val="1604716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93D58-1118-30A0-100F-C2EE5C07FB7F}"/>
              </a:ext>
            </a:extLst>
          </p:cNvPr>
          <p:cNvSpPr>
            <a:spLocks noGrp="1"/>
          </p:cNvSpPr>
          <p:nvPr>
            <p:ph type="title"/>
          </p:nvPr>
        </p:nvSpPr>
        <p:spPr/>
        <p:txBody>
          <a:bodyPr/>
          <a:lstStyle/>
          <a:p>
            <a:r>
              <a:rPr lang="en-US" dirty="0"/>
              <a:t>Lesson 40.1 Figure 3</a:t>
            </a:r>
            <a:endParaRPr lang="en-IN" dirty="0"/>
          </a:p>
        </p:txBody>
      </p:sp>
      <p:pic>
        <p:nvPicPr>
          <p:cNvPr id="6" name="Content Placeholder 5" descr="The illustration shows a drawing of a hydra with a small bud. There's a caption that says, &quot;Hydra reproduces by budding using the regenerative cells.&quot; The bud then differentiates and becomes more detailed until it detaches. There's another caption under this part of the illustration that says, &quot;Genetically similar hydra.&quot;">
            <a:extLst>
              <a:ext uri="{FF2B5EF4-FFF2-40B4-BE49-F238E27FC236}">
                <a16:creationId xmlns:a16="http://schemas.microsoft.com/office/drawing/2014/main" id="{083DB7DC-D7E0-B623-2578-556AD2759B90}"/>
              </a:ext>
            </a:extLst>
          </p:cNvPr>
          <p:cNvPicPr>
            <a:picLocks noGrp="1" noChangeAspect="1"/>
          </p:cNvPicPr>
          <p:nvPr>
            <p:ph idx="1"/>
          </p:nvPr>
        </p:nvPicPr>
        <p:blipFill>
          <a:blip r:embed="rId2"/>
          <a:srcRect r="4629" b="11333"/>
          <a:stretch/>
        </p:blipFill>
        <p:spPr>
          <a:xfrm>
            <a:off x="457200" y="1280160"/>
            <a:ext cx="7848600" cy="4053840"/>
          </a:xfrm>
        </p:spPr>
      </p:pic>
    </p:spTree>
    <p:extLst>
      <p:ext uri="{BB962C8B-B14F-4D97-AF65-F5344CB8AC3E}">
        <p14:creationId xmlns:p14="http://schemas.microsoft.com/office/powerpoint/2010/main" val="34443888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9C16-E36E-236E-37E3-9D94D909525B}"/>
              </a:ext>
            </a:extLst>
          </p:cNvPr>
          <p:cNvSpPr>
            <a:spLocks noGrp="1"/>
          </p:cNvSpPr>
          <p:nvPr>
            <p:ph type="title"/>
          </p:nvPr>
        </p:nvSpPr>
        <p:spPr/>
        <p:txBody>
          <a:bodyPr/>
          <a:lstStyle/>
          <a:p>
            <a:r>
              <a:rPr lang="en-US" dirty="0"/>
              <a:t>Lesson 40.5 Figure 5</a:t>
            </a:r>
            <a:endParaRPr lang="en-IN" dirty="0"/>
          </a:p>
        </p:txBody>
      </p:sp>
      <p:pic>
        <p:nvPicPr>
          <p:cNvPr id="7" name="Content Placeholder 6" descr="The eugenics poster shows a tree, with different roots for all the different sciences, including anatomy, biology, physiology, genetics, psychology, mental testing, anthropometry, history, geology, anthropology, archeology, ethnology, geography, law, statistics, politics, economics, biography, genealogy, education, sociology, religion, psychiatry, surgery, and medicine. The poster says, &quot;Eugenics is the self direction of human evolution. Like a tree, eugenics draws its materials from many sources and organizes them into an harmonious entity.&quot;">
            <a:extLst>
              <a:ext uri="{FF2B5EF4-FFF2-40B4-BE49-F238E27FC236}">
                <a16:creationId xmlns:a16="http://schemas.microsoft.com/office/drawing/2014/main" id="{67C386FC-8E6E-E070-E6E9-A2ED6F6E6E3C}"/>
              </a:ext>
            </a:extLst>
          </p:cNvPr>
          <p:cNvPicPr>
            <a:picLocks noGrp="1" noChangeAspect="1"/>
          </p:cNvPicPr>
          <p:nvPr>
            <p:ph idx="1"/>
          </p:nvPr>
        </p:nvPicPr>
        <p:blipFill>
          <a:blip r:embed="rId2"/>
          <a:srcRect l="14815" r="15741"/>
          <a:stretch/>
        </p:blipFill>
        <p:spPr>
          <a:xfrm>
            <a:off x="1676400" y="1280160"/>
            <a:ext cx="5715000" cy="4572000"/>
          </a:xfrm>
        </p:spPr>
      </p:pic>
    </p:spTree>
    <p:extLst>
      <p:ext uri="{BB962C8B-B14F-4D97-AF65-F5344CB8AC3E}">
        <p14:creationId xmlns:p14="http://schemas.microsoft.com/office/powerpoint/2010/main" val="24726337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F0BC-1BF7-41F7-AC91-6C5178B1E755}"/>
              </a:ext>
            </a:extLst>
          </p:cNvPr>
          <p:cNvSpPr>
            <a:spLocks noGrp="1"/>
          </p:cNvSpPr>
          <p:nvPr>
            <p:ph type="title"/>
          </p:nvPr>
        </p:nvSpPr>
        <p:spPr/>
        <p:txBody>
          <a:bodyPr/>
          <a:lstStyle/>
          <a:p>
            <a:r>
              <a:rPr lang="en-US" dirty="0"/>
              <a:t>Lesson 40.5 Figure 6</a:t>
            </a:r>
            <a:endParaRPr lang="en-IN" dirty="0"/>
          </a:p>
        </p:txBody>
      </p:sp>
      <p:pic>
        <p:nvPicPr>
          <p:cNvPr id="6" name="Content Placeholder 5" descr="A micrograph of C. elegans">
            <a:extLst>
              <a:ext uri="{FF2B5EF4-FFF2-40B4-BE49-F238E27FC236}">
                <a16:creationId xmlns:a16="http://schemas.microsoft.com/office/drawing/2014/main" id="{B9268456-8C51-D14B-F22F-CD1BA84CDDCB}"/>
              </a:ext>
            </a:extLst>
          </p:cNvPr>
          <p:cNvPicPr>
            <a:picLocks noGrp="1" noChangeAspect="1"/>
          </p:cNvPicPr>
          <p:nvPr>
            <p:ph idx="1"/>
          </p:nvPr>
        </p:nvPicPr>
        <p:blipFill>
          <a:blip r:embed="rId2"/>
          <a:srcRect b="33000"/>
          <a:stretch/>
        </p:blipFill>
        <p:spPr>
          <a:xfrm>
            <a:off x="457200" y="1280160"/>
            <a:ext cx="8229600" cy="3063240"/>
          </a:xfrm>
        </p:spPr>
      </p:pic>
    </p:spTree>
    <p:extLst>
      <p:ext uri="{BB962C8B-B14F-4D97-AF65-F5344CB8AC3E}">
        <p14:creationId xmlns:p14="http://schemas.microsoft.com/office/powerpoint/2010/main" val="23375913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4CC81-DADF-B05D-D29B-4F161B878F81}"/>
              </a:ext>
            </a:extLst>
          </p:cNvPr>
          <p:cNvSpPr>
            <a:spLocks noGrp="1"/>
          </p:cNvSpPr>
          <p:nvPr>
            <p:ph type="title"/>
          </p:nvPr>
        </p:nvSpPr>
        <p:spPr/>
        <p:txBody>
          <a:bodyPr/>
          <a:lstStyle/>
          <a:p>
            <a:r>
              <a:rPr lang="en-US" dirty="0"/>
              <a:t>Lesson 40.5 Figure 7</a:t>
            </a:r>
            <a:endParaRPr lang="en-IN" dirty="0"/>
          </a:p>
        </p:txBody>
      </p:sp>
      <p:pic>
        <p:nvPicPr>
          <p:cNvPr id="7" name="Content Placeholder 6" descr="The illustration shows a flat sheet. The middle of the sheet is the neural plate, and the epidermis is at either end. The neural plate border separates the neural plate from the epidermis. During convergence, the plate folds, bringing the neural plate borders together into neural folds. The neural folds fuse, forming the neural plate into a neural tube. The epidermis separates and folds around the outside.">
            <a:extLst>
              <a:ext uri="{FF2B5EF4-FFF2-40B4-BE49-F238E27FC236}">
                <a16:creationId xmlns:a16="http://schemas.microsoft.com/office/drawing/2014/main" id="{205B1FCE-6823-63D8-61D5-793AAEC2DD27}"/>
              </a:ext>
            </a:extLst>
          </p:cNvPr>
          <p:cNvPicPr>
            <a:picLocks noGrp="1" noChangeAspect="1"/>
          </p:cNvPicPr>
          <p:nvPr>
            <p:ph idx="1"/>
          </p:nvPr>
        </p:nvPicPr>
        <p:blipFill>
          <a:blip r:embed="rId2"/>
          <a:srcRect l="28703" r="27778"/>
          <a:stretch/>
        </p:blipFill>
        <p:spPr>
          <a:xfrm>
            <a:off x="2819400" y="1280160"/>
            <a:ext cx="3581400" cy="4572000"/>
          </a:xfrm>
        </p:spPr>
      </p:pic>
    </p:spTree>
    <p:extLst>
      <p:ext uri="{BB962C8B-B14F-4D97-AF65-F5344CB8AC3E}">
        <p14:creationId xmlns:p14="http://schemas.microsoft.com/office/powerpoint/2010/main" val="10684441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D8754-0FED-0690-6C70-E92F0D8FBB10}"/>
              </a:ext>
            </a:extLst>
          </p:cNvPr>
          <p:cNvSpPr>
            <a:spLocks noGrp="1"/>
          </p:cNvSpPr>
          <p:nvPr>
            <p:ph type="title"/>
          </p:nvPr>
        </p:nvSpPr>
        <p:spPr/>
        <p:txBody>
          <a:bodyPr/>
          <a:lstStyle/>
          <a:p>
            <a:r>
              <a:rPr lang="en-US" dirty="0"/>
              <a:t>Lesson 40.5 Figure 8</a:t>
            </a:r>
            <a:endParaRPr lang="en-IN" dirty="0"/>
          </a:p>
        </p:txBody>
      </p:sp>
      <p:pic>
        <p:nvPicPr>
          <p:cNvPr id="7" name="Content Placeholder 6" descr="An image of a five-week-old embryo">
            <a:extLst>
              <a:ext uri="{FF2B5EF4-FFF2-40B4-BE49-F238E27FC236}">
                <a16:creationId xmlns:a16="http://schemas.microsoft.com/office/drawing/2014/main" id="{E2470C65-CE8C-E86E-1708-FC5C3ACD79BD}"/>
              </a:ext>
            </a:extLst>
          </p:cNvPr>
          <p:cNvPicPr>
            <a:picLocks noGrp="1" noChangeAspect="1"/>
          </p:cNvPicPr>
          <p:nvPr>
            <p:ph idx="1"/>
          </p:nvPr>
        </p:nvPicPr>
        <p:blipFill>
          <a:blip r:embed="rId2"/>
          <a:srcRect l="24999" r="25000"/>
          <a:stretch/>
        </p:blipFill>
        <p:spPr>
          <a:xfrm>
            <a:off x="2514600" y="1280160"/>
            <a:ext cx="4114800" cy="4572000"/>
          </a:xfrm>
        </p:spPr>
      </p:pic>
    </p:spTree>
    <p:extLst>
      <p:ext uri="{BB962C8B-B14F-4D97-AF65-F5344CB8AC3E}">
        <p14:creationId xmlns:p14="http://schemas.microsoft.com/office/powerpoint/2010/main" val="1956728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3A24B-9FD2-7C54-DACB-FBD7EFF6DC18}"/>
              </a:ext>
            </a:extLst>
          </p:cNvPr>
          <p:cNvSpPr>
            <a:spLocks noGrp="1"/>
          </p:cNvSpPr>
          <p:nvPr>
            <p:ph type="title"/>
          </p:nvPr>
        </p:nvSpPr>
        <p:spPr/>
        <p:txBody>
          <a:bodyPr/>
          <a:lstStyle/>
          <a:p>
            <a:r>
              <a:rPr lang="en-US" dirty="0"/>
              <a:t>Lesson 40.5 Figure 9</a:t>
            </a:r>
            <a:endParaRPr lang="en-IN" dirty="0"/>
          </a:p>
        </p:txBody>
      </p:sp>
      <p:pic>
        <p:nvPicPr>
          <p:cNvPr id="7" name="Content Placeholder 6" descr="The anterior end is from the middle of the fish to the mouth. The posterior end is from the middle of the fish to the tail. This is the anteroposterior axis. From the middle of the fish up to the top is the dorsal side. From the middle of the fish to the belly is the ventral side. This is the dorsoventral axis. To the left of this is the left (lateral) side. To the right of it is the right (medial) side. This is the left-right axis. The fin underneath the fish closest to the tail is the proximal end closest to the body and the distal end closest to the end of the fin. The proximodistal end is in between this.">
            <a:extLst>
              <a:ext uri="{FF2B5EF4-FFF2-40B4-BE49-F238E27FC236}">
                <a16:creationId xmlns:a16="http://schemas.microsoft.com/office/drawing/2014/main" id="{35DA5D71-7CC6-23F4-9603-5620500EB59F}"/>
              </a:ext>
            </a:extLst>
          </p:cNvPr>
          <p:cNvPicPr>
            <a:picLocks noGrp="1" noChangeAspect="1"/>
          </p:cNvPicPr>
          <p:nvPr>
            <p:ph idx="1"/>
          </p:nvPr>
        </p:nvPicPr>
        <p:blipFill>
          <a:blip r:embed="rId2"/>
          <a:srcRect b="9667"/>
          <a:stretch/>
        </p:blipFill>
        <p:spPr>
          <a:xfrm>
            <a:off x="457200" y="1280160"/>
            <a:ext cx="8229600" cy="4130040"/>
          </a:xfrm>
        </p:spPr>
      </p:pic>
    </p:spTree>
    <p:extLst>
      <p:ext uri="{BB962C8B-B14F-4D97-AF65-F5344CB8AC3E}">
        <p14:creationId xmlns:p14="http://schemas.microsoft.com/office/powerpoint/2010/main" val="13098980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5AF1E-FC8F-106B-7805-9B96AB59F039}"/>
              </a:ext>
            </a:extLst>
          </p:cNvPr>
          <p:cNvSpPr>
            <a:spLocks noGrp="1"/>
          </p:cNvSpPr>
          <p:nvPr>
            <p:ph type="title"/>
          </p:nvPr>
        </p:nvSpPr>
        <p:spPr/>
        <p:txBody>
          <a:bodyPr/>
          <a:lstStyle/>
          <a:p>
            <a:r>
              <a:rPr lang="en-US" dirty="0"/>
              <a:t>Lesson 40.1 Figure 4</a:t>
            </a:r>
            <a:endParaRPr lang="en-IN" dirty="0"/>
          </a:p>
        </p:txBody>
      </p:sp>
      <p:pic>
        <p:nvPicPr>
          <p:cNvPr id="11" name="Content Placeholder 10" descr="A piece of a sea star limb is shown and then an arrow points to a fully developed sea star.">
            <a:extLst>
              <a:ext uri="{FF2B5EF4-FFF2-40B4-BE49-F238E27FC236}">
                <a16:creationId xmlns:a16="http://schemas.microsoft.com/office/drawing/2014/main" id="{01F169D7-3667-6652-C191-3FEEFDEDCB64}"/>
              </a:ext>
            </a:extLst>
          </p:cNvPr>
          <p:cNvPicPr>
            <a:picLocks noGrp="1" noChangeAspect="1"/>
          </p:cNvPicPr>
          <p:nvPr>
            <p:ph idx="1"/>
          </p:nvPr>
        </p:nvPicPr>
        <p:blipFill>
          <a:blip r:embed="rId2"/>
          <a:srcRect l="2778" r="2778"/>
          <a:stretch/>
        </p:blipFill>
        <p:spPr>
          <a:xfrm>
            <a:off x="685800" y="1280160"/>
            <a:ext cx="7772400" cy="4572000"/>
          </a:xfrm>
        </p:spPr>
      </p:pic>
    </p:spTree>
    <p:extLst>
      <p:ext uri="{BB962C8B-B14F-4D97-AF65-F5344CB8AC3E}">
        <p14:creationId xmlns:p14="http://schemas.microsoft.com/office/powerpoint/2010/main" val="2694697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B9FEC-0E91-FB7C-1835-C7DE880CFF7B}"/>
              </a:ext>
            </a:extLst>
          </p:cNvPr>
          <p:cNvSpPr>
            <a:spLocks noGrp="1"/>
          </p:cNvSpPr>
          <p:nvPr>
            <p:ph type="title"/>
          </p:nvPr>
        </p:nvSpPr>
        <p:spPr/>
        <p:txBody>
          <a:bodyPr/>
          <a:lstStyle/>
          <a:p>
            <a:r>
              <a:rPr lang="en-US" dirty="0"/>
              <a:t>Lesson 40.1 Figure 5</a:t>
            </a:r>
            <a:endParaRPr lang="en-IN" dirty="0"/>
          </a:p>
        </p:txBody>
      </p:sp>
      <p:pic>
        <p:nvPicPr>
          <p:cNvPr id="7" name="Content Placeholder 6" descr="A photograph of a Cnemidophorus lizard">
            <a:extLst>
              <a:ext uri="{FF2B5EF4-FFF2-40B4-BE49-F238E27FC236}">
                <a16:creationId xmlns:a16="http://schemas.microsoft.com/office/drawing/2014/main" id="{2CE8360B-92DF-C48B-9F71-0FD90C0E1E3C}"/>
              </a:ext>
            </a:extLst>
          </p:cNvPr>
          <p:cNvPicPr>
            <a:picLocks noGrp="1" noChangeAspect="1"/>
          </p:cNvPicPr>
          <p:nvPr>
            <p:ph idx="1"/>
          </p:nvPr>
        </p:nvPicPr>
        <p:blipFill>
          <a:blip r:embed="rId2"/>
          <a:srcRect l="12963" r="12963"/>
          <a:stretch/>
        </p:blipFill>
        <p:spPr>
          <a:xfrm>
            <a:off x="1524000" y="1280160"/>
            <a:ext cx="6096000" cy="4572000"/>
          </a:xfrm>
        </p:spPr>
      </p:pic>
    </p:spTree>
    <p:extLst>
      <p:ext uri="{BB962C8B-B14F-4D97-AF65-F5344CB8AC3E}">
        <p14:creationId xmlns:p14="http://schemas.microsoft.com/office/powerpoint/2010/main" val="1420596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B9036-53A5-DCC6-B67A-B1EC5FD00EB4}"/>
              </a:ext>
            </a:extLst>
          </p:cNvPr>
          <p:cNvSpPr>
            <a:spLocks noGrp="1"/>
          </p:cNvSpPr>
          <p:nvPr>
            <p:ph type="title"/>
          </p:nvPr>
        </p:nvSpPr>
        <p:spPr/>
        <p:txBody>
          <a:bodyPr/>
          <a:lstStyle/>
          <a:p>
            <a:r>
              <a:rPr lang="en-US" dirty="0"/>
              <a:t>Lesson 40.1 Figure 6</a:t>
            </a:r>
            <a:endParaRPr lang="en-IN" dirty="0"/>
          </a:p>
        </p:txBody>
      </p:sp>
      <p:pic>
        <p:nvPicPr>
          <p:cNvPr id="6" name="Content Placeholder 5" descr="A photograph of a light-colored snail on a log">
            <a:extLst>
              <a:ext uri="{FF2B5EF4-FFF2-40B4-BE49-F238E27FC236}">
                <a16:creationId xmlns:a16="http://schemas.microsoft.com/office/drawing/2014/main" id="{028459BC-9D95-0C9A-DCFD-3F821829B983}"/>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224609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082BC-C40F-11C1-7A08-C20F15B100B5}"/>
              </a:ext>
            </a:extLst>
          </p:cNvPr>
          <p:cNvSpPr>
            <a:spLocks noGrp="1"/>
          </p:cNvSpPr>
          <p:nvPr>
            <p:ph type="title"/>
          </p:nvPr>
        </p:nvSpPr>
        <p:spPr/>
        <p:txBody>
          <a:bodyPr/>
          <a:lstStyle/>
          <a:p>
            <a:r>
              <a:rPr lang="en-US" dirty="0"/>
              <a:t>Lesson 40.1 Figure 7</a:t>
            </a:r>
            <a:endParaRPr lang="en-IN" dirty="0"/>
          </a:p>
        </p:txBody>
      </p:sp>
      <p:pic>
        <p:nvPicPr>
          <p:cNvPr id="7" name="Content Placeholder 6" descr="A photograph of a salmon swimming">
            <a:extLst>
              <a:ext uri="{FF2B5EF4-FFF2-40B4-BE49-F238E27FC236}">
                <a16:creationId xmlns:a16="http://schemas.microsoft.com/office/drawing/2014/main" id="{D2B13BFD-BDD9-7038-0C27-0B587E5FDCDC}"/>
              </a:ext>
            </a:extLst>
          </p:cNvPr>
          <p:cNvPicPr>
            <a:picLocks noGrp="1" noChangeAspect="1"/>
          </p:cNvPicPr>
          <p:nvPr>
            <p:ph idx="1"/>
          </p:nvPr>
        </p:nvPicPr>
        <p:blipFill>
          <a:blip r:embed="rId2"/>
          <a:srcRect l="3704" r="3704"/>
          <a:stretch/>
        </p:blipFill>
        <p:spPr>
          <a:xfrm>
            <a:off x="762000" y="1280160"/>
            <a:ext cx="7620000" cy="4572000"/>
          </a:xfrm>
        </p:spPr>
      </p:pic>
    </p:spTree>
    <p:extLst>
      <p:ext uri="{BB962C8B-B14F-4D97-AF65-F5344CB8AC3E}">
        <p14:creationId xmlns:p14="http://schemas.microsoft.com/office/powerpoint/2010/main" val="2696426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A23C3-1983-DFBE-4221-B3B3D2D5145D}"/>
              </a:ext>
            </a:extLst>
          </p:cNvPr>
          <p:cNvSpPr>
            <a:spLocks noGrp="1"/>
          </p:cNvSpPr>
          <p:nvPr>
            <p:ph type="title"/>
          </p:nvPr>
        </p:nvSpPr>
        <p:spPr/>
        <p:txBody>
          <a:bodyPr/>
          <a:lstStyle/>
          <a:p>
            <a:r>
              <a:rPr lang="en-US" dirty="0"/>
              <a:t>Lesson 40.1 Figure 8</a:t>
            </a:r>
            <a:endParaRPr lang="en-IN" dirty="0"/>
          </a:p>
        </p:txBody>
      </p:sp>
      <p:pic>
        <p:nvPicPr>
          <p:cNvPr id="7" name="Content Placeholder 6" descr="A photograph of two toads mating">
            <a:extLst>
              <a:ext uri="{FF2B5EF4-FFF2-40B4-BE49-F238E27FC236}">
                <a16:creationId xmlns:a16="http://schemas.microsoft.com/office/drawing/2014/main" id="{5F6070F4-20A7-B75F-90DF-D6466C4D09D1}"/>
              </a:ext>
            </a:extLst>
          </p:cNvPr>
          <p:cNvPicPr>
            <a:picLocks noGrp="1" noChangeAspect="1"/>
          </p:cNvPicPr>
          <p:nvPr>
            <p:ph idx="1"/>
          </p:nvPr>
        </p:nvPicPr>
        <p:blipFill>
          <a:blip r:embed="rId2"/>
          <a:srcRect l="17592" r="17592"/>
          <a:stretch/>
        </p:blipFill>
        <p:spPr>
          <a:xfrm>
            <a:off x="1905000" y="1280160"/>
            <a:ext cx="5334000" cy="4572000"/>
          </a:xfrm>
        </p:spPr>
      </p:pic>
    </p:spTree>
    <p:extLst>
      <p:ext uri="{BB962C8B-B14F-4D97-AF65-F5344CB8AC3E}">
        <p14:creationId xmlns:p14="http://schemas.microsoft.com/office/powerpoint/2010/main" val="1669136119"/>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2318</TotalTime>
  <Words>184</Words>
  <Application>Microsoft Office PowerPoint</Application>
  <PresentationFormat>On-screen Show (4:3)</PresentationFormat>
  <Paragraphs>47</Paragraphs>
  <Slides>45</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45</vt:i4>
      </vt:variant>
    </vt:vector>
  </HeadingPairs>
  <TitlesOfParts>
    <vt:vector size="48" baseType="lpstr">
      <vt:lpstr>Calibri</vt:lpstr>
      <vt:lpstr>Arial</vt:lpstr>
      <vt:lpstr>Office Theme</vt:lpstr>
      <vt:lpstr>Chapter 40</vt:lpstr>
      <vt:lpstr>Lesson 40.1 Figure 1</vt:lpstr>
      <vt:lpstr>Lesson 40.1 Figure 2</vt:lpstr>
      <vt:lpstr>Lesson 40.1 Figure 3</vt:lpstr>
      <vt:lpstr>Lesson 40.1 Figure 4</vt:lpstr>
      <vt:lpstr>Lesson 40.1 Figure 5</vt:lpstr>
      <vt:lpstr>Lesson 40.1 Figure 6</vt:lpstr>
      <vt:lpstr>Lesson 40.1 Figure 7</vt:lpstr>
      <vt:lpstr>Lesson 40.1 Figure 8</vt:lpstr>
      <vt:lpstr>Lesson 40.1 Figure 9</vt:lpstr>
      <vt:lpstr>Lesson 40.1 Figure 10</vt:lpstr>
      <vt:lpstr>Lesson 40.1 Figure 11</vt:lpstr>
      <vt:lpstr>Lesson 40.1 Figure 12</vt:lpstr>
      <vt:lpstr>Lesson 40.2 Figure 1</vt:lpstr>
      <vt:lpstr>Lesson 40.2 Figure 2</vt:lpstr>
      <vt:lpstr>Lesson 40.2 Figure 3</vt:lpstr>
      <vt:lpstr>Lesson 40.2 Figure 4</vt:lpstr>
      <vt:lpstr>Lesson 40.2 Figure 5</vt:lpstr>
      <vt:lpstr>Lesson 40.2 Figure 6</vt:lpstr>
      <vt:lpstr>Lesson 40.2 Figure 7</vt:lpstr>
      <vt:lpstr>Lesson 40.3 Figure 1</vt:lpstr>
      <vt:lpstr>Lesson 40.3 Figure 2</vt:lpstr>
      <vt:lpstr>Lesson 40.3 Figure 3</vt:lpstr>
      <vt:lpstr>Lesson 40.3 Figure 4</vt:lpstr>
      <vt:lpstr>Lesson 40.3 Figure 5</vt:lpstr>
      <vt:lpstr>Lesson 40.3 Figure 6</vt:lpstr>
      <vt:lpstr>Lesson 40.3 Figure 7</vt:lpstr>
      <vt:lpstr>Lesson 40.4 Figure 1</vt:lpstr>
      <vt:lpstr>Lesson 40.4 Figure 2</vt:lpstr>
      <vt:lpstr>Lesson 40.4 Figure 3</vt:lpstr>
      <vt:lpstr>Lesson 40.4 Figure 4</vt:lpstr>
      <vt:lpstr>Lesson 40.4 Figure 5</vt:lpstr>
      <vt:lpstr>Lesson 40.4 Figure 6</vt:lpstr>
      <vt:lpstr>Lesson 40.4 Figure 7</vt:lpstr>
      <vt:lpstr>Lesson 40.4 Figure 8</vt:lpstr>
      <vt:lpstr>Lesson 40.5 Figure 1</vt:lpstr>
      <vt:lpstr>Lesson 40.5 Figure 2</vt:lpstr>
      <vt:lpstr>Lesson 40.5 Figure 3</vt:lpstr>
      <vt:lpstr>Lesson 40.5 Figure 4</vt:lpstr>
      <vt:lpstr>Lesson 40.5 Figure 5</vt:lpstr>
      <vt:lpstr>Lesson 40.5 Figure 6</vt:lpstr>
      <vt:lpstr>Lesson 40.5 Figure 7</vt:lpstr>
      <vt:lpstr>Lesson 40.5 Figure 8</vt:lpstr>
      <vt:lpstr>Lesson 40.5 Figure 9</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Riley Possanza</cp:lastModifiedBy>
  <cp:revision>202</cp:revision>
  <dcterms:created xsi:type="dcterms:W3CDTF">2013-04-26T14:43:13Z</dcterms:created>
  <dcterms:modified xsi:type="dcterms:W3CDTF">2024-10-17T20:28:49Z</dcterms:modified>
</cp:coreProperties>
</file>