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7" r:id="rId3"/>
    <p:sldId id="273" r:id="rId4"/>
    <p:sldId id="274" r:id="rId5"/>
    <p:sldId id="275" r:id="rId6"/>
    <p:sldId id="276" r:id="rId7"/>
    <p:sldId id="321" r:id="rId8"/>
    <p:sldId id="349" r:id="rId9"/>
    <p:sldId id="283" r:id="rId10"/>
    <p:sldId id="284" r:id="rId11"/>
    <p:sldId id="350" r:id="rId12"/>
    <p:sldId id="351" r:id="rId13"/>
    <p:sldId id="375" r:id="rId14"/>
    <p:sldId id="352" r:id="rId15"/>
    <p:sldId id="353" r:id="rId16"/>
    <p:sldId id="354" r:id="rId17"/>
    <p:sldId id="377" r:id="rId18"/>
    <p:sldId id="378" r:id="rId19"/>
    <p:sldId id="379" r:id="rId20"/>
    <p:sldId id="355" r:id="rId21"/>
    <p:sldId id="356" r:id="rId22"/>
    <p:sldId id="357" r:id="rId23"/>
    <p:sldId id="358" r:id="rId24"/>
    <p:sldId id="359" r:id="rId25"/>
    <p:sldId id="360" r:id="rId26"/>
    <p:sldId id="381" r:id="rId27"/>
    <p:sldId id="361" r:id="rId28"/>
    <p:sldId id="362" r:id="rId29"/>
    <p:sldId id="363" r:id="rId30"/>
    <p:sldId id="364" r:id="rId31"/>
    <p:sldId id="365" r:id="rId32"/>
    <p:sldId id="366" r:id="rId33"/>
    <p:sldId id="367" r:id="rId34"/>
    <p:sldId id="368" r:id="rId35"/>
    <p:sldId id="369" r:id="rId36"/>
    <p:sldId id="269"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9" autoAdjust="0"/>
    <p:restoredTop sz="86410" autoAdjust="0"/>
  </p:normalViewPr>
  <p:slideViewPr>
    <p:cSldViewPr>
      <p:cViewPr varScale="1">
        <p:scale>
          <a:sx n="93" d="100"/>
          <a:sy n="93" d="100"/>
        </p:scale>
        <p:origin x="66" y="2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41</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4192438" cy="990600"/>
          </a:xfrm>
          <a:prstGeom prst="rect">
            <a:avLst/>
          </a:prstGeom>
        </p:spPr>
        <p:txBody>
          <a:bodyPr/>
          <a:lstStyle>
            <a:lvl1pPr marL="0" indent="0">
              <a:buNone/>
              <a:defRPr b="1"/>
            </a:lvl1pPr>
          </a:lstStyle>
          <a:p>
            <a:pPr lvl="0"/>
            <a:r>
              <a:rPr lang="en-US" dirty="0"/>
              <a:t>Sensory Systems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B301-3A57-F3C6-0E50-B8102CFE099B}"/>
              </a:ext>
            </a:extLst>
          </p:cNvPr>
          <p:cNvSpPr>
            <a:spLocks noGrp="1"/>
          </p:cNvSpPr>
          <p:nvPr>
            <p:ph type="title"/>
          </p:nvPr>
        </p:nvSpPr>
        <p:spPr/>
        <p:txBody>
          <a:bodyPr/>
          <a:lstStyle/>
          <a:p>
            <a:r>
              <a:rPr lang="en-US" dirty="0"/>
              <a:t>Lesson 41.2 Figure 3</a:t>
            </a:r>
            <a:endParaRPr lang="en-IN" dirty="0"/>
          </a:p>
        </p:txBody>
      </p:sp>
      <p:pic>
        <p:nvPicPr>
          <p:cNvPr id="6" name="Content Placeholder 5" descr="A micrograph showing the Meissner's corpuscles in the dermis layer">
            <a:extLst>
              <a:ext uri="{FF2B5EF4-FFF2-40B4-BE49-F238E27FC236}">
                <a16:creationId xmlns:a16="http://schemas.microsoft.com/office/drawing/2014/main" id="{7D3EB3BD-A749-AB26-B71C-501C85689ED9}"/>
              </a:ext>
            </a:extLst>
          </p:cNvPr>
          <p:cNvPicPr>
            <a:picLocks noGrp="1" noChangeAspect="1"/>
          </p:cNvPicPr>
          <p:nvPr>
            <p:ph idx="1"/>
          </p:nvPr>
        </p:nvPicPr>
        <p:blipFill>
          <a:blip r:embed="rId2"/>
          <a:srcRect l="15741" r="14816"/>
          <a:stretch/>
        </p:blipFill>
        <p:spPr>
          <a:xfrm>
            <a:off x="1752600" y="1280160"/>
            <a:ext cx="5715000" cy="4572000"/>
          </a:xfrm>
        </p:spPr>
      </p:pic>
    </p:spTree>
    <p:extLst>
      <p:ext uri="{BB962C8B-B14F-4D97-AF65-F5344CB8AC3E}">
        <p14:creationId xmlns:p14="http://schemas.microsoft.com/office/powerpoint/2010/main" val="133680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E657D-A579-63EC-462D-E13D9FDE63A7}"/>
              </a:ext>
            </a:extLst>
          </p:cNvPr>
          <p:cNvSpPr>
            <a:spLocks noGrp="1"/>
          </p:cNvSpPr>
          <p:nvPr>
            <p:ph type="title"/>
          </p:nvPr>
        </p:nvSpPr>
        <p:spPr/>
        <p:txBody>
          <a:bodyPr/>
          <a:lstStyle/>
          <a:p>
            <a:r>
              <a:rPr lang="en-US" dirty="0"/>
              <a:t>Lesson 41.2 Figure 4</a:t>
            </a:r>
            <a:endParaRPr lang="en-IN" dirty="0"/>
          </a:p>
        </p:txBody>
      </p:sp>
      <p:pic>
        <p:nvPicPr>
          <p:cNvPr id="7" name="Content Placeholder 6" descr="A micrograph shows Pacinian corpuscles, round structures that look like a tree cross section.">
            <a:extLst>
              <a:ext uri="{FF2B5EF4-FFF2-40B4-BE49-F238E27FC236}">
                <a16:creationId xmlns:a16="http://schemas.microsoft.com/office/drawing/2014/main" id="{E4628C3A-FEBC-A728-4F6E-B446C6B19C27}"/>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2910217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6604-78F7-6D37-BB75-65720823ECEB}"/>
              </a:ext>
            </a:extLst>
          </p:cNvPr>
          <p:cNvSpPr>
            <a:spLocks noGrp="1"/>
          </p:cNvSpPr>
          <p:nvPr>
            <p:ph type="title"/>
          </p:nvPr>
        </p:nvSpPr>
        <p:spPr/>
        <p:txBody>
          <a:bodyPr/>
          <a:lstStyle/>
          <a:p>
            <a:r>
              <a:rPr lang="en-US" dirty="0"/>
              <a:t>Lesson 41.2 Figure 5</a:t>
            </a:r>
            <a:endParaRPr lang="en-IN" dirty="0"/>
          </a:p>
        </p:txBody>
      </p:sp>
      <p:pic>
        <p:nvPicPr>
          <p:cNvPr id="6" name="Content Placeholder 5" descr="The illustration shows the components and mechanism of a chemical synapse, including the presynaptic neuron, synaptic cleft, and postsynaptic neuron. The presynaptic neuron releases neurotransmitters into the synaptic cleft, where they diffuse and bind to specific receptors on the postsynaptic neuron's membrane. This binding initiates signal transmission across the synaptic cleft, allowing for communication between neurons.">
            <a:extLst>
              <a:ext uri="{FF2B5EF4-FFF2-40B4-BE49-F238E27FC236}">
                <a16:creationId xmlns:a16="http://schemas.microsoft.com/office/drawing/2014/main" id="{15A9C251-6A0E-4730-C98E-A32FFCCD48F5}"/>
              </a:ext>
            </a:extLst>
          </p:cNvPr>
          <p:cNvPicPr>
            <a:picLocks noGrp="1" noChangeAspect="1"/>
          </p:cNvPicPr>
          <p:nvPr>
            <p:ph idx="1"/>
          </p:nvPr>
        </p:nvPicPr>
        <p:blipFill>
          <a:blip r:embed="rId2"/>
          <a:srcRect l="21296" r="20371"/>
          <a:stretch/>
        </p:blipFill>
        <p:spPr>
          <a:xfrm>
            <a:off x="2209800" y="1280160"/>
            <a:ext cx="4800600" cy="4572000"/>
          </a:xfrm>
        </p:spPr>
      </p:pic>
    </p:spTree>
    <p:extLst>
      <p:ext uri="{BB962C8B-B14F-4D97-AF65-F5344CB8AC3E}">
        <p14:creationId xmlns:p14="http://schemas.microsoft.com/office/powerpoint/2010/main" val="1850964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2422-38D9-C945-6A0A-1480FFE0F3DA}"/>
              </a:ext>
            </a:extLst>
          </p:cNvPr>
          <p:cNvSpPr>
            <a:spLocks noGrp="1"/>
          </p:cNvSpPr>
          <p:nvPr>
            <p:ph type="title"/>
          </p:nvPr>
        </p:nvSpPr>
        <p:spPr/>
        <p:txBody>
          <a:bodyPr/>
          <a:lstStyle/>
          <a:p>
            <a:r>
              <a:rPr lang="en-US" dirty="0"/>
              <a:t>Lesson 41.2 Figure 6</a:t>
            </a:r>
            <a:endParaRPr lang="en-IN" dirty="0"/>
          </a:p>
        </p:txBody>
      </p:sp>
      <p:pic>
        <p:nvPicPr>
          <p:cNvPr id="7" name="Content Placeholder 6" descr="The illustration shows two drawings. The first is labeled &quot;Felt as two points.&quot; It features a pink receptor and a green reception each with a receptive field on the skin surface. Two push pins are spaced apart so that one is in the center of each receptor's receptive field. The second drawing is labeled &quot;Felt as one point.&quot; It features a blue receptor with a bigger receptive field. The push pins are spaced the same distance apart as before, but here, they both are on the blue receptive field. ">
            <a:extLst>
              <a:ext uri="{FF2B5EF4-FFF2-40B4-BE49-F238E27FC236}">
                <a16:creationId xmlns:a16="http://schemas.microsoft.com/office/drawing/2014/main" id="{A73D094C-4820-19A8-8119-49206056113A}"/>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3694506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F4E84-2BC6-3275-E4DD-15DFC1DD6411}"/>
              </a:ext>
            </a:extLst>
          </p:cNvPr>
          <p:cNvSpPr>
            <a:spLocks noGrp="1"/>
          </p:cNvSpPr>
          <p:nvPr>
            <p:ph type="title"/>
          </p:nvPr>
        </p:nvSpPr>
        <p:spPr/>
        <p:txBody>
          <a:bodyPr/>
          <a:lstStyle/>
          <a:p>
            <a:r>
              <a:rPr lang="en-US" dirty="0"/>
              <a:t>Lesson 41.3 Figure 1</a:t>
            </a:r>
            <a:endParaRPr lang="en-IN" dirty="0"/>
          </a:p>
        </p:txBody>
      </p:sp>
      <p:pic>
        <p:nvPicPr>
          <p:cNvPr id="7" name="Content Placeholder 6" descr="Image (a) shows a bipolar neuron, which has two dendrites. Image (b) shows a cross section of a human head. The nostrils lead to the nasal cavity, which sits above the mouth. The olfactory bulb is just above the olfactory epithelium that lines the nasal cavity. Nerve endings, resembling a cluster of small, thin extensions much like the roots of a plant, run from the bulb into the nasal cavity.">
            <a:extLst>
              <a:ext uri="{FF2B5EF4-FFF2-40B4-BE49-F238E27FC236}">
                <a16:creationId xmlns:a16="http://schemas.microsoft.com/office/drawing/2014/main" id="{0E88C156-A23B-C732-56E1-4554C99CF4DB}"/>
              </a:ext>
            </a:extLst>
          </p:cNvPr>
          <p:cNvPicPr>
            <a:picLocks noGrp="1" noChangeAspect="1"/>
          </p:cNvPicPr>
          <p:nvPr>
            <p:ph idx="1"/>
          </p:nvPr>
        </p:nvPicPr>
        <p:blipFill>
          <a:blip r:embed="rId2"/>
          <a:srcRect l="16667" r="16667"/>
          <a:stretch/>
        </p:blipFill>
        <p:spPr>
          <a:xfrm>
            <a:off x="1828800" y="1295400"/>
            <a:ext cx="5486400" cy="4572000"/>
          </a:xfrm>
        </p:spPr>
      </p:pic>
    </p:spTree>
    <p:extLst>
      <p:ext uri="{BB962C8B-B14F-4D97-AF65-F5344CB8AC3E}">
        <p14:creationId xmlns:p14="http://schemas.microsoft.com/office/powerpoint/2010/main" val="4210086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CA680-2F0C-035B-1B88-172B4A7B309A}"/>
              </a:ext>
            </a:extLst>
          </p:cNvPr>
          <p:cNvSpPr>
            <a:spLocks noGrp="1"/>
          </p:cNvSpPr>
          <p:nvPr>
            <p:ph type="title"/>
          </p:nvPr>
        </p:nvSpPr>
        <p:spPr/>
        <p:txBody>
          <a:bodyPr/>
          <a:lstStyle/>
          <a:p>
            <a:r>
              <a:rPr lang="en-US" dirty="0"/>
              <a:t>Lesson 41.3 Figure 2</a:t>
            </a:r>
            <a:endParaRPr lang="en-IN" dirty="0"/>
          </a:p>
        </p:txBody>
      </p:sp>
      <p:pic>
        <p:nvPicPr>
          <p:cNvPr id="6" name="Content Placeholder 5" descr="This illustration depicts the process of odorant detection in the nasal cavity. As air is inhaled, it travels to the upper part of the nasal cavity, where odorants present in the air dissolve in the mucus lining the olfactory epithelium. The dissolved odorants selectively bind to specific olfactory receptors located on the sensory neurons within the olfactory epithelium. This binding interaction stimulates the sensory neurons, initiating the transmission of olfactory signals to the brain for odor perception and recognition.">
            <a:extLst>
              <a:ext uri="{FF2B5EF4-FFF2-40B4-BE49-F238E27FC236}">
                <a16:creationId xmlns:a16="http://schemas.microsoft.com/office/drawing/2014/main" id="{C1D893FB-C2F1-A5E3-90E7-6253763822E7}"/>
              </a:ext>
            </a:extLst>
          </p:cNvPr>
          <p:cNvPicPr>
            <a:picLocks noGrp="1" noChangeAspect="1"/>
          </p:cNvPicPr>
          <p:nvPr>
            <p:ph idx="1"/>
          </p:nvPr>
        </p:nvPicPr>
        <p:blipFill>
          <a:blip r:embed="rId2"/>
          <a:srcRect l="10185" r="9259"/>
          <a:stretch/>
        </p:blipFill>
        <p:spPr>
          <a:xfrm>
            <a:off x="1295400" y="1280160"/>
            <a:ext cx="6629400" cy="4572000"/>
          </a:xfrm>
        </p:spPr>
      </p:pic>
    </p:spTree>
    <p:extLst>
      <p:ext uri="{BB962C8B-B14F-4D97-AF65-F5344CB8AC3E}">
        <p14:creationId xmlns:p14="http://schemas.microsoft.com/office/powerpoint/2010/main" val="340385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82876-E521-E228-B050-D843A94077E4}"/>
              </a:ext>
            </a:extLst>
          </p:cNvPr>
          <p:cNvSpPr>
            <a:spLocks noGrp="1"/>
          </p:cNvSpPr>
          <p:nvPr>
            <p:ph type="title"/>
          </p:nvPr>
        </p:nvSpPr>
        <p:spPr/>
        <p:txBody>
          <a:bodyPr/>
          <a:lstStyle/>
          <a:p>
            <a:r>
              <a:rPr lang="en-US" dirty="0"/>
              <a:t>Lesson 41.3 Figure 3</a:t>
            </a:r>
            <a:endParaRPr lang="en-IN" dirty="0"/>
          </a:p>
        </p:txBody>
      </p:sp>
      <p:pic>
        <p:nvPicPr>
          <p:cNvPr id="7" name="Content Placeholder 6" descr="A photograph of a tiger roaring">
            <a:extLst>
              <a:ext uri="{FF2B5EF4-FFF2-40B4-BE49-F238E27FC236}">
                <a16:creationId xmlns:a16="http://schemas.microsoft.com/office/drawing/2014/main" id="{91CDA8D4-B4C5-EA21-9723-1D5FB61DDB55}"/>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1459475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A6DD2-1A67-4C5D-F660-211BD139ABFB}"/>
              </a:ext>
            </a:extLst>
          </p:cNvPr>
          <p:cNvSpPr>
            <a:spLocks noGrp="1"/>
          </p:cNvSpPr>
          <p:nvPr>
            <p:ph type="title"/>
          </p:nvPr>
        </p:nvSpPr>
        <p:spPr/>
        <p:txBody>
          <a:bodyPr/>
          <a:lstStyle/>
          <a:p>
            <a:r>
              <a:rPr lang="en-US" dirty="0"/>
              <a:t>Lesson 41.3 Figure 4</a:t>
            </a:r>
            <a:endParaRPr lang="en-IN" dirty="0"/>
          </a:p>
        </p:txBody>
      </p:sp>
      <p:pic>
        <p:nvPicPr>
          <p:cNvPr id="7" name="Content Placeholder 6" descr="Image (a) shows an illustration of the tongue. The tip of the tongue has small dots labeled &quot;Filiform papillae.&quot; The middle of the tongue has slightly larger dots labeled &quot;Fungiform papillae.&quot; The back of the tongue has a region labeled &quot;Foliate papillae&quot; with larger dots labeled &quot;Circumvallate papillae.&quot;">
            <a:extLst>
              <a:ext uri="{FF2B5EF4-FFF2-40B4-BE49-F238E27FC236}">
                <a16:creationId xmlns:a16="http://schemas.microsoft.com/office/drawing/2014/main" id="{FF61C3BA-AC68-CBA4-E9AA-1404963C6B68}"/>
              </a:ext>
            </a:extLst>
          </p:cNvPr>
          <p:cNvPicPr>
            <a:picLocks noGrp="1" noChangeAspect="1"/>
          </p:cNvPicPr>
          <p:nvPr>
            <p:ph idx="1"/>
          </p:nvPr>
        </p:nvPicPr>
        <p:blipFill>
          <a:blip r:embed="rId2"/>
          <a:srcRect l="32407" r="31482"/>
          <a:stretch/>
        </p:blipFill>
        <p:spPr>
          <a:xfrm>
            <a:off x="3124200" y="1280160"/>
            <a:ext cx="2971800" cy="4572000"/>
          </a:xfrm>
        </p:spPr>
      </p:pic>
    </p:spTree>
    <p:extLst>
      <p:ext uri="{BB962C8B-B14F-4D97-AF65-F5344CB8AC3E}">
        <p14:creationId xmlns:p14="http://schemas.microsoft.com/office/powerpoint/2010/main" val="3601370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E3274-FAD8-489C-9B4E-7170F8BC701E}"/>
              </a:ext>
            </a:extLst>
          </p:cNvPr>
          <p:cNvSpPr>
            <a:spLocks noGrp="1"/>
          </p:cNvSpPr>
          <p:nvPr>
            <p:ph type="title"/>
          </p:nvPr>
        </p:nvSpPr>
        <p:spPr/>
        <p:txBody>
          <a:bodyPr/>
          <a:lstStyle/>
          <a:p>
            <a:r>
              <a:rPr lang="en-US" dirty="0"/>
              <a:t>Lesson 41.3 Figure 5</a:t>
            </a:r>
            <a:endParaRPr lang="en-IN" dirty="0"/>
          </a:p>
        </p:txBody>
      </p:sp>
      <p:pic>
        <p:nvPicPr>
          <p:cNvPr id="7" name="Content Placeholder 6" descr="The left panel shows the image of a tongue with callouts that show magnified views of different parts of the tongue. The right panel shows a micrograph of the circumvallate papilla, and the bottom right panel shows the structure of a taste bud. At the surface, the taste bud has hair like projects that are labeled taste hairs. These extend up through a taste pore and lead to a basal cell, gustatory cell, and transitional cell.">
            <a:extLst>
              <a:ext uri="{FF2B5EF4-FFF2-40B4-BE49-F238E27FC236}">
                <a16:creationId xmlns:a16="http://schemas.microsoft.com/office/drawing/2014/main" id="{35E5BFCE-EE92-323A-9FE0-29E9E6718C1C}"/>
              </a:ext>
            </a:extLst>
          </p:cNvPr>
          <p:cNvPicPr>
            <a:picLocks noGrp="1" noChangeAspect="1"/>
          </p:cNvPicPr>
          <p:nvPr>
            <p:ph idx="1"/>
          </p:nvPr>
        </p:nvPicPr>
        <p:blipFill>
          <a:blip r:embed="rId2"/>
          <a:srcRect l="19444" r="18519"/>
          <a:stretch/>
        </p:blipFill>
        <p:spPr>
          <a:xfrm>
            <a:off x="2057400" y="1280160"/>
            <a:ext cx="5105400" cy="4572000"/>
          </a:xfrm>
        </p:spPr>
      </p:pic>
    </p:spTree>
    <p:extLst>
      <p:ext uri="{BB962C8B-B14F-4D97-AF65-F5344CB8AC3E}">
        <p14:creationId xmlns:p14="http://schemas.microsoft.com/office/powerpoint/2010/main" val="3106040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EAE7-9F0B-F89E-29E3-C5D59B4986D7}"/>
              </a:ext>
            </a:extLst>
          </p:cNvPr>
          <p:cNvSpPr>
            <a:spLocks noGrp="1"/>
          </p:cNvSpPr>
          <p:nvPr>
            <p:ph type="title"/>
          </p:nvPr>
        </p:nvSpPr>
        <p:spPr/>
        <p:txBody>
          <a:bodyPr/>
          <a:lstStyle/>
          <a:p>
            <a:r>
              <a:rPr lang="en-US" dirty="0"/>
              <a:t>Lesson 41.3 Figure 6</a:t>
            </a:r>
            <a:endParaRPr lang="en-IN" dirty="0"/>
          </a:p>
        </p:txBody>
      </p:sp>
      <p:pic>
        <p:nvPicPr>
          <p:cNvPr id="7" name="Content Placeholder 6" descr="The illustration depicts the organization of the olfactory system. Olfactory receptor neurons (O R Ns) located in the olfactory epithelium extend axons into the olfactory bulb, where they form connections with specific olfactory glomeruli. Each olfactory glomerulus is dedicated to processing signals from a particular type of odorant, facilitating the detection and discrimination of different smells.">
            <a:extLst>
              <a:ext uri="{FF2B5EF4-FFF2-40B4-BE49-F238E27FC236}">
                <a16:creationId xmlns:a16="http://schemas.microsoft.com/office/drawing/2014/main" id="{4FC47128-A872-E8FC-35F8-6177C90A0439}"/>
              </a:ext>
            </a:extLst>
          </p:cNvPr>
          <p:cNvPicPr>
            <a:picLocks noGrp="1" noChangeAspect="1"/>
          </p:cNvPicPr>
          <p:nvPr>
            <p:ph idx="1"/>
          </p:nvPr>
        </p:nvPicPr>
        <p:blipFill>
          <a:blip r:embed="rId2"/>
          <a:srcRect l="11112" r="8333"/>
          <a:stretch/>
        </p:blipFill>
        <p:spPr>
          <a:xfrm>
            <a:off x="1371600" y="1280160"/>
            <a:ext cx="6629400" cy="4572000"/>
          </a:xfrm>
        </p:spPr>
      </p:pic>
    </p:spTree>
    <p:extLst>
      <p:ext uri="{BB962C8B-B14F-4D97-AF65-F5344CB8AC3E}">
        <p14:creationId xmlns:p14="http://schemas.microsoft.com/office/powerpoint/2010/main" val="671979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Lesson 41.1 Figure 1</a:t>
            </a:r>
          </a:p>
        </p:txBody>
      </p:sp>
      <p:pic>
        <p:nvPicPr>
          <p:cNvPr id="5" name="Content Placeholder 4" descr="A photograph of a shark">
            <a:extLst>
              <a:ext uri="{FF2B5EF4-FFF2-40B4-BE49-F238E27FC236}">
                <a16:creationId xmlns:a16="http://schemas.microsoft.com/office/drawing/2014/main" id="{633386F8-BA55-4BC1-DBDE-D50251167C8F}"/>
              </a:ext>
            </a:extLst>
          </p:cNvPr>
          <p:cNvPicPr>
            <a:picLocks noGrp="1" noChangeAspect="1"/>
          </p:cNvPicPr>
          <p:nvPr>
            <p:ph idx="1"/>
          </p:nvPr>
        </p:nvPicPr>
        <p:blipFill>
          <a:blip r:embed="rId2"/>
          <a:srcRect l="3704" r="3704"/>
          <a:stretch/>
        </p:blipFill>
        <p:spPr>
          <a:xfrm>
            <a:off x="762000" y="1280160"/>
            <a:ext cx="76200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73845-8860-3C84-C79F-AE029F324E34}"/>
              </a:ext>
            </a:extLst>
          </p:cNvPr>
          <p:cNvSpPr>
            <a:spLocks noGrp="1"/>
          </p:cNvSpPr>
          <p:nvPr>
            <p:ph type="title"/>
          </p:nvPr>
        </p:nvSpPr>
        <p:spPr/>
        <p:txBody>
          <a:bodyPr/>
          <a:lstStyle/>
          <a:p>
            <a:r>
              <a:rPr lang="en-US" dirty="0"/>
              <a:t>Lesson 41.4 Figure 1</a:t>
            </a:r>
            <a:endParaRPr lang="en-IN" dirty="0"/>
          </a:p>
        </p:txBody>
      </p:sp>
      <p:pic>
        <p:nvPicPr>
          <p:cNvPr id="6" name="Content Placeholder 5" descr="The y-axis is labeled &quot;Amplitude,&quot; and there is a horizontal line that cuts the waves in half. The x-axis is labeled &quot;Time.&quot; The first sound wave is a dashed line. The is a double-sided arrow from the top of the peak to the horizontal line, which indicates the amplitude. The second sound wave is over top of the first and has almost double the amplitude. &quot;Wavelength&quot; is indicated as a measure from peak to peak of a sound wave. The wavelength is the same for both lines. ">
            <a:extLst>
              <a:ext uri="{FF2B5EF4-FFF2-40B4-BE49-F238E27FC236}">
                <a16:creationId xmlns:a16="http://schemas.microsoft.com/office/drawing/2014/main" id="{23F825E6-3379-D252-C93B-4B836A85951E}"/>
              </a:ext>
            </a:extLst>
          </p:cNvPr>
          <p:cNvPicPr>
            <a:picLocks noGrp="1" noChangeAspect="1"/>
          </p:cNvPicPr>
          <p:nvPr>
            <p:ph idx="1"/>
          </p:nvPr>
        </p:nvPicPr>
        <p:blipFill>
          <a:blip r:embed="rId2"/>
          <a:srcRect l="12037" r="12037"/>
          <a:stretch/>
        </p:blipFill>
        <p:spPr>
          <a:xfrm>
            <a:off x="1447800" y="1280160"/>
            <a:ext cx="6248400" cy="4572000"/>
          </a:xfrm>
        </p:spPr>
      </p:pic>
    </p:spTree>
    <p:extLst>
      <p:ext uri="{BB962C8B-B14F-4D97-AF65-F5344CB8AC3E}">
        <p14:creationId xmlns:p14="http://schemas.microsoft.com/office/powerpoint/2010/main" val="195928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549B-4955-4C77-783A-B662F162FABE}"/>
              </a:ext>
            </a:extLst>
          </p:cNvPr>
          <p:cNvSpPr>
            <a:spLocks noGrp="1"/>
          </p:cNvSpPr>
          <p:nvPr>
            <p:ph type="title"/>
          </p:nvPr>
        </p:nvSpPr>
        <p:spPr/>
        <p:txBody>
          <a:bodyPr/>
          <a:lstStyle/>
          <a:p>
            <a:r>
              <a:rPr lang="en-US" dirty="0"/>
              <a:t>Lesson 41.4 Figure 2</a:t>
            </a:r>
            <a:endParaRPr lang="en-IN" dirty="0"/>
          </a:p>
        </p:txBody>
      </p:sp>
      <p:pic>
        <p:nvPicPr>
          <p:cNvPr id="6" name="Content Placeholder 5" descr="This image shows the structure of the ear with the major parts labeled. The external ear contains the auricle, ear canal, and tympanic membrane. The middle ear contains the ossicles and is connected to the pharynx by the Eustachian tube. The inner ear contains the cochlea and vestibule, which are responsible for audition and equilibrium, respectively.">
            <a:extLst>
              <a:ext uri="{FF2B5EF4-FFF2-40B4-BE49-F238E27FC236}">
                <a16:creationId xmlns:a16="http://schemas.microsoft.com/office/drawing/2014/main" id="{36AF80B0-0FDD-DE37-A353-16AC3B6536E8}"/>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4060862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4F0C2-2A68-C6EA-3EC9-ABE08A8D6338}"/>
              </a:ext>
            </a:extLst>
          </p:cNvPr>
          <p:cNvSpPr>
            <a:spLocks noGrp="1"/>
          </p:cNvSpPr>
          <p:nvPr>
            <p:ph type="title"/>
          </p:nvPr>
        </p:nvSpPr>
        <p:spPr/>
        <p:txBody>
          <a:bodyPr/>
          <a:lstStyle/>
          <a:p>
            <a:r>
              <a:rPr lang="en-US" dirty="0"/>
              <a:t>Lesson 41.4 Figure 3</a:t>
            </a:r>
            <a:endParaRPr lang="en-IN" dirty="0"/>
          </a:p>
        </p:txBody>
      </p:sp>
      <p:pic>
        <p:nvPicPr>
          <p:cNvPr id="6" name="Content Placeholder 5" descr="This diagram shows how sound waves travel through the ear, and each step details the process. A sound wave causes the tympanic membrane to vibrate. This vibration is amplified as it moves across the malleus, incus, and stapes. The amplified vibration is picked up by the oval window causing pressure waves in the fluid of the Scala vestibuli and Scala tympani. The complexity of the pressure waves is determined by the changes in amplitude and frequency of the sound waves entering the ear.">
            <a:extLst>
              <a:ext uri="{FF2B5EF4-FFF2-40B4-BE49-F238E27FC236}">
                <a16:creationId xmlns:a16="http://schemas.microsoft.com/office/drawing/2014/main" id="{AA95CE43-C791-99C6-EC0C-DAD60D83F4F4}"/>
              </a:ext>
            </a:extLst>
          </p:cNvPr>
          <p:cNvPicPr>
            <a:picLocks noGrp="1" noChangeAspect="1"/>
          </p:cNvPicPr>
          <p:nvPr>
            <p:ph idx="1"/>
          </p:nvPr>
        </p:nvPicPr>
        <p:blipFill>
          <a:blip r:embed="rId2"/>
          <a:srcRect l="13614" r="16016"/>
          <a:stretch/>
        </p:blipFill>
        <p:spPr>
          <a:xfrm>
            <a:off x="1600200" y="1295400"/>
            <a:ext cx="5791200" cy="4572000"/>
          </a:xfrm>
        </p:spPr>
      </p:pic>
    </p:spTree>
    <p:extLst>
      <p:ext uri="{BB962C8B-B14F-4D97-AF65-F5344CB8AC3E}">
        <p14:creationId xmlns:p14="http://schemas.microsoft.com/office/powerpoint/2010/main" val="261477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C0A7A-90BF-2CE3-5D73-FF67FD9585FB}"/>
              </a:ext>
            </a:extLst>
          </p:cNvPr>
          <p:cNvSpPr>
            <a:spLocks noGrp="1"/>
          </p:cNvSpPr>
          <p:nvPr>
            <p:ph type="title"/>
          </p:nvPr>
        </p:nvSpPr>
        <p:spPr/>
        <p:txBody>
          <a:bodyPr/>
          <a:lstStyle/>
          <a:p>
            <a:r>
              <a:rPr lang="en-US" dirty="0"/>
              <a:t>Lesson 41.4 Figure 4</a:t>
            </a:r>
            <a:endParaRPr lang="en-IN" dirty="0"/>
          </a:p>
        </p:txBody>
      </p:sp>
      <p:pic>
        <p:nvPicPr>
          <p:cNvPr id="6" name="Content Placeholder 5" descr="This diagram shows the structure of a hair cell. The right panel shows a magnified view of the hair cell. The hair cell is a mechanoreceptor with an array of stereocilia emerging from its apical surface. The stereocilia are tethered together by proteins that open ion channels when the array is bent toward the tallest member of their array and closed when the array is bent toward the shortest member of their array.">
            <a:extLst>
              <a:ext uri="{FF2B5EF4-FFF2-40B4-BE49-F238E27FC236}">
                <a16:creationId xmlns:a16="http://schemas.microsoft.com/office/drawing/2014/main" id="{58EEE94F-0483-3A27-AF4A-F75817EC79B6}"/>
              </a:ext>
            </a:extLst>
          </p:cNvPr>
          <p:cNvPicPr>
            <a:picLocks noGrp="1" noChangeAspect="1"/>
          </p:cNvPicPr>
          <p:nvPr>
            <p:ph idx="1"/>
          </p:nvPr>
        </p:nvPicPr>
        <p:blipFill>
          <a:blip r:embed="rId2"/>
          <a:srcRect b="11333"/>
          <a:stretch/>
        </p:blipFill>
        <p:spPr>
          <a:xfrm>
            <a:off x="457200" y="1280160"/>
            <a:ext cx="8229600" cy="4053840"/>
          </a:xfrm>
        </p:spPr>
      </p:pic>
    </p:spTree>
    <p:extLst>
      <p:ext uri="{BB962C8B-B14F-4D97-AF65-F5344CB8AC3E}">
        <p14:creationId xmlns:p14="http://schemas.microsoft.com/office/powerpoint/2010/main" val="1321672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B28D-C715-3FDC-8AAD-2D06BA8F31ED}"/>
              </a:ext>
            </a:extLst>
          </p:cNvPr>
          <p:cNvSpPr>
            <a:spLocks noGrp="1"/>
          </p:cNvSpPr>
          <p:nvPr>
            <p:ph type="title"/>
          </p:nvPr>
        </p:nvSpPr>
        <p:spPr/>
        <p:txBody>
          <a:bodyPr/>
          <a:lstStyle/>
          <a:p>
            <a:r>
              <a:rPr lang="en-US" dirty="0"/>
              <a:t>Lesson 41.4 Figure 5</a:t>
            </a:r>
            <a:endParaRPr lang="en-IN" dirty="0"/>
          </a:p>
        </p:txBody>
      </p:sp>
      <p:pic>
        <p:nvPicPr>
          <p:cNvPr id="6" name="Content Placeholder 5" descr="An illustration demonstrates the pathway of auditory processing. Sound waves enter the ear and pass through the middle ear to reach the inner ear. From there, the signal is transmitted through the cochlea, and the cochlear nerve carries the signal to the pons and midbrain in the brainstem. Finally, the processed auditory information is sent to the auditory cortex in the brain for perception and interpretation.">
            <a:extLst>
              <a:ext uri="{FF2B5EF4-FFF2-40B4-BE49-F238E27FC236}">
                <a16:creationId xmlns:a16="http://schemas.microsoft.com/office/drawing/2014/main" id="{C78C032C-8A95-7E2E-8028-C45804A46702}"/>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3414571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4BBE2-AABA-5D50-D910-A7E6A1913696}"/>
              </a:ext>
            </a:extLst>
          </p:cNvPr>
          <p:cNvSpPr>
            <a:spLocks noGrp="1"/>
          </p:cNvSpPr>
          <p:nvPr>
            <p:ph type="title"/>
          </p:nvPr>
        </p:nvSpPr>
        <p:spPr/>
        <p:txBody>
          <a:bodyPr/>
          <a:lstStyle/>
          <a:p>
            <a:r>
              <a:rPr lang="en-US" dirty="0"/>
              <a:t>Lesson 41.4 Figure 6</a:t>
            </a:r>
            <a:endParaRPr lang="en-IN" dirty="0"/>
          </a:p>
        </p:txBody>
      </p:sp>
      <p:pic>
        <p:nvPicPr>
          <p:cNvPr id="6" name="Content Placeholder 5" descr="This illustration shows the snail shell-shaped cochlea, which widens into the vestibule. Two circular organs, the utricle and the saccule, are located in the vestibule. Three ring-like canals, the horizontal canal, the posterior canal, and the superior canal, extend from the top of the vestibule. Each canal projects in a different direction.">
            <a:extLst>
              <a:ext uri="{FF2B5EF4-FFF2-40B4-BE49-F238E27FC236}">
                <a16:creationId xmlns:a16="http://schemas.microsoft.com/office/drawing/2014/main" id="{46D8960A-F3EC-1BD5-DF2B-A66F42DA1AD9}"/>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3790142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86DC-75EF-0E12-9F3A-B7B503322488}"/>
              </a:ext>
            </a:extLst>
          </p:cNvPr>
          <p:cNvSpPr>
            <a:spLocks noGrp="1"/>
          </p:cNvSpPr>
          <p:nvPr>
            <p:ph type="title"/>
          </p:nvPr>
        </p:nvSpPr>
        <p:spPr/>
        <p:txBody>
          <a:bodyPr/>
          <a:lstStyle/>
          <a:p>
            <a:r>
              <a:rPr lang="en-US" dirty="0"/>
              <a:t>Lesson 41.4 Figure 7</a:t>
            </a:r>
            <a:endParaRPr lang="en-IN" dirty="0"/>
          </a:p>
        </p:txBody>
      </p:sp>
      <p:pic>
        <p:nvPicPr>
          <p:cNvPr id="7" name="Content Placeholder 6" descr="An illustration depicts the function of the semicircular canals in monitoring rotational movements. The semicircular canals, part of the vestibular system, are shown in cross-section. As the head rotates, the fluid inside the semicircular canals moves, resulting in the deflection of stereocilia, microscopic hair-like structures, located within the canals. The stereocilia bend in a direction opposite to the rotation, and this mechanical stimulation triggers the generation of signals that are transmitted to the brain, providing information about the direction and speed of the head movement.">
            <a:extLst>
              <a:ext uri="{FF2B5EF4-FFF2-40B4-BE49-F238E27FC236}">
                <a16:creationId xmlns:a16="http://schemas.microsoft.com/office/drawing/2014/main" id="{445DD78A-B369-B144-B2CB-03DC7E7748AD}"/>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40957711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50034-42EE-5158-9AE5-400C6C63D25B}"/>
              </a:ext>
            </a:extLst>
          </p:cNvPr>
          <p:cNvSpPr>
            <a:spLocks noGrp="1"/>
          </p:cNvSpPr>
          <p:nvPr>
            <p:ph type="title"/>
          </p:nvPr>
        </p:nvSpPr>
        <p:spPr/>
        <p:txBody>
          <a:bodyPr/>
          <a:lstStyle/>
          <a:p>
            <a:r>
              <a:rPr lang="en-US" dirty="0"/>
              <a:t>Lesson 41.5 Figure 1</a:t>
            </a:r>
            <a:endParaRPr lang="en-IN" dirty="0"/>
          </a:p>
        </p:txBody>
      </p:sp>
      <p:pic>
        <p:nvPicPr>
          <p:cNvPr id="6" name="Content Placeholder 5" descr="The top of the illustration shows a wave that's frequency gets higher moving from left to right. The radiation type along with the corresponding wavelength is directly below that. From left to right it reads: &quot;Radio 10 to the third power, Microwave 10 to the negative second power, Infrared 10 to the negative fifth power, Visible 0.5 times 10 to the negative sixth power, Ultraviolet 10 to the negative eighth power, X-ray 10 to the negative tenth power, Gamma ray 10 to the negative twelfth power.&quot; Below that is the approximate scale of wavelengths of each of these radiation types. For radio waves, the equivalent size is buildings. Humans is between radio and microwave. For microwaves, the equivalent size is butterflies. For infrared, the equivalent size is a needle point. For visible waves, the equivalent size is protozoans. For ultraviolet waves, the equivalent size is molecules. For X-rays, the equivalent size is atoms. For gamma rays, the equivalent size is atomic nuclei. The frequency is Hertz for each of these is below that. The scale runs from 10 to the fourth power to 10 to the twentieth power. Infrared, visible, and ultraviolet are between 10 to the twelfth power to 10 to the 16th power. Below this is the &quot;temperature of objects at which this radiation is the most intense wavelength emitted. Microwave is labeled around 1 Kelvin or  negative 272 degrees Celsius. Infrared is labeled around 100 Kelvin or  negative 173 degree Celsius. Visible is labeled around 10,000 Kelvin or 9,727 degrees Celsius. X-ray is labeled around 10 million Kelvin or around 10 million degrees Celsius.">
            <a:extLst>
              <a:ext uri="{FF2B5EF4-FFF2-40B4-BE49-F238E27FC236}">
                <a16:creationId xmlns:a16="http://schemas.microsoft.com/office/drawing/2014/main" id="{0BC59214-9829-03B3-F689-1503615AD30A}"/>
              </a:ext>
            </a:extLst>
          </p:cNvPr>
          <p:cNvPicPr>
            <a:picLocks noGrp="1" noChangeAspect="1"/>
          </p:cNvPicPr>
          <p:nvPr>
            <p:ph idx="1"/>
          </p:nvPr>
        </p:nvPicPr>
        <p:blipFill>
          <a:blip r:embed="rId2"/>
          <a:srcRect l="2778" r="2778"/>
          <a:stretch/>
        </p:blipFill>
        <p:spPr>
          <a:xfrm>
            <a:off x="685800" y="1280160"/>
            <a:ext cx="7772400" cy="4572000"/>
          </a:xfrm>
        </p:spPr>
      </p:pic>
    </p:spTree>
    <p:extLst>
      <p:ext uri="{BB962C8B-B14F-4D97-AF65-F5344CB8AC3E}">
        <p14:creationId xmlns:p14="http://schemas.microsoft.com/office/powerpoint/2010/main" val="1028117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8953C-31A4-779E-019C-224894107833}"/>
              </a:ext>
            </a:extLst>
          </p:cNvPr>
          <p:cNvSpPr>
            <a:spLocks noGrp="1"/>
          </p:cNvSpPr>
          <p:nvPr>
            <p:ph type="title"/>
          </p:nvPr>
        </p:nvSpPr>
        <p:spPr/>
        <p:txBody>
          <a:bodyPr/>
          <a:lstStyle/>
          <a:p>
            <a:r>
              <a:rPr lang="en-US" dirty="0"/>
              <a:t>Lesson 41.5 Figure 2</a:t>
            </a:r>
            <a:endParaRPr lang="en-IN" dirty="0"/>
          </a:p>
        </p:txBody>
      </p:sp>
      <p:pic>
        <p:nvPicPr>
          <p:cNvPr id="6" name="Content Placeholder 5" descr="The left illustration shows a human eye, which is round and filled with vitreous humour. The optic nerve and retinal blood vessels exit the back of the eye. At the front of the eye is the lens with a pupil in the middle. The lens is covered by the iris, which in turn is covered by the cornea, which is a convex bump protruding from the eye. The aqueous humour is a gel-like substance between the cornea and iris. The retina is the lining of the inner eye. A second illustration is a blowup which shows that the optic nerve is at the surface of the retina. Beneath the optic nerve is a layer of ganglion cells, and beneath this is a layer of bipolar cells. Both ganglia and bipolar cells are nerve cells with root-like appendages. Beneath the bipolar cell layer are rods and cones. Rods and cones are similar in structure and column-like.">
            <a:extLst>
              <a:ext uri="{FF2B5EF4-FFF2-40B4-BE49-F238E27FC236}">
                <a16:creationId xmlns:a16="http://schemas.microsoft.com/office/drawing/2014/main" id="{54A697B1-2ECF-D721-7671-D4F867FA9CB3}"/>
              </a:ext>
            </a:extLst>
          </p:cNvPr>
          <p:cNvPicPr>
            <a:picLocks noGrp="1" noChangeAspect="1"/>
          </p:cNvPicPr>
          <p:nvPr>
            <p:ph idx="1"/>
          </p:nvPr>
        </p:nvPicPr>
        <p:blipFill>
          <a:blip r:embed="rId2"/>
          <a:srcRect l="7407" r="7407"/>
          <a:stretch/>
        </p:blipFill>
        <p:spPr>
          <a:xfrm>
            <a:off x="1066800" y="1280160"/>
            <a:ext cx="7010400" cy="4572000"/>
          </a:xfrm>
        </p:spPr>
      </p:pic>
    </p:spTree>
    <p:extLst>
      <p:ext uri="{BB962C8B-B14F-4D97-AF65-F5344CB8AC3E}">
        <p14:creationId xmlns:p14="http://schemas.microsoft.com/office/powerpoint/2010/main" val="2114469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F5A8A-40FD-C571-7464-3555D0886EF2}"/>
              </a:ext>
            </a:extLst>
          </p:cNvPr>
          <p:cNvSpPr>
            <a:spLocks noGrp="1"/>
          </p:cNvSpPr>
          <p:nvPr>
            <p:ph type="title"/>
          </p:nvPr>
        </p:nvSpPr>
        <p:spPr/>
        <p:txBody>
          <a:bodyPr/>
          <a:lstStyle/>
          <a:p>
            <a:r>
              <a:rPr lang="en-US" dirty="0"/>
              <a:t>Lesson 41.5 Figure 3</a:t>
            </a:r>
            <a:endParaRPr lang="en-IN" dirty="0"/>
          </a:p>
        </p:txBody>
      </p:sp>
      <p:pic>
        <p:nvPicPr>
          <p:cNvPr id="7" name="Content Placeholder 6" descr="The top illustration shows a round eyeball. The light enters the eye and hits the back of the eye. The second illustration shows an eyeball elongated horizontally. The light enters the eye and hits just before the back of the eye. The third illustration shows an eyeball elongated vertically. The light enters the eye and hits just beyond the eye.">
            <a:extLst>
              <a:ext uri="{FF2B5EF4-FFF2-40B4-BE49-F238E27FC236}">
                <a16:creationId xmlns:a16="http://schemas.microsoft.com/office/drawing/2014/main" id="{FFFD357F-180A-A054-2357-CADB682FB73A}"/>
              </a:ext>
            </a:extLst>
          </p:cNvPr>
          <p:cNvPicPr>
            <a:picLocks noGrp="1" noChangeAspect="1"/>
          </p:cNvPicPr>
          <p:nvPr>
            <p:ph idx="1"/>
          </p:nvPr>
        </p:nvPicPr>
        <p:blipFill>
          <a:blip r:embed="rId2"/>
          <a:srcRect l="27777" r="26853"/>
          <a:stretch/>
        </p:blipFill>
        <p:spPr>
          <a:xfrm>
            <a:off x="2743200" y="1280160"/>
            <a:ext cx="3733800" cy="4572000"/>
          </a:xfrm>
        </p:spPr>
      </p:pic>
    </p:spTree>
    <p:extLst>
      <p:ext uri="{BB962C8B-B14F-4D97-AF65-F5344CB8AC3E}">
        <p14:creationId xmlns:p14="http://schemas.microsoft.com/office/powerpoint/2010/main" val="109078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a:xfrm>
            <a:off x="457200" y="182880"/>
            <a:ext cx="8229600" cy="914400"/>
          </a:xfrm>
        </p:spPr>
        <p:txBody>
          <a:bodyPr anchor="ctr">
            <a:normAutofit/>
          </a:bodyPr>
          <a:lstStyle/>
          <a:p>
            <a:r>
              <a:rPr lang="en-US" dirty="0"/>
              <a:t>Lesson 41.1 Figure 2</a:t>
            </a:r>
            <a:endParaRPr lang="en-IN" dirty="0"/>
          </a:p>
        </p:txBody>
      </p:sp>
      <p:pic>
        <p:nvPicPr>
          <p:cNvPr id="6" name="Content Placeholder 5" descr="A photograph of a person walking on a rope between two cliffs">
            <a:extLst>
              <a:ext uri="{FF2B5EF4-FFF2-40B4-BE49-F238E27FC236}">
                <a16:creationId xmlns:a16="http://schemas.microsoft.com/office/drawing/2014/main" id="{E84684F0-D832-759F-A3E7-BC670113AD60}"/>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DDFD-5CAB-96A3-5D9A-B9A3DB1B9AD0}"/>
              </a:ext>
            </a:extLst>
          </p:cNvPr>
          <p:cNvSpPr>
            <a:spLocks noGrp="1"/>
          </p:cNvSpPr>
          <p:nvPr>
            <p:ph type="title"/>
          </p:nvPr>
        </p:nvSpPr>
        <p:spPr/>
        <p:txBody>
          <a:bodyPr/>
          <a:lstStyle/>
          <a:p>
            <a:r>
              <a:rPr lang="en-US" dirty="0"/>
              <a:t>Lesson 41.5 Figure 4</a:t>
            </a:r>
            <a:endParaRPr lang="en-IN" dirty="0"/>
          </a:p>
        </p:txBody>
      </p:sp>
      <p:pic>
        <p:nvPicPr>
          <p:cNvPr id="6" name="Content Placeholder 5" descr="This illustration shows that rods and cones are both long, column-like cells with the nucleus located in the bottom portion. The rod is longer than the cone. The outer segment of the rod contains rhodopsin. The outer segment of the cone contains other photopigments. An oil droplet is located beneath the outer segment.">
            <a:extLst>
              <a:ext uri="{FF2B5EF4-FFF2-40B4-BE49-F238E27FC236}">
                <a16:creationId xmlns:a16="http://schemas.microsoft.com/office/drawing/2014/main" id="{7341A409-A2B8-0805-44AA-0DB490BFB605}"/>
              </a:ext>
            </a:extLst>
          </p:cNvPr>
          <p:cNvPicPr>
            <a:picLocks noGrp="1" noChangeAspect="1"/>
          </p:cNvPicPr>
          <p:nvPr>
            <p:ph idx="1"/>
          </p:nvPr>
        </p:nvPicPr>
        <p:blipFill>
          <a:blip r:embed="rId2"/>
          <a:srcRect l="24999" r="25000"/>
          <a:stretch/>
        </p:blipFill>
        <p:spPr>
          <a:xfrm>
            <a:off x="2514600" y="1280160"/>
            <a:ext cx="4114800" cy="4572000"/>
          </a:xfrm>
        </p:spPr>
      </p:pic>
    </p:spTree>
    <p:extLst>
      <p:ext uri="{BB962C8B-B14F-4D97-AF65-F5344CB8AC3E}">
        <p14:creationId xmlns:p14="http://schemas.microsoft.com/office/powerpoint/2010/main" val="1604716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E9C16-E36E-236E-37E3-9D94D909525B}"/>
              </a:ext>
            </a:extLst>
          </p:cNvPr>
          <p:cNvSpPr>
            <a:spLocks noGrp="1"/>
          </p:cNvSpPr>
          <p:nvPr>
            <p:ph type="title"/>
          </p:nvPr>
        </p:nvSpPr>
        <p:spPr/>
        <p:txBody>
          <a:bodyPr/>
          <a:lstStyle/>
          <a:p>
            <a:r>
              <a:rPr lang="en-US" dirty="0"/>
              <a:t>Lesson 41.5 Figure 5</a:t>
            </a:r>
            <a:endParaRPr lang="en-IN" dirty="0"/>
          </a:p>
        </p:txBody>
      </p:sp>
      <p:pic>
        <p:nvPicPr>
          <p:cNvPr id="6" name="Content Placeholder 5" descr="The illustration shows the molecular process of phototransduction in vertebrate photoreceptor cells. Rhodopsin, the primary photoreceptor, consists of two components: the trans-membrane protein opsin and retinal, a light-sensitive molecule. When light interacts with retinal, it undergoes a conformational change from cis to transform. This transformation activates rhodopsin, initiating a signaling cascade that involves the interaction with a G protein and subsequent downstream events. Intense light exposure can lead to rhodopsin bleaching, causing the release of trans-retinal and decreasing light sensitivity. The released trans-retinal is then converted back into cis-retinal, which recombines with opsin to regenerate functional rhodopsin for continued light detection.">
            <a:extLst>
              <a:ext uri="{FF2B5EF4-FFF2-40B4-BE49-F238E27FC236}">
                <a16:creationId xmlns:a16="http://schemas.microsoft.com/office/drawing/2014/main" id="{3D4BF877-A954-B833-CAC7-0AB6260E2CBA}"/>
              </a:ext>
            </a:extLst>
          </p:cNvPr>
          <p:cNvPicPr>
            <a:picLocks noGrp="1" noChangeAspect="1"/>
          </p:cNvPicPr>
          <p:nvPr>
            <p:ph idx="1"/>
          </p:nvPr>
        </p:nvPicPr>
        <p:blipFill>
          <a:blip r:embed="rId2"/>
          <a:srcRect l="22222" r="22222"/>
          <a:stretch/>
        </p:blipFill>
        <p:spPr>
          <a:xfrm>
            <a:off x="2286000" y="1280160"/>
            <a:ext cx="4572000" cy="4572000"/>
          </a:xfrm>
        </p:spPr>
      </p:pic>
    </p:spTree>
    <p:extLst>
      <p:ext uri="{BB962C8B-B14F-4D97-AF65-F5344CB8AC3E}">
        <p14:creationId xmlns:p14="http://schemas.microsoft.com/office/powerpoint/2010/main" val="247263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F0BC-1BF7-41F7-AC91-6C5178B1E755}"/>
              </a:ext>
            </a:extLst>
          </p:cNvPr>
          <p:cNvSpPr>
            <a:spLocks noGrp="1"/>
          </p:cNvSpPr>
          <p:nvPr>
            <p:ph type="title"/>
          </p:nvPr>
        </p:nvSpPr>
        <p:spPr/>
        <p:txBody>
          <a:bodyPr/>
          <a:lstStyle/>
          <a:p>
            <a:r>
              <a:rPr lang="en-US" dirty="0"/>
              <a:t>Lesson 41.5 Figure 6</a:t>
            </a:r>
            <a:endParaRPr lang="en-IN" dirty="0"/>
          </a:p>
        </p:txBody>
      </p:sp>
      <p:pic>
        <p:nvPicPr>
          <p:cNvPr id="6" name="Content Placeholder 5" descr="Image (a) shows the signal transduction pathway for rhodopsin, which is located in internal membranes at the top of rod cells. When light strikes rhodopsin, a G protein called transducin is activated. Transducin has three subunits: alpha, beta, and gamma. Upon activation, G D P on the alpha subunit is replaced with G T P. The subunit dissociates and binds phosphodiesterase. Phosphodiesterase, in turn, converts c G M P to G M P, which closes sodium ion channels. As a result, sodium can no longer enter the cell, and the membrane becomes hyperpolarized. Image (b) shows that the tall, thin rod cell is stacked on top of a bipolar nerve cell. In the dark, the membrane is depolarized, and glutamate is released from the rod cell to the axon terminal of the bipolar cell. In the light, no glutamate is released.">
            <a:extLst>
              <a:ext uri="{FF2B5EF4-FFF2-40B4-BE49-F238E27FC236}">
                <a16:creationId xmlns:a16="http://schemas.microsoft.com/office/drawing/2014/main" id="{0D06952B-5E23-35DD-D182-6F5159631B5C}"/>
              </a:ext>
            </a:extLst>
          </p:cNvPr>
          <p:cNvPicPr>
            <a:picLocks noGrp="1" noChangeAspect="1"/>
          </p:cNvPicPr>
          <p:nvPr>
            <p:ph idx="1"/>
          </p:nvPr>
        </p:nvPicPr>
        <p:blipFill>
          <a:blip r:embed="rId2"/>
          <a:srcRect l="23148" r="25000"/>
          <a:stretch/>
        </p:blipFill>
        <p:spPr>
          <a:xfrm>
            <a:off x="2362200" y="1280160"/>
            <a:ext cx="4267200" cy="4572000"/>
          </a:xfrm>
        </p:spPr>
      </p:pic>
    </p:spTree>
    <p:extLst>
      <p:ext uri="{BB962C8B-B14F-4D97-AF65-F5344CB8AC3E}">
        <p14:creationId xmlns:p14="http://schemas.microsoft.com/office/powerpoint/2010/main" val="2337591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CC81-DADF-B05D-D29B-4F161B878F81}"/>
              </a:ext>
            </a:extLst>
          </p:cNvPr>
          <p:cNvSpPr>
            <a:spLocks noGrp="1"/>
          </p:cNvSpPr>
          <p:nvPr>
            <p:ph type="title"/>
          </p:nvPr>
        </p:nvSpPr>
        <p:spPr/>
        <p:txBody>
          <a:bodyPr/>
          <a:lstStyle/>
          <a:p>
            <a:r>
              <a:rPr lang="en-US" dirty="0"/>
              <a:t>Lesson 41.5 Figure 7</a:t>
            </a:r>
            <a:endParaRPr lang="en-IN" dirty="0"/>
          </a:p>
        </p:txBody>
      </p:sp>
      <p:pic>
        <p:nvPicPr>
          <p:cNvPr id="6" name="Content Placeholder 5" descr="The y-axis is labeled &quot;Normalized absorbance&quot; and has a scale of 0 to 100. The x-axis is labeled &quot;Wavelength (nanometers)&quot; and has a scale of violet to blue to cyan to green to yellow to red and a scale of 0 to 700. Violet is around 400, between cyan and green is 500, between yellow and red is 600, and beyond red is 700. The blue cones line (labeled &quot;Short&quot;) starts at (100,60), arches up to (420,100), then curves downward to (530,0). The rods line (a dotted line) starts at (400,30), arches up to (498,100), then curves downward to (600,0). The green cones line (labeled &quot;Medium&quot;) starts at (400,32), arches up to (534,100), and curves downward to (650,0). The red cones line (labeled &quot;Long&quot;) starts at (400,33), arches up to (564,100), and curves downward to (680,0).">
            <a:extLst>
              <a:ext uri="{FF2B5EF4-FFF2-40B4-BE49-F238E27FC236}">
                <a16:creationId xmlns:a16="http://schemas.microsoft.com/office/drawing/2014/main" id="{ACBEF5F2-8728-CAA3-0AA3-A0002F041E6E}"/>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068444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D8754-0FED-0690-6C70-E92F0D8FBB10}"/>
              </a:ext>
            </a:extLst>
          </p:cNvPr>
          <p:cNvSpPr>
            <a:spLocks noGrp="1"/>
          </p:cNvSpPr>
          <p:nvPr>
            <p:ph type="title"/>
          </p:nvPr>
        </p:nvSpPr>
        <p:spPr/>
        <p:txBody>
          <a:bodyPr/>
          <a:lstStyle/>
          <a:p>
            <a:r>
              <a:rPr lang="en-US" dirty="0"/>
              <a:t>Lesson 41.5 Figure 8</a:t>
            </a:r>
            <a:endParaRPr lang="en-IN" dirty="0"/>
          </a:p>
        </p:txBody>
      </p:sp>
      <p:pic>
        <p:nvPicPr>
          <p:cNvPr id="7" name="Content Placeholder 6" descr="An illustration shows a green flag with a thick, black-bordered yellow lines meeting slightly to the left of the center. A small white dot sits within the yellow space in the exact center of the flag.">
            <a:extLst>
              <a:ext uri="{FF2B5EF4-FFF2-40B4-BE49-F238E27FC236}">
                <a16:creationId xmlns:a16="http://schemas.microsoft.com/office/drawing/2014/main" id="{B9738907-923A-EF0E-A588-B0B865539738}"/>
              </a:ext>
            </a:extLst>
          </p:cNvPr>
          <p:cNvPicPr>
            <a:picLocks noGrp="1" noChangeAspect="1"/>
          </p:cNvPicPr>
          <p:nvPr>
            <p:ph idx="1"/>
          </p:nvPr>
        </p:nvPicPr>
        <p:blipFill>
          <a:blip r:embed="rId2"/>
          <a:srcRect l="13888" r="13890"/>
          <a:stretch/>
        </p:blipFill>
        <p:spPr>
          <a:xfrm>
            <a:off x="1600200" y="1280160"/>
            <a:ext cx="5943600" cy="4572000"/>
          </a:xfrm>
        </p:spPr>
      </p:pic>
    </p:spTree>
    <p:extLst>
      <p:ext uri="{BB962C8B-B14F-4D97-AF65-F5344CB8AC3E}">
        <p14:creationId xmlns:p14="http://schemas.microsoft.com/office/powerpoint/2010/main" val="1956728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A24B-9FD2-7C54-DACB-FBD7EFF6DC18}"/>
              </a:ext>
            </a:extLst>
          </p:cNvPr>
          <p:cNvSpPr>
            <a:spLocks noGrp="1"/>
          </p:cNvSpPr>
          <p:nvPr>
            <p:ph type="title"/>
          </p:nvPr>
        </p:nvSpPr>
        <p:spPr/>
        <p:txBody>
          <a:bodyPr/>
          <a:lstStyle/>
          <a:p>
            <a:r>
              <a:rPr lang="en-US" dirty="0"/>
              <a:t>Lesson 41.5 Figure 9</a:t>
            </a:r>
            <a:endParaRPr lang="en-IN" dirty="0"/>
          </a:p>
        </p:txBody>
      </p:sp>
      <p:pic>
        <p:nvPicPr>
          <p:cNvPr id="11" name="Content Placeholder 10" descr="Image (a) shows the visual pathways for the route of visual information from the eyes to the back of the brain. Some pathways continue directly, while others cross over at the optic chiasma, where the optic nerves partially decussate. Image (b) shows that after the optic chiasma, visual signals are split into two streams. The dorsal visual stream carries magnocellular information, which is related to spatial location and movement (&quot;where&quot; information), to the parietal lobe of the brain. The ventral visual stream carries parvocellular information, which is associated with object recognition and detail (&quot;what&quot; information), to the temporal lobe of the brain. These distinct streams enable different aspects of visual processing and perception.">
            <a:extLst>
              <a:ext uri="{FF2B5EF4-FFF2-40B4-BE49-F238E27FC236}">
                <a16:creationId xmlns:a16="http://schemas.microsoft.com/office/drawing/2014/main" id="{81DEE6C9-1FD8-998B-437A-53723F605936}"/>
              </a:ext>
            </a:extLst>
          </p:cNvPr>
          <p:cNvPicPr>
            <a:picLocks noGrp="1" noChangeAspect="1"/>
          </p:cNvPicPr>
          <p:nvPr>
            <p:ph idx="1"/>
          </p:nvPr>
        </p:nvPicPr>
        <p:blipFill>
          <a:blip r:embed="rId2"/>
          <a:srcRect b="18000"/>
          <a:stretch/>
        </p:blipFill>
        <p:spPr>
          <a:xfrm>
            <a:off x="457200" y="1280160"/>
            <a:ext cx="8229600" cy="3749040"/>
          </a:xfrm>
        </p:spPr>
      </p:pic>
    </p:spTree>
    <p:extLst>
      <p:ext uri="{BB962C8B-B14F-4D97-AF65-F5344CB8AC3E}">
        <p14:creationId xmlns:p14="http://schemas.microsoft.com/office/powerpoint/2010/main" val="1309898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3D58-1118-30A0-100F-C2EE5C07FB7F}"/>
              </a:ext>
            </a:extLst>
          </p:cNvPr>
          <p:cNvSpPr>
            <a:spLocks noGrp="1"/>
          </p:cNvSpPr>
          <p:nvPr>
            <p:ph type="title"/>
          </p:nvPr>
        </p:nvSpPr>
        <p:spPr/>
        <p:txBody>
          <a:bodyPr/>
          <a:lstStyle/>
          <a:p>
            <a:r>
              <a:rPr lang="en-US" dirty="0"/>
              <a:t>Lesson 41.1 Figure 3</a:t>
            </a:r>
            <a:endParaRPr lang="en-IN" dirty="0"/>
          </a:p>
        </p:txBody>
      </p:sp>
      <p:pic>
        <p:nvPicPr>
          <p:cNvPr id="6" name="Content Placeholder 5" descr="A photograph of a person standing on a mountain at nighttime">
            <a:extLst>
              <a:ext uri="{FF2B5EF4-FFF2-40B4-BE49-F238E27FC236}">
                <a16:creationId xmlns:a16="http://schemas.microsoft.com/office/drawing/2014/main" id="{E0331E54-6560-96DC-4382-7808F544B0CE}"/>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34443888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5AF1E-FC8F-106B-7805-9B96AB59F039}"/>
              </a:ext>
            </a:extLst>
          </p:cNvPr>
          <p:cNvSpPr>
            <a:spLocks noGrp="1"/>
          </p:cNvSpPr>
          <p:nvPr>
            <p:ph type="title"/>
          </p:nvPr>
        </p:nvSpPr>
        <p:spPr/>
        <p:txBody>
          <a:bodyPr/>
          <a:lstStyle/>
          <a:p>
            <a:r>
              <a:rPr lang="en-US" dirty="0"/>
              <a:t>Lesson 41.1 Figure 4</a:t>
            </a:r>
            <a:endParaRPr lang="en-IN" dirty="0"/>
          </a:p>
        </p:txBody>
      </p:sp>
      <p:pic>
        <p:nvPicPr>
          <p:cNvPr id="6" name="Content Placeholder 5" descr="Illustration (a) shows a closed gated ion channel embedded in the plasma membrane. A hairlike tether connects the channel to the extracellular matrix outside the cell, and another tether connects the channel to the inner cytoskeleton. When the extracellular matrix is deflected, the tether tugs on the gated ion channel, pulling it open. Ions may now enter or exit the cell. Illustration (b) shows stereocilia, hairlike projections on outer hair cells that attached to the tectorial membrane of the inner ear. The outer hair cells are connected to the cochlear nerve.">
            <a:extLst>
              <a:ext uri="{FF2B5EF4-FFF2-40B4-BE49-F238E27FC236}">
                <a16:creationId xmlns:a16="http://schemas.microsoft.com/office/drawing/2014/main" id="{3AB4D896-26E4-CB05-22F9-C2FBBFF1D0DF}"/>
              </a:ext>
            </a:extLst>
          </p:cNvPr>
          <p:cNvPicPr>
            <a:picLocks noGrp="1" noChangeAspect="1"/>
          </p:cNvPicPr>
          <p:nvPr>
            <p:ph idx="1"/>
          </p:nvPr>
        </p:nvPicPr>
        <p:blipFill>
          <a:blip r:embed="rId2"/>
          <a:srcRect l="21297" r="21295"/>
          <a:stretch/>
        </p:blipFill>
        <p:spPr>
          <a:xfrm>
            <a:off x="2209800" y="1280160"/>
            <a:ext cx="4724400" cy="4572000"/>
          </a:xfrm>
        </p:spPr>
      </p:pic>
    </p:spTree>
    <p:extLst>
      <p:ext uri="{BB962C8B-B14F-4D97-AF65-F5344CB8AC3E}">
        <p14:creationId xmlns:p14="http://schemas.microsoft.com/office/powerpoint/2010/main" val="26946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9FEC-0E91-FB7C-1835-C7DE880CFF7B}"/>
              </a:ext>
            </a:extLst>
          </p:cNvPr>
          <p:cNvSpPr>
            <a:spLocks noGrp="1"/>
          </p:cNvSpPr>
          <p:nvPr>
            <p:ph type="title"/>
          </p:nvPr>
        </p:nvSpPr>
        <p:spPr/>
        <p:txBody>
          <a:bodyPr/>
          <a:lstStyle/>
          <a:p>
            <a:r>
              <a:rPr lang="en-US" dirty="0"/>
              <a:t>Lesson 41.1 Figure 5</a:t>
            </a:r>
            <a:endParaRPr lang="en-IN" dirty="0"/>
          </a:p>
        </p:txBody>
      </p:sp>
      <p:pic>
        <p:nvPicPr>
          <p:cNvPr id="6" name="Content Placeholder 5" descr="A photograph of a rock concert">
            <a:extLst>
              <a:ext uri="{FF2B5EF4-FFF2-40B4-BE49-F238E27FC236}">
                <a16:creationId xmlns:a16="http://schemas.microsoft.com/office/drawing/2014/main" id="{E0B3FBC4-154E-7272-9A8C-A3074ED10626}"/>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142059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B9036-53A5-DCC6-B67A-B1EC5FD00EB4}"/>
              </a:ext>
            </a:extLst>
          </p:cNvPr>
          <p:cNvSpPr>
            <a:spLocks noGrp="1"/>
          </p:cNvSpPr>
          <p:nvPr>
            <p:ph type="title"/>
          </p:nvPr>
        </p:nvSpPr>
        <p:spPr/>
        <p:txBody>
          <a:bodyPr/>
          <a:lstStyle/>
          <a:p>
            <a:r>
              <a:rPr lang="en-US" dirty="0"/>
              <a:t>Lesson 41.1 Figure 6</a:t>
            </a:r>
            <a:endParaRPr lang="en-IN" dirty="0"/>
          </a:p>
        </p:txBody>
      </p:sp>
      <p:pic>
        <p:nvPicPr>
          <p:cNvPr id="6" name="Content Placeholder 5" descr="Image (a) shows an illustration of a brain with the thalamus (located in the center of the brain) labeled. Image (b) shows an illustration of a brain with the somatosensory processing region (a line horizontally across the brain), the auditory processing region (an area near the center of the brain), and the visual processing region (the back of the brain) labeled.">
            <a:extLst>
              <a:ext uri="{FF2B5EF4-FFF2-40B4-BE49-F238E27FC236}">
                <a16:creationId xmlns:a16="http://schemas.microsoft.com/office/drawing/2014/main" id="{4C85F06E-ED5D-AE28-602F-EFFE82610607}"/>
              </a:ext>
            </a:extLst>
          </p:cNvPr>
          <p:cNvPicPr>
            <a:picLocks noGrp="1" noChangeAspect="1"/>
          </p:cNvPicPr>
          <p:nvPr>
            <p:ph idx="1"/>
          </p:nvPr>
        </p:nvPicPr>
        <p:blipFill>
          <a:blip r:embed="rId2"/>
          <a:srcRect l="33333" r="33333"/>
          <a:stretch/>
        </p:blipFill>
        <p:spPr>
          <a:xfrm>
            <a:off x="3200400" y="1280160"/>
            <a:ext cx="2743200" cy="4572000"/>
          </a:xfrm>
        </p:spPr>
      </p:pic>
    </p:spTree>
    <p:extLst>
      <p:ext uri="{BB962C8B-B14F-4D97-AF65-F5344CB8AC3E}">
        <p14:creationId xmlns:p14="http://schemas.microsoft.com/office/powerpoint/2010/main" val="224609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271A-96CA-3D7C-68CF-D8215F693757}"/>
              </a:ext>
            </a:extLst>
          </p:cNvPr>
          <p:cNvSpPr>
            <a:spLocks noGrp="1"/>
          </p:cNvSpPr>
          <p:nvPr>
            <p:ph type="title"/>
          </p:nvPr>
        </p:nvSpPr>
        <p:spPr/>
        <p:txBody>
          <a:bodyPr/>
          <a:lstStyle/>
          <a:p>
            <a:r>
              <a:rPr lang="en-US" dirty="0"/>
              <a:t>Lesson 41.2 Figure 1</a:t>
            </a:r>
            <a:endParaRPr lang="en-IN" dirty="0"/>
          </a:p>
        </p:txBody>
      </p:sp>
      <p:pic>
        <p:nvPicPr>
          <p:cNvPr id="6" name="Content Placeholder 5" descr="The illustration shows a cross section of mammalian skin. The outer epidermis is a thin layer, smooth on the outside. The middle dermis is much thicker than the epidermis. Blood, nerve, and lymph vessels run along the bottom of it, and smaller capillaries and nerve endings extend to the upper part. One nerve ends in a receptor. Sweat glands extend from the dermis into the epidermis. Hair follicles extend from the base of the dermis to the upper part where they are joined by oil glands. Hairs extend from the follicles, through the epidermis and out of the skin. The hypodermis is a fatty layer beneath the dermis, below the blood vessels, and bases of the hair follicles.">
            <a:extLst>
              <a:ext uri="{FF2B5EF4-FFF2-40B4-BE49-F238E27FC236}">
                <a16:creationId xmlns:a16="http://schemas.microsoft.com/office/drawing/2014/main" id="{2DEB99CD-2E9F-3E72-B931-82C62EC7D44A}"/>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95704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7B05E-D1A6-20B8-064A-B7419386B6C3}"/>
              </a:ext>
            </a:extLst>
          </p:cNvPr>
          <p:cNvSpPr>
            <a:spLocks noGrp="1"/>
          </p:cNvSpPr>
          <p:nvPr>
            <p:ph type="title"/>
          </p:nvPr>
        </p:nvSpPr>
        <p:spPr/>
        <p:txBody>
          <a:bodyPr/>
          <a:lstStyle/>
          <a:p>
            <a:r>
              <a:rPr lang="en-US" dirty="0"/>
              <a:t>Lesson 41.2 Figure 2</a:t>
            </a:r>
            <a:endParaRPr lang="en-IN" dirty="0"/>
          </a:p>
        </p:txBody>
      </p:sp>
      <p:pic>
        <p:nvPicPr>
          <p:cNvPr id="7" name="Content Placeholder 6" descr="The illustration shows the location of various mechanoreceptors in a cross section of the epidermis and dermis. A nerve runs along the middle of the dermis, and all the mechanoreceptors are connected to it. Ruffini endings, Merkel's disks, and Meissner's corpuscles are all located in the upper dermis above the nerve. Ruffini endings are bulbous, horizontal mechanoreceptors located in the middle of the upper dermis. Meissner's corpuscles are bulbous, vertical mechanoreceptors that touch the bottom of the epidermis. Merkel's disks have fingerlike projections that also touch the bottom of the epidermis. The last type of mechanoreceptor, Pacinian corpuscles, are oval mechanoreceptors located in the lower dermis.">
            <a:extLst>
              <a:ext uri="{FF2B5EF4-FFF2-40B4-BE49-F238E27FC236}">
                <a16:creationId xmlns:a16="http://schemas.microsoft.com/office/drawing/2014/main" id="{C25A1830-AF64-37CA-A481-16592A44E09C}"/>
              </a:ext>
            </a:extLst>
          </p:cNvPr>
          <p:cNvPicPr>
            <a:picLocks noGrp="1" noChangeAspect="1"/>
          </p:cNvPicPr>
          <p:nvPr>
            <p:ph idx="1"/>
          </p:nvPr>
        </p:nvPicPr>
        <p:blipFill>
          <a:blip r:embed="rId2"/>
          <a:srcRect l="16667" r="16667"/>
          <a:stretch/>
        </p:blipFill>
        <p:spPr>
          <a:xfrm>
            <a:off x="1828800" y="1280160"/>
            <a:ext cx="5486400" cy="4572000"/>
          </a:xfrm>
        </p:spPr>
      </p:pic>
    </p:spTree>
    <p:extLst>
      <p:ext uri="{BB962C8B-B14F-4D97-AF65-F5344CB8AC3E}">
        <p14:creationId xmlns:p14="http://schemas.microsoft.com/office/powerpoint/2010/main" val="351860887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2189</TotalTime>
  <Words>146</Words>
  <Application>Microsoft Office PowerPoint</Application>
  <PresentationFormat>On-screen Show (4:3)</PresentationFormat>
  <Paragraphs>37</Paragraphs>
  <Slides>36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36</vt:i4>
      </vt:variant>
    </vt:vector>
  </HeadingPairs>
  <TitlesOfParts>
    <vt:vector size="39" baseType="lpstr">
      <vt:lpstr>Calibri</vt:lpstr>
      <vt:lpstr>Arial</vt:lpstr>
      <vt:lpstr>Office Theme</vt:lpstr>
      <vt:lpstr>Chapter 41</vt:lpstr>
      <vt:lpstr>Lesson 41.1 Figure 1</vt:lpstr>
      <vt:lpstr>Lesson 41.1 Figure 2</vt:lpstr>
      <vt:lpstr>Lesson 41.1 Figure 3</vt:lpstr>
      <vt:lpstr>Lesson 41.1 Figure 4</vt:lpstr>
      <vt:lpstr>Lesson 41.1 Figure 5</vt:lpstr>
      <vt:lpstr>Lesson 41.1 Figure 6</vt:lpstr>
      <vt:lpstr>Lesson 41.2 Figure 1</vt:lpstr>
      <vt:lpstr>Lesson 41.2 Figure 2</vt:lpstr>
      <vt:lpstr>Lesson 41.2 Figure 3</vt:lpstr>
      <vt:lpstr>Lesson 41.2 Figure 4</vt:lpstr>
      <vt:lpstr>Lesson 41.2 Figure 5</vt:lpstr>
      <vt:lpstr>Lesson 41.2 Figure 6</vt:lpstr>
      <vt:lpstr>Lesson 41.3 Figure 1</vt:lpstr>
      <vt:lpstr>Lesson 41.3 Figure 2</vt:lpstr>
      <vt:lpstr>Lesson 41.3 Figure 3</vt:lpstr>
      <vt:lpstr>Lesson 41.3 Figure 4</vt:lpstr>
      <vt:lpstr>Lesson 41.3 Figure 5</vt:lpstr>
      <vt:lpstr>Lesson 41.3 Figure 6</vt:lpstr>
      <vt:lpstr>Lesson 41.4 Figure 1</vt:lpstr>
      <vt:lpstr>Lesson 41.4 Figure 2</vt:lpstr>
      <vt:lpstr>Lesson 41.4 Figure 3</vt:lpstr>
      <vt:lpstr>Lesson 41.4 Figure 4</vt:lpstr>
      <vt:lpstr>Lesson 41.4 Figure 5</vt:lpstr>
      <vt:lpstr>Lesson 41.4 Figure 6</vt:lpstr>
      <vt:lpstr>Lesson 41.4 Figure 7</vt:lpstr>
      <vt:lpstr>Lesson 41.5 Figure 1</vt:lpstr>
      <vt:lpstr>Lesson 41.5 Figure 2</vt:lpstr>
      <vt:lpstr>Lesson 41.5 Figure 3</vt:lpstr>
      <vt:lpstr>Lesson 41.5 Figure 4</vt:lpstr>
      <vt:lpstr>Lesson 41.5 Figure 5</vt:lpstr>
      <vt:lpstr>Lesson 41.5 Figure 6</vt:lpstr>
      <vt:lpstr>Lesson 41.5 Figure 7</vt:lpstr>
      <vt:lpstr>Lesson 41.5 Figure 8</vt:lpstr>
      <vt:lpstr>Lesson 41.5 Figure 9</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Talissa Nahass</cp:lastModifiedBy>
  <cp:revision>200</cp:revision>
  <dcterms:created xsi:type="dcterms:W3CDTF">2013-04-26T14:43:13Z</dcterms:created>
  <dcterms:modified xsi:type="dcterms:W3CDTF">2024-10-15T01:37:17Z</dcterms:modified>
</cp:coreProperties>
</file>